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545" r:id="rId2"/>
    <p:sldId id="548" r:id="rId3"/>
    <p:sldId id="549" r:id="rId4"/>
    <p:sldId id="550" r:id="rId5"/>
    <p:sldId id="440" r:id="rId6"/>
    <p:sldId id="551" r:id="rId7"/>
    <p:sldId id="552" r:id="rId8"/>
    <p:sldId id="553" r:id="rId9"/>
    <p:sldId id="558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83AFF-6F23-68D0-2CC0-F5534B504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0A079F2-92E6-8BCF-A992-791705064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A6E93DB-8DAE-8F57-AC3C-C81CBD2FF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9583-F2DF-456C-BE89-E2FAD08E2A83}" type="datetimeFigureOut">
              <a:rPr lang="ar-SA" smtClean="0"/>
              <a:t>30/07/46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58A01E4-D394-0270-5BC0-FED6297A4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F2864CA-40D0-5995-D9F1-65CE344A6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D02D-A252-4C6B-9132-9B4D6E9634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064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6D541D-0A92-93F0-197C-5A6116CC0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1670897-9BDC-0747-71F4-F29044DD9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5B01DC9-3F69-566F-DBB5-BB8FEC404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9583-F2DF-456C-BE89-E2FAD08E2A83}" type="datetimeFigureOut">
              <a:rPr lang="ar-SA" smtClean="0"/>
              <a:t>30/07/46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BDFE30E-1711-F8B5-8B9B-57750E98D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DCD81F2-B9AC-BCC0-9F26-BE49F2A2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D02D-A252-4C6B-9132-9B4D6E9634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078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6DD6162-5785-B2CD-17FE-2436A06044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17871DD-8556-27C7-C075-8A93608D7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0179A1D-F5C3-ADE7-E6B1-0D1862E4B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9583-F2DF-456C-BE89-E2FAD08E2A83}" type="datetimeFigureOut">
              <a:rPr lang="ar-SA" smtClean="0"/>
              <a:t>30/07/46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15FEA86-2E8F-6DB2-FF32-B46F071F4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E0FA70-E861-BD9C-DE30-C4C262AE8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D02D-A252-4C6B-9132-9B4D6E9634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735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ACAF748-C957-7521-249E-D470982F6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A01E649-C1A8-3807-6CA7-EE7FB9C57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3258C67-97D7-FA91-815C-19F2CD5B9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9583-F2DF-456C-BE89-E2FAD08E2A83}" type="datetimeFigureOut">
              <a:rPr lang="ar-SA" smtClean="0"/>
              <a:t>30/07/46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ED9AF98-32A1-E4C9-1189-E5F793153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D5DD1F9-088F-3BF6-E1E5-F24ED36DE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D02D-A252-4C6B-9132-9B4D6E9634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3230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C2B610-AF89-9C79-291A-54F287DE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8B7BB3F-691B-1177-B9C4-B26B968E1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48BF956-E6B0-3F4C-BC05-BCBF10AAF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9583-F2DF-456C-BE89-E2FAD08E2A83}" type="datetimeFigureOut">
              <a:rPr lang="ar-SA" smtClean="0"/>
              <a:t>30/07/46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778AFD0-37D7-EDA1-6422-CEDC8ED30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72FE8D-F230-B672-E5D4-AB06CD1B4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D02D-A252-4C6B-9132-9B4D6E9634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040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7012141-28CE-4387-A3F5-FE2F854E2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F7E55F3-4251-3067-5014-619C21C8F3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DF28644-F4A8-FBF3-DB49-43E6F5EA0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C60B894-8EED-258B-CEFE-4241628EB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9583-F2DF-456C-BE89-E2FAD08E2A83}" type="datetimeFigureOut">
              <a:rPr lang="ar-SA" smtClean="0"/>
              <a:t>30/07/46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2DA8FB5-8912-09A7-D1EA-4657EDD74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7FE5D82-F013-BED3-4164-50E4115B8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D02D-A252-4C6B-9132-9B4D6E9634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159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5C3273-7745-C861-7D2C-C01F3667F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2C6C9B2-8B9D-D823-BA01-C194593FF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2207CFC-B795-DAD4-CD5E-C7708A68C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5ABF050-2820-CC08-0489-6E2C8F5D34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29B646B-108E-D132-96CC-5D3EB03956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972D3D4-737C-292C-C8EB-FD87D3B14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9583-F2DF-456C-BE89-E2FAD08E2A83}" type="datetimeFigureOut">
              <a:rPr lang="ar-SA" smtClean="0"/>
              <a:t>30/07/46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2D40192E-6894-F746-8DBF-707BD7A16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491C6E3-4198-DCD0-EC8E-E802FC76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D02D-A252-4C6B-9132-9B4D6E9634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187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BDE7F3-C700-054A-4E83-9D97B459B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2041D20-3EA4-D8EF-D449-26C323641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9583-F2DF-456C-BE89-E2FAD08E2A83}" type="datetimeFigureOut">
              <a:rPr lang="ar-SA" smtClean="0"/>
              <a:t>30/07/46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EC2B7FE-8AD5-1CA0-5C0F-38BFA1441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02CBB33-179A-8178-5291-CA8CDA034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D02D-A252-4C6B-9132-9B4D6E9634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7418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BD3E285-B0A4-417A-679B-8349B5F7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9583-F2DF-456C-BE89-E2FAD08E2A83}" type="datetimeFigureOut">
              <a:rPr lang="ar-SA" smtClean="0"/>
              <a:t>30/07/46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CAEA38A-15D9-4BD0-A033-7BFA6A283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B7E0581-01E4-FCDC-07B7-A27E1C839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D02D-A252-4C6B-9132-9B4D6E9634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3457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86FACC-29AC-56AB-1D45-67E31FFE5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9D7C0FB-0145-36B6-AD3A-D35567B8B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83BC1E3-5385-8BAF-4100-577EB845C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2F637B5-D7B1-899D-88DA-B73D5DB61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9583-F2DF-456C-BE89-E2FAD08E2A83}" type="datetimeFigureOut">
              <a:rPr lang="ar-SA" smtClean="0"/>
              <a:t>30/07/46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B06209A-B09C-B2F9-BD72-A331E7A0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FC9C29B-9CE5-10DC-CA89-76E8B8276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D02D-A252-4C6B-9132-9B4D6E9634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636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911E265-9FBC-DDD8-38E6-F5A8C8761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F2B8869-B088-3C2E-4358-15935AFB6C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B244672-FEFF-72F3-499F-41D6B78CF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B21CFD4-EDD7-0401-C866-AEB81635C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9583-F2DF-456C-BE89-E2FAD08E2A83}" type="datetimeFigureOut">
              <a:rPr lang="ar-SA" smtClean="0"/>
              <a:t>30/07/46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A10B4B0-D2C8-F054-2718-5DA1BB603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ED3CC18-DE9F-95ED-CDCF-10C5B01E8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D02D-A252-4C6B-9132-9B4D6E9634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239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535B484-B07B-39F2-0F16-48132A7F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F7FBD0C-FD22-4766-BFB5-491CA5764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5C732AB-6336-0D75-7C1A-5B75A2026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39583-F2DF-456C-BE89-E2FAD08E2A83}" type="datetimeFigureOut">
              <a:rPr lang="ar-SA" smtClean="0"/>
              <a:t>30/07/46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EB09966-95C4-2171-0A7E-C141AED9DE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D0EA993-FAD8-6944-B161-29B778438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1D02D-A252-4C6B-9132-9B4D6E9634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313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88E637DE-9ACC-59B1-7F27-8F5A6141B4CC}"/>
              </a:ext>
            </a:extLst>
          </p:cNvPr>
          <p:cNvSpPr/>
          <p:nvPr/>
        </p:nvSpPr>
        <p:spPr>
          <a:xfrm>
            <a:off x="330668" y="1354619"/>
            <a:ext cx="11601356" cy="5261334"/>
          </a:xfrm>
          <a:prstGeom prst="roundRect">
            <a:avLst>
              <a:gd name="adj" fmla="val 4427"/>
            </a:avLst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1919743F-BA60-1954-8115-25CDD634B0E2}"/>
              </a:ext>
            </a:extLst>
          </p:cNvPr>
          <p:cNvGrpSpPr/>
          <p:nvPr/>
        </p:nvGrpSpPr>
        <p:grpSpPr>
          <a:xfrm>
            <a:off x="-59940" y="110154"/>
            <a:ext cx="11863724" cy="6182604"/>
            <a:chOff x="-59940" y="110154"/>
            <a:chExt cx="11863724" cy="6182604"/>
          </a:xfrm>
        </p:grpSpPr>
        <p:sp>
          <p:nvSpPr>
            <p:cNvPr id="4" name="TextBox 39">
              <a:extLst>
                <a:ext uri="{FF2B5EF4-FFF2-40B4-BE49-F238E27FC236}">
                  <a16:creationId xmlns:a16="http://schemas.microsoft.com/office/drawing/2014/main" id="{45C65409-B084-5800-4EC9-4D959DCB9098}"/>
                </a:ext>
              </a:extLst>
            </p:cNvPr>
            <p:cNvSpPr txBox="1"/>
            <p:nvPr/>
          </p:nvSpPr>
          <p:spPr>
            <a:xfrm>
              <a:off x="3092824" y="110154"/>
              <a:ext cx="5136776" cy="383352"/>
            </a:xfrm>
            <a:prstGeom prst="roundRect">
              <a:avLst>
                <a:gd name="adj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marR="0" lvl="0" indent="0" algn="ctr" defTabSz="1066800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Arial" panose="020B0604020202020204" pitchFamily="34" charset="0"/>
                </a:rPr>
                <a:t>التعلم التعاوني </a:t>
              </a:r>
            </a:p>
          </p:txBody>
        </p:sp>
        <p:sp>
          <p:nvSpPr>
            <p:cNvPr id="5" name="Rectangle: Rounded Corners 8">
              <a:extLst>
                <a:ext uri="{FF2B5EF4-FFF2-40B4-BE49-F238E27FC236}">
                  <a16:creationId xmlns:a16="http://schemas.microsoft.com/office/drawing/2014/main" id="{22F3B58A-7938-70EA-9461-C6289B4EB292}"/>
                </a:ext>
              </a:extLst>
            </p:cNvPr>
            <p:cNvSpPr/>
            <p:nvPr/>
          </p:nvSpPr>
          <p:spPr>
            <a:xfrm>
              <a:off x="1541929" y="1058987"/>
              <a:ext cx="9699812" cy="4477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(A) Arslan Wessam B" panose="03020402040406030203" pitchFamily="66" charset="-78"/>
                  <a:ea typeface="+mn-ea"/>
                  <a:cs typeface="Arial" panose="020B0604020202020204" pitchFamily="34" charset="0"/>
                </a:rPr>
                <a:t>المطلوب من كل مجموعة الاجابة عنِ الأسئلة المتعلقة بالشكل في ورقة العمل التالية </a:t>
              </a:r>
            </a:p>
          </p:txBody>
        </p:sp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B91CFDA6-E0A1-2B65-2B00-15ACD657BC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44" t="8571" r="25022" b="8295"/>
            <a:stretch/>
          </p:blipFill>
          <p:spPr>
            <a:xfrm>
              <a:off x="259976" y="269801"/>
              <a:ext cx="1465475" cy="1458057"/>
            </a:xfrm>
            <a:prstGeom prst="flowChartConnector">
              <a:avLst/>
            </a:prstGeom>
          </p:spPr>
        </p:pic>
        <p:grpSp>
          <p:nvGrpSpPr>
            <p:cNvPr id="7" name="مجموعة 6">
              <a:extLst>
                <a:ext uri="{FF2B5EF4-FFF2-40B4-BE49-F238E27FC236}">
                  <a16:creationId xmlns:a16="http://schemas.microsoft.com/office/drawing/2014/main" id="{40B6B0C2-DAF8-0534-B4F3-E3B984AC4AF2}"/>
                </a:ext>
              </a:extLst>
            </p:cNvPr>
            <p:cNvGrpSpPr/>
            <p:nvPr/>
          </p:nvGrpSpPr>
          <p:grpSpPr>
            <a:xfrm>
              <a:off x="-59940" y="552541"/>
              <a:ext cx="11863724" cy="5740217"/>
              <a:chOff x="92192" y="-651647"/>
              <a:chExt cx="11863724" cy="5740217"/>
            </a:xfrm>
          </p:grpSpPr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F4883CBD-C30C-DFC1-CC89-DD9087AF8552}"/>
                  </a:ext>
                </a:extLst>
              </p:cNvPr>
              <p:cNvSpPr txBox="1"/>
              <p:nvPr/>
            </p:nvSpPr>
            <p:spPr>
              <a:xfrm>
                <a:off x="92192" y="632735"/>
                <a:ext cx="11863724" cy="44558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ما المعلومات التي توضحها الأسهم؟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............................................................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ما المناطق التي يكون فيها المناخ حاراً ورطباً ؟ 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............................................................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ما المناطق التي يكون فيها المناخ حاراً وجافاً ؟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...........................................................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ما سبب الاختلاف بين الجزء الأيمن من الشكل والجزء الأيسر منه؟ 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...........................................................................</a:t>
                </a:r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F5226987-6529-D271-03CF-825CA77F9637}"/>
                  </a:ext>
                </a:extLst>
              </p:cNvPr>
              <p:cNvSpPr/>
              <p:nvPr/>
            </p:nvSpPr>
            <p:spPr>
              <a:xfrm>
                <a:off x="3244956" y="-651647"/>
                <a:ext cx="8148917" cy="383352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(A) Arslan Wessam B" panose="03020402040406030203" pitchFamily="66" charset="-78"/>
                    <a:ea typeface="+mn-ea"/>
                    <a:cs typeface="Arial" panose="020B0604020202020204" pitchFamily="34" charset="0"/>
                  </a:rPr>
                  <a:t>اسم المجموعة </a:t>
                </a:r>
              </a:p>
            </p:txBody>
          </p:sp>
        </p:grp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7C3B208-7B66-A22F-1087-625801439226}"/>
              </a:ext>
            </a:extLst>
          </p:cNvPr>
          <p:cNvSpPr txBox="1"/>
          <p:nvPr/>
        </p:nvSpPr>
        <p:spPr>
          <a:xfrm>
            <a:off x="9117107" y="84153"/>
            <a:ext cx="2814917" cy="371296"/>
          </a:xfrm>
          <a:prstGeom prst="roundRect">
            <a:avLst>
              <a:gd name="adj" fmla="val 16105"/>
            </a:avLst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قراءة الصور و الأشكال 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8F485BE0-C862-5BD1-B6C6-83B2920FF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99">
            <a:off x="273303" y="1666665"/>
            <a:ext cx="5700025" cy="443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520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88E637DE-9ACC-59B1-7F27-8F5A6141B4CC}"/>
              </a:ext>
            </a:extLst>
          </p:cNvPr>
          <p:cNvSpPr/>
          <p:nvPr/>
        </p:nvSpPr>
        <p:spPr>
          <a:xfrm>
            <a:off x="330668" y="1354619"/>
            <a:ext cx="11601356" cy="5261334"/>
          </a:xfrm>
          <a:prstGeom prst="roundRect">
            <a:avLst>
              <a:gd name="adj" fmla="val 4427"/>
            </a:avLst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1919743F-BA60-1954-8115-25CDD634B0E2}"/>
              </a:ext>
            </a:extLst>
          </p:cNvPr>
          <p:cNvGrpSpPr/>
          <p:nvPr/>
        </p:nvGrpSpPr>
        <p:grpSpPr>
          <a:xfrm>
            <a:off x="-59940" y="110154"/>
            <a:ext cx="11863724" cy="6182604"/>
            <a:chOff x="-59940" y="110154"/>
            <a:chExt cx="11863724" cy="6182604"/>
          </a:xfrm>
        </p:grpSpPr>
        <p:sp>
          <p:nvSpPr>
            <p:cNvPr id="4" name="TextBox 39">
              <a:extLst>
                <a:ext uri="{FF2B5EF4-FFF2-40B4-BE49-F238E27FC236}">
                  <a16:creationId xmlns:a16="http://schemas.microsoft.com/office/drawing/2014/main" id="{45C65409-B084-5800-4EC9-4D959DCB9098}"/>
                </a:ext>
              </a:extLst>
            </p:cNvPr>
            <p:cNvSpPr txBox="1"/>
            <p:nvPr/>
          </p:nvSpPr>
          <p:spPr>
            <a:xfrm>
              <a:off x="3092824" y="110154"/>
              <a:ext cx="5136776" cy="383352"/>
            </a:xfrm>
            <a:prstGeom prst="roundRect">
              <a:avLst>
                <a:gd name="adj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marR="0" lvl="0" indent="0" algn="ctr" defTabSz="1066800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Arial" panose="020B0604020202020204" pitchFamily="34" charset="0"/>
                </a:rPr>
                <a:t>التعلم التعاوني </a:t>
              </a:r>
            </a:p>
          </p:txBody>
        </p:sp>
        <p:sp>
          <p:nvSpPr>
            <p:cNvPr id="5" name="Rectangle: Rounded Corners 8">
              <a:extLst>
                <a:ext uri="{FF2B5EF4-FFF2-40B4-BE49-F238E27FC236}">
                  <a16:creationId xmlns:a16="http://schemas.microsoft.com/office/drawing/2014/main" id="{22F3B58A-7938-70EA-9461-C6289B4EB292}"/>
                </a:ext>
              </a:extLst>
            </p:cNvPr>
            <p:cNvSpPr/>
            <p:nvPr/>
          </p:nvSpPr>
          <p:spPr>
            <a:xfrm>
              <a:off x="1541929" y="1058987"/>
              <a:ext cx="9699812" cy="4477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(A) Arslan Wessam B" panose="03020402040406030203" pitchFamily="66" charset="-78"/>
                  <a:ea typeface="+mn-ea"/>
                  <a:cs typeface="Arial" panose="020B0604020202020204" pitchFamily="34" charset="0"/>
                </a:rPr>
                <a:t>المطلوب من كل مجموعة الاجابة عنِ الأسئلة المتعلقة بالشكل في ورقة العمل التالية </a:t>
              </a:r>
            </a:p>
          </p:txBody>
        </p:sp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B91CFDA6-E0A1-2B65-2B00-15ACD657BC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44" t="8571" r="25022" b="8295"/>
            <a:stretch/>
          </p:blipFill>
          <p:spPr>
            <a:xfrm>
              <a:off x="259976" y="269801"/>
              <a:ext cx="1465475" cy="1458057"/>
            </a:xfrm>
            <a:prstGeom prst="flowChartConnector">
              <a:avLst/>
            </a:prstGeom>
          </p:spPr>
        </p:pic>
        <p:grpSp>
          <p:nvGrpSpPr>
            <p:cNvPr id="7" name="مجموعة 6">
              <a:extLst>
                <a:ext uri="{FF2B5EF4-FFF2-40B4-BE49-F238E27FC236}">
                  <a16:creationId xmlns:a16="http://schemas.microsoft.com/office/drawing/2014/main" id="{40B6B0C2-DAF8-0534-B4F3-E3B984AC4AF2}"/>
                </a:ext>
              </a:extLst>
            </p:cNvPr>
            <p:cNvGrpSpPr/>
            <p:nvPr/>
          </p:nvGrpSpPr>
          <p:grpSpPr>
            <a:xfrm>
              <a:off x="-59940" y="552541"/>
              <a:ext cx="11863724" cy="5740217"/>
              <a:chOff x="92192" y="-651647"/>
              <a:chExt cx="11863724" cy="5740217"/>
            </a:xfrm>
          </p:grpSpPr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F4883CBD-C30C-DFC1-CC89-DD9087AF8552}"/>
                  </a:ext>
                </a:extLst>
              </p:cNvPr>
              <p:cNvSpPr txBox="1"/>
              <p:nvPr/>
            </p:nvSpPr>
            <p:spPr>
              <a:xfrm>
                <a:off x="92192" y="632735"/>
                <a:ext cx="11863724" cy="44558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ما المعلومات التي توضحها الأسهم؟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تبين تغيرات درجات الحرارة وكميات الهطول عند تغير البيئة.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ما المناطق التي يكون فيها المناخ حاراً ورطباً ؟ 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منطقة الغابات المطيرة،.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ما المناطق التي يكون فيها المناخ حاراً وجافاً ؟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المناطق الصحراوية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ما سبب الاختلاف بين الجزء الأيمن من الشكل والجزء الأيسر منه؟ 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ويرجع هذا الاختلاف إلى تباين درجات الحرارة وكميات الهطول.</a:t>
                </a:r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F5226987-6529-D271-03CF-825CA77F9637}"/>
                  </a:ext>
                </a:extLst>
              </p:cNvPr>
              <p:cNvSpPr/>
              <p:nvPr/>
            </p:nvSpPr>
            <p:spPr>
              <a:xfrm>
                <a:off x="3244956" y="-651647"/>
                <a:ext cx="8148917" cy="383352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(A) Arslan Wessam B" panose="03020402040406030203" pitchFamily="66" charset="-78"/>
                    <a:ea typeface="+mn-ea"/>
                    <a:cs typeface="Arial" panose="020B0604020202020204" pitchFamily="34" charset="0"/>
                  </a:rPr>
                  <a:t>اسم المجموعة </a:t>
                </a:r>
              </a:p>
            </p:txBody>
          </p:sp>
        </p:grp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7C3B208-7B66-A22F-1087-625801439226}"/>
              </a:ext>
            </a:extLst>
          </p:cNvPr>
          <p:cNvSpPr txBox="1"/>
          <p:nvPr/>
        </p:nvSpPr>
        <p:spPr>
          <a:xfrm>
            <a:off x="9117107" y="84153"/>
            <a:ext cx="2814917" cy="371296"/>
          </a:xfrm>
          <a:prstGeom prst="roundRect">
            <a:avLst>
              <a:gd name="adj" fmla="val 16105"/>
            </a:avLst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قراءة الصور و الأشكال 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8F485BE0-C862-5BD1-B6C6-83B2920FF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99">
            <a:off x="273303" y="1666665"/>
            <a:ext cx="5700025" cy="443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403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9CBC3EDB-F141-E2B6-6530-D4AE38AAFD6F}"/>
              </a:ext>
            </a:extLst>
          </p:cNvPr>
          <p:cNvGrpSpPr/>
          <p:nvPr/>
        </p:nvGrpSpPr>
        <p:grpSpPr>
          <a:xfrm>
            <a:off x="6751109" y="133110"/>
            <a:ext cx="5189825" cy="6561179"/>
            <a:chOff x="6527973" y="109961"/>
            <a:chExt cx="5394349" cy="6053268"/>
          </a:xfrm>
        </p:grpSpPr>
        <p:grpSp>
          <p:nvGrpSpPr>
            <p:cNvPr id="10" name="مجموعة 9">
              <a:extLst>
                <a:ext uri="{FF2B5EF4-FFF2-40B4-BE49-F238E27FC236}">
                  <a16:creationId xmlns:a16="http://schemas.microsoft.com/office/drawing/2014/main" id="{880BCA35-9442-EB54-3B8A-07ADF21AE4AE}"/>
                </a:ext>
              </a:extLst>
            </p:cNvPr>
            <p:cNvGrpSpPr/>
            <p:nvPr/>
          </p:nvGrpSpPr>
          <p:grpSpPr>
            <a:xfrm>
              <a:off x="6527973" y="109961"/>
              <a:ext cx="5394349" cy="6053268"/>
              <a:chOff x="6790179" y="-10247"/>
              <a:chExt cx="5279901" cy="6053268"/>
            </a:xfrm>
          </p:grpSpPr>
          <p:sp>
            <p:nvSpPr>
              <p:cNvPr id="11" name="مستطيل: زوايا مستديرة 10">
                <a:extLst>
                  <a:ext uri="{FF2B5EF4-FFF2-40B4-BE49-F238E27FC236}">
                    <a16:creationId xmlns:a16="http://schemas.microsoft.com/office/drawing/2014/main" id="{165EE3F9-5685-F0AE-C64C-A77FF9B0D5BE}"/>
                  </a:ext>
                </a:extLst>
              </p:cNvPr>
              <p:cNvSpPr/>
              <p:nvPr/>
            </p:nvSpPr>
            <p:spPr>
              <a:xfrm>
                <a:off x="6790179" y="-10247"/>
                <a:ext cx="5279901" cy="6053268"/>
              </a:xfrm>
              <a:prstGeom prst="roundRect">
                <a:avLst>
                  <a:gd name="adj" fmla="val 4427"/>
                </a:avLst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Box 39">
                <a:extLst>
                  <a:ext uri="{FF2B5EF4-FFF2-40B4-BE49-F238E27FC236}">
                    <a16:creationId xmlns:a16="http://schemas.microsoft.com/office/drawing/2014/main" id="{966EF854-F488-A131-EA8C-5C322E035B6F}"/>
                  </a:ext>
                </a:extLst>
              </p:cNvPr>
              <p:cNvSpPr txBox="1"/>
              <p:nvPr/>
            </p:nvSpPr>
            <p:spPr>
              <a:xfrm>
                <a:off x="7639291" y="116584"/>
                <a:ext cx="4232319" cy="249397"/>
              </a:xfrm>
              <a:prstGeom prst="roundRect">
                <a:avLst>
                  <a:gd name="adj" fmla="val 50000"/>
                </a:avLst>
              </a:prstGeom>
              <a:noFill/>
              <a:ln w="952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marL="0" marR="0" lvl="0" indent="0" algn="r" defTabSz="1066800" rtl="1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Arial" panose="020B0604020202020204" pitchFamily="34" charset="0"/>
                  </a:rPr>
                  <a:t>الاسم :</a:t>
                </a:r>
              </a:p>
            </p:txBody>
          </p:sp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4CA8A763-21FD-7F00-2482-A0612BEC14C5}"/>
                  </a:ext>
                </a:extLst>
              </p:cNvPr>
              <p:cNvGrpSpPr/>
              <p:nvPr/>
            </p:nvGrpSpPr>
            <p:grpSpPr>
              <a:xfrm>
                <a:off x="7878345" y="359038"/>
                <a:ext cx="3606656" cy="720160"/>
                <a:chOff x="1418668" y="1651041"/>
                <a:chExt cx="4746825" cy="835929"/>
              </a:xfrm>
            </p:grpSpPr>
            <p:sp>
              <p:nvSpPr>
                <p:cNvPr id="20" name="مربع نص 19">
                  <a:extLst>
                    <a:ext uri="{FF2B5EF4-FFF2-40B4-BE49-F238E27FC236}">
                      <a16:creationId xmlns:a16="http://schemas.microsoft.com/office/drawing/2014/main" id="{74F4B6BF-8F49-F5F4-938B-7142D88910E6}"/>
                    </a:ext>
                  </a:extLst>
                </p:cNvPr>
                <p:cNvSpPr txBox="1"/>
                <p:nvPr/>
              </p:nvSpPr>
              <p:spPr>
                <a:xfrm>
                  <a:off x="1418668" y="1901214"/>
                  <a:ext cx="4488866" cy="40189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44450">
                  <a:solidFill>
                    <a:schemeClr val="accent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wrap="square" tIns="0" bIns="0">
                  <a:spAutoFit/>
                </a:bodyPr>
                <a:lstStyle/>
                <a:p>
                  <a:pPr marL="457200" marR="0" lvl="1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MT"/>
                      <a:ea typeface="+mn-ea"/>
                      <a:cs typeface="Times New Roman" panose="02020603050405020304" pitchFamily="18" charset="0"/>
                    </a:rPr>
                    <a:t>نشاط السبب و النتيجة </a:t>
                  </a:r>
                </a:p>
              </p:txBody>
            </p:sp>
            <p:pic>
              <p:nvPicPr>
                <p:cNvPr id="21" name="صورة 20">
                  <a:extLst>
                    <a:ext uri="{FF2B5EF4-FFF2-40B4-BE49-F238E27FC236}">
                      <a16:creationId xmlns:a16="http://schemas.microsoft.com/office/drawing/2014/main" id="{F6AC9EE5-EBA4-DCB0-4185-009EF11A9F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71" t="8172" r="15238" b="12992"/>
                <a:stretch/>
              </p:blipFill>
              <p:spPr>
                <a:xfrm>
                  <a:off x="5377021" y="1651041"/>
                  <a:ext cx="788472" cy="835929"/>
                </a:xfrm>
                <a:prstGeom prst="rect">
                  <a:avLst/>
                </a:prstGeom>
              </p:spPr>
            </p:pic>
          </p:grpSp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557B6A19-6331-BDDC-F32C-6D6C10261F29}"/>
                  </a:ext>
                </a:extLst>
              </p:cNvPr>
              <p:cNvSpPr txBox="1"/>
              <p:nvPr/>
            </p:nvSpPr>
            <p:spPr>
              <a:xfrm>
                <a:off x="7037652" y="1102207"/>
                <a:ext cx="4923020" cy="3847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TC-Regular"/>
                    <a:ea typeface="+mn-ea"/>
                    <a:cs typeface="Arial" panose="020B0604020202020204" pitchFamily="34" charset="0"/>
                  </a:rPr>
                  <a:t>صل بين السبب في القائمة ( أ )  مع النتيجة في القائمة ( ب ) </a:t>
                </a:r>
              </a:p>
              <a:p>
                <a:pPr marL="10800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TC-Regular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مستطيل: زوايا مستديرة 21">
              <a:extLst>
                <a:ext uri="{FF2B5EF4-FFF2-40B4-BE49-F238E27FC236}">
                  <a16:creationId xmlns:a16="http://schemas.microsoft.com/office/drawing/2014/main" id="{35ADFE97-E52B-AD08-D1B5-C48F0F004F1F}"/>
                </a:ext>
              </a:extLst>
            </p:cNvPr>
            <p:cNvSpPr/>
            <p:nvPr/>
          </p:nvSpPr>
          <p:spPr>
            <a:xfrm>
              <a:off x="10712492" y="1910805"/>
              <a:ext cx="599084" cy="53158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أ</a:t>
              </a:r>
            </a:p>
          </p:txBody>
        </p:sp>
        <p:sp>
          <p:nvSpPr>
            <p:cNvPr id="23" name="مستطيل: زوايا مستديرة 22">
              <a:extLst>
                <a:ext uri="{FF2B5EF4-FFF2-40B4-BE49-F238E27FC236}">
                  <a16:creationId xmlns:a16="http://schemas.microsoft.com/office/drawing/2014/main" id="{BF563E2C-D997-C60B-FED9-86E4DCC80597}"/>
                </a:ext>
              </a:extLst>
            </p:cNvPr>
            <p:cNvSpPr/>
            <p:nvPr/>
          </p:nvSpPr>
          <p:spPr>
            <a:xfrm>
              <a:off x="7502188" y="1904859"/>
              <a:ext cx="599084" cy="53158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ب</a:t>
              </a:r>
            </a:p>
          </p:txBody>
        </p:sp>
        <p:sp>
          <p:nvSpPr>
            <p:cNvPr id="24" name="مستطيل: زوايا مستديرة 23">
              <a:extLst>
                <a:ext uri="{FF2B5EF4-FFF2-40B4-BE49-F238E27FC236}">
                  <a16:creationId xmlns:a16="http://schemas.microsoft.com/office/drawing/2014/main" id="{FF619E37-963A-9A2E-EE4F-6523C48DDDD8}"/>
                </a:ext>
              </a:extLst>
            </p:cNvPr>
            <p:cNvSpPr/>
            <p:nvPr/>
          </p:nvSpPr>
          <p:spPr>
            <a:xfrm>
              <a:off x="9550400" y="2617854"/>
              <a:ext cx="2256117" cy="681158"/>
            </a:xfrm>
            <a:prstGeom prst="roundRect">
              <a:avLst>
                <a:gd name="adj" fmla="val 743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انبعاث الغازات الدفيئة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عند حرق الوقود الأحفوري</a:t>
              </a:r>
            </a:p>
          </p:txBody>
        </p:sp>
        <p:sp>
          <p:nvSpPr>
            <p:cNvPr id="25" name="مستطيل: زوايا مستديرة 24">
              <a:extLst>
                <a:ext uri="{FF2B5EF4-FFF2-40B4-BE49-F238E27FC236}">
                  <a16:creationId xmlns:a16="http://schemas.microsoft.com/office/drawing/2014/main" id="{74BFBDB6-05D2-9AC5-45EE-58930BE23C4F}"/>
                </a:ext>
              </a:extLst>
            </p:cNvPr>
            <p:cNvSpPr/>
            <p:nvPr/>
          </p:nvSpPr>
          <p:spPr>
            <a:xfrm>
              <a:off x="6689820" y="2617854"/>
              <a:ext cx="1991337" cy="681158"/>
            </a:xfrm>
            <a:prstGeom prst="roundRect">
              <a:avLst>
                <a:gd name="adj" fmla="val 249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دوائر العرض أكبر 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مؤثر في المناخ </a:t>
              </a:r>
            </a:p>
          </p:txBody>
        </p:sp>
        <p:sp>
          <p:nvSpPr>
            <p:cNvPr id="26" name="مستطيل: زوايا مستديرة 25">
              <a:extLst>
                <a:ext uri="{FF2B5EF4-FFF2-40B4-BE49-F238E27FC236}">
                  <a16:creationId xmlns:a16="http://schemas.microsoft.com/office/drawing/2014/main" id="{C7F67531-2474-2C21-8FF0-97D944484A72}"/>
                </a:ext>
              </a:extLst>
            </p:cNvPr>
            <p:cNvSpPr/>
            <p:nvPr/>
          </p:nvSpPr>
          <p:spPr>
            <a:xfrm>
              <a:off x="9550400" y="3864110"/>
              <a:ext cx="2256117" cy="698925"/>
            </a:xfrm>
            <a:prstGeom prst="roundRect">
              <a:avLst>
                <a:gd name="adj" fmla="val 707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اعتماد المناخ على درجة حرارة الشعاع الشمسي</a:t>
              </a:r>
            </a:p>
          </p:txBody>
        </p:sp>
        <p:sp>
          <p:nvSpPr>
            <p:cNvPr id="27" name="مستطيل: زوايا مستديرة 26">
              <a:extLst>
                <a:ext uri="{FF2B5EF4-FFF2-40B4-BE49-F238E27FC236}">
                  <a16:creationId xmlns:a16="http://schemas.microsoft.com/office/drawing/2014/main" id="{52066FD2-6BF4-7A69-3BA2-FA52AF6E6AA0}"/>
                </a:ext>
              </a:extLst>
            </p:cNvPr>
            <p:cNvSpPr/>
            <p:nvPr/>
          </p:nvSpPr>
          <p:spPr>
            <a:xfrm>
              <a:off x="9550400" y="5081214"/>
              <a:ext cx="2256117" cy="698925"/>
            </a:xfrm>
            <a:prstGeom prst="roundRect">
              <a:avLst>
                <a:gd name="adj" fmla="val 881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قليلة الأمطار وطقسها شديد الحرارة صيفًا وانخفاض الرطوبة</a:t>
              </a:r>
            </a:p>
          </p:txBody>
        </p:sp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ED777732-7749-9ED9-970F-679E843CC03A}"/>
                </a:ext>
              </a:extLst>
            </p:cNvPr>
            <p:cNvSpPr/>
            <p:nvPr/>
          </p:nvSpPr>
          <p:spPr>
            <a:xfrm>
              <a:off x="6689819" y="3864110"/>
              <a:ext cx="1991337" cy="698925"/>
            </a:xfrm>
            <a:prstGeom prst="roundRect">
              <a:avLst>
                <a:gd name="adj" fmla="val 554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لذلك مناخ مدينة الرياض مناخ جاف وحار</a:t>
              </a:r>
            </a:p>
          </p:txBody>
        </p:sp>
        <p:sp>
          <p:nvSpPr>
            <p:cNvPr id="29" name="مستطيل: زوايا مستديرة 28">
              <a:extLst>
                <a:ext uri="{FF2B5EF4-FFF2-40B4-BE49-F238E27FC236}">
                  <a16:creationId xmlns:a16="http://schemas.microsoft.com/office/drawing/2014/main" id="{29741F2F-C7E5-E080-1EBB-A063D9BB6382}"/>
                </a:ext>
              </a:extLst>
            </p:cNvPr>
            <p:cNvSpPr/>
            <p:nvPr/>
          </p:nvSpPr>
          <p:spPr>
            <a:xfrm>
              <a:off x="6689819" y="5081213"/>
              <a:ext cx="1991337" cy="698925"/>
            </a:xfrm>
            <a:prstGeom prst="roundRect">
              <a:avLst>
                <a:gd name="adj" fmla="val 794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يؤدي إلى الزيادة العالمية البطيئة في درجة الحرارة</a:t>
              </a:r>
            </a:p>
          </p:txBody>
        </p:sp>
        <p:sp>
          <p:nvSpPr>
            <p:cNvPr id="30" name="مخطط انسيابي: رابط 29">
              <a:extLst>
                <a:ext uri="{FF2B5EF4-FFF2-40B4-BE49-F238E27FC236}">
                  <a16:creationId xmlns:a16="http://schemas.microsoft.com/office/drawing/2014/main" id="{E86F2796-B4CE-8610-7492-610C6803213F}"/>
                </a:ext>
              </a:extLst>
            </p:cNvPr>
            <p:cNvSpPr/>
            <p:nvPr/>
          </p:nvSpPr>
          <p:spPr>
            <a:xfrm>
              <a:off x="9487603" y="2883880"/>
              <a:ext cx="125594" cy="11001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مخطط انسيابي: رابط 30">
              <a:extLst>
                <a:ext uri="{FF2B5EF4-FFF2-40B4-BE49-F238E27FC236}">
                  <a16:creationId xmlns:a16="http://schemas.microsoft.com/office/drawing/2014/main" id="{87C956FE-61D1-5CE7-BDEE-009FDBF9015D}"/>
                </a:ext>
              </a:extLst>
            </p:cNvPr>
            <p:cNvSpPr/>
            <p:nvPr/>
          </p:nvSpPr>
          <p:spPr>
            <a:xfrm>
              <a:off x="9487603" y="4174769"/>
              <a:ext cx="125594" cy="11001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مخطط انسيابي: رابط 31">
              <a:extLst>
                <a:ext uri="{FF2B5EF4-FFF2-40B4-BE49-F238E27FC236}">
                  <a16:creationId xmlns:a16="http://schemas.microsoft.com/office/drawing/2014/main" id="{EDAFF583-42E0-CC8B-5889-ACAC227D2D74}"/>
                </a:ext>
              </a:extLst>
            </p:cNvPr>
            <p:cNvSpPr/>
            <p:nvPr/>
          </p:nvSpPr>
          <p:spPr>
            <a:xfrm>
              <a:off x="9487603" y="5343738"/>
              <a:ext cx="125594" cy="11001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مخطط انسيابي: رابط 32">
              <a:extLst>
                <a:ext uri="{FF2B5EF4-FFF2-40B4-BE49-F238E27FC236}">
                  <a16:creationId xmlns:a16="http://schemas.microsoft.com/office/drawing/2014/main" id="{FE6ED17C-0471-C4D7-A7F3-6305DC68995F}"/>
                </a:ext>
              </a:extLst>
            </p:cNvPr>
            <p:cNvSpPr/>
            <p:nvPr/>
          </p:nvSpPr>
          <p:spPr>
            <a:xfrm>
              <a:off x="8613466" y="2883880"/>
              <a:ext cx="125594" cy="11001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مخطط انسيابي: رابط 33">
              <a:extLst>
                <a:ext uri="{FF2B5EF4-FFF2-40B4-BE49-F238E27FC236}">
                  <a16:creationId xmlns:a16="http://schemas.microsoft.com/office/drawing/2014/main" id="{DD1EFB9C-F006-201A-F467-3B2AB33A57E8}"/>
                </a:ext>
              </a:extLst>
            </p:cNvPr>
            <p:cNvSpPr/>
            <p:nvPr/>
          </p:nvSpPr>
          <p:spPr>
            <a:xfrm>
              <a:off x="8613466" y="4174769"/>
              <a:ext cx="125594" cy="11001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مخطط انسيابي: رابط 34">
              <a:extLst>
                <a:ext uri="{FF2B5EF4-FFF2-40B4-BE49-F238E27FC236}">
                  <a16:creationId xmlns:a16="http://schemas.microsoft.com/office/drawing/2014/main" id="{59DB84BF-DD7F-3B64-E8A5-B8677560ECDD}"/>
                </a:ext>
              </a:extLst>
            </p:cNvPr>
            <p:cNvSpPr/>
            <p:nvPr/>
          </p:nvSpPr>
          <p:spPr>
            <a:xfrm>
              <a:off x="8613466" y="5343738"/>
              <a:ext cx="125594" cy="11001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1" name="مجموعة 80">
            <a:extLst>
              <a:ext uri="{FF2B5EF4-FFF2-40B4-BE49-F238E27FC236}">
                <a16:creationId xmlns:a16="http://schemas.microsoft.com/office/drawing/2014/main" id="{4DC5B2F4-57C9-4997-C29A-DB3711F85AFE}"/>
              </a:ext>
            </a:extLst>
          </p:cNvPr>
          <p:cNvGrpSpPr/>
          <p:nvPr/>
        </p:nvGrpSpPr>
        <p:grpSpPr>
          <a:xfrm>
            <a:off x="224651" y="136835"/>
            <a:ext cx="5189825" cy="6561179"/>
            <a:chOff x="6527973" y="109961"/>
            <a:chExt cx="5394349" cy="6053268"/>
          </a:xfrm>
        </p:grpSpPr>
        <p:grpSp>
          <p:nvGrpSpPr>
            <p:cNvPr id="82" name="مجموعة 81">
              <a:extLst>
                <a:ext uri="{FF2B5EF4-FFF2-40B4-BE49-F238E27FC236}">
                  <a16:creationId xmlns:a16="http://schemas.microsoft.com/office/drawing/2014/main" id="{A4A7C78C-58D0-C249-EBAA-3285A3F2279F}"/>
                </a:ext>
              </a:extLst>
            </p:cNvPr>
            <p:cNvGrpSpPr/>
            <p:nvPr/>
          </p:nvGrpSpPr>
          <p:grpSpPr>
            <a:xfrm>
              <a:off x="6527973" y="109961"/>
              <a:ext cx="5394349" cy="6053268"/>
              <a:chOff x="6790179" y="-10247"/>
              <a:chExt cx="5279901" cy="6053268"/>
            </a:xfrm>
          </p:grpSpPr>
          <p:sp>
            <p:nvSpPr>
              <p:cNvPr id="97" name="مستطيل: زوايا مستديرة 96">
                <a:extLst>
                  <a:ext uri="{FF2B5EF4-FFF2-40B4-BE49-F238E27FC236}">
                    <a16:creationId xmlns:a16="http://schemas.microsoft.com/office/drawing/2014/main" id="{7091A5BD-541F-EE37-3AB0-12C0DA32A1C1}"/>
                  </a:ext>
                </a:extLst>
              </p:cNvPr>
              <p:cNvSpPr/>
              <p:nvPr/>
            </p:nvSpPr>
            <p:spPr>
              <a:xfrm>
                <a:off x="6790179" y="-10247"/>
                <a:ext cx="5279901" cy="6053268"/>
              </a:xfrm>
              <a:prstGeom prst="roundRect">
                <a:avLst>
                  <a:gd name="adj" fmla="val 4427"/>
                </a:avLst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8" name="TextBox 39">
                <a:extLst>
                  <a:ext uri="{FF2B5EF4-FFF2-40B4-BE49-F238E27FC236}">
                    <a16:creationId xmlns:a16="http://schemas.microsoft.com/office/drawing/2014/main" id="{F682F826-FBC7-A670-C5D1-28B4FAAA08BD}"/>
                  </a:ext>
                </a:extLst>
              </p:cNvPr>
              <p:cNvSpPr txBox="1"/>
              <p:nvPr/>
            </p:nvSpPr>
            <p:spPr>
              <a:xfrm>
                <a:off x="7639291" y="116584"/>
                <a:ext cx="4232319" cy="249397"/>
              </a:xfrm>
              <a:prstGeom prst="roundRect">
                <a:avLst>
                  <a:gd name="adj" fmla="val 50000"/>
                </a:avLst>
              </a:prstGeom>
              <a:noFill/>
              <a:ln w="952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marL="0" marR="0" lvl="0" indent="0" algn="r" defTabSz="1066800" rtl="1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Arial" panose="020B0604020202020204" pitchFamily="34" charset="0"/>
                  </a:rPr>
                  <a:t>الاسم :</a:t>
                </a:r>
              </a:p>
            </p:txBody>
          </p:sp>
          <p:grpSp>
            <p:nvGrpSpPr>
              <p:cNvPr id="99" name="مجموعة 98">
                <a:extLst>
                  <a:ext uri="{FF2B5EF4-FFF2-40B4-BE49-F238E27FC236}">
                    <a16:creationId xmlns:a16="http://schemas.microsoft.com/office/drawing/2014/main" id="{FB096DFD-CBA0-6D68-1868-5E2D2A679C73}"/>
                  </a:ext>
                </a:extLst>
              </p:cNvPr>
              <p:cNvGrpSpPr/>
              <p:nvPr/>
            </p:nvGrpSpPr>
            <p:grpSpPr>
              <a:xfrm>
                <a:off x="7878345" y="359038"/>
                <a:ext cx="3606656" cy="720160"/>
                <a:chOff x="1418668" y="1651041"/>
                <a:chExt cx="4746825" cy="835929"/>
              </a:xfrm>
            </p:grpSpPr>
            <p:sp>
              <p:nvSpPr>
                <p:cNvPr id="101" name="مربع نص 100">
                  <a:extLst>
                    <a:ext uri="{FF2B5EF4-FFF2-40B4-BE49-F238E27FC236}">
                      <a16:creationId xmlns:a16="http://schemas.microsoft.com/office/drawing/2014/main" id="{B5D6264D-0592-AE3F-8720-F1044E281E48}"/>
                    </a:ext>
                  </a:extLst>
                </p:cNvPr>
                <p:cNvSpPr txBox="1"/>
                <p:nvPr/>
              </p:nvSpPr>
              <p:spPr>
                <a:xfrm>
                  <a:off x="1418668" y="1901214"/>
                  <a:ext cx="4488866" cy="40189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44450">
                  <a:solidFill>
                    <a:schemeClr val="accent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wrap="square" tIns="0" bIns="0">
                  <a:spAutoFit/>
                </a:bodyPr>
                <a:lstStyle/>
                <a:p>
                  <a:pPr marL="457200" marR="0" lvl="1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MT"/>
                      <a:ea typeface="+mn-ea"/>
                      <a:cs typeface="Times New Roman" panose="02020603050405020304" pitchFamily="18" charset="0"/>
                    </a:rPr>
                    <a:t>نشاط السبب و النتيجة </a:t>
                  </a:r>
                </a:p>
              </p:txBody>
            </p:sp>
            <p:pic>
              <p:nvPicPr>
                <p:cNvPr id="102" name="صورة 101">
                  <a:extLst>
                    <a:ext uri="{FF2B5EF4-FFF2-40B4-BE49-F238E27FC236}">
                      <a16:creationId xmlns:a16="http://schemas.microsoft.com/office/drawing/2014/main" id="{4EA79253-740E-1952-6C57-242BFC4A0B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71" t="8172" r="15238" b="12992"/>
                <a:stretch/>
              </p:blipFill>
              <p:spPr>
                <a:xfrm>
                  <a:off x="5377021" y="1651041"/>
                  <a:ext cx="788472" cy="835929"/>
                </a:xfrm>
                <a:prstGeom prst="rect">
                  <a:avLst/>
                </a:prstGeom>
              </p:spPr>
            </p:pic>
          </p:grpSp>
          <p:sp>
            <p:nvSpPr>
              <p:cNvPr id="100" name="مربع نص 99">
                <a:extLst>
                  <a:ext uri="{FF2B5EF4-FFF2-40B4-BE49-F238E27FC236}">
                    <a16:creationId xmlns:a16="http://schemas.microsoft.com/office/drawing/2014/main" id="{54929197-314D-18CC-52AD-5CA094809D9D}"/>
                  </a:ext>
                </a:extLst>
              </p:cNvPr>
              <p:cNvSpPr txBox="1"/>
              <p:nvPr/>
            </p:nvSpPr>
            <p:spPr>
              <a:xfrm>
                <a:off x="7037652" y="1102207"/>
                <a:ext cx="4923020" cy="3847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TC-Regular"/>
                    <a:ea typeface="+mn-ea"/>
                    <a:cs typeface="Arial" panose="020B0604020202020204" pitchFamily="34" charset="0"/>
                  </a:rPr>
                  <a:t>صل بين السبب في القائمة ( أ )  مع النتيجة في القائمة ( ب ) </a:t>
                </a:r>
              </a:p>
              <a:p>
                <a:pPr marL="10800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TC-Regular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3" name="مستطيل: زوايا مستديرة 82">
              <a:extLst>
                <a:ext uri="{FF2B5EF4-FFF2-40B4-BE49-F238E27FC236}">
                  <a16:creationId xmlns:a16="http://schemas.microsoft.com/office/drawing/2014/main" id="{B4765FB2-8D60-66AE-48EA-1470648FD908}"/>
                </a:ext>
              </a:extLst>
            </p:cNvPr>
            <p:cNvSpPr/>
            <p:nvPr/>
          </p:nvSpPr>
          <p:spPr>
            <a:xfrm>
              <a:off x="10712492" y="1910805"/>
              <a:ext cx="599084" cy="53158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أ</a:t>
              </a:r>
            </a:p>
          </p:txBody>
        </p:sp>
        <p:sp>
          <p:nvSpPr>
            <p:cNvPr id="84" name="مستطيل: زوايا مستديرة 83">
              <a:extLst>
                <a:ext uri="{FF2B5EF4-FFF2-40B4-BE49-F238E27FC236}">
                  <a16:creationId xmlns:a16="http://schemas.microsoft.com/office/drawing/2014/main" id="{88F1A3F6-E7D7-455F-8FC3-197C6ADF9A83}"/>
                </a:ext>
              </a:extLst>
            </p:cNvPr>
            <p:cNvSpPr/>
            <p:nvPr/>
          </p:nvSpPr>
          <p:spPr>
            <a:xfrm>
              <a:off x="7502188" y="1904859"/>
              <a:ext cx="599084" cy="53158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ب</a:t>
              </a:r>
            </a:p>
          </p:txBody>
        </p:sp>
        <p:sp>
          <p:nvSpPr>
            <p:cNvPr id="85" name="مستطيل: زوايا مستديرة 84">
              <a:extLst>
                <a:ext uri="{FF2B5EF4-FFF2-40B4-BE49-F238E27FC236}">
                  <a16:creationId xmlns:a16="http://schemas.microsoft.com/office/drawing/2014/main" id="{B0D564AE-A040-CD75-31DC-C532255628A7}"/>
                </a:ext>
              </a:extLst>
            </p:cNvPr>
            <p:cNvSpPr/>
            <p:nvPr/>
          </p:nvSpPr>
          <p:spPr>
            <a:xfrm>
              <a:off x="9550400" y="2617854"/>
              <a:ext cx="2256117" cy="681158"/>
            </a:xfrm>
            <a:prstGeom prst="roundRect">
              <a:avLst>
                <a:gd name="adj" fmla="val 743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انبعاث الغازات الدفيئة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عند حرق الوقود الأحفوري</a:t>
              </a:r>
            </a:p>
          </p:txBody>
        </p:sp>
        <p:sp>
          <p:nvSpPr>
            <p:cNvPr id="86" name="مستطيل: زوايا مستديرة 85">
              <a:extLst>
                <a:ext uri="{FF2B5EF4-FFF2-40B4-BE49-F238E27FC236}">
                  <a16:creationId xmlns:a16="http://schemas.microsoft.com/office/drawing/2014/main" id="{DB562F36-5A90-8E72-1C3B-EB50CAA59997}"/>
                </a:ext>
              </a:extLst>
            </p:cNvPr>
            <p:cNvSpPr/>
            <p:nvPr/>
          </p:nvSpPr>
          <p:spPr>
            <a:xfrm>
              <a:off x="6689820" y="2617854"/>
              <a:ext cx="1991337" cy="681158"/>
            </a:xfrm>
            <a:prstGeom prst="roundRect">
              <a:avLst>
                <a:gd name="adj" fmla="val 249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دوائر العرض أكبر 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مؤثر في المناخ </a:t>
              </a:r>
            </a:p>
          </p:txBody>
        </p:sp>
        <p:sp>
          <p:nvSpPr>
            <p:cNvPr id="87" name="مستطيل: زوايا مستديرة 86">
              <a:extLst>
                <a:ext uri="{FF2B5EF4-FFF2-40B4-BE49-F238E27FC236}">
                  <a16:creationId xmlns:a16="http://schemas.microsoft.com/office/drawing/2014/main" id="{7C998182-DF81-E2F7-2FFF-53B4DF51DF69}"/>
                </a:ext>
              </a:extLst>
            </p:cNvPr>
            <p:cNvSpPr/>
            <p:nvPr/>
          </p:nvSpPr>
          <p:spPr>
            <a:xfrm>
              <a:off x="9550400" y="3864110"/>
              <a:ext cx="2256117" cy="698925"/>
            </a:xfrm>
            <a:prstGeom prst="roundRect">
              <a:avLst>
                <a:gd name="adj" fmla="val 707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اعتماد المناخ على درجة حرارة الشعاع الشمسي</a:t>
              </a:r>
            </a:p>
          </p:txBody>
        </p:sp>
        <p:sp>
          <p:nvSpPr>
            <p:cNvPr id="88" name="مستطيل: زوايا مستديرة 87">
              <a:extLst>
                <a:ext uri="{FF2B5EF4-FFF2-40B4-BE49-F238E27FC236}">
                  <a16:creationId xmlns:a16="http://schemas.microsoft.com/office/drawing/2014/main" id="{1F854198-0CBD-4E8A-1C9C-2740BB910822}"/>
                </a:ext>
              </a:extLst>
            </p:cNvPr>
            <p:cNvSpPr/>
            <p:nvPr/>
          </p:nvSpPr>
          <p:spPr>
            <a:xfrm>
              <a:off x="9550400" y="5081214"/>
              <a:ext cx="2256117" cy="698925"/>
            </a:xfrm>
            <a:prstGeom prst="roundRect">
              <a:avLst>
                <a:gd name="adj" fmla="val 881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قليلة الأمطار وطقسها شديد الحرارة صيفًا وانخفاض الرطوبة</a:t>
              </a:r>
            </a:p>
          </p:txBody>
        </p:sp>
        <p:sp>
          <p:nvSpPr>
            <p:cNvPr id="89" name="مستطيل: زوايا مستديرة 88">
              <a:extLst>
                <a:ext uri="{FF2B5EF4-FFF2-40B4-BE49-F238E27FC236}">
                  <a16:creationId xmlns:a16="http://schemas.microsoft.com/office/drawing/2014/main" id="{A6FB437C-FDE4-729E-07AE-D45466E4B337}"/>
                </a:ext>
              </a:extLst>
            </p:cNvPr>
            <p:cNvSpPr/>
            <p:nvPr/>
          </p:nvSpPr>
          <p:spPr>
            <a:xfrm>
              <a:off x="6689819" y="3864110"/>
              <a:ext cx="1991337" cy="698925"/>
            </a:xfrm>
            <a:prstGeom prst="roundRect">
              <a:avLst>
                <a:gd name="adj" fmla="val 554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لذلك مناخ مدينة الرياض مناخ جاف وحار</a:t>
              </a:r>
            </a:p>
          </p:txBody>
        </p:sp>
        <p:sp>
          <p:nvSpPr>
            <p:cNvPr id="90" name="مستطيل: زوايا مستديرة 89">
              <a:extLst>
                <a:ext uri="{FF2B5EF4-FFF2-40B4-BE49-F238E27FC236}">
                  <a16:creationId xmlns:a16="http://schemas.microsoft.com/office/drawing/2014/main" id="{57DF2F25-4609-4764-5F90-7AA89DE5255F}"/>
                </a:ext>
              </a:extLst>
            </p:cNvPr>
            <p:cNvSpPr/>
            <p:nvPr/>
          </p:nvSpPr>
          <p:spPr>
            <a:xfrm>
              <a:off x="6689819" y="5081213"/>
              <a:ext cx="1991337" cy="698925"/>
            </a:xfrm>
            <a:prstGeom prst="roundRect">
              <a:avLst>
                <a:gd name="adj" fmla="val 794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يؤدي إلى الزيادة العالمية البطيئة في درجة الحرارة</a:t>
              </a:r>
            </a:p>
          </p:txBody>
        </p:sp>
        <p:sp>
          <p:nvSpPr>
            <p:cNvPr id="91" name="مخطط انسيابي: رابط 90">
              <a:extLst>
                <a:ext uri="{FF2B5EF4-FFF2-40B4-BE49-F238E27FC236}">
                  <a16:creationId xmlns:a16="http://schemas.microsoft.com/office/drawing/2014/main" id="{55977A20-6EAE-8D23-BA5B-1AC4D6D75EC9}"/>
                </a:ext>
              </a:extLst>
            </p:cNvPr>
            <p:cNvSpPr/>
            <p:nvPr/>
          </p:nvSpPr>
          <p:spPr>
            <a:xfrm>
              <a:off x="9487603" y="2883880"/>
              <a:ext cx="125594" cy="11001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" name="مخطط انسيابي: رابط 91">
              <a:extLst>
                <a:ext uri="{FF2B5EF4-FFF2-40B4-BE49-F238E27FC236}">
                  <a16:creationId xmlns:a16="http://schemas.microsoft.com/office/drawing/2014/main" id="{A9F5F8A6-7C5C-59CA-C9C0-03F8B9889810}"/>
                </a:ext>
              </a:extLst>
            </p:cNvPr>
            <p:cNvSpPr/>
            <p:nvPr/>
          </p:nvSpPr>
          <p:spPr>
            <a:xfrm>
              <a:off x="9487603" y="4174769"/>
              <a:ext cx="125594" cy="11001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" name="مخطط انسيابي: رابط 92">
              <a:extLst>
                <a:ext uri="{FF2B5EF4-FFF2-40B4-BE49-F238E27FC236}">
                  <a16:creationId xmlns:a16="http://schemas.microsoft.com/office/drawing/2014/main" id="{157F47B2-6F38-A452-AD19-F05FEDB95FBC}"/>
                </a:ext>
              </a:extLst>
            </p:cNvPr>
            <p:cNvSpPr/>
            <p:nvPr/>
          </p:nvSpPr>
          <p:spPr>
            <a:xfrm>
              <a:off x="9487603" y="5343738"/>
              <a:ext cx="125594" cy="11001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" name="مخطط انسيابي: رابط 93">
              <a:extLst>
                <a:ext uri="{FF2B5EF4-FFF2-40B4-BE49-F238E27FC236}">
                  <a16:creationId xmlns:a16="http://schemas.microsoft.com/office/drawing/2014/main" id="{C73C61A0-20F6-D5CF-B3D2-085DA315D812}"/>
                </a:ext>
              </a:extLst>
            </p:cNvPr>
            <p:cNvSpPr/>
            <p:nvPr/>
          </p:nvSpPr>
          <p:spPr>
            <a:xfrm>
              <a:off x="8613466" y="2883880"/>
              <a:ext cx="125594" cy="11001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" name="مخطط انسيابي: رابط 94">
              <a:extLst>
                <a:ext uri="{FF2B5EF4-FFF2-40B4-BE49-F238E27FC236}">
                  <a16:creationId xmlns:a16="http://schemas.microsoft.com/office/drawing/2014/main" id="{59203FB2-B474-A9DA-5514-1B602C985D34}"/>
                </a:ext>
              </a:extLst>
            </p:cNvPr>
            <p:cNvSpPr/>
            <p:nvPr/>
          </p:nvSpPr>
          <p:spPr>
            <a:xfrm>
              <a:off x="8613466" y="4174769"/>
              <a:ext cx="125594" cy="11001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" name="مخطط انسيابي: رابط 95">
              <a:extLst>
                <a:ext uri="{FF2B5EF4-FFF2-40B4-BE49-F238E27FC236}">
                  <a16:creationId xmlns:a16="http://schemas.microsoft.com/office/drawing/2014/main" id="{A905A733-DBB0-52A8-64CF-9A8E4F52CF75}"/>
                </a:ext>
              </a:extLst>
            </p:cNvPr>
            <p:cNvSpPr/>
            <p:nvPr/>
          </p:nvSpPr>
          <p:spPr>
            <a:xfrm>
              <a:off x="8613466" y="5343738"/>
              <a:ext cx="125594" cy="11001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7341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مجموعة 41">
            <a:extLst>
              <a:ext uri="{FF2B5EF4-FFF2-40B4-BE49-F238E27FC236}">
                <a16:creationId xmlns:a16="http://schemas.microsoft.com/office/drawing/2014/main" id="{D302B0D4-1C51-4373-96B4-B00F48635A80}"/>
              </a:ext>
            </a:extLst>
          </p:cNvPr>
          <p:cNvGrpSpPr/>
          <p:nvPr/>
        </p:nvGrpSpPr>
        <p:grpSpPr>
          <a:xfrm>
            <a:off x="3501088" y="148410"/>
            <a:ext cx="5189825" cy="6561179"/>
            <a:chOff x="6751109" y="133110"/>
            <a:chExt cx="5189825" cy="6561179"/>
          </a:xfrm>
        </p:grpSpPr>
        <p:grpSp>
          <p:nvGrpSpPr>
            <p:cNvPr id="36" name="مجموعة 35">
              <a:extLst>
                <a:ext uri="{FF2B5EF4-FFF2-40B4-BE49-F238E27FC236}">
                  <a16:creationId xmlns:a16="http://schemas.microsoft.com/office/drawing/2014/main" id="{9CBC3EDB-F141-E2B6-6530-D4AE38AAFD6F}"/>
                </a:ext>
              </a:extLst>
            </p:cNvPr>
            <p:cNvGrpSpPr/>
            <p:nvPr/>
          </p:nvGrpSpPr>
          <p:grpSpPr>
            <a:xfrm>
              <a:off x="6751109" y="133110"/>
              <a:ext cx="5189825" cy="6561179"/>
              <a:chOff x="6527973" y="109961"/>
              <a:chExt cx="5394349" cy="6053268"/>
            </a:xfrm>
          </p:grpSpPr>
          <p:grpSp>
            <p:nvGrpSpPr>
              <p:cNvPr id="10" name="مجموعة 9">
                <a:extLst>
                  <a:ext uri="{FF2B5EF4-FFF2-40B4-BE49-F238E27FC236}">
                    <a16:creationId xmlns:a16="http://schemas.microsoft.com/office/drawing/2014/main" id="{880BCA35-9442-EB54-3B8A-07ADF21AE4AE}"/>
                  </a:ext>
                </a:extLst>
              </p:cNvPr>
              <p:cNvGrpSpPr/>
              <p:nvPr/>
            </p:nvGrpSpPr>
            <p:grpSpPr>
              <a:xfrm>
                <a:off x="6527973" y="109961"/>
                <a:ext cx="5394349" cy="6053268"/>
                <a:chOff x="6790179" y="-10247"/>
                <a:chExt cx="5279901" cy="6053268"/>
              </a:xfrm>
            </p:grpSpPr>
            <p:sp>
              <p:nvSpPr>
                <p:cNvPr id="11" name="مستطيل: زوايا مستديرة 10">
                  <a:extLst>
                    <a:ext uri="{FF2B5EF4-FFF2-40B4-BE49-F238E27FC236}">
                      <a16:creationId xmlns:a16="http://schemas.microsoft.com/office/drawing/2014/main" id="{165EE3F9-5685-F0AE-C64C-A77FF9B0D5BE}"/>
                    </a:ext>
                  </a:extLst>
                </p:cNvPr>
                <p:cNvSpPr/>
                <p:nvPr/>
              </p:nvSpPr>
              <p:spPr>
                <a:xfrm>
                  <a:off x="6790179" y="-10247"/>
                  <a:ext cx="5279901" cy="6053268"/>
                </a:xfrm>
                <a:prstGeom prst="roundRect">
                  <a:avLst>
                    <a:gd name="adj" fmla="val 4427"/>
                  </a:avLst>
                </a:prstGeom>
                <a:noFill/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TextBox 39">
                  <a:extLst>
                    <a:ext uri="{FF2B5EF4-FFF2-40B4-BE49-F238E27FC236}">
                      <a16:creationId xmlns:a16="http://schemas.microsoft.com/office/drawing/2014/main" id="{966EF854-F488-A131-EA8C-5C322E035B6F}"/>
                    </a:ext>
                  </a:extLst>
                </p:cNvPr>
                <p:cNvSpPr txBox="1"/>
                <p:nvPr/>
              </p:nvSpPr>
              <p:spPr>
                <a:xfrm>
                  <a:off x="7639291" y="116584"/>
                  <a:ext cx="4232319" cy="249397"/>
                </a:xfrm>
                <a:prstGeom prst="roundRect">
                  <a:avLst>
                    <a:gd name="adj" fmla="val 50000"/>
                  </a:avLst>
                </a:prstGeom>
                <a:noFill/>
                <a:ln w="9525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1"/>
                </a:fontRef>
              </p:style>
              <p:txBody>
                <a:bodyPr spcFirstLastPara="0" vert="horz" wrap="square" lIns="15240" tIns="15240" rIns="15240" bIns="15240" numCol="1" spcCol="1270" anchor="ctr" anchorCtr="0">
                  <a:noAutofit/>
                </a:bodyPr>
                <a:lstStyle/>
                <a:p>
                  <a:pPr marL="0" marR="0" lvl="0" indent="0" algn="r" defTabSz="1066800" rtl="1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Arial" panose="020B0604020202020204" pitchFamily="34" charset="0"/>
                    </a:rPr>
                    <a:t>الاسم :</a:t>
                  </a:r>
                </a:p>
              </p:txBody>
            </p:sp>
            <p:grpSp>
              <p:nvGrpSpPr>
                <p:cNvPr id="13" name="مجموعة 12">
                  <a:extLst>
                    <a:ext uri="{FF2B5EF4-FFF2-40B4-BE49-F238E27FC236}">
                      <a16:creationId xmlns:a16="http://schemas.microsoft.com/office/drawing/2014/main" id="{4CA8A763-21FD-7F00-2482-A0612BEC14C5}"/>
                    </a:ext>
                  </a:extLst>
                </p:cNvPr>
                <p:cNvGrpSpPr/>
                <p:nvPr/>
              </p:nvGrpSpPr>
              <p:grpSpPr>
                <a:xfrm>
                  <a:off x="7878345" y="359038"/>
                  <a:ext cx="3606656" cy="720160"/>
                  <a:chOff x="1418668" y="1651041"/>
                  <a:chExt cx="4746825" cy="835929"/>
                </a:xfrm>
              </p:grpSpPr>
              <p:sp>
                <p:nvSpPr>
                  <p:cNvPr id="20" name="مربع نص 19">
                    <a:extLst>
                      <a:ext uri="{FF2B5EF4-FFF2-40B4-BE49-F238E27FC236}">
                        <a16:creationId xmlns:a16="http://schemas.microsoft.com/office/drawing/2014/main" id="{74F4B6BF-8F49-F5F4-938B-7142D88910E6}"/>
                      </a:ext>
                    </a:extLst>
                  </p:cNvPr>
                  <p:cNvSpPr txBox="1"/>
                  <p:nvPr/>
                </p:nvSpPr>
                <p:spPr>
                  <a:xfrm>
                    <a:off x="1418668" y="1901214"/>
                    <a:ext cx="4488866" cy="40189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44450">
                    <a:solidFill>
                      <a:schemeClr val="accent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txBody>
                  <a:bodyPr wrap="square" tIns="0" bIns="0">
                    <a:spAutoFit/>
                  </a:bodyPr>
                  <a:lstStyle/>
                  <a:p>
                    <a:pPr marL="457200" marR="0" lvl="1" indent="0" algn="ct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MT"/>
                        <a:ea typeface="+mn-ea"/>
                        <a:cs typeface="Times New Roman" panose="02020603050405020304" pitchFamily="18" charset="0"/>
                      </a:rPr>
                      <a:t>نشاط السبب و النتيجة </a:t>
                    </a:r>
                  </a:p>
                </p:txBody>
              </p:sp>
              <p:pic>
                <p:nvPicPr>
                  <p:cNvPr id="21" name="صورة 20">
                    <a:extLst>
                      <a:ext uri="{FF2B5EF4-FFF2-40B4-BE49-F238E27FC236}">
                        <a16:creationId xmlns:a16="http://schemas.microsoft.com/office/drawing/2014/main" id="{F6AC9EE5-EBA4-DCB0-4185-009EF11A9F6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571" t="8172" r="15238" b="12992"/>
                  <a:stretch/>
                </p:blipFill>
                <p:spPr>
                  <a:xfrm>
                    <a:off x="5377021" y="1651041"/>
                    <a:ext cx="788472" cy="835929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6" name="مربع نص 15">
                  <a:extLst>
                    <a:ext uri="{FF2B5EF4-FFF2-40B4-BE49-F238E27FC236}">
                      <a16:creationId xmlns:a16="http://schemas.microsoft.com/office/drawing/2014/main" id="{557B6A19-6331-BDDC-F32C-6D6C10261F29}"/>
                    </a:ext>
                  </a:extLst>
                </p:cNvPr>
                <p:cNvSpPr txBox="1"/>
                <p:nvPr/>
              </p:nvSpPr>
              <p:spPr>
                <a:xfrm>
                  <a:off x="7037652" y="1102207"/>
                  <a:ext cx="4923020" cy="3847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STC-Regular"/>
                      <a:ea typeface="+mn-ea"/>
                      <a:cs typeface="Arial" panose="020B0604020202020204" pitchFamily="34" charset="0"/>
                    </a:rPr>
                    <a:t>صل بين السبب في القائمة ( أ )  مع النتيجة في القائمة ( ب ) </a:t>
                  </a:r>
                </a:p>
                <a:p>
                  <a:pPr marL="10800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TC-Regular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2" name="مستطيل: زوايا مستديرة 21">
                <a:extLst>
                  <a:ext uri="{FF2B5EF4-FFF2-40B4-BE49-F238E27FC236}">
                    <a16:creationId xmlns:a16="http://schemas.microsoft.com/office/drawing/2014/main" id="{35ADFE97-E52B-AD08-D1B5-C48F0F004F1F}"/>
                  </a:ext>
                </a:extLst>
              </p:cNvPr>
              <p:cNvSpPr/>
              <p:nvPr/>
            </p:nvSpPr>
            <p:spPr>
              <a:xfrm>
                <a:off x="10712492" y="1910805"/>
                <a:ext cx="599084" cy="531586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أ</a:t>
                </a:r>
              </a:p>
            </p:txBody>
          </p:sp>
          <p:sp>
            <p:nvSpPr>
              <p:cNvPr id="23" name="مستطيل: زوايا مستديرة 22">
                <a:extLst>
                  <a:ext uri="{FF2B5EF4-FFF2-40B4-BE49-F238E27FC236}">
                    <a16:creationId xmlns:a16="http://schemas.microsoft.com/office/drawing/2014/main" id="{BF563E2C-D997-C60B-FED9-86E4DCC80597}"/>
                  </a:ext>
                </a:extLst>
              </p:cNvPr>
              <p:cNvSpPr/>
              <p:nvPr/>
            </p:nvSpPr>
            <p:spPr>
              <a:xfrm>
                <a:off x="7502188" y="1904859"/>
                <a:ext cx="599084" cy="531586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ب</a:t>
                </a:r>
              </a:p>
            </p:txBody>
          </p:sp>
          <p:sp>
            <p:nvSpPr>
              <p:cNvPr id="24" name="مستطيل: زوايا مستديرة 23">
                <a:extLst>
                  <a:ext uri="{FF2B5EF4-FFF2-40B4-BE49-F238E27FC236}">
                    <a16:creationId xmlns:a16="http://schemas.microsoft.com/office/drawing/2014/main" id="{FF619E37-963A-9A2E-EE4F-6523C48DDDD8}"/>
                  </a:ext>
                </a:extLst>
              </p:cNvPr>
              <p:cNvSpPr/>
              <p:nvPr/>
            </p:nvSpPr>
            <p:spPr>
              <a:xfrm>
                <a:off x="9550400" y="2617854"/>
                <a:ext cx="2256117" cy="681158"/>
              </a:xfrm>
              <a:prstGeom prst="roundRect">
                <a:avLst>
                  <a:gd name="adj" fmla="val 7438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انبعاث الغازات الدفيئة</a:t>
                </a:r>
              </a:p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عند حرق الوقود الأحفوري</a:t>
                </a:r>
              </a:p>
            </p:txBody>
          </p:sp>
          <p:sp>
            <p:nvSpPr>
              <p:cNvPr id="25" name="مستطيل: زوايا مستديرة 24">
                <a:extLst>
                  <a:ext uri="{FF2B5EF4-FFF2-40B4-BE49-F238E27FC236}">
                    <a16:creationId xmlns:a16="http://schemas.microsoft.com/office/drawing/2014/main" id="{74BFBDB6-05D2-9AC5-45EE-58930BE23C4F}"/>
                  </a:ext>
                </a:extLst>
              </p:cNvPr>
              <p:cNvSpPr/>
              <p:nvPr/>
            </p:nvSpPr>
            <p:spPr>
              <a:xfrm>
                <a:off x="6689820" y="2617854"/>
                <a:ext cx="1991337" cy="681158"/>
              </a:xfrm>
              <a:prstGeom prst="roundRect">
                <a:avLst>
                  <a:gd name="adj" fmla="val 249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دوائر العرض أكبر </a:t>
                </a:r>
              </a:p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مؤثر في المناخ </a:t>
                </a:r>
              </a:p>
            </p:txBody>
          </p:sp>
          <p:sp>
            <p:nvSpPr>
              <p:cNvPr id="26" name="مستطيل: زوايا مستديرة 25">
                <a:extLst>
                  <a:ext uri="{FF2B5EF4-FFF2-40B4-BE49-F238E27FC236}">
                    <a16:creationId xmlns:a16="http://schemas.microsoft.com/office/drawing/2014/main" id="{C7F67531-2474-2C21-8FF0-97D944484A72}"/>
                  </a:ext>
                </a:extLst>
              </p:cNvPr>
              <p:cNvSpPr/>
              <p:nvPr/>
            </p:nvSpPr>
            <p:spPr>
              <a:xfrm>
                <a:off x="9550400" y="3864110"/>
                <a:ext cx="2256117" cy="698925"/>
              </a:xfrm>
              <a:prstGeom prst="roundRect">
                <a:avLst>
                  <a:gd name="adj" fmla="val 7073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اعتماد المناخ على درجة حرارة الشعاع الشمسي</a:t>
                </a:r>
              </a:p>
            </p:txBody>
          </p:sp>
          <p:sp>
            <p:nvSpPr>
              <p:cNvPr id="27" name="مستطيل: زوايا مستديرة 26">
                <a:extLst>
                  <a:ext uri="{FF2B5EF4-FFF2-40B4-BE49-F238E27FC236}">
                    <a16:creationId xmlns:a16="http://schemas.microsoft.com/office/drawing/2014/main" id="{52066FD2-6BF4-7A69-3BA2-FA52AF6E6AA0}"/>
                  </a:ext>
                </a:extLst>
              </p:cNvPr>
              <p:cNvSpPr/>
              <p:nvPr/>
            </p:nvSpPr>
            <p:spPr>
              <a:xfrm>
                <a:off x="9550400" y="5081214"/>
                <a:ext cx="2256117" cy="698925"/>
              </a:xfrm>
              <a:prstGeom prst="roundRect">
                <a:avLst>
                  <a:gd name="adj" fmla="val 881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قليلة الأمطار وطقسها شديد الحرارة صيفًا وانخفاض الرطوبة</a:t>
                </a:r>
              </a:p>
            </p:txBody>
          </p:sp>
          <p:sp>
            <p:nvSpPr>
              <p:cNvPr id="28" name="مستطيل: زوايا مستديرة 27">
                <a:extLst>
                  <a:ext uri="{FF2B5EF4-FFF2-40B4-BE49-F238E27FC236}">
                    <a16:creationId xmlns:a16="http://schemas.microsoft.com/office/drawing/2014/main" id="{ED777732-7749-9ED9-970F-679E843CC03A}"/>
                  </a:ext>
                </a:extLst>
              </p:cNvPr>
              <p:cNvSpPr/>
              <p:nvPr/>
            </p:nvSpPr>
            <p:spPr>
              <a:xfrm>
                <a:off x="6689819" y="3864110"/>
                <a:ext cx="1991337" cy="698925"/>
              </a:xfrm>
              <a:prstGeom prst="roundRect">
                <a:avLst>
                  <a:gd name="adj" fmla="val 5546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لذلك مناخ مدينة الرياض مناخ جاف وحار</a:t>
                </a:r>
              </a:p>
            </p:txBody>
          </p:sp>
          <p:sp>
            <p:nvSpPr>
              <p:cNvPr id="29" name="مستطيل: زوايا مستديرة 28">
                <a:extLst>
                  <a:ext uri="{FF2B5EF4-FFF2-40B4-BE49-F238E27FC236}">
                    <a16:creationId xmlns:a16="http://schemas.microsoft.com/office/drawing/2014/main" id="{29741F2F-C7E5-E080-1EBB-A063D9BB6382}"/>
                  </a:ext>
                </a:extLst>
              </p:cNvPr>
              <p:cNvSpPr/>
              <p:nvPr/>
            </p:nvSpPr>
            <p:spPr>
              <a:xfrm>
                <a:off x="6689819" y="5081213"/>
                <a:ext cx="1991337" cy="698925"/>
              </a:xfrm>
              <a:prstGeom prst="roundRect">
                <a:avLst>
                  <a:gd name="adj" fmla="val 7945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يؤدي إلى الزيادة العالمية البطيئة في درجة الحرارة</a:t>
                </a:r>
              </a:p>
            </p:txBody>
          </p:sp>
          <p:sp>
            <p:nvSpPr>
              <p:cNvPr id="30" name="مخطط انسيابي: رابط 29">
                <a:extLst>
                  <a:ext uri="{FF2B5EF4-FFF2-40B4-BE49-F238E27FC236}">
                    <a16:creationId xmlns:a16="http://schemas.microsoft.com/office/drawing/2014/main" id="{E86F2796-B4CE-8610-7492-610C6803213F}"/>
                  </a:ext>
                </a:extLst>
              </p:cNvPr>
              <p:cNvSpPr/>
              <p:nvPr/>
            </p:nvSpPr>
            <p:spPr>
              <a:xfrm>
                <a:off x="9487603" y="2883880"/>
                <a:ext cx="125594" cy="110010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مخطط انسيابي: رابط 30">
                <a:extLst>
                  <a:ext uri="{FF2B5EF4-FFF2-40B4-BE49-F238E27FC236}">
                    <a16:creationId xmlns:a16="http://schemas.microsoft.com/office/drawing/2014/main" id="{87C956FE-61D1-5CE7-BDEE-009FDBF9015D}"/>
                  </a:ext>
                </a:extLst>
              </p:cNvPr>
              <p:cNvSpPr/>
              <p:nvPr/>
            </p:nvSpPr>
            <p:spPr>
              <a:xfrm>
                <a:off x="9487603" y="4174769"/>
                <a:ext cx="125594" cy="110010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مخطط انسيابي: رابط 31">
                <a:extLst>
                  <a:ext uri="{FF2B5EF4-FFF2-40B4-BE49-F238E27FC236}">
                    <a16:creationId xmlns:a16="http://schemas.microsoft.com/office/drawing/2014/main" id="{EDAFF583-42E0-CC8B-5889-ACAC227D2D74}"/>
                  </a:ext>
                </a:extLst>
              </p:cNvPr>
              <p:cNvSpPr/>
              <p:nvPr/>
            </p:nvSpPr>
            <p:spPr>
              <a:xfrm>
                <a:off x="9487603" y="5343738"/>
                <a:ext cx="125594" cy="110010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3" name="مخطط انسيابي: رابط 32">
                <a:extLst>
                  <a:ext uri="{FF2B5EF4-FFF2-40B4-BE49-F238E27FC236}">
                    <a16:creationId xmlns:a16="http://schemas.microsoft.com/office/drawing/2014/main" id="{FE6ED17C-0471-C4D7-A7F3-6305DC68995F}"/>
                  </a:ext>
                </a:extLst>
              </p:cNvPr>
              <p:cNvSpPr/>
              <p:nvPr/>
            </p:nvSpPr>
            <p:spPr>
              <a:xfrm>
                <a:off x="8613466" y="2883880"/>
                <a:ext cx="125594" cy="110010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مخطط انسيابي: رابط 33">
                <a:extLst>
                  <a:ext uri="{FF2B5EF4-FFF2-40B4-BE49-F238E27FC236}">
                    <a16:creationId xmlns:a16="http://schemas.microsoft.com/office/drawing/2014/main" id="{DD1EFB9C-F006-201A-F467-3B2AB33A57E8}"/>
                  </a:ext>
                </a:extLst>
              </p:cNvPr>
              <p:cNvSpPr/>
              <p:nvPr/>
            </p:nvSpPr>
            <p:spPr>
              <a:xfrm>
                <a:off x="8613466" y="4174769"/>
                <a:ext cx="125594" cy="110010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مخطط انسيابي: رابط 34">
                <a:extLst>
                  <a:ext uri="{FF2B5EF4-FFF2-40B4-BE49-F238E27FC236}">
                    <a16:creationId xmlns:a16="http://schemas.microsoft.com/office/drawing/2014/main" id="{59DB84BF-DD7F-3B64-E8A5-B8677560ECDD}"/>
                  </a:ext>
                </a:extLst>
              </p:cNvPr>
              <p:cNvSpPr/>
              <p:nvPr/>
            </p:nvSpPr>
            <p:spPr>
              <a:xfrm>
                <a:off x="8613466" y="5343738"/>
                <a:ext cx="125594" cy="110010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" name="رابط مستقيم 2">
              <a:extLst>
                <a:ext uri="{FF2B5EF4-FFF2-40B4-BE49-F238E27FC236}">
                  <a16:creationId xmlns:a16="http://schemas.microsoft.com/office/drawing/2014/main" id="{E768E71C-03CD-0B53-0185-E40B49877085}"/>
                </a:ext>
              </a:extLst>
            </p:cNvPr>
            <p:cNvCxnSpPr>
              <a:cxnSpLocks/>
              <a:stCxn id="30" idx="3"/>
              <a:endCxn id="35" idx="7"/>
            </p:cNvCxnSpPr>
            <p:nvPr/>
          </p:nvCxnSpPr>
          <p:spPr>
            <a:xfrm flipH="1">
              <a:off x="8860669" y="3241559"/>
              <a:ext cx="755552" cy="25819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E3B7D767-D511-0171-D5F8-5BF12C9A5B81}"/>
                </a:ext>
              </a:extLst>
            </p:cNvPr>
            <p:cNvCxnSpPr>
              <a:cxnSpLocks/>
              <a:stCxn id="33" idx="5"/>
              <a:endCxn id="31" idx="1"/>
            </p:cNvCxnSpPr>
            <p:nvPr/>
          </p:nvCxnSpPr>
          <p:spPr>
            <a:xfrm>
              <a:off x="8860669" y="3241559"/>
              <a:ext cx="755552" cy="131488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B5AB6E31-24C1-7FFE-A0F6-24B83F03E592}"/>
                </a:ext>
              </a:extLst>
            </p:cNvPr>
            <p:cNvCxnSpPr>
              <a:cxnSpLocks/>
              <a:stCxn id="34" idx="5"/>
              <a:endCxn id="32" idx="3"/>
            </p:cNvCxnSpPr>
            <p:nvPr/>
          </p:nvCxnSpPr>
          <p:spPr>
            <a:xfrm>
              <a:off x="8860669" y="4640762"/>
              <a:ext cx="755552" cy="126705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4723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CEBDB1D1-8A3A-B16E-A0FF-113E1FE37D33}"/>
              </a:ext>
            </a:extLst>
          </p:cNvPr>
          <p:cNvGrpSpPr/>
          <p:nvPr/>
        </p:nvGrpSpPr>
        <p:grpSpPr>
          <a:xfrm>
            <a:off x="6805223" y="109960"/>
            <a:ext cx="5009523" cy="6561181"/>
            <a:chOff x="6805223" y="109960"/>
            <a:chExt cx="5009523" cy="6561181"/>
          </a:xfrm>
        </p:grpSpPr>
        <p:grpSp>
          <p:nvGrpSpPr>
            <p:cNvPr id="29" name="مجموعة 28">
              <a:extLst>
                <a:ext uri="{FF2B5EF4-FFF2-40B4-BE49-F238E27FC236}">
                  <a16:creationId xmlns:a16="http://schemas.microsoft.com/office/drawing/2014/main" id="{3AB77BF2-9D93-2F03-16A2-DE926BE2CBAB}"/>
                </a:ext>
              </a:extLst>
            </p:cNvPr>
            <p:cNvGrpSpPr/>
            <p:nvPr/>
          </p:nvGrpSpPr>
          <p:grpSpPr>
            <a:xfrm>
              <a:off x="6805223" y="109960"/>
              <a:ext cx="5009523" cy="6561181"/>
              <a:chOff x="7060556" y="-10248"/>
              <a:chExt cx="5009523" cy="6561181"/>
            </a:xfrm>
          </p:grpSpPr>
          <p:sp>
            <p:nvSpPr>
              <p:cNvPr id="2" name="مستطيل: زوايا مستديرة 1">
                <a:extLst>
                  <a:ext uri="{FF2B5EF4-FFF2-40B4-BE49-F238E27FC236}">
                    <a16:creationId xmlns:a16="http://schemas.microsoft.com/office/drawing/2014/main" id="{88E637DE-9ACC-59B1-7F27-8F5A6141B4CC}"/>
                  </a:ext>
                </a:extLst>
              </p:cNvPr>
              <p:cNvSpPr/>
              <p:nvPr/>
            </p:nvSpPr>
            <p:spPr>
              <a:xfrm>
                <a:off x="7060556" y="-10248"/>
                <a:ext cx="5009523" cy="6561181"/>
              </a:xfrm>
              <a:prstGeom prst="roundRect">
                <a:avLst>
                  <a:gd name="adj" fmla="val 4427"/>
                </a:avLst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" name="TextBox 39">
                <a:extLst>
                  <a:ext uri="{FF2B5EF4-FFF2-40B4-BE49-F238E27FC236}">
                    <a16:creationId xmlns:a16="http://schemas.microsoft.com/office/drawing/2014/main" id="{45C65409-B084-5800-4EC9-4D959DCB9098}"/>
                  </a:ext>
                </a:extLst>
              </p:cNvPr>
              <p:cNvSpPr txBox="1"/>
              <p:nvPr/>
            </p:nvSpPr>
            <p:spPr>
              <a:xfrm>
                <a:off x="7639291" y="116584"/>
                <a:ext cx="4232319" cy="249397"/>
              </a:xfrm>
              <a:prstGeom prst="roundRect">
                <a:avLst>
                  <a:gd name="adj" fmla="val 50000"/>
                </a:avLst>
              </a:prstGeom>
              <a:noFill/>
              <a:ln w="952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marL="0" marR="0" lvl="0" indent="0" algn="r" defTabSz="1066800" rtl="1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Arial" panose="020B0604020202020204" pitchFamily="34" charset="0"/>
                  </a:rPr>
                  <a:t>الاسم :</a:t>
                </a:r>
              </a:p>
            </p:txBody>
          </p:sp>
          <p:grpSp>
            <p:nvGrpSpPr>
              <p:cNvPr id="11" name="مجموعة 10">
                <a:extLst>
                  <a:ext uri="{FF2B5EF4-FFF2-40B4-BE49-F238E27FC236}">
                    <a16:creationId xmlns:a16="http://schemas.microsoft.com/office/drawing/2014/main" id="{7CAAC99E-F149-3E17-B154-4C8C6DE05C3A}"/>
                  </a:ext>
                </a:extLst>
              </p:cNvPr>
              <p:cNvGrpSpPr/>
              <p:nvPr/>
            </p:nvGrpSpPr>
            <p:grpSpPr>
              <a:xfrm>
                <a:off x="7218109" y="307067"/>
                <a:ext cx="4670474" cy="5976369"/>
                <a:chOff x="549712" y="1590716"/>
                <a:chExt cx="6146946" cy="6937101"/>
              </a:xfrm>
            </p:grpSpPr>
            <p:sp>
              <p:nvSpPr>
                <p:cNvPr id="13" name="مستطيل: زوايا مستديرة 12">
                  <a:extLst>
                    <a:ext uri="{FF2B5EF4-FFF2-40B4-BE49-F238E27FC236}">
                      <a16:creationId xmlns:a16="http://schemas.microsoft.com/office/drawing/2014/main" id="{142B52D6-0CA3-9380-FD04-CEF148A2E297}"/>
                    </a:ext>
                  </a:extLst>
                </p:cNvPr>
                <p:cNvSpPr/>
                <p:nvPr/>
              </p:nvSpPr>
              <p:spPr>
                <a:xfrm>
                  <a:off x="549712" y="2105332"/>
                  <a:ext cx="6146946" cy="6422485"/>
                </a:xfrm>
                <a:prstGeom prst="roundRect">
                  <a:avLst>
                    <a:gd name="adj" fmla="val 4221"/>
                  </a:avLst>
                </a:prstGeom>
                <a:noFill/>
                <a:ln w="476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مربع نص 13">
                  <a:extLst>
                    <a:ext uri="{FF2B5EF4-FFF2-40B4-BE49-F238E27FC236}">
                      <a16:creationId xmlns:a16="http://schemas.microsoft.com/office/drawing/2014/main" id="{381A7234-55DC-7E9D-5979-CC4C6EAC73CC}"/>
                    </a:ext>
                  </a:extLst>
                </p:cNvPr>
                <p:cNvSpPr txBox="1"/>
                <p:nvPr/>
              </p:nvSpPr>
              <p:spPr>
                <a:xfrm>
                  <a:off x="1418668" y="1901214"/>
                  <a:ext cx="4488866" cy="40189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44450">
                  <a:solidFill>
                    <a:schemeClr val="accent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wrap="square" tIns="0" bIns="0">
                  <a:spAutoFit/>
                </a:bodyPr>
                <a:lstStyle/>
                <a:p>
                  <a:pPr marL="457200" marR="0" lvl="1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MT"/>
                      <a:ea typeface="+mn-ea"/>
                      <a:cs typeface="Times New Roman" panose="02020603050405020304" pitchFamily="18" charset="0"/>
                    </a:rPr>
                    <a:t>  نشاط الدقيقة الواحدة </a:t>
                  </a:r>
                </a:p>
              </p:txBody>
            </p:sp>
            <p:pic>
              <p:nvPicPr>
                <p:cNvPr id="15" name="صورة 14">
                  <a:extLst>
                    <a:ext uri="{FF2B5EF4-FFF2-40B4-BE49-F238E27FC236}">
                      <a16:creationId xmlns:a16="http://schemas.microsoft.com/office/drawing/2014/main" id="{6FC0C1D7-0043-F010-1D4D-6C17D653D3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71" t="8172" r="15238" b="12992"/>
                <a:stretch/>
              </p:blipFill>
              <p:spPr>
                <a:xfrm>
                  <a:off x="5119062" y="1590716"/>
                  <a:ext cx="919078" cy="974396"/>
                </a:xfrm>
                <a:prstGeom prst="rect">
                  <a:avLst/>
                </a:prstGeom>
              </p:spPr>
            </p:pic>
          </p:grpSp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FFFE6845-EB10-0382-7401-2BA7842BC519}"/>
                  </a:ext>
                </a:extLst>
              </p:cNvPr>
              <p:cNvSpPr txBox="1"/>
              <p:nvPr/>
            </p:nvSpPr>
            <p:spPr>
              <a:xfrm>
                <a:off x="7133653" y="1196346"/>
                <a:ext cx="467047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TC-Regular"/>
                    <a:ea typeface="+mn-ea"/>
                    <a:cs typeface="Arial" panose="020B0604020202020204" pitchFamily="34" charset="0"/>
                  </a:rPr>
                  <a:t>صل بين العوامل المؤثرة في المناخ و الصور الدالة عليها </a:t>
                </a:r>
              </a:p>
              <a:p>
                <a:pPr marL="10800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TC-Regular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" name="مربع نص 2">
                <a:extLst>
                  <a:ext uri="{FF2B5EF4-FFF2-40B4-BE49-F238E27FC236}">
                    <a16:creationId xmlns:a16="http://schemas.microsoft.com/office/drawing/2014/main" id="{31BD8EFF-ADA6-FFB5-37F4-E76B06D1C699}"/>
                  </a:ext>
                </a:extLst>
              </p:cNvPr>
              <p:cNvSpPr txBox="1"/>
              <p:nvPr/>
            </p:nvSpPr>
            <p:spPr>
              <a:xfrm>
                <a:off x="10634524" y="2055446"/>
                <a:ext cx="1090701" cy="677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TC-Regular"/>
                    <a:ea typeface="+mn-ea"/>
                    <a:cs typeface="Arial" panose="020B0604020202020204" pitchFamily="34" charset="0"/>
                  </a:rPr>
                  <a:t>المسطحات المائية </a:t>
                </a:r>
              </a:p>
              <a:p>
                <a:pPr marL="10800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TC-Regular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7410FF25-B1C1-46AA-AC1E-E28F6B10B9B3}"/>
                  </a:ext>
                </a:extLst>
              </p:cNvPr>
              <p:cNvSpPr txBox="1"/>
              <p:nvPr/>
            </p:nvSpPr>
            <p:spPr>
              <a:xfrm>
                <a:off x="10336239" y="3642969"/>
                <a:ext cx="1405678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TC-Regular"/>
                    <a:ea typeface="+mn-ea"/>
                    <a:cs typeface="Arial" panose="020B0604020202020204" pitchFamily="34" charset="0"/>
                  </a:rPr>
                  <a:t>الارتفاع</a:t>
                </a:r>
              </a:p>
              <a:p>
                <a:pPr marL="10800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TC-Regular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19A95ED6-80C4-8C08-F594-7ADB2888BEB8}"/>
                  </a:ext>
                </a:extLst>
              </p:cNvPr>
              <p:cNvSpPr txBox="1"/>
              <p:nvPr/>
            </p:nvSpPr>
            <p:spPr>
              <a:xfrm>
                <a:off x="10419740" y="5107035"/>
                <a:ext cx="1405678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TC-Regular"/>
                    <a:ea typeface="+mn-ea"/>
                    <a:cs typeface="Arial" panose="020B0604020202020204" pitchFamily="34" charset="0"/>
                  </a:rPr>
                  <a:t>السلاسل الجبلية</a:t>
                </a:r>
              </a:p>
              <a:p>
                <a:pPr marL="10800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TC-Regular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BE1173F5-A5A8-3E2F-773D-FAC6EDE756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3" t="26271" r="13194" b="20331"/>
            <a:stretch/>
          </p:blipFill>
          <p:spPr>
            <a:xfrm>
              <a:off x="7090482" y="3448024"/>
              <a:ext cx="1663040" cy="1115719"/>
            </a:xfrm>
            <a:prstGeom prst="rect">
              <a:avLst/>
            </a:prstGeom>
          </p:spPr>
        </p:pic>
        <p:pic>
          <p:nvPicPr>
            <p:cNvPr id="17" name="Picture 5">
              <a:extLst>
                <a:ext uri="{FF2B5EF4-FFF2-40B4-BE49-F238E27FC236}">
                  <a16:creationId xmlns:a16="http://schemas.microsoft.com/office/drawing/2014/main" id="{79755F08-7E10-04AA-AE14-CC126DA102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406"/>
            <a:stretch/>
          </p:blipFill>
          <p:spPr bwMode="auto">
            <a:xfrm>
              <a:off x="7090482" y="2033029"/>
              <a:ext cx="1663040" cy="111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7" descr="أشياء يمكن القيام بها في منطقة عسير - أماكن الزيارة منطقة عسير - أهلاً بكم  سعودي">
              <a:extLst>
                <a:ext uri="{FF2B5EF4-FFF2-40B4-BE49-F238E27FC236}">
                  <a16:creationId xmlns:a16="http://schemas.microsoft.com/office/drawing/2014/main" id="{6308C710-7B4A-7BE1-7AC4-844E0D49A0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95" r="46696" b="14723"/>
            <a:stretch/>
          </p:blipFill>
          <p:spPr bwMode="auto">
            <a:xfrm>
              <a:off x="7090481" y="4763769"/>
              <a:ext cx="1663041" cy="1223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مخطط انسيابي: رابط 17">
              <a:extLst>
                <a:ext uri="{FF2B5EF4-FFF2-40B4-BE49-F238E27FC236}">
                  <a16:creationId xmlns:a16="http://schemas.microsoft.com/office/drawing/2014/main" id="{8B347C1B-DFE9-58AF-48DA-529F98D9DDFC}"/>
                </a:ext>
              </a:extLst>
            </p:cNvPr>
            <p:cNvSpPr/>
            <p:nvPr/>
          </p:nvSpPr>
          <p:spPr>
            <a:xfrm>
              <a:off x="10135283" y="2460894"/>
              <a:ext cx="116205" cy="118836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مخطط انسيابي: رابط 18">
              <a:extLst>
                <a:ext uri="{FF2B5EF4-FFF2-40B4-BE49-F238E27FC236}">
                  <a16:creationId xmlns:a16="http://schemas.microsoft.com/office/drawing/2014/main" id="{FF307906-D58D-0E81-5472-567AF9EE76B7}"/>
                </a:ext>
              </a:extLst>
            </p:cNvPr>
            <p:cNvSpPr/>
            <p:nvPr/>
          </p:nvSpPr>
          <p:spPr>
            <a:xfrm>
              <a:off x="10135283" y="3918234"/>
              <a:ext cx="116205" cy="118836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مخطط انسيابي: رابط 19">
              <a:extLst>
                <a:ext uri="{FF2B5EF4-FFF2-40B4-BE49-F238E27FC236}">
                  <a16:creationId xmlns:a16="http://schemas.microsoft.com/office/drawing/2014/main" id="{81E479C7-E169-F455-247C-85227B46434D}"/>
                </a:ext>
              </a:extLst>
            </p:cNvPr>
            <p:cNvSpPr/>
            <p:nvPr/>
          </p:nvSpPr>
          <p:spPr>
            <a:xfrm>
              <a:off x="10135283" y="5375574"/>
              <a:ext cx="116205" cy="118836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مخطط انسيابي: رابط 20">
              <a:extLst>
                <a:ext uri="{FF2B5EF4-FFF2-40B4-BE49-F238E27FC236}">
                  <a16:creationId xmlns:a16="http://schemas.microsoft.com/office/drawing/2014/main" id="{7781169D-4FEC-2DB3-C975-FCCBA5122289}"/>
                </a:ext>
              </a:extLst>
            </p:cNvPr>
            <p:cNvSpPr/>
            <p:nvPr/>
          </p:nvSpPr>
          <p:spPr>
            <a:xfrm>
              <a:off x="8881227" y="5375574"/>
              <a:ext cx="116205" cy="118836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مخطط انسيابي: رابط 21">
              <a:extLst>
                <a:ext uri="{FF2B5EF4-FFF2-40B4-BE49-F238E27FC236}">
                  <a16:creationId xmlns:a16="http://schemas.microsoft.com/office/drawing/2014/main" id="{023A10DD-7FFA-F5B8-F137-757D2E8D0818}"/>
                </a:ext>
              </a:extLst>
            </p:cNvPr>
            <p:cNvSpPr/>
            <p:nvPr/>
          </p:nvSpPr>
          <p:spPr>
            <a:xfrm>
              <a:off x="8881226" y="3918234"/>
              <a:ext cx="116205" cy="118836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مخطط انسيابي: رابط 22">
              <a:extLst>
                <a:ext uri="{FF2B5EF4-FFF2-40B4-BE49-F238E27FC236}">
                  <a16:creationId xmlns:a16="http://schemas.microsoft.com/office/drawing/2014/main" id="{A91CE736-2943-C882-2EAA-860779741C73}"/>
                </a:ext>
              </a:extLst>
            </p:cNvPr>
            <p:cNvSpPr/>
            <p:nvPr/>
          </p:nvSpPr>
          <p:spPr>
            <a:xfrm>
              <a:off x="8881225" y="2460894"/>
              <a:ext cx="116205" cy="118836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8F4033A3-905B-AD01-C8DF-6B62EAC57582}"/>
              </a:ext>
            </a:extLst>
          </p:cNvPr>
          <p:cNvGrpSpPr/>
          <p:nvPr/>
        </p:nvGrpSpPr>
        <p:grpSpPr>
          <a:xfrm>
            <a:off x="327584" y="167751"/>
            <a:ext cx="5009523" cy="6561181"/>
            <a:chOff x="6805223" y="109960"/>
            <a:chExt cx="5009523" cy="6561181"/>
          </a:xfrm>
        </p:grpSpPr>
        <p:grpSp>
          <p:nvGrpSpPr>
            <p:cNvPr id="9" name="مجموعة 8">
              <a:extLst>
                <a:ext uri="{FF2B5EF4-FFF2-40B4-BE49-F238E27FC236}">
                  <a16:creationId xmlns:a16="http://schemas.microsoft.com/office/drawing/2014/main" id="{03BB979F-0536-360D-0AFC-C3517BA5D1BE}"/>
                </a:ext>
              </a:extLst>
            </p:cNvPr>
            <p:cNvGrpSpPr/>
            <p:nvPr/>
          </p:nvGrpSpPr>
          <p:grpSpPr>
            <a:xfrm>
              <a:off x="6805223" y="109960"/>
              <a:ext cx="5009523" cy="6561181"/>
              <a:chOff x="7060556" y="-10248"/>
              <a:chExt cx="5009523" cy="6561181"/>
            </a:xfrm>
          </p:grpSpPr>
          <p:sp>
            <p:nvSpPr>
              <p:cNvPr id="34" name="مستطيل: زوايا مستديرة 33">
                <a:extLst>
                  <a:ext uri="{FF2B5EF4-FFF2-40B4-BE49-F238E27FC236}">
                    <a16:creationId xmlns:a16="http://schemas.microsoft.com/office/drawing/2014/main" id="{A8C55C3C-29D2-5687-F131-D5B28F6F1932}"/>
                  </a:ext>
                </a:extLst>
              </p:cNvPr>
              <p:cNvSpPr/>
              <p:nvPr/>
            </p:nvSpPr>
            <p:spPr>
              <a:xfrm>
                <a:off x="7060556" y="-10248"/>
                <a:ext cx="5009523" cy="6561181"/>
              </a:xfrm>
              <a:prstGeom prst="roundRect">
                <a:avLst>
                  <a:gd name="adj" fmla="val 4427"/>
                </a:avLst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TextBox 39">
                <a:extLst>
                  <a:ext uri="{FF2B5EF4-FFF2-40B4-BE49-F238E27FC236}">
                    <a16:creationId xmlns:a16="http://schemas.microsoft.com/office/drawing/2014/main" id="{CF05DC0C-AA54-229B-E359-3BB875D49850}"/>
                  </a:ext>
                </a:extLst>
              </p:cNvPr>
              <p:cNvSpPr txBox="1"/>
              <p:nvPr/>
            </p:nvSpPr>
            <p:spPr>
              <a:xfrm>
                <a:off x="7639291" y="116584"/>
                <a:ext cx="4232319" cy="249397"/>
              </a:xfrm>
              <a:prstGeom prst="roundRect">
                <a:avLst>
                  <a:gd name="adj" fmla="val 50000"/>
                </a:avLst>
              </a:prstGeom>
              <a:noFill/>
              <a:ln w="952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marL="0" marR="0" lvl="0" indent="0" algn="r" defTabSz="1066800" rtl="1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Arial" panose="020B0604020202020204" pitchFamily="34" charset="0"/>
                  </a:rPr>
                  <a:t>الاسم :</a:t>
                </a:r>
              </a:p>
            </p:txBody>
          </p:sp>
          <p:grpSp>
            <p:nvGrpSpPr>
              <p:cNvPr id="36" name="مجموعة 35">
                <a:extLst>
                  <a:ext uri="{FF2B5EF4-FFF2-40B4-BE49-F238E27FC236}">
                    <a16:creationId xmlns:a16="http://schemas.microsoft.com/office/drawing/2014/main" id="{986EE4A8-3DA9-3C54-70B0-2BF65EF54303}"/>
                  </a:ext>
                </a:extLst>
              </p:cNvPr>
              <p:cNvGrpSpPr/>
              <p:nvPr/>
            </p:nvGrpSpPr>
            <p:grpSpPr>
              <a:xfrm>
                <a:off x="7218109" y="307067"/>
                <a:ext cx="4670474" cy="5976369"/>
                <a:chOff x="549712" y="1590716"/>
                <a:chExt cx="6146946" cy="6937101"/>
              </a:xfrm>
            </p:grpSpPr>
            <p:sp>
              <p:nvSpPr>
                <p:cNvPr id="61" name="مستطيل: زوايا مستديرة 60">
                  <a:extLst>
                    <a:ext uri="{FF2B5EF4-FFF2-40B4-BE49-F238E27FC236}">
                      <a16:creationId xmlns:a16="http://schemas.microsoft.com/office/drawing/2014/main" id="{5B62ABFE-7F9F-4240-BB6E-46ECF8B359F6}"/>
                    </a:ext>
                  </a:extLst>
                </p:cNvPr>
                <p:cNvSpPr/>
                <p:nvPr/>
              </p:nvSpPr>
              <p:spPr>
                <a:xfrm>
                  <a:off x="549712" y="2105332"/>
                  <a:ext cx="6146946" cy="6422485"/>
                </a:xfrm>
                <a:prstGeom prst="roundRect">
                  <a:avLst>
                    <a:gd name="adj" fmla="val 4221"/>
                  </a:avLst>
                </a:prstGeom>
                <a:noFill/>
                <a:ln w="476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" name="مربع نص 61">
                  <a:extLst>
                    <a:ext uri="{FF2B5EF4-FFF2-40B4-BE49-F238E27FC236}">
                      <a16:creationId xmlns:a16="http://schemas.microsoft.com/office/drawing/2014/main" id="{9C86139F-03C0-CB86-76FA-CD138F1CE40A}"/>
                    </a:ext>
                  </a:extLst>
                </p:cNvPr>
                <p:cNvSpPr txBox="1"/>
                <p:nvPr/>
              </p:nvSpPr>
              <p:spPr>
                <a:xfrm>
                  <a:off x="1418668" y="1901214"/>
                  <a:ext cx="4488866" cy="40189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44450">
                  <a:solidFill>
                    <a:schemeClr val="accent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wrap="square" tIns="0" bIns="0">
                  <a:spAutoFit/>
                </a:bodyPr>
                <a:lstStyle/>
                <a:p>
                  <a:pPr marL="457200" marR="0" lvl="1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MT"/>
                      <a:ea typeface="+mn-ea"/>
                      <a:cs typeface="Times New Roman" panose="02020603050405020304" pitchFamily="18" charset="0"/>
                    </a:rPr>
                    <a:t>  نشاط الدقيقة الواحدة </a:t>
                  </a:r>
                </a:p>
              </p:txBody>
            </p:sp>
            <p:pic>
              <p:nvPicPr>
                <p:cNvPr id="63" name="صورة 62">
                  <a:extLst>
                    <a:ext uri="{FF2B5EF4-FFF2-40B4-BE49-F238E27FC236}">
                      <a16:creationId xmlns:a16="http://schemas.microsoft.com/office/drawing/2014/main" id="{92BD5797-E93D-BA19-EE08-F86236284C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71" t="8172" r="15238" b="12992"/>
                <a:stretch/>
              </p:blipFill>
              <p:spPr>
                <a:xfrm>
                  <a:off x="5119062" y="1590716"/>
                  <a:ext cx="919078" cy="974396"/>
                </a:xfrm>
                <a:prstGeom prst="rect">
                  <a:avLst/>
                </a:prstGeom>
              </p:spPr>
            </p:pic>
          </p:grpSp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989F529D-944A-06F5-AD7E-DB6741F0C1C0}"/>
                  </a:ext>
                </a:extLst>
              </p:cNvPr>
              <p:cNvSpPr txBox="1"/>
              <p:nvPr/>
            </p:nvSpPr>
            <p:spPr>
              <a:xfrm>
                <a:off x="7133653" y="1196346"/>
                <a:ext cx="467047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TC-Regular"/>
                    <a:ea typeface="+mn-ea"/>
                    <a:cs typeface="Arial" panose="020B0604020202020204" pitchFamily="34" charset="0"/>
                  </a:rPr>
                  <a:t>صل بين العوامل المؤثرة في المناخ و الصور الدالة عليها </a:t>
                </a:r>
              </a:p>
              <a:p>
                <a:pPr marL="10800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TC-Regular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B11BE363-FD50-1448-960C-860D5307B738}"/>
                  </a:ext>
                </a:extLst>
              </p:cNvPr>
              <p:cNvSpPr txBox="1"/>
              <p:nvPr/>
            </p:nvSpPr>
            <p:spPr>
              <a:xfrm>
                <a:off x="10634524" y="2055446"/>
                <a:ext cx="1090701" cy="677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TC-Regular"/>
                    <a:ea typeface="+mn-ea"/>
                    <a:cs typeface="Arial" panose="020B0604020202020204" pitchFamily="34" charset="0"/>
                  </a:rPr>
                  <a:t>المسطحات المائية </a:t>
                </a:r>
              </a:p>
              <a:p>
                <a:pPr marL="10800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TC-Regular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0396D2CD-4FE0-0052-79FB-CD64AB0D3418}"/>
                  </a:ext>
                </a:extLst>
              </p:cNvPr>
              <p:cNvSpPr txBox="1"/>
              <p:nvPr/>
            </p:nvSpPr>
            <p:spPr>
              <a:xfrm>
                <a:off x="10336239" y="3642969"/>
                <a:ext cx="1405678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TC-Regular"/>
                    <a:ea typeface="+mn-ea"/>
                    <a:cs typeface="Arial" panose="020B0604020202020204" pitchFamily="34" charset="0"/>
                  </a:rPr>
                  <a:t>الارتفاع</a:t>
                </a:r>
              </a:p>
              <a:p>
                <a:pPr marL="10800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TC-Regular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" name="مربع نص 59">
                <a:extLst>
                  <a:ext uri="{FF2B5EF4-FFF2-40B4-BE49-F238E27FC236}">
                    <a16:creationId xmlns:a16="http://schemas.microsoft.com/office/drawing/2014/main" id="{AD4455FA-11BF-BF07-27FC-D59F12899C19}"/>
                  </a:ext>
                </a:extLst>
              </p:cNvPr>
              <p:cNvSpPr txBox="1"/>
              <p:nvPr/>
            </p:nvSpPr>
            <p:spPr>
              <a:xfrm>
                <a:off x="10419740" y="5107035"/>
                <a:ext cx="1405678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TC-Regular"/>
                    <a:ea typeface="+mn-ea"/>
                    <a:cs typeface="Arial" panose="020B0604020202020204" pitchFamily="34" charset="0"/>
                  </a:rPr>
                  <a:t>السلاسل الجبلية</a:t>
                </a:r>
              </a:p>
              <a:p>
                <a:pPr marL="10800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TC-Regular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C6F65B13-C93E-922F-00EA-21A9396E6D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3" t="26271" r="13194" b="20331"/>
            <a:stretch/>
          </p:blipFill>
          <p:spPr>
            <a:xfrm>
              <a:off x="7090482" y="3448024"/>
              <a:ext cx="1663040" cy="1115719"/>
            </a:xfrm>
            <a:prstGeom prst="rect">
              <a:avLst/>
            </a:prstGeom>
          </p:spPr>
        </p:pic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6399686A-089B-FC86-D9CE-EACEBA61B2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406"/>
            <a:stretch/>
          </p:blipFill>
          <p:spPr bwMode="auto">
            <a:xfrm>
              <a:off x="7090482" y="2033029"/>
              <a:ext cx="1663040" cy="111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" descr="أشياء يمكن القيام بها في منطقة عسير - أماكن الزيارة منطقة عسير - أهلاً بكم  سعودي">
              <a:extLst>
                <a:ext uri="{FF2B5EF4-FFF2-40B4-BE49-F238E27FC236}">
                  <a16:creationId xmlns:a16="http://schemas.microsoft.com/office/drawing/2014/main" id="{E91271AE-C318-7693-F699-8D252A055B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95" r="46696" b="14723"/>
            <a:stretch/>
          </p:blipFill>
          <p:spPr bwMode="auto">
            <a:xfrm>
              <a:off x="7090481" y="4763769"/>
              <a:ext cx="1663041" cy="1223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مخطط انسيابي: رابط 25">
              <a:extLst>
                <a:ext uri="{FF2B5EF4-FFF2-40B4-BE49-F238E27FC236}">
                  <a16:creationId xmlns:a16="http://schemas.microsoft.com/office/drawing/2014/main" id="{7A3C326C-5CD0-8B56-B67D-F47CF934B246}"/>
                </a:ext>
              </a:extLst>
            </p:cNvPr>
            <p:cNvSpPr/>
            <p:nvPr/>
          </p:nvSpPr>
          <p:spPr>
            <a:xfrm>
              <a:off x="10135283" y="2460894"/>
              <a:ext cx="116205" cy="118836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مخطط انسيابي: رابط 27">
              <a:extLst>
                <a:ext uri="{FF2B5EF4-FFF2-40B4-BE49-F238E27FC236}">
                  <a16:creationId xmlns:a16="http://schemas.microsoft.com/office/drawing/2014/main" id="{EED98014-BCF2-09D7-3779-0691A79FCA97}"/>
                </a:ext>
              </a:extLst>
            </p:cNvPr>
            <p:cNvSpPr/>
            <p:nvPr/>
          </p:nvSpPr>
          <p:spPr>
            <a:xfrm>
              <a:off x="10135283" y="3918234"/>
              <a:ext cx="116205" cy="118836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مخطط انسيابي: رابط 29">
              <a:extLst>
                <a:ext uri="{FF2B5EF4-FFF2-40B4-BE49-F238E27FC236}">
                  <a16:creationId xmlns:a16="http://schemas.microsoft.com/office/drawing/2014/main" id="{1C94D3BC-7810-E22B-C127-014BFD2CC50D}"/>
                </a:ext>
              </a:extLst>
            </p:cNvPr>
            <p:cNvSpPr/>
            <p:nvPr/>
          </p:nvSpPr>
          <p:spPr>
            <a:xfrm>
              <a:off x="10135283" y="5375574"/>
              <a:ext cx="116205" cy="118836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مخطط انسيابي: رابط 30">
              <a:extLst>
                <a:ext uri="{FF2B5EF4-FFF2-40B4-BE49-F238E27FC236}">
                  <a16:creationId xmlns:a16="http://schemas.microsoft.com/office/drawing/2014/main" id="{2A6FE199-63E9-0912-20B3-B2E9EB336427}"/>
                </a:ext>
              </a:extLst>
            </p:cNvPr>
            <p:cNvSpPr/>
            <p:nvPr/>
          </p:nvSpPr>
          <p:spPr>
            <a:xfrm>
              <a:off x="8881227" y="5375574"/>
              <a:ext cx="116205" cy="118836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مخطط انسيابي: رابط 31">
              <a:extLst>
                <a:ext uri="{FF2B5EF4-FFF2-40B4-BE49-F238E27FC236}">
                  <a16:creationId xmlns:a16="http://schemas.microsoft.com/office/drawing/2014/main" id="{CC01DF96-7E51-1248-AA96-E5520A416464}"/>
                </a:ext>
              </a:extLst>
            </p:cNvPr>
            <p:cNvSpPr/>
            <p:nvPr/>
          </p:nvSpPr>
          <p:spPr>
            <a:xfrm>
              <a:off x="8881226" y="3918234"/>
              <a:ext cx="116205" cy="118836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مخطط انسيابي: رابط 32">
              <a:extLst>
                <a:ext uri="{FF2B5EF4-FFF2-40B4-BE49-F238E27FC236}">
                  <a16:creationId xmlns:a16="http://schemas.microsoft.com/office/drawing/2014/main" id="{78E3B4E2-2BED-0CDC-C97E-56E69931419E}"/>
                </a:ext>
              </a:extLst>
            </p:cNvPr>
            <p:cNvSpPr/>
            <p:nvPr/>
          </p:nvSpPr>
          <p:spPr>
            <a:xfrm>
              <a:off x="8881225" y="2460894"/>
              <a:ext cx="116205" cy="118836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9805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88E637DE-9ACC-59B1-7F27-8F5A6141B4CC}"/>
              </a:ext>
            </a:extLst>
          </p:cNvPr>
          <p:cNvSpPr/>
          <p:nvPr/>
        </p:nvSpPr>
        <p:spPr>
          <a:xfrm>
            <a:off x="330668" y="1354619"/>
            <a:ext cx="11601356" cy="5261334"/>
          </a:xfrm>
          <a:prstGeom prst="roundRect">
            <a:avLst>
              <a:gd name="adj" fmla="val 4427"/>
            </a:avLst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1919743F-BA60-1954-8115-25CDD634B0E2}"/>
              </a:ext>
            </a:extLst>
          </p:cNvPr>
          <p:cNvGrpSpPr/>
          <p:nvPr/>
        </p:nvGrpSpPr>
        <p:grpSpPr>
          <a:xfrm>
            <a:off x="259976" y="110154"/>
            <a:ext cx="11601356" cy="5966783"/>
            <a:chOff x="259976" y="110154"/>
            <a:chExt cx="11601356" cy="5966783"/>
          </a:xfrm>
        </p:grpSpPr>
        <p:sp>
          <p:nvSpPr>
            <p:cNvPr id="4" name="TextBox 39">
              <a:extLst>
                <a:ext uri="{FF2B5EF4-FFF2-40B4-BE49-F238E27FC236}">
                  <a16:creationId xmlns:a16="http://schemas.microsoft.com/office/drawing/2014/main" id="{45C65409-B084-5800-4EC9-4D959DCB9098}"/>
                </a:ext>
              </a:extLst>
            </p:cNvPr>
            <p:cNvSpPr txBox="1"/>
            <p:nvPr/>
          </p:nvSpPr>
          <p:spPr>
            <a:xfrm>
              <a:off x="3092824" y="110154"/>
              <a:ext cx="5136776" cy="383352"/>
            </a:xfrm>
            <a:prstGeom prst="roundRect">
              <a:avLst>
                <a:gd name="adj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marR="0" lvl="0" indent="0" algn="ctr" defTabSz="1066800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Arial" panose="020B0604020202020204" pitchFamily="34" charset="0"/>
                </a:rPr>
                <a:t>التعلم التعاوني </a:t>
              </a:r>
            </a:p>
          </p:txBody>
        </p:sp>
        <p:sp>
          <p:nvSpPr>
            <p:cNvPr id="5" name="Rectangle: Rounded Corners 8">
              <a:extLst>
                <a:ext uri="{FF2B5EF4-FFF2-40B4-BE49-F238E27FC236}">
                  <a16:creationId xmlns:a16="http://schemas.microsoft.com/office/drawing/2014/main" id="{22F3B58A-7938-70EA-9461-C6289B4EB292}"/>
                </a:ext>
              </a:extLst>
            </p:cNvPr>
            <p:cNvSpPr/>
            <p:nvPr/>
          </p:nvSpPr>
          <p:spPr>
            <a:xfrm>
              <a:off x="1541929" y="1058987"/>
              <a:ext cx="9699812" cy="4477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(A) Arslan Wessam B" panose="03020402040406030203" pitchFamily="66" charset="-78"/>
                  <a:ea typeface="+mn-ea"/>
                  <a:cs typeface="Arial" panose="020B0604020202020204" pitchFamily="34" charset="0"/>
                </a:rPr>
                <a:t>المطلوب من كل مجموعة الاجابة عنِ الأسئلة المتعلقة بالشكل في ورقة العمل التالية </a:t>
              </a:r>
            </a:p>
          </p:txBody>
        </p:sp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B91CFDA6-E0A1-2B65-2B00-15ACD657BC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44" t="8571" r="25022" b="8295"/>
            <a:stretch/>
          </p:blipFill>
          <p:spPr>
            <a:xfrm>
              <a:off x="259976" y="269801"/>
              <a:ext cx="1465475" cy="1458057"/>
            </a:xfrm>
            <a:prstGeom prst="flowChartConnector">
              <a:avLst/>
            </a:prstGeom>
          </p:spPr>
        </p:pic>
        <p:grpSp>
          <p:nvGrpSpPr>
            <p:cNvPr id="7" name="مجموعة 6">
              <a:extLst>
                <a:ext uri="{FF2B5EF4-FFF2-40B4-BE49-F238E27FC236}">
                  <a16:creationId xmlns:a16="http://schemas.microsoft.com/office/drawing/2014/main" id="{40B6B0C2-DAF8-0534-B4F3-E3B984AC4AF2}"/>
                </a:ext>
              </a:extLst>
            </p:cNvPr>
            <p:cNvGrpSpPr/>
            <p:nvPr/>
          </p:nvGrpSpPr>
          <p:grpSpPr>
            <a:xfrm>
              <a:off x="520861" y="552541"/>
              <a:ext cx="11340471" cy="5524396"/>
              <a:chOff x="672993" y="-651647"/>
              <a:chExt cx="11340471" cy="5524396"/>
            </a:xfrm>
          </p:grpSpPr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F4883CBD-C30C-DFC1-CC89-DD9087AF8552}"/>
                  </a:ext>
                </a:extLst>
              </p:cNvPr>
              <p:cNvSpPr txBox="1"/>
              <p:nvPr/>
            </p:nvSpPr>
            <p:spPr>
              <a:xfrm>
                <a:off x="672993" y="1201744"/>
                <a:ext cx="11340471" cy="36710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درجة حرارة المدينة البعيدة عن المسطحات المائية </a:t>
                </a:r>
                <a:r>
                  <a:rPr kumimoji="0" lang="ar-SA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.........................................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في الصيف </a:t>
                </a:r>
                <a:r>
                  <a:rPr kumimoji="0" lang="ar-SA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.........................................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في الشتاء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كلما ازداد </a:t>
                </a:r>
                <a:r>
                  <a:rPr kumimoji="0" lang="ar-SA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.........................................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عن مستوى سطح البحر عند خطِّ عرض معين كان المناخ </a:t>
                </a:r>
                <a:r>
                  <a:rPr kumimoji="0" lang="ar-SA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.........................................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.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مناخ الجبال في </a:t>
                </a:r>
                <a:r>
                  <a:rPr kumimoji="0" lang="ar-SA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......................................... 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للرياح يكون أكثر رطوبة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تسمى منطقة من الجبل تقع في الجانب غير المواجه للرياح </a:t>
                </a:r>
                <a:r>
                  <a:rPr kumimoji="0" lang="ar-SA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.........................................</a:t>
                </a:r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r" defTabSz="914400" rtl="1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يعرَّف </a:t>
                </a:r>
                <a:r>
                  <a:rPr kumimoji="0" lang="ar-SA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..................................................................... 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بأنَّه حركة مياه المحيط المستمرة.</a:t>
                </a:r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F5226987-6529-D271-03CF-825CA77F9637}"/>
                  </a:ext>
                </a:extLst>
              </p:cNvPr>
              <p:cNvSpPr/>
              <p:nvPr/>
            </p:nvSpPr>
            <p:spPr>
              <a:xfrm>
                <a:off x="3244956" y="-651647"/>
                <a:ext cx="8148917" cy="383352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(A) Arslan Wessam B" panose="03020402040406030203" pitchFamily="66" charset="-78"/>
                    <a:ea typeface="+mn-ea"/>
                    <a:cs typeface="Arial" panose="020B0604020202020204" pitchFamily="34" charset="0"/>
                  </a:rPr>
                  <a:t>اسم المجموعة </a:t>
                </a:r>
              </a:p>
            </p:txBody>
          </p:sp>
        </p:grp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7C3B208-7B66-A22F-1087-625801439226}"/>
              </a:ext>
            </a:extLst>
          </p:cNvPr>
          <p:cNvSpPr txBox="1"/>
          <p:nvPr/>
        </p:nvSpPr>
        <p:spPr>
          <a:xfrm>
            <a:off x="9117107" y="84153"/>
            <a:ext cx="2814917" cy="371296"/>
          </a:xfrm>
          <a:prstGeom prst="roundRect">
            <a:avLst>
              <a:gd name="adj" fmla="val 16105"/>
            </a:avLst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قراءة الصور و الأشكال 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442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88E637DE-9ACC-59B1-7F27-8F5A6141B4CC}"/>
              </a:ext>
            </a:extLst>
          </p:cNvPr>
          <p:cNvSpPr/>
          <p:nvPr/>
        </p:nvSpPr>
        <p:spPr>
          <a:xfrm>
            <a:off x="330668" y="1354619"/>
            <a:ext cx="11601356" cy="5261334"/>
          </a:xfrm>
          <a:prstGeom prst="roundRect">
            <a:avLst>
              <a:gd name="adj" fmla="val 4427"/>
            </a:avLst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1919743F-BA60-1954-8115-25CDD634B0E2}"/>
              </a:ext>
            </a:extLst>
          </p:cNvPr>
          <p:cNvGrpSpPr/>
          <p:nvPr/>
        </p:nvGrpSpPr>
        <p:grpSpPr>
          <a:xfrm>
            <a:off x="259976" y="110154"/>
            <a:ext cx="11601356" cy="5966783"/>
            <a:chOff x="259976" y="110154"/>
            <a:chExt cx="11601356" cy="5966783"/>
          </a:xfrm>
        </p:grpSpPr>
        <p:sp>
          <p:nvSpPr>
            <p:cNvPr id="4" name="TextBox 39">
              <a:extLst>
                <a:ext uri="{FF2B5EF4-FFF2-40B4-BE49-F238E27FC236}">
                  <a16:creationId xmlns:a16="http://schemas.microsoft.com/office/drawing/2014/main" id="{45C65409-B084-5800-4EC9-4D959DCB9098}"/>
                </a:ext>
              </a:extLst>
            </p:cNvPr>
            <p:cNvSpPr txBox="1"/>
            <p:nvPr/>
          </p:nvSpPr>
          <p:spPr>
            <a:xfrm>
              <a:off x="3092824" y="110154"/>
              <a:ext cx="5136776" cy="383352"/>
            </a:xfrm>
            <a:prstGeom prst="roundRect">
              <a:avLst>
                <a:gd name="adj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marR="0" lvl="0" indent="0" algn="ctr" defTabSz="1066800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Arial" panose="020B0604020202020204" pitchFamily="34" charset="0"/>
                </a:rPr>
                <a:t>التعلم التعاوني </a:t>
              </a:r>
            </a:p>
          </p:txBody>
        </p:sp>
        <p:sp>
          <p:nvSpPr>
            <p:cNvPr id="5" name="Rectangle: Rounded Corners 8">
              <a:extLst>
                <a:ext uri="{FF2B5EF4-FFF2-40B4-BE49-F238E27FC236}">
                  <a16:creationId xmlns:a16="http://schemas.microsoft.com/office/drawing/2014/main" id="{22F3B58A-7938-70EA-9461-C6289B4EB292}"/>
                </a:ext>
              </a:extLst>
            </p:cNvPr>
            <p:cNvSpPr/>
            <p:nvPr/>
          </p:nvSpPr>
          <p:spPr>
            <a:xfrm>
              <a:off x="1541929" y="1058987"/>
              <a:ext cx="9699812" cy="4477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(A) Arslan Wessam B" panose="03020402040406030203" pitchFamily="66" charset="-78"/>
                  <a:ea typeface="+mn-ea"/>
                  <a:cs typeface="Arial" panose="020B0604020202020204" pitchFamily="34" charset="0"/>
                </a:rPr>
                <a:t>المطلوب من كل مجموعة الاجابة عنِ الأسئلة المتعلقة بالشكل في ورقة العمل التالية </a:t>
              </a:r>
            </a:p>
          </p:txBody>
        </p:sp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B91CFDA6-E0A1-2B65-2B00-15ACD657BC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44" t="8571" r="25022" b="8295"/>
            <a:stretch/>
          </p:blipFill>
          <p:spPr>
            <a:xfrm>
              <a:off x="259976" y="269801"/>
              <a:ext cx="1465475" cy="1458057"/>
            </a:xfrm>
            <a:prstGeom prst="flowChartConnector">
              <a:avLst/>
            </a:prstGeom>
          </p:spPr>
        </p:pic>
        <p:grpSp>
          <p:nvGrpSpPr>
            <p:cNvPr id="7" name="مجموعة 6">
              <a:extLst>
                <a:ext uri="{FF2B5EF4-FFF2-40B4-BE49-F238E27FC236}">
                  <a16:creationId xmlns:a16="http://schemas.microsoft.com/office/drawing/2014/main" id="{40B6B0C2-DAF8-0534-B4F3-E3B984AC4AF2}"/>
                </a:ext>
              </a:extLst>
            </p:cNvPr>
            <p:cNvGrpSpPr/>
            <p:nvPr/>
          </p:nvGrpSpPr>
          <p:grpSpPr>
            <a:xfrm>
              <a:off x="520861" y="552541"/>
              <a:ext cx="11340471" cy="5524396"/>
              <a:chOff x="672993" y="-651647"/>
              <a:chExt cx="11340471" cy="5524396"/>
            </a:xfrm>
          </p:grpSpPr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F4883CBD-C30C-DFC1-CC89-DD9087AF8552}"/>
                  </a:ext>
                </a:extLst>
              </p:cNvPr>
              <p:cNvSpPr txBox="1"/>
              <p:nvPr/>
            </p:nvSpPr>
            <p:spPr>
              <a:xfrm>
                <a:off x="672993" y="1201744"/>
                <a:ext cx="11340471" cy="36710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درجة حرارة المدينة البعيدة عن المسطحات المائية 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أعلى 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في الصيف 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وأبرد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في الشتاء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كلما ازداد 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الارتفاع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عن مستوى سطح البحر عند خطِّ عرض معين كان المناخ باردا .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مناخ الجبال في 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الجانب المواجه 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للرياح يكون أكثر رطوبة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تسمى منطقة من الجبل تقع في الجانب غير المواجه للرياح 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ظل المطر 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يعرَّف التيار المائي  بأنَّه حركة مياه المحيط المستمرة.</a:t>
                </a:r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F5226987-6529-D271-03CF-825CA77F9637}"/>
                  </a:ext>
                </a:extLst>
              </p:cNvPr>
              <p:cNvSpPr/>
              <p:nvPr/>
            </p:nvSpPr>
            <p:spPr>
              <a:xfrm>
                <a:off x="3244956" y="-651647"/>
                <a:ext cx="8148917" cy="383352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(A) Arslan Wessam B" panose="03020402040406030203" pitchFamily="66" charset="-78"/>
                    <a:ea typeface="+mn-ea"/>
                    <a:cs typeface="Arial" panose="020B0604020202020204" pitchFamily="34" charset="0"/>
                  </a:rPr>
                  <a:t>اسم المجموعة </a:t>
                </a:r>
              </a:p>
            </p:txBody>
          </p:sp>
        </p:grp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7C3B208-7B66-A22F-1087-625801439226}"/>
              </a:ext>
            </a:extLst>
          </p:cNvPr>
          <p:cNvSpPr txBox="1"/>
          <p:nvPr/>
        </p:nvSpPr>
        <p:spPr>
          <a:xfrm>
            <a:off x="9117107" y="84153"/>
            <a:ext cx="2814917" cy="371296"/>
          </a:xfrm>
          <a:prstGeom prst="roundRect">
            <a:avLst>
              <a:gd name="adj" fmla="val 16105"/>
            </a:avLst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قراءة الصور و الأشكال 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265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88E637DE-9ACC-59B1-7F27-8F5A6141B4CC}"/>
              </a:ext>
            </a:extLst>
          </p:cNvPr>
          <p:cNvSpPr/>
          <p:nvPr/>
        </p:nvSpPr>
        <p:spPr>
          <a:xfrm>
            <a:off x="330668" y="1354619"/>
            <a:ext cx="11601356" cy="5261334"/>
          </a:xfrm>
          <a:prstGeom prst="roundRect">
            <a:avLst>
              <a:gd name="adj" fmla="val 4427"/>
            </a:avLst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1919743F-BA60-1954-8115-25CDD634B0E2}"/>
              </a:ext>
            </a:extLst>
          </p:cNvPr>
          <p:cNvGrpSpPr/>
          <p:nvPr/>
        </p:nvGrpSpPr>
        <p:grpSpPr>
          <a:xfrm>
            <a:off x="-59940" y="110154"/>
            <a:ext cx="11863724" cy="2742432"/>
            <a:chOff x="-59940" y="110154"/>
            <a:chExt cx="11863724" cy="2742432"/>
          </a:xfrm>
        </p:grpSpPr>
        <p:sp>
          <p:nvSpPr>
            <p:cNvPr id="4" name="TextBox 39">
              <a:extLst>
                <a:ext uri="{FF2B5EF4-FFF2-40B4-BE49-F238E27FC236}">
                  <a16:creationId xmlns:a16="http://schemas.microsoft.com/office/drawing/2014/main" id="{45C65409-B084-5800-4EC9-4D959DCB9098}"/>
                </a:ext>
              </a:extLst>
            </p:cNvPr>
            <p:cNvSpPr txBox="1"/>
            <p:nvPr/>
          </p:nvSpPr>
          <p:spPr>
            <a:xfrm>
              <a:off x="3092824" y="110154"/>
              <a:ext cx="5136776" cy="383352"/>
            </a:xfrm>
            <a:prstGeom prst="roundRect">
              <a:avLst>
                <a:gd name="adj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marR="0" lvl="0" indent="0" algn="ctr" defTabSz="1066800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Arial" panose="020B0604020202020204" pitchFamily="34" charset="0"/>
                </a:rPr>
                <a:t>التعلم التعاوني </a:t>
              </a:r>
            </a:p>
          </p:txBody>
        </p:sp>
        <p:sp>
          <p:nvSpPr>
            <p:cNvPr id="5" name="Rectangle: Rounded Corners 8">
              <a:extLst>
                <a:ext uri="{FF2B5EF4-FFF2-40B4-BE49-F238E27FC236}">
                  <a16:creationId xmlns:a16="http://schemas.microsoft.com/office/drawing/2014/main" id="{22F3B58A-7938-70EA-9461-C6289B4EB292}"/>
                </a:ext>
              </a:extLst>
            </p:cNvPr>
            <p:cNvSpPr/>
            <p:nvPr/>
          </p:nvSpPr>
          <p:spPr>
            <a:xfrm>
              <a:off x="1541929" y="1058987"/>
              <a:ext cx="9699812" cy="4477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(A) Arslan Wessam B" panose="03020402040406030203" pitchFamily="66" charset="-78"/>
                  <a:ea typeface="+mn-ea"/>
                  <a:cs typeface="Arial" panose="020B0604020202020204" pitchFamily="34" charset="0"/>
                </a:rPr>
                <a:t>المطلوب من كل مجموعة الاجابة عنِ الأسئلة في ورقة العمل التالية </a:t>
              </a:r>
            </a:p>
          </p:txBody>
        </p:sp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B91CFDA6-E0A1-2B65-2B00-15ACD657BC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44" t="8571" r="25022" b="8295"/>
            <a:stretch/>
          </p:blipFill>
          <p:spPr>
            <a:xfrm>
              <a:off x="457200" y="386872"/>
              <a:ext cx="1945341" cy="1935494"/>
            </a:xfrm>
            <a:prstGeom prst="flowChartConnector">
              <a:avLst/>
            </a:prstGeom>
          </p:spPr>
        </p:pic>
        <p:grpSp>
          <p:nvGrpSpPr>
            <p:cNvPr id="7" name="مجموعة 6">
              <a:extLst>
                <a:ext uri="{FF2B5EF4-FFF2-40B4-BE49-F238E27FC236}">
                  <a16:creationId xmlns:a16="http://schemas.microsoft.com/office/drawing/2014/main" id="{40B6B0C2-DAF8-0534-B4F3-E3B984AC4AF2}"/>
                </a:ext>
              </a:extLst>
            </p:cNvPr>
            <p:cNvGrpSpPr/>
            <p:nvPr/>
          </p:nvGrpSpPr>
          <p:grpSpPr>
            <a:xfrm>
              <a:off x="-59940" y="552541"/>
              <a:ext cx="11863724" cy="2300045"/>
              <a:chOff x="92192" y="-651647"/>
              <a:chExt cx="11863724" cy="2300045"/>
            </a:xfrm>
          </p:grpSpPr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F4883CBD-C30C-DFC1-CC89-DD9087AF8552}"/>
                  </a:ext>
                </a:extLst>
              </p:cNvPr>
              <p:cNvSpPr txBox="1"/>
              <p:nvPr/>
            </p:nvSpPr>
            <p:spPr>
              <a:xfrm>
                <a:off x="92192" y="632735"/>
                <a:ext cx="11863724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l-Mohanad Extra Bold" panose="02060603050605020204" pitchFamily="18" charset="-78"/>
                    <a:ea typeface="+mn-ea"/>
                    <a:cs typeface="Arial" panose="020B0604020202020204" pitchFamily="34" charset="0"/>
                  </a:rPr>
                  <a:t>تغير المناخ يشمل تغيرات في 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l-Mohanad Extra Bold" panose="02060603050605020204" pitchFamily="18" charset="-78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l-Mohanad Extra Bold" panose="02060603050605020204" pitchFamily="18" charset="-78"/>
                    <a:ea typeface="+mn-ea"/>
                    <a:cs typeface="Times New Roman" panose="02020603050405020304" pitchFamily="18" charset="0"/>
                  </a:rPr>
                  <a:t>1- </a:t>
                </a:r>
                <a:r>
                  <a:rPr kumimoji="0" lang="ar-SA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l-Mohanad Extra Bold" panose="02060603050605020204" pitchFamily="18" charset="-78"/>
                    <a:ea typeface="+mn-ea"/>
                    <a:cs typeface="Times New Roman" panose="02020603050405020304" pitchFamily="18" charset="0"/>
                  </a:rPr>
                  <a:t>.......................................................................................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l-Mohanad Extra Bold" panose="02060603050605020204" pitchFamily="18" charset="-78"/>
                    <a:ea typeface="+mn-ea"/>
                    <a:cs typeface="Times New Roman" panose="02020603050405020304" pitchFamily="18" charset="0"/>
                  </a:rPr>
                  <a:t>  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2- </a:t>
                </a:r>
                <a:r>
                  <a:rPr kumimoji="0" lang="ar-SA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l-Mohanad Extra Bold" panose="02060603050605020204" pitchFamily="18" charset="-78"/>
                    <a:ea typeface="+mn-ea"/>
                    <a:cs typeface="Times New Roman" panose="02020603050405020304" pitchFamily="18" charset="0"/>
                  </a:rPr>
                  <a:t>....................................................................................... 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3- </a:t>
                </a:r>
                <a:r>
                  <a:rPr kumimoji="0" lang="ar-SA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l-Mohanad Extra Bold" panose="02060603050605020204" pitchFamily="18" charset="-78"/>
                    <a:ea typeface="+mn-ea"/>
                    <a:cs typeface="Times New Roman" panose="02020603050405020304" pitchFamily="18" charset="0"/>
                  </a:rPr>
                  <a:t>.......................................................................................</a:t>
                </a:r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F5226987-6529-D271-03CF-825CA77F9637}"/>
                  </a:ext>
                </a:extLst>
              </p:cNvPr>
              <p:cNvSpPr/>
              <p:nvPr/>
            </p:nvSpPr>
            <p:spPr>
              <a:xfrm>
                <a:off x="3244956" y="-651647"/>
                <a:ext cx="8148917" cy="383352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(A) Arslan Wessam B" panose="03020402040406030203" pitchFamily="66" charset="-78"/>
                    <a:ea typeface="+mn-ea"/>
                    <a:cs typeface="Arial" panose="020B0604020202020204" pitchFamily="34" charset="0"/>
                  </a:rPr>
                  <a:t>اسم المجموعة </a:t>
                </a:r>
              </a:p>
            </p:txBody>
          </p:sp>
        </p:grpSp>
      </p:grp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B5AA762-13F1-CEBD-A2FA-576E7EB3B8A6}"/>
              </a:ext>
            </a:extLst>
          </p:cNvPr>
          <p:cNvSpPr txBox="1"/>
          <p:nvPr/>
        </p:nvSpPr>
        <p:spPr>
          <a:xfrm>
            <a:off x="259977" y="3156681"/>
            <a:ext cx="1154380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TC-Regular"/>
                <a:ea typeface="+mn-ea"/>
                <a:cs typeface="Times New Roman" panose="02020603050405020304" pitchFamily="18" charset="0"/>
              </a:rPr>
              <a:t>ما العمليات الطبيعية التي تسبب تغيراً في المناخ ؟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C-Regular"/>
                <a:ea typeface="+mn-ea"/>
                <a:cs typeface="Times New Roman" panose="02020603050405020304" pitchFamily="18" charset="0"/>
              </a:rPr>
              <a:t>1 - </a:t>
            </a:r>
            <a:r>
              <a:rPr kumimoji="0" lang="ar-SA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-Mohanad Extra Bold" panose="02060603050605020204" pitchFamily="18" charset="-78"/>
                <a:ea typeface="+mn-ea"/>
                <a:cs typeface="Times New Roman" panose="02020603050405020304" pitchFamily="18" charset="0"/>
              </a:rPr>
              <a:t>...............................................................................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   2 - </a:t>
            </a:r>
            <a:r>
              <a:rPr kumimoji="0" lang="ar-SA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-Mohanad Extra Bold" panose="02060603050605020204" pitchFamily="18" charset="-78"/>
                <a:ea typeface="+mn-ea"/>
                <a:cs typeface="Times New Roman" panose="02020603050405020304" pitchFamily="18" charset="0"/>
              </a:rPr>
              <a:t>...................................................................................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3 - </a:t>
            </a:r>
            <a:r>
              <a:rPr kumimoji="0" lang="ar-SA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-Mohanad Extra Bold" panose="02060603050605020204" pitchFamily="18" charset="-78"/>
                <a:ea typeface="+mn-ea"/>
                <a:cs typeface="Times New Roman" panose="02020603050405020304" pitchFamily="18" charset="0"/>
              </a:rPr>
              <a:t>.........................................................................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4 - </a:t>
            </a:r>
            <a:r>
              <a:rPr kumimoji="0" lang="ar-SA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-Mohanad Extra Bold" panose="02060603050605020204" pitchFamily="18" charset="-78"/>
                <a:ea typeface="+mn-ea"/>
                <a:cs typeface="Times New Roman" panose="02020603050405020304" pitchFamily="18" charset="0"/>
              </a:rPr>
              <a:t>.......................................................................................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3747E7C-2A64-7296-5685-BCBB8498E72D}"/>
              </a:ext>
            </a:extLst>
          </p:cNvPr>
          <p:cNvSpPr txBox="1"/>
          <p:nvPr/>
        </p:nvSpPr>
        <p:spPr>
          <a:xfrm>
            <a:off x="4781087" y="4141566"/>
            <a:ext cx="7093389" cy="2265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TC-Regular"/>
                <a:ea typeface="+mn-ea"/>
                <a:cs typeface="Times New Roman" panose="02020603050405020304" pitchFamily="18" charset="0"/>
              </a:rPr>
              <a:t>اقتراح بعض الطرق للحد من ارتفاع الحرارة المؤثر في التغير المناخي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C-Regular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ar-SA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-Mohanad Extra Bold" panose="02060603050605020204" pitchFamily="18" charset="-78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-Mohanad Extra Bold" panose="02060603050605020204" pitchFamily="18" charset="-78"/>
                <a:ea typeface="+mn-ea"/>
                <a:cs typeface="Times New Roman" panose="02020603050405020304" pitchFamily="18" charset="0"/>
              </a:rPr>
              <a:t>1- </a:t>
            </a:r>
            <a:r>
              <a:rPr kumimoji="0" lang="ar-SA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-Mohanad Extra Bold" panose="02060603050605020204" pitchFamily="18" charset="-78"/>
                <a:ea typeface="+mn-ea"/>
                <a:cs typeface="Times New Roman" panose="02020603050405020304" pitchFamily="18" charset="0"/>
              </a:rPr>
              <a:t>.......................................................................................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-Mohanad Extra Bold" panose="02060603050605020204" pitchFamily="18" charset="-78"/>
                <a:ea typeface="+mn-ea"/>
                <a:cs typeface="Times New Roman" panose="02020603050405020304" pitchFamily="18" charset="0"/>
              </a:rPr>
              <a:t>2- </a:t>
            </a:r>
            <a:r>
              <a:rPr kumimoji="0" lang="ar-SA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-Mohanad Extra Bold" panose="02060603050605020204" pitchFamily="18" charset="-78"/>
                <a:ea typeface="+mn-ea"/>
                <a:cs typeface="Times New Roman" panose="02020603050405020304" pitchFamily="18" charset="0"/>
              </a:rPr>
              <a:t>.......................................................................................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-Mohanad Extra Bold" panose="02060603050605020204" pitchFamily="18" charset="-78"/>
                <a:ea typeface="+mn-ea"/>
                <a:cs typeface="Times New Roman" panose="02020603050405020304" pitchFamily="18" charset="0"/>
              </a:rPr>
              <a:t>3- </a:t>
            </a:r>
            <a:r>
              <a:rPr kumimoji="0" lang="ar-SA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-Mohanad Extra Bold" panose="02060603050605020204" pitchFamily="18" charset="-78"/>
                <a:ea typeface="+mn-ea"/>
                <a:cs typeface="Times New Roman" panose="02020603050405020304" pitchFamily="18" charset="0"/>
              </a:rPr>
              <a:t>.......................................................................................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C-Regular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829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88E637DE-9ACC-59B1-7F27-8F5A6141B4CC}"/>
              </a:ext>
            </a:extLst>
          </p:cNvPr>
          <p:cNvSpPr/>
          <p:nvPr/>
        </p:nvSpPr>
        <p:spPr>
          <a:xfrm>
            <a:off x="330668" y="1354619"/>
            <a:ext cx="11601356" cy="5261334"/>
          </a:xfrm>
          <a:prstGeom prst="roundRect">
            <a:avLst>
              <a:gd name="adj" fmla="val 4427"/>
            </a:avLst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1919743F-BA60-1954-8115-25CDD634B0E2}"/>
              </a:ext>
            </a:extLst>
          </p:cNvPr>
          <p:cNvGrpSpPr/>
          <p:nvPr/>
        </p:nvGrpSpPr>
        <p:grpSpPr>
          <a:xfrm>
            <a:off x="-59940" y="110154"/>
            <a:ext cx="11863724" cy="2742432"/>
            <a:chOff x="-59940" y="110154"/>
            <a:chExt cx="11863724" cy="2742432"/>
          </a:xfrm>
        </p:grpSpPr>
        <p:sp>
          <p:nvSpPr>
            <p:cNvPr id="4" name="TextBox 39">
              <a:extLst>
                <a:ext uri="{FF2B5EF4-FFF2-40B4-BE49-F238E27FC236}">
                  <a16:creationId xmlns:a16="http://schemas.microsoft.com/office/drawing/2014/main" id="{45C65409-B084-5800-4EC9-4D959DCB9098}"/>
                </a:ext>
              </a:extLst>
            </p:cNvPr>
            <p:cNvSpPr txBox="1"/>
            <p:nvPr/>
          </p:nvSpPr>
          <p:spPr>
            <a:xfrm>
              <a:off x="3092824" y="110154"/>
              <a:ext cx="5136776" cy="383352"/>
            </a:xfrm>
            <a:prstGeom prst="roundRect">
              <a:avLst>
                <a:gd name="adj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marR="0" lvl="0" indent="0" algn="ctr" defTabSz="1066800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Arial" panose="020B0604020202020204" pitchFamily="34" charset="0"/>
                </a:rPr>
                <a:t>التعلم التعاوني </a:t>
              </a:r>
            </a:p>
          </p:txBody>
        </p:sp>
        <p:sp>
          <p:nvSpPr>
            <p:cNvPr id="5" name="Rectangle: Rounded Corners 8">
              <a:extLst>
                <a:ext uri="{FF2B5EF4-FFF2-40B4-BE49-F238E27FC236}">
                  <a16:creationId xmlns:a16="http://schemas.microsoft.com/office/drawing/2014/main" id="{22F3B58A-7938-70EA-9461-C6289B4EB292}"/>
                </a:ext>
              </a:extLst>
            </p:cNvPr>
            <p:cNvSpPr/>
            <p:nvPr/>
          </p:nvSpPr>
          <p:spPr>
            <a:xfrm>
              <a:off x="1541929" y="1058987"/>
              <a:ext cx="9699812" cy="4477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(A) Arslan Wessam B" panose="03020402040406030203" pitchFamily="66" charset="-78"/>
                  <a:ea typeface="+mn-ea"/>
                  <a:cs typeface="Arial" panose="020B0604020202020204" pitchFamily="34" charset="0"/>
                </a:rPr>
                <a:t>المطلوب من كل مجموعة الاجابة عنِ الأسئلة في ورقة العمل التالية </a:t>
              </a:r>
            </a:p>
          </p:txBody>
        </p:sp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B91CFDA6-E0A1-2B65-2B00-15ACD657BC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44" t="8571" r="25022" b="8295"/>
            <a:stretch/>
          </p:blipFill>
          <p:spPr>
            <a:xfrm>
              <a:off x="457200" y="386872"/>
              <a:ext cx="1945341" cy="1935494"/>
            </a:xfrm>
            <a:prstGeom prst="flowChartConnector">
              <a:avLst/>
            </a:prstGeom>
          </p:spPr>
        </p:pic>
        <p:grpSp>
          <p:nvGrpSpPr>
            <p:cNvPr id="7" name="مجموعة 6">
              <a:extLst>
                <a:ext uri="{FF2B5EF4-FFF2-40B4-BE49-F238E27FC236}">
                  <a16:creationId xmlns:a16="http://schemas.microsoft.com/office/drawing/2014/main" id="{40B6B0C2-DAF8-0534-B4F3-E3B984AC4AF2}"/>
                </a:ext>
              </a:extLst>
            </p:cNvPr>
            <p:cNvGrpSpPr/>
            <p:nvPr/>
          </p:nvGrpSpPr>
          <p:grpSpPr>
            <a:xfrm>
              <a:off x="-59940" y="552541"/>
              <a:ext cx="11863724" cy="2300045"/>
              <a:chOff x="92192" y="-651647"/>
              <a:chExt cx="11863724" cy="2300045"/>
            </a:xfrm>
          </p:grpSpPr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F4883CBD-C30C-DFC1-CC89-DD9087AF8552}"/>
                  </a:ext>
                </a:extLst>
              </p:cNvPr>
              <p:cNvSpPr txBox="1"/>
              <p:nvPr/>
            </p:nvSpPr>
            <p:spPr>
              <a:xfrm>
                <a:off x="92192" y="632735"/>
                <a:ext cx="11863724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l-Mohanad Extra Bold" panose="02060603050605020204" pitchFamily="18" charset="-78"/>
                    <a:ea typeface="+mn-ea"/>
                    <a:cs typeface="Arial" panose="020B0604020202020204" pitchFamily="34" charset="0"/>
                  </a:rPr>
                  <a:t>تغير المناخ يشمل تغيرات في 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l-Mohanad Extra Bold" panose="02060603050605020204" pitchFamily="18" charset="-78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l-Mohanad Extra Bold" panose="02060603050605020204" pitchFamily="18" charset="-78"/>
                    <a:ea typeface="+mn-ea"/>
                    <a:cs typeface="Times New Roman" panose="02020603050405020304" pitchFamily="18" charset="0"/>
                  </a:rPr>
                  <a:t>1- معدل درجات الحرارة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     2- 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l-Mohanad Extra Bold" panose="02060603050605020204" pitchFamily="18" charset="-78"/>
                    <a:ea typeface="+mn-ea"/>
                    <a:cs typeface="Times New Roman" panose="02020603050405020304" pitchFamily="18" charset="0"/>
                  </a:rPr>
                  <a:t>معدل الهطول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         3- 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l-Mohanad Extra Bold" panose="02060603050605020204" pitchFamily="18" charset="-78"/>
                    <a:ea typeface="+mn-ea"/>
                    <a:cs typeface="Times New Roman" panose="02020603050405020304" pitchFamily="18" charset="0"/>
                  </a:rPr>
                  <a:t>حالة الرياح </a:t>
                </a:r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F5226987-6529-D271-03CF-825CA77F9637}"/>
                  </a:ext>
                </a:extLst>
              </p:cNvPr>
              <p:cNvSpPr/>
              <p:nvPr/>
            </p:nvSpPr>
            <p:spPr>
              <a:xfrm>
                <a:off x="3244956" y="-651647"/>
                <a:ext cx="8148917" cy="383352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(A) Arslan Wessam B" panose="03020402040406030203" pitchFamily="66" charset="-78"/>
                    <a:ea typeface="+mn-ea"/>
                    <a:cs typeface="Arial" panose="020B0604020202020204" pitchFamily="34" charset="0"/>
                  </a:rPr>
                  <a:t>اسم المجموعة </a:t>
                </a:r>
              </a:p>
            </p:txBody>
          </p:sp>
        </p:grpSp>
      </p:grp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B5AA762-13F1-CEBD-A2FA-576E7EB3B8A6}"/>
              </a:ext>
            </a:extLst>
          </p:cNvPr>
          <p:cNvSpPr txBox="1"/>
          <p:nvPr/>
        </p:nvSpPr>
        <p:spPr>
          <a:xfrm>
            <a:off x="2919212" y="3156681"/>
            <a:ext cx="88845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C-Regular"/>
                <a:ea typeface="+mn-ea"/>
                <a:cs typeface="Times New Roman" panose="02020603050405020304" pitchFamily="18" charset="0"/>
              </a:rPr>
              <a:t>ما العمليات الطبيعية التي تسبب تغيراً في المناخ ؟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TC-Regular"/>
                <a:ea typeface="+mn-ea"/>
                <a:cs typeface="Times New Roman" panose="02020603050405020304" pitchFamily="18" charset="0"/>
              </a:rPr>
              <a:t>1 - البراكين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   2 -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TC-Regular"/>
                <a:ea typeface="+mn-ea"/>
                <a:cs typeface="Times New Roman" panose="02020603050405020304" pitchFamily="18" charset="0"/>
              </a:rPr>
              <a:t>الأشعة الشمسية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     3 -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TC-Regular"/>
                <a:ea typeface="+mn-ea"/>
                <a:cs typeface="Times New Roman" panose="02020603050405020304" pitchFamily="18" charset="0"/>
              </a:rPr>
              <a:t>سقوط النيازك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    4 -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TC-Regular"/>
                <a:ea typeface="+mn-ea"/>
                <a:cs typeface="Times New Roman" panose="02020603050405020304" pitchFamily="18" charset="0"/>
              </a:rPr>
              <a:t>الأنشطة العمرانية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3747E7C-2A64-7296-5685-BCBB8498E72D}"/>
              </a:ext>
            </a:extLst>
          </p:cNvPr>
          <p:cNvSpPr txBox="1"/>
          <p:nvPr/>
        </p:nvSpPr>
        <p:spPr>
          <a:xfrm>
            <a:off x="4767943" y="4453699"/>
            <a:ext cx="70933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C-Regular"/>
                <a:ea typeface="+mn-ea"/>
                <a:cs typeface="Times New Roman" panose="02020603050405020304" pitchFamily="18" charset="0"/>
              </a:rPr>
              <a:t>اقتراح بعض الطرق للحد من ارتفاع الحرارة المؤثر في التغير المناخي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C-Regular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2DC7B53-11C5-C41F-0430-923C8CF5E2CB}"/>
              </a:ext>
            </a:extLst>
          </p:cNvPr>
          <p:cNvSpPr txBox="1"/>
          <p:nvPr/>
        </p:nvSpPr>
        <p:spPr>
          <a:xfrm>
            <a:off x="5661212" y="4983537"/>
            <a:ext cx="61255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 typeface="+mj-lt"/>
              <a:buAutoNum type="arabicPeriod"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TC-Regular"/>
                <a:ea typeface="+mn-ea"/>
                <a:cs typeface="Times New Roman" panose="02020603050405020304" pitchFamily="18" charset="0"/>
              </a:rPr>
              <a:t>نقلص من اعتمادنا على النفط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393192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TC-Regular"/>
                <a:ea typeface="+mn-ea"/>
                <a:cs typeface="Times New Roman" panose="02020603050405020304" pitchFamily="18" charset="0"/>
              </a:rPr>
              <a:t>التوجه نحو مصادر الطاقة المتجددة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393192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TC-Regular"/>
                <a:ea typeface="+mn-ea"/>
                <a:cs typeface="Times New Roman" panose="02020603050405020304" pitchFamily="18" charset="0"/>
              </a:rPr>
              <a:t>ترشيد استخدام الطاقة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653596"/>
      </p:ext>
    </p:extLst>
  </p:cSld>
  <p:clrMapOvr>
    <a:masterClrMapping/>
  </p:clrMapOvr>
</p:sld>
</file>

<file path=ppt/theme/theme1.xml><?xml version="1.0" encoding="utf-8"?>
<a:theme xmlns:a="http://schemas.openxmlformats.org/drawingml/2006/main" name="3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682</Words>
  <Application>Microsoft Office PowerPoint</Application>
  <PresentationFormat>شاشة عريضة</PresentationFormat>
  <Paragraphs>120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8" baseType="lpstr">
      <vt:lpstr>(A) Arslan Wessam B</vt:lpstr>
      <vt:lpstr>Al-Mohanad Extra Bold</vt:lpstr>
      <vt:lpstr>Arial</vt:lpstr>
      <vt:lpstr>ArialMT</vt:lpstr>
      <vt:lpstr>Calibri</vt:lpstr>
      <vt:lpstr>Calibri Light</vt:lpstr>
      <vt:lpstr>Sakkal Majalla</vt:lpstr>
      <vt:lpstr>STC-Regular</vt:lpstr>
      <vt:lpstr>3_نسق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يوسف البلوي</dc:creator>
  <cp:lastModifiedBy>يوسف البلوي</cp:lastModifiedBy>
  <cp:revision>1</cp:revision>
  <dcterms:created xsi:type="dcterms:W3CDTF">2025-01-29T03:59:04Z</dcterms:created>
  <dcterms:modified xsi:type="dcterms:W3CDTF">2025-01-29T04:01:37Z</dcterms:modified>
</cp:coreProperties>
</file>