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70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3D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النمط المتوسط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نمط متوسط 3 - تميي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نمط ذو نسُق 2 - تميي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3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7681-5570-4804-83BC-1EB3C6AE1E9D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004-D4A0-4282-975C-DF7BF85D7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76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7681-5570-4804-83BC-1EB3C6AE1E9D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004-D4A0-4282-975C-DF7BF85D7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8484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7681-5570-4804-83BC-1EB3C6AE1E9D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004-D4A0-4282-975C-DF7BF85D7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954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7681-5570-4804-83BC-1EB3C6AE1E9D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004-D4A0-4282-975C-DF7BF85D7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0219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7681-5570-4804-83BC-1EB3C6AE1E9D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004-D4A0-4282-975C-DF7BF85D7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2692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7681-5570-4804-83BC-1EB3C6AE1E9D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004-D4A0-4282-975C-DF7BF85D7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604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7681-5570-4804-83BC-1EB3C6AE1E9D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004-D4A0-4282-975C-DF7BF85D7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057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7681-5570-4804-83BC-1EB3C6AE1E9D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004-D4A0-4282-975C-DF7BF85D7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455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7681-5570-4804-83BC-1EB3C6AE1E9D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004-D4A0-4282-975C-DF7BF85D7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143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7681-5570-4804-83BC-1EB3C6AE1E9D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004-D4A0-4282-975C-DF7BF85D7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254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7681-5570-4804-83BC-1EB3C6AE1E9D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004-D4A0-4282-975C-DF7BF85D7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7564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77681-5570-4804-83BC-1EB3C6AE1E9D}" type="datetimeFigureOut">
              <a:rPr lang="ar-SA" smtClean="0"/>
              <a:t>24/07/42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64004-D4A0-4282-975C-DF7BF85D71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846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tmp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0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tmp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0879" y="121024"/>
            <a:ext cx="805479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4289611" y="121024"/>
            <a:ext cx="3899647" cy="4491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Thuluth" panose="02010000000000000000" pitchFamily="2" charset="-78"/>
              </a:rPr>
              <a:t>دفتر</a:t>
            </a:r>
          </a:p>
          <a:p>
            <a:pPr algn="ctr"/>
            <a:r>
              <a:rPr lang="ar-SA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coType Thuluth" panose="02010000000000000000" pitchFamily="2" charset="-78"/>
              </a:rPr>
              <a:t>العب و تعلم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456734" y="3854841"/>
            <a:ext cx="35653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الصف </a:t>
            </a:r>
            <a:r>
              <a:rPr lang="ar-SA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الخامس</a:t>
            </a:r>
          </a:p>
          <a:p>
            <a:pPr algn="ctr"/>
            <a:r>
              <a:rPr lang="ar-SA" sz="5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مادة الحديث</a:t>
            </a:r>
            <a:endParaRPr lang="ar-SA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73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1300"/>
            <a:ext cx="10210800" cy="6375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83" y="3642890"/>
            <a:ext cx="2462854" cy="2013232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8009116" y="4271127"/>
            <a:ext cx="20662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صفي لنا تواضع النبي صلى الله عليه وسلم؟</a:t>
            </a:r>
            <a:endParaRPr lang="ar-SA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45" y="724041"/>
            <a:ext cx="1491305" cy="842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مستطيل مستدير الزوايا 7"/>
          <p:cNvSpPr/>
          <p:nvPr/>
        </p:nvSpPr>
        <p:spPr>
          <a:xfrm>
            <a:off x="7558088" y="1900238"/>
            <a:ext cx="2971800" cy="13144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لين الجانب- وعدم احتقار الناس – وقبول الحق – وخدمة النفس</a:t>
            </a:r>
            <a:endParaRPr lang="ar-S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صورة 8" descr="لقطة الشاشة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/>
          <a:stretch/>
        </p:blipFill>
        <p:spPr>
          <a:xfrm>
            <a:off x="2043113" y="1425970"/>
            <a:ext cx="3219886" cy="163433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40" y="471637"/>
            <a:ext cx="1232755" cy="1009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45" y="3083219"/>
            <a:ext cx="1200150" cy="818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مستطيل مستدير الزوايا 12"/>
          <p:cNvSpPr/>
          <p:nvPr/>
        </p:nvSpPr>
        <p:spPr>
          <a:xfrm>
            <a:off x="2043113" y="3952155"/>
            <a:ext cx="3219886" cy="98667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-ما نقصت ........من مال </a:t>
            </a:r>
          </a:p>
          <a:p>
            <a: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-وما زاد الله عبدا </a:t>
            </a:r>
            <a:r>
              <a:rPr lang="ar-SA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بعفوا</a:t>
            </a:r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إلا..........</a:t>
            </a:r>
          </a:p>
          <a:p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وما تواضع أحد لله إلا ..............</a:t>
            </a:r>
          </a:p>
          <a:p>
            <a:endParaRPr lang="ar-S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جدول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922551"/>
              </p:ext>
            </p:extLst>
          </p:nvPr>
        </p:nvGraphicFramePr>
        <p:xfrm>
          <a:off x="2340193" y="5054748"/>
          <a:ext cx="2625724" cy="111252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656431"/>
                <a:gridCol w="656431"/>
                <a:gridCol w="656431"/>
                <a:gridCol w="65643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</a:t>
                      </a:r>
                      <a:endParaRPr lang="ar-S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</a:t>
                      </a:r>
                      <a:endParaRPr lang="ar-S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</a:t>
                      </a:r>
                      <a:endParaRPr lang="ar-S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ة</a:t>
                      </a:r>
                      <a:endParaRPr lang="ar-S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ص</a:t>
                      </a:r>
                      <a:endParaRPr lang="ar-S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د</a:t>
                      </a:r>
                      <a:endParaRPr lang="ar-S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ق</a:t>
                      </a:r>
                      <a:endParaRPr lang="ar-S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ة</a:t>
                      </a:r>
                      <a:endParaRPr lang="ar-S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</a:t>
                      </a:r>
                      <a:endParaRPr lang="ar-S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ز</a:t>
                      </a:r>
                      <a:endParaRPr lang="ar-S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</a:t>
                      </a:r>
                      <a:endParaRPr lang="ar-S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73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1300"/>
            <a:ext cx="10210800" cy="6375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18" y="800100"/>
            <a:ext cx="1850781" cy="128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مستدير الزوايا 5"/>
          <p:cNvSpPr/>
          <p:nvPr/>
        </p:nvSpPr>
        <p:spPr>
          <a:xfrm>
            <a:off x="7915275" y="2316163"/>
            <a:ext cx="1943100" cy="345598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عددي الرواة الذين تم دراستهم في منهج الحديث لهذا الفصل؟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6" y="1871145"/>
            <a:ext cx="2562224" cy="890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مستطيل 7"/>
          <p:cNvSpPr/>
          <p:nvPr/>
        </p:nvSpPr>
        <p:spPr>
          <a:xfrm>
            <a:off x="3105092" y="3305473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هيا بنا</a:t>
            </a:r>
            <a:endParaRPr lang="ar-SA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50" y="4451847"/>
            <a:ext cx="884787" cy="91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69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1300"/>
            <a:ext cx="10210800" cy="6375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89" y="828674"/>
            <a:ext cx="2352941" cy="1647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مستطيل مستدير الزوايا 5"/>
          <p:cNvSpPr/>
          <p:nvPr/>
        </p:nvSpPr>
        <p:spPr>
          <a:xfrm>
            <a:off x="7686675" y="2728913"/>
            <a:ext cx="2757488" cy="3114675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الذي كان مجاب الدعوة رضي الله عنه</a:t>
            </a:r>
            <a:endParaRPr lang="ar-S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31" y="1030288"/>
            <a:ext cx="2561229" cy="1446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مستطيل مستدير الزوايا 8"/>
          <p:cNvSpPr/>
          <p:nvPr/>
        </p:nvSpPr>
        <p:spPr>
          <a:xfrm>
            <a:off x="2225272" y="2728912"/>
            <a:ext cx="2757488" cy="3114675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تميز أبو هريرة رضي الله عنه بفضائل لم تكن لغيره من </a:t>
            </a:r>
            <a:r>
              <a:rPr lang="ar-SA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الصحابه</a:t>
            </a:r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ماهي؟</a:t>
            </a:r>
            <a:endParaRPr lang="ar-S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سحابة 9"/>
          <p:cNvSpPr/>
          <p:nvPr/>
        </p:nvSpPr>
        <p:spPr>
          <a:xfrm>
            <a:off x="7886700" y="2770189"/>
            <a:ext cx="2357438" cy="2566192"/>
          </a:xfrm>
          <a:prstGeom prst="cloud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عمران بن حصين رضي الله عنه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سحابة 10"/>
          <p:cNvSpPr/>
          <p:nvPr/>
        </p:nvSpPr>
        <p:spPr>
          <a:xfrm>
            <a:off x="2225272" y="2887861"/>
            <a:ext cx="2889653" cy="2796775"/>
          </a:xfrm>
          <a:prstGeom prst="cloud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حافظ الأمة رضي الله عنه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675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1300"/>
            <a:ext cx="10210800" cy="6375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71" y="800100"/>
            <a:ext cx="1766886" cy="1766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مستطيل مستدير الزوايا 5"/>
          <p:cNvSpPr/>
          <p:nvPr/>
        </p:nvSpPr>
        <p:spPr>
          <a:xfrm>
            <a:off x="7686675" y="2728913"/>
            <a:ext cx="2757488" cy="311467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أول من جهر بالقرآن؟</a:t>
            </a:r>
            <a:endParaRPr lang="ar-SA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36" y="800100"/>
            <a:ext cx="2209800" cy="1247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مستطيل مستدير الزوايا 7"/>
          <p:cNvSpPr/>
          <p:nvPr/>
        </p:nvSpPr>
        <p:spPr>
          <a:xfrm>
            <a:off x="2201469" y="2606675"/>
            <a:ext cx="2757488" cy="31146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قال عنه النبي صلى الله عليه وسلم : (نعم الرجل عبدالله و أبو عبدالله و أم عبدالله)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سحابة 8"/>
          <p:cNvSpPr/>
          <p:nvPr/>
        </p:nvSpPr>
        <p:spPr>
          <a:xfrm>
            <a:off x="7886700" y="3003154"/>
            <a:ext cx="2357438" cy="256619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عبدالله بن مسعود رضي الله عنه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سحابة 9"/>
          <p:cNvSpPr/>
          <p:nvPr/>
        </p:nvSpPr>
        <p:spPr>
          <a:xfrm>
            <a:off x="2401494" y="2346326"/>
            <a:ext cx="2357438" cy="359132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عبدالله بن عمرو بن العاص رضي الله عنه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170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1300"/>
            <a:ext cx="10210800" cy="6375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20" y="866776"/>
            <a:ext cx="2405062" cy="240506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3" y="3652838"/>
            <a:ext cx="2009775" cy="2057400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2243138" y="1122363"/>
            <a:ext cx="2843212" cy="4135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 smtClean="0">
                <a:ln/>
                <a:solidFill>
                  <a:schemeClr val="accent3"/>
                </a:solidFill>
              </a:rPr>
              <a:t>قضيت معك طالبتي وقتا ممتع... </a:t>
            </a:r>
            <a:endParaRPr lang="ar-SA" sz="4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89" y="4734719"/>
            <a:ext cx="726295" cy="7493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596" y="1123553"/>
            <a:ext cx="726295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05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419" y="171310"/>
            <a:ext cx="10210800" cy="637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سهم إلى اليمين 8"/>
          <p:cNvSpPr/>
          <p:nvPr/>
        </p:nvSpPr>
        <p:spPr>
          <a:xfrm>
            <a:off x="10399713" y="256569"/>
            <a:ext cx="1721224" cy="887506"/>
          </a:xfrm>
          <a:prstGeom prst="rightArrow">
            <a:avLst/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الصدق</a:t>
            </a:r>
            <a:endParaRPr lang="ar-SA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سهم إلى اليمين 9"/>
          <p:cNvSpPr/>
          <p:nvPr/>
        </p:nvSpPr>
        <p:spPr>
          <a:xfrm>
            <a:off x="10411853" y="1914856"/>
            <a:ext cx="1721224" cy="887506"/>
          </a:xfrm>
          <a:prstGeom prst="rightArrow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الحلم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سهم إلى اليمين 10"/>
          <p:cNvSpPr/>
          <p:nvPr/>
        </p:nvSpPr>
        <p:spPr>
          <a:xfrm>
            <a:off x="10399433" y="1020700"/>
            <a:ext cx="1721224" cy="887506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الأمانة</a:t>
            </a:r>
            <a:endParaRPr lang="ar-SA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سهم إلى اليمين 11"/>
          <p:cNvSpPr/>
          <p:nvPr/>
        </p:nvSpPr>
        <p:spPr>
          <a:xfrm>
            <a:off x="10418016" y="2842032"/>
            <a:ext cx="1721224" cy="887506"/>
          </a:xfrm>
          <a:prstGeom prst="rightArrow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الرحمة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سهم إلى اليمين 12"/>
          <p:cNvSpPr/>
          <p:nvPr/>
        </p:nvSpPr>
        <p:spPr>
          <a:xfrm>
            <a:off x="10411853" y="4652775"/>
            <a:ext cx="1721224" cy="887506"/>
          </a:xfrm>
          <a:prstGeom prst="rightArrow">
            <a:avLst/>
          </a:prstGeom>
          <a:solidFill>
            <a:srgbClr val="7030A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الصبر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سهم إلى اليمين 18"/>
          <p:cNvSpPr/>
          <p:nvPr/>
        </p:nvSpPr>
        <p:spPr>
          <a:xfrm>
            <a:off x="10418016" y="3757928"/>
            <a:ext cx="1721224" cy="887506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الحياء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سهم إلى اليمين 19"/>
          <p:cNvSpPr/>
          <p:nvPr/>
        </p:nvSpPr>
        <p:spPr>
          <a:xfrm>
            <a:off x="10411853" y="5456251"/>
            <a:ext cx="1721224" cy="887506"/>
          </a:xfrm>
          <a:prstGeom prst="rightArrow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التواضع</a:t>
            </a:r>
            <a:endParaRPr lang="ar-S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2659" y="391337"/>
            <a:ext cx="1539968" cy="710754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عبدالله بن مسعود رضي الله عنه</a:t>
            </a:r>
            <a:endParaRPr lang="ar-SA" sz="20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-21200" y="1345574"/>
            <a:ext cx="1539968" cy="710754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عبدالله بن عمرو رضي الله عنه</a:t>
            </a:r>
            <a:endParaRPr lang="ar-SA" sz="20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-21200" y="2401515"/>
            <a:ext cx="1539968" cy="71075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عمران بن حصين رضي الله عنه</a:t>
            </a:r>
            <a:endParaRPr lang="ar-SA" sz="20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-13871" y="3490927"/>
            <a:ext cx="1539968" cy="7107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صهيب بن سنان رضي الله عنه</a:t>
            </a:r>
            <a:endParaRPr lang="ar-SA" sz="20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-29744" y="4580339"/>
            <a:ext cx="1539968" cy="710754"/>
          </a:xfrm>
          <a:prstGeom prst="roundRect">
            <a:avLst/>
          </a:prstGeom>
          <a:solidFill>
            <a:srgbClr val="A03D1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أبي هريرة  رضي الله عنه</a:t>
            </a:r>
            <a:endParaRPr lang="ar-SA" sz="20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2675" r="2605" b="3499"/>
          <a:stretch/>
        </p:blipFill>
        <p:spPr>
          <a:xfrm rot="10800000">
            <a:off x="1090518" y="243315"/>
            <a:ext cx="9626601" cy="6077282"/>
          </a:xfrm>
          <a:prstGeom prst="rect">
            <a:avLst/>
          </a:prstGeom>
        </p:spPr>
      </p:pic>
      <p:sp>
        <p:nvSpPr>
          <p:cNvPr id="28" name="مستطيل 27"/>
          <p:cNvSpPr/>
          <p:nvPr/>
        </p:nvSpPr>
        <p:spPr>
          <a:xfrm>
            <a:off x="6604000" y="707133"/>
            <a:ext cx="34925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مرحبا </a:t>
            </a:r>
          </a:p>
          <a:p>
            <a:pPr algn="ctr"/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بك طالبتي </a:t>
            </a:r>
          </a:p>
          <a:p>
            <a:pPr algn="ctr"/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في دفتر</a:t>
            </a:r>
          </a:p>
          <a:p>
            <a:pPr algn="ctr"/>
            <a:endParaRPr lang="ar-SA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(العب و تعلم )</a:t>
            </a:r>
            <a:endParaRPr lang="ar-SA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294">
            <a:off x="6926658" y="3230534"/>
            <a:ext cx="904783" cy="904783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1682843" y="748779"/>
            <a:ext cx="26416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محتويات الكتاب</a:t>
            </a:r>
            <a:endParaRPr lang="ar-SA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1879971" y="1333554"/>
            <a:ext cx="2273378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Tx/>
              <a:buChar char="-"/>
            </a:pPr>
            <a:r>
              <a:rPr lang="ar-SA" sz="24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أسئلة فورية</a:t>
            </a:r>
          </a:p>
          <a:p>
            <a:pPr marL="685800" indent="-685800">
              <a:buFontTx/>
              <a:buChar char="-"/>
            </a:pPr>
            <a:r>
              <a:rPr lang="ar-SA" sz="2400" b="1" cap="none" spc="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ألعاب تعليمية</a:t>
            </a:r>
          </a:p>
          <a:p>
            <a:pPr marL="685800" indent="-685800">
              <a:buFontTx/>
              <a:buChar char="-"/>
            </a:pPr>
            <a:r>
              <a:rPr lang="ar-SA" sz="24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مسابقات</a:t>
            </a:r>
          </a:p>
          <a:p>
            <a:pPr marL="685800" indent="-685800">
              <a:buFontTx/>
              <a:buChar char="-"/>
            </a:pPr>
            <a:r>
              <a:rPr lang="ar-SA" sz="2400" b="1" cap="none" spc="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ألغاز</a:t>
            </a:r>
          </a:p>
          <a:p>
            <a:pPr marL="685800" indent="-685800">
              <a:buFontTx/>
              <a:buChar char="-"/>
            </a:pPr>
            <a:r>
              <a:rPr lang="ar-SA" sz="24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-أكمل الناقص</a:t>
            </a:r>
          </a:p>
          <a:p>
            <a:pPr marL="685800" indent="-685800">
              <a:buFontTx/>
              <a:buChar char="-"/>
            </a:pPr>
            <a:r>
              <a:rPr lang="ar-SA" sz="2400" b="1" cap="none" spc="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أنا؟</a:t>
            </a:r>
          </a:p>
          <a:p>
            <a:pPr marL="685800" indent="-685800">
              <a:buFontTx/>
              <a:buChar char="-"/>
            </a:pPr>
            <a:r>
              <a:rPr lang="ar-SA" sz="24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فكر معنا</a:t>
            </a:r>
          </a:p>
          <a:p>
            <a:pPr marL="685800" indent="-685800">
              <a:buFontTx/>
              <a:buChar char="-"/>
            </a:pPr>
            <a:r>
              <a:rPr lang="ar-SA" sz="2400" b="1" cap="none" spc="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سؤال الكنز</a:t>
            </a:r>
          </a:p>
          <a:p>
            <a:pPr marL="685800" indent="-685800">
              <a:buFontTx/>
              <a:buChar char="-"/>
            </a:pPr>
            <a:r>
              <a:rPr lang="ar-SA" sz="24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افتح الصندوق</a:t>
            </a:r>
          </a:p>
          <a:p>
            <a:pPr marL="685800" indent="-685800">
              <a:buFontTx/>
              <a:buChar char="-"/>
            </a:pPr>
            <a:r>
              <a:rPr lang="ar-SA" sz="24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ساعي البريد</a:t>
            </a:r>
          </a:p>
          <a:p>
            <a:pPr marL="685800" indent="-685800">
              <a:buFontTx/>
              <a:buChar char="-"/>
            </a:pPr>
            <a:r>
              <a:rPr lang="ar-SA" sz="2400" b="1" cap="none" spc="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اطرح سؤالا</a:t>
            </a:r>
          </a:p>
          <a:p>
            <a:pPr marL="685800" indent="-685800">
              <a:buFontTx/>
              <a:buChar char="-"/>
            </a:pPr>
            <a:r>
              <a:rPr lang="ar-SA" sz="24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القائل</a:t>
            </a:r>
          </a:p>
          <a:p>
            <a:pPr marL="685800" indent="-685800">
              <a:buFontTx/>
              <a:buChar char="-"/>
            </a:pPr>
            <a:r>
              <a:rPr lang="ar-SA" sz="2400" b="1" cap="none" spc="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لعبة الأضداد</a:t>
            </a:r>
            <a:endParaRPr lang="ar-SA" sz="2400" b="1" cap="none" spc="0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449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1300"/>
            <a:ext cx="10210800" cy="6375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99" y="480598"/>
            <a:ext cx="1350962" cy="1093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170012"/>
              </p:ext>
            </p:extLst>
          </p:nvPr>
        </p:nvGraphicFramePr>
        <p:xfrm>
          <a:off x="7073519" y="1772603"/>
          <a:ext cx="3700461" cy="173736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73062"/>
                <a:gridCol w="2540000"/>
                <a:gridCol w="787399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cs typeface="Akhbar MT" pitchFamily="2" charset="-78"/>
                        </a:rPr>
                        <a:t>العبارة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cs typeface="Akhbar MT" pitchFamily="2" charset="-78"/>
                        </a:rPr>
                        <a:t>القائل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cs typeface="Akhbar MT" pitchFamily="2" charset="-78"/>
                        </a:rPr>
                        <a:t>1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cs typeface="Akhbar MT" pitchFamily="2" charset="-78"/>
                        </a:rPr>
                        <a:t>(والله</a:t>
                      </a:r>
                      <a:r>
                        <a:rPr lang="ar-SA" sz="2400" b="1" baseline="0" dirty="0" smtClean="0">
                          <a:cs typeface="Akhbar MT" pitchFamily="2" charset="-78"/>
                        </a:rPr>
                        <a:t> لا يخزيك .. إنك تصدق الحديث)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khbar MT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cs typeface="Akhbar MT" pitchFamily="2" charset="-78"/>
                        </a:rPr>
                        <a:t>2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>
                          <a:cs typeface="Akhbar MT" pitchFamily="2" charset="-78"/>
                        </a:rPr>
                        <a:t>(ما جربنا عليك كذبا قط)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565152"/>
            <a:ext cx="1455737" cy="944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مربع نص 8"/>
          <p:cNvSpPr txBox="1"/>
          <p:nvPr/>
        </p:nvSpPr>
        <p:spPr>
          <a:xfrm>
            <a:off x="1689100" y="1595021"/>
            <a:ext cx="3398519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(إن الصدق يهدي إلى ......... و إن البر يهدي إلى .................. و لا يزال الرجل يصدق ويتحرى ......... حتى يكتب عند الله .................., و إن الكذب يهدي إلى .................. و إن الفجور يهدي إلى ................. و إن الرجل يكذب حتى يكتب عند الله ...............)</a:t>
            </a:r>
            <a:endParaRPr lang="ar-SA" sz="24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38" y="3732689"/>
            <a:ext cx="1689683" cy="954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مستطيل مستدير الزوايا 10"/>
          <p:cNvSpPr/>
          <p:nvPr/>
        </p:nvSpPr>
        <p:spPr>
          <a:xfrm>
            <a:off x="7266779" y="4887436"/>
            <a:ext cx="3327400" cy="127206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1-اسم جامع لكل خير.................</a:t>
            </a:r>
          </a:p>
          <a:p>
            <a:pPr algn="ctr"/>
            <a:r>
              <a:rPr lang="ar-SA" b="1" dirty="0" smtClean="0">
                <a:solidFill>
                  <a:schemeClr val="tx1"/>
                </a:solidFill>
              </a:rPr>
              <a:t>2-اسم جامع لكل شر...................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9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1300"/>
            <a:ext cx="10210800" cy="6375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87" y="746126"/>
            <a:ext cx="2291609" cy="187325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7842724" y="1557339"/>
            <a:ext cx="24389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مثلي لمعاني الأمانة؟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353300" y="4102100"/>
            <a:ext cx="3035300" cy="1524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002060"/>
                </a:solidFill>
              </a:rPr>
              <a:t>أذكري قصة وضع الحجر الأسود قبل بعثة النبي صلى الله عليه وسلم؟</a:t>
            </a:r>
            <a:endParaRPr lang="ar-SA" sz="2400" b="1" dirty="0">
              <a:solidFill>
                <a:srgbClr val="00206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50" y="3477511"/>
            <a:ext cx="2654300" cy="646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مستطيل مستدير الزوايا 9"/>
          <p:cNvSpPr/>
          <p:nvPr/>
        </p:nvSpPr>
        <p:spPr>
          <a:xfrm>
            <a:off x="2540000" y="4260851"/>
            <a:ext cx="2324100" cy="15176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ماهي أعظم أمانة قام بها النبي صلى الله عليه وسلم بعد البعثة؟</a:t>
            </a:r>
            <a:endParaRPr lang="ar-S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64" y="3090346"/>
            <a:ext cx="1266824" cy="1266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76" y="842363"/>
            <a:ext cx="1030000" cy="560000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2331698" y="1664078"/>
            <a:ext cx="27407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4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ماذا فعل النبي صلى الله عليه وسلم بأموال قريش التي كانت ودائع عنده عندما أراد الهجرة؟</a:t>
            </a:r>
            <a:endParaRPr lang="ar-SA" sz="24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209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1300"/>
            <a:ext cx="10210800" cy="6375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r="12501"/>
          <a:stretch/>
        </p:blipFill>
        <p:spPr>
          <a:xfrm>
            <a:off x="9055100" y="695874"/>
            <a:ext cx="1612900" cy="102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697284"/>
              </p:ext>
            </p:extLst>
          </p:nvPr>
        </p:nvGraphicFramePr>
        <p:xfrm>
          <a:off x="6870700" y="1862666"/>
          <a:ext cx="4140200" cy="3708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28040"/>
                <a:gridCol w="828040"/>
                <a:gridCol w="828040"/>
                <a:gridCol w="678180"/>
                <a:gridCol w="9779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و ترك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والتثبت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الغضب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التعقل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في الأمور</a:t>
                      </a:r>
                      <a:endParaRPr lang="ar-SA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62" y="2671762"/>
            <a:ext cx="2873375" cy="1514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مستطيل مستدير الزوايا 7"/>
          <p:cNvSpPr/>
          <p:nvPr/>
        </p:nvSpPr>
        <p:spPr>
          <a:xfrm>
            <a:off x="7493000" y="4429919"/>
            <a:ext cx="2781300" cy="1564481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أذكري قصة النبي صلى الله عليه وسلم مع الأعرابي الذي جذب رداءه؟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78" y="2276474"/>
            <a:ext cx="1019022" cy="1506537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1993900" y="825500"/>
            <a:ext cx="32258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اختاري الإجابة الصحيحة: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946400" y="1435099"/>
            <a:ext cx="2273300" cy="23717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قاتلهم</a:t>
            </a:r>
          </a:p>
          <a:p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2-دعا عليهم بالهلاك</a:t>
            </a:r>
          </a:p>
          <a:p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3-دعل لهم </a:t>
            </a:r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بالهداية</a:t>
            </a:r>
            <a:endParaRPr lang="ar-S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20983" r="32703" b="15284"/>
          <a:stretch/>
        </p:blipFill>
        <p:spPr>
          <a:xfrm>
            <a:off x="2946400" y="3694513"/>
            <a:ext cx="1477132" cy="1393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مستطيل مستدير الزوايا 12"/>
          <p:cNvSpPr/>
          <p:nvPr/>
        </p:nvSpPr>
        <p:spPr>
          <a:xfrm>
            <a:off x="2324100" y="5257800"/>
            <a:ext cx="2540000" cy="736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هو ضد الحلم؟</a:t>
            </a:r>
            <a:endParaRPr lang="ar-S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35" y="809626"/>
            <a:ext cx="1464765" cy="673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مستطيل مستدير الزوايا 14"/>
          <p:cNvSpPr/>
          <p:nvPr/>
        </p:nvSpPr>
        <p:spPr>
          <a:xfrm>
            <a:off x="1993900" y="1450974"/>
            <a:ext cx="3225800" cy="56832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err="1" smtClean="0">
                <a:solidFill>
                  <a:schemeClr val="bg1"/>
                </a:solidFill>
              </a:rPr>
              <a:t>ماهو</a:t>
            </a:r>
            <a:r>
              <a:rPr lang="ar-SA" b="1" dirty="0" smtClean="0">
                <a:solidFill>
                  <a:schemeClr val="bg1"/>
                </a:solidFill>
              </a:rPr>
              <a:t> موقف النبي صلى الله عليه وسلم من قبيلة (دوس)</a:t>
            </a:r>
            <a:endParaRPr lang="ar-S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0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7408"/>
            <a:ext cx="10210800" cy="6375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38" y="825500"/>
            <a:ext cx="1173162" cy="1173162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7239000" y="825500"/>
            <a:ext cx="2255838" cy="117316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وصف الله نبيه محمد صلى الله عليه وسلم بأنه..........</a:t>
            </a:r>
          </a:p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ووصف رسالته بأنها......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232912"/>
              </p:ext>
            </p:extLst>
          </p:nvPr>
        </p:nvGraphicFramePr>
        <p:xfrm>
          <a:off x="7214790" y="2210993"/>
          <a:ext cx="2656681" cy="222504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611932"/>
                <a:gridCol w="2044749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عنوان القصة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1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قصة الطفل في الصلاة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رحمته بالشباب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قصة البعير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قصة طائر الحمرة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قصة وادي النمل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210993"/>
            <a:ext cx="861853" cy="72866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62" y="804863"/>
            <a:ext cx="946176" cy="835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مستطيل مستدير الزوايا 9"/>
          <p:cNvSpPr/>
          <p:nvPr/>
        </p:nvSpPr>
        <p:spPr>
          <a:xfrm>
            <a:off x="2679700" y="582215"/>
            <a:ext cx="2616200" cy="28328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سؤال الكنز</a:t>
            </a:r>
          </a:p>
          <a:p>
            <a:pPr algn="ctr"/>
            <a:endParaRPr lang="ar-SA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بماذا شبه النبي صلى الله عليه وسلم المؤمنين في توادهم وتراحمهم</a:t>
            </a:r>
            <a:r>
              <a:rPr lang="ar-SA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؟</a:t>
            </a:r>
            <a:endParaRPr lang="ar-SA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90" y="3527485"/>
            <a:ext cx="1597819" cy="1036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مستطيل 11"/>
          <p:cNvSpPr/>
          <p:nvPr/>
        </p:nvSpPr>
        <p:spPr>
          <a:xfrm>
            <a:off x="2235200" y="4610100"/>
            <a:ext cx="2946400" cy="1460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من  و صل الرحم مع أقاربه.........الله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ومن قطع الرحم ..............الله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915" y="4828386"/>
            <a:ext cx="960938" cy="665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مستطيل مستدير الزوايا 13"/>
          <p:cNvSpPr/>
          <p:nvPr/>
        </p:nvSpPr>
        <p:spPr>
          <a:xfrm>
            <a:off x="7239000" y="4610100"/>
            <a:ext cx="2362200" cy="11303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عددي صور لصلة الرحم ؟</a:t>
            </a:r>
            <a:endParaRPr lang="ar-S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761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1300"/>
            <a:ext cx="10210800" cy="63754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013" y="779463"/>
            <a:ext cx="887987" cy="1114424"/>
          </a:xfrm>
          <a:prstGeom prst="rect">
            <a:avLst/>
          </a:prstGeom>
        </p:spPr>
      </p:pic>
      <p:sp>
        <p:nvSpPr>
          <p:cNvPr id="12" name="مستطيل مستدير الزوايا 11"/>
          <p:cNvSpPr/>
          <p:nvPr/>
        </p:nvSpPr>
        <p:spPr>
          <a:xfrm>
            <a:off x="7226300" y="812800"/>
            <a:ext cx="23495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عرفي الحياء؟</a:t>
            </a:r>
            <a:endParaRPr lang="ar-SA" sz="2800" b="1" dirty="0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11"/>
          <a:stretch/>
        </p:blipFill>
        <p:spPr>
          <a:xfrm>
            <a:off x="7759700" y="2051844"/>
            <a:ext cx="2336800" cy="760412"/>
          </a:xfrm>
          <a:prstGeom prst="rect">
            <a:avLst/>
          </a:prstGeom>
        </p:spPr>
      </p:pic>
      <p:graphicFrame>
        <p:nvGraphicFramePr>
          <p:cNvPr id="14" name="جدول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86008"/>
              </p:ext>
            </p:extLst>
          </p:nvPr>
        </p:nvGraphicFramePr>
        <p:xfrm>
          <a:off x="7226300" y="2904331"/>
          <a:ext cx="3327400" cy="19202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663700"/>
                <a:gridCol w="1663700"/>
              </a:tblGrid>
              <a:tr h="180366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tx1"/>
                          </a:solidFill>
                        </a:rPr>
                        <a:t>الامتناع عن الحديث في المجلس أو في الإذاعة المدرسية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tx1"/>
                          </a:solidFill>
                        </a:rPr>
                        <a:t>النصح</a:t>
                      </a:r>
                    </a:p>
                    <a:p>
                      <a:pPr algn="ctr" rtl="1"/>
                      <a:r>
                        <a:rPr lang="ar-SA" sz="2400" dirty="0" smtClean="0">
                          <a:solidFill>
                            <a:schemeClr val="tx1"/>
                          </a:solidFill>
                        </a:rPr>
                        <a:t>والتكلم بالكلام الحسن أمام الآخرين 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صورة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000" y="5287963"/>
            <a:ext cx="1030000" cy="560000"/>
          </a:xfrm>
          <a:prstGeom prst="rect">
            <a:avLst/>
          </a:prstGeom>
        </p:spPr>
      </p:pic>
      <p:sp>
        <p:nvSpPr>
          <p:cNvPr id="16" name="مستطيل مستدير الزوايا 15"/>
          <p:cNvSpPr/>
          <p:nvPr/>
        </p:nvSpPr>
        <p:spPr>
          <a:xfrm>
            <a:off x="7353300" y="4800600"/>
            <a:ext cx="2108200" cy="1435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كيف كان حياء النبي صلى الله عليه وسلم عندما يريد نصح أحدهم؟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660400"/>
            <a:ext cx="1219199" cy="914399"/>
          </a:xfrm>
          <a:prstGeom prst="rect">
            <a:avLst/>
          </a:prstGeom>
        </p:spPr>
      </p:pic>
      <p:sp>
        <p:nvSpPr>
          <p:cNvPr id="18" name="مستطيل مستدير الزوايا 17"/>
          <p:cNvSpPr/>
          <p:nvPr/>
        </p:nvSpPr>
        <p:spPr>
          <a:xfrm>
            <a:off x="3327400" y="619126"/>
            <a:ext cx="1879600" cy="917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زاوجي بين العامودين</a:t>
            </a:r>
            <a:endParaRPr lang="ar-SA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9" name="جدول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665580"/>
              </p:ext>
            </p:extLst>
          </p:nvPr>
        </p:nvGraphicFramePr>
        <p:xfrm>
          <a:off x="3822701" y="2036446"/>
          <a:ext cx="1231899" cy="3566160"/>
        </p:xfrm>
        <a:graphic>
          <a:graphicData uri="http://schemas.openxmlformats.org/drawingml/2006/table">
            <a:tbl>
              <a:tblPr rtl="1" firstRow="1" bandRow="1">
                <a:tableStyleId>{306799F8-075E-4A3A-A7F6-7FBC6576F1A4}</a:tableStyleId>
              </a:tblPr>
              <a:tblGrid>
                <a:gridCol w="1231899"/>
              </a:tblGrid>
              <a:tr h="5942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شعبة من شعب الإيمان</a:t>
                      </a:r>
                      <a:endParaRPr lang="ar-SA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942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ثمرات الحياء في الدنيا</a:t>
                      </a:r>
                      <a:endParaRPr lang="ar-SA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942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ثمرات الحياء في الآخرة </a:t>
                      </a:r>
                      <a:endParaRPr lang="ar-SA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جدول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42507"/>
              </p:ext>
            </p:extLst>
          </p:nvPr>
        </p:nvGraphicFramePr>
        <p:xfrm>
          <a:off x="2286002" y="2090737"/>
          <a:ext cx="1231899" cy="3566160"/>
        </p:xfrm>
        <a:graphic>
          <a:graphicData uri="http://schemas.openxmlformats.org/drawingml/2006/table">
            <a:tbl>
              <a:tblPr rtl="1" firstRow="1" bandRow="1">
                <a:tableStyleId>{306799F8-075E-4A3A-A7F6-7FBC6576F1A4}</a:tableStyleId>
              </a:tblPr>
              <a:tblGrid>
                <a:gridCol w="1231899"/>
              </a:tblGrid>
              <a:tr h="5942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محبة</a:t>
                      </a:r>
                      <a:r>
                        <a:rPr lang="ar-SA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الله ودخول الجنة </a:t>
                      </a:r>
                      <a:endParaRPr lang="ar-SA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942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خلق</a:t>
                      </a:r>
                    </a:p>
                    <a:p>
                      <a:pPr algn="ctr" rtl="1"/>
                      <a:r>
                        <a:rPr lang="ar-SA" sz="2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الحياء</a:t>
                      </a:r>
                    </a:p>
                    <a:p>
                      <a:pPr algn="ctr" rtl="1"/>
                      <a:endParaRPr lang="ar-SA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9425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محبة</a:t>
                      </a:r>
                      <a:r>
                        <a:rPr lang="ar-SA" sz="2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الناس</a:t>
                      </a:r>
                    </a:p>
                    <a:p>
                      <a:pPr algn="ctr" rtl="1"/>
                      <a:r>
                        <a:rPr lang="ar-SA" sz="2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والقبول 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ar-SA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23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1300"/>
            <a:ext cx="10210800" cy="6375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475" y="2281237"/>
            <a:ext cx="3067050" cy="3067050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8553450" y="2806702"/>
            <a:ext cx="673100" cy="7707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ص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112000" y="1257300"/>
            <a:ext cx="3556000" cy="889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حبس النفس عن الجزع و السخط وقت المصيبة</a:t>
            </a:r>
            <a:endParaRPr lang="ar-SA" sz="24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8096250" y="3005139"/>
            <a:ext cx="673100" cy="7707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ب</a:t>
            </a:r>
          </a:p>
        </p:txBody>
      </p:sp>
      <p:sp>
        <p:nvSpPr>
          <p:cNvPr id="10" name="شكل بيضاوي 9"/>
          <p:cNvSpPr/>
          <p:nvPr/>
        </p:nvSpPr>
        <p:spPr>
          <a:xfrm>
            <a:off x="8782050" y="3159128"/>
            <a:ext cx="673100" cy="7707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ر</a:t>
            </a:r>
          </a:p>
        </p:txBody>
      </p:sp>
      <p:sp>
        <p:nvSpPr>
          <p:cNvPr id="11" name="شكل بيضاوي 10"/>
          <p:cNvSpPr/>
          <p:nvPr/>
        </p:nvSpPr>
        <p:spPr>
          <a:xfrm>
            <a:off x="8997949" y="2671765"/>
            <a:ext cx="673100" cy="7707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8"/>
          <a:stretch/>
        </p:blipFill>
        <p:spPr>
          <a:xfrm>
            <a:off x="7356475" y="3359945"/>
            <a:ext cx="3067050" cy="2062162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7929563" y="471488"/>
            <a:ext cx="1914525" cy="65087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هو المصطلح</a:t>
            </a:r>
            <a:endParaRPr lang="ar-SA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38" y="5097861"/>
            <a:ext cx="1733550" cy="697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مستطيل مستدير الزوايا 14"/>
          <p:cNvSpPr/>
          <p:nvPr/>
        </p:nvSpPr>
        <p:spPr>
          <a:xfrm>
            <a:off x="7243763" y="5795565"/>
            <a:ext cx="3424237" cy="5766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صبر النبي صلى الله عليه وسلم في غزوة أحد؟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صورة 15" descr="لقطة الشاشة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5" t="29875" r="8450" b="5437"/>
          <a:stretch/>
        </p:blipFill>
        <p:spPr>
          <a:xfrm>
            <a:off x="2704912" y="1626393"/>
            <a:ext cx="2553884" cy="1928813"/>
          </a:xfrm>
          <a:prstGeom prst="rect">
            <a:avLst/>
          </a:prstGeom>
        </p:spPr>
      </p:pic>
      <p:pic>
        <p:nvPicPr>
          <p:cNvPr id="17" name="صورة 16" descr="لقطة الشاشة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5" r="53859" b="5437"/>
          <a:stretch/>
        </p:blipFill>
        <p:spPr>
          <a:xfrm>
            <a:off x="2051039" y="3654426"/>
            <a:ext cx="2654903" cy="192881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22" y="796924"/>
            <a:ext cx="1324981" cy="132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1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212725"/>
            <a:ext cx="10210800" cy="6375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8" t="15152" r="32055" b="15584"/>
          <a:stretch/>
        </p:blipFill>
        <p:spPr>
          <a:xfrm>
            <a:off x="2918948" y="763589"/>
            <a:ext cx="1567327" cy="1193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73" y="2049463"/>
            <a:ext cx="1014081" cy="678459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210021" y="2193835"/>
            <a:ext cx="7877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السراء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78" y="2049463"/>
            <a:ext cx="1014081" cy="67845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73" y="4579341"/>
            <a:ext cx="1014081" cy="678459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84" y="4570413"/>
            <a:ext cx="1014081" cy="678459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73" y="5349875"/>
            <a:ext cx="1014081" cy="678459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83" y="5349875"/>
            <a:ext cx="1014081" cy="678459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4210021" y="4709587"/>
            <a:ext cx="7877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السراء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210021" y="5489049"/>
            <a:ext cx="7877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الضراء</a:t>
            </a:r>
            <a:endParaRPr lang="ar-S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6" t="17424" r="5398" b="33839"/>
          <a:stretch/>
        </p:blipFill>
        <p:spPr>
          <a:xfrm>
            <a:off x="2918948" y="3125489"/>
            <a:ext cx="1714407" cy="1063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20" y="763589"/>
            <a:ext cx="1165806" cy="954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مستطيل مستدير الزوايا 17"/>
          <p:cNvSpPr/>
          <p:nvPr/>
        </p:nvSpPr>
        <p:spPr>
          <a:xfrm>
            <a:off x="7386638" y="2049463"/>
            <a:ext cx="3157537" cy="678459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للسراء- الضراء</a:t>
            </a:r>
            <a:endParaRPr lang="ar-S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53" y="2645224"/>
            <a:ext cx="4137412" cy="3988939"/>
          </a:xfrm>
          <a:prstGeom prst="rect">
            <a:avLst/>
          </a:prstGeom>
        </p:spPr>
      </p:pic>
      <p:sp>
        <p:nvSpPr>
          <p:cNvPr id="20" name="مستطيل مستدير الزوايا 19"/>
          <p:cNvSpPr/>
          <p:nvPr/>
        </p:nvSpPr>
        <p:spPr>
          <a:xfrm rot="717138">
            <a:off x="8650720" y="3356741"/>
            <a:ext cx="2328493" cy="9096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صفي حال المؤمن في السراء و الضراء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43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557</Words>
  <Application>Microsoft Office PowerPoint</Application>
  <PresentationFormat>ملء الشاشة</PresentationFormat>
  <Paragraphs>133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2" baseType="lpstr">
      <vt:lpstr>Arial Unicode MS</vt:lpstr>
      <vt:lpstr>Akhbar MT</vt:lpstr>
      <vt:lpstr>Arial</vt:lpstr>
      <vt:lpstr>Calibri</vt:lpstr>
      <vt:lpstr>Calibri Light</vt:lpstr>
      <vt:lpstr>DecoType Thuluth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Afaaq</dc:creator>
  <cp:lastModifiedBy>Afaaq</cp:lastModifiedBy>
  <cp:revision>30</cp:revision>
  <dcterms:created xsi:type="dcterms:W3CDTF">2021-03-06T14:37:05Z</dcterms:created>
  <dcterms:modified xsi:type="dcterms:W3CDTF">2021-03-06T21:58:39Z</dcterms:modified>
</cp:coreProperties>
</file>