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7" r:id="rId12"/>
    <p:sldId id="265" r:id="rId13"/>
    <p:sldId id="266" r:id="rId14"/>
    <p:sldId id="269" r:id="rId15"/>
    <p:sldId id="270" r:id="rId16"/>
    <p:sldId id="271" r:id="rId17"/>
    <p:sldId id="278" r:id="rId18"/>
    <p:sldId id="267" r:id="rId19"/>
    <p:sldId id="274" r:id="rId20"/>
    <p:sldId id="273" r:id="rId21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0" name="Windows7" initials="W" lastIdx="0" clrIdx="0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commentAuthors" Target="commentAuthors.xml"/><Relationship Id="rId2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2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2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1">
        <a:schemeClr val="bg1"/>
      </p:bgRef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10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algn="l" indent="0" marL="0">
              <a:buNone/>
              <a:defRPr b="1" sz="18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48611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1048612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p>
            <a:endParaRPr lang="en-US"/>
          </a:p>
        </p:txBody>
      </p:sp>
      <p:sp>
        <p:nvSpPr>
          <p:cNvPr id="1048613" name="Rectangle 9"/>
          <p:cNvSpPr/>
          <p:nvPr/>
        </p:nvSpPr>
        <p:spPr bwMode="auto">
          <a:xfrm>
            <a:off x="381000" y="0"/>
            <a:ext cx="609600" cy="6858000"/>
          </a:xfrm>
          <a:prstGeom prst="rect"/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14" name="Rectangle 11"/>
          <p:cNvSpPr/>
          <p:nvPr/>
        </p:nvSpPr>
        <p:spPr bwMode="auto">
          <a:xfrm>
            <a:off x="276336" y="0"/>
            <a:ext cx="104664" cy="6858000"/>
          </a:xfrm>
          <a:prstGeom prst="rect"/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15" name="Rectangle 13"/>
          <p:cNvSpPr/>
          <p:nvPr/>
        </p:nvSpPr>
        <p:spPr bwMode="auto">
          <a:xfrm>
            <a:off x="990600" y="0"/>
            <a:ext cx="181872" cy="6858000"/>
          </a:xfrm>
          <a:prstGeom prst="rect"/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16" name="Rectangle 18"/>
          <p:cNvSpPr/>
          <p:nvPr/>
        </p:nvSpPr>
        <p:spPr bwMode="auto">
          <a:xfrm>
            <a:off x="1141320" y="0"/>
            <a:ext cx="230280" cy="6858000"/>
          </a:xfrm>
          <a:prstGeom prst="rect"/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17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6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619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620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/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621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/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6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/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623" name="Rectangle 26"/>
          <p:cNvSpPr/>
          <p:nvPr/>
        </p:nvSpPr>
        <p:spPr bwMode="auto">
          <a:xfrm>
            <a:off x="1219200" y="0"/>
            <a:ext cx="76200" cy="6858000"/>
          </a:xfrm>
          <a:prstGeom prst="rect"/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24" name="Oval 20"/>
          <p:cNvSpPr/>
          <p:nvPr/>
        </p:nvSpPr>
        <p:spPr bwMode="auto">
          <a:xfrm>
            <a:off x="609600" y="3429000"/>
            <a:ext cx="1295400" cy="1295400"/>
          </a:xfrm>
          <a:prstGeom prst="ellipse"/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25" name="Oval 22"/>
          <p:cNvSpPr/>
          <p:nvPr/>
        </p:nvSpPr>
        <p:spPr bwMode="auto">
          <a:xfrm>
            <a:off x="1309632" y="4866752"/>
            <a:ext cx="641424" cy="641424"/>
          </a:xfrm>
          <a:prstGeom prst="ellipse"/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26" name="Oval 23"/>
          <p:cNvSpPr/>
          <p:nvPr/>
        </p:nvSpPr>
        <p:spPr bwMode="auto">
          <a:xfrm>
            <a:off x="1091080" y="5500632"/>
            <a:ext cx="137160" cy="137160"/>
          </a:xfrm>
          <a:prstGeom prst="ellipse"/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27" name="Oval 25"/>
          <p:cNvSpPr/>
          <p:nvPr/>
        </p:nvSpPr>
        <p:spPr bwMode="auto">
          <a:xfrm>
            <a:off x="1664208" y="5788152"/>
            <a:ext cx="274320" cy="274320"/>
          </a:xfrm>
          <a:prstGeom prst="ellipse"/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28" name="Oval 24"/>
          <p:cNvSpPr/>
          <p:nvPr/>
        </p:nvSpPr>
        <p:spPr>
          <a:xfrm>
            <a:off x="1905000" y="4495800"/>
            <a:ext cx="365760" cy="365760"/>
          </a:xfrm>
          <a:prstGeom prst="ellipse"/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6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10486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p>
            <a:r>
              <a:rPr kumimoji="0" lang="en-US"/>
              <a:t>Click to edit Master title style</a:t>
            </a:r>
          </a:p>
        </p:txBody>
      </p:sp>
      <p:sp>
        <p:nvSpPr>
          <p:cNvPr id="104866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10486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671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72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1048673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74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1">
        <a:schemeClr val="bg2"/>
      </p:bgRef>
    </p:bg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baseline="0" b="1" cap="small" sz="3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588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indent="0" marL="0">
              <a:buNone/>
              <a:defRPr b="1" sz="1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p>
            <a:endParaRPr lang="en-US"/>
          </a:p>
        </p:txBody>
      </p:sp>
      <p:sp>
        <p:nvSpPr>
          <p:cNvPr id="1048591" name="Rectangle 8"/>
          <p:cNvSpPr/>
          <p:nvPr/>
        </p:nvSpPr>
        <p:spPr bwMode="auto">
          <a:xfrm>
            <a:off x="381000" y="0"/>
            <a:ext cx="609600" cy="6858000"/>
          </a:xfrm>
          <a:prstGeom prst="rect"/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92" name="Rectangle 9"/>
          <p:cNvSpPr/>
          <p:nvPr/>
        </p:nvSpPr>
        <p:spPr bwMode="auto">
          <a:xfrm>
            <a:off x="276336" y="0"/>
            <a:ext cx="104664" cy="6858000"/>
          </a:xfrm>
          <a:prstGeom prst="rect"/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93" name="Rectangle 10"/>
          <p:cNvSpPr/>
          <p:nvPr/>
        </p:nvSpPr>
        <p:spPr bwMode="auto">
          <a:xfrm>
            <a:off x="990600" y="0"/>
            <a:ext cx="181872" cy="6858000"/>
          </a:xfrm>
          <a:prstGeom prst="rect"/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94" name="Rectangle 11"/>
          <p:cNvSpPr/>
          <p:nvPr/>
        </p:nvSpPr>
        <p:spPr bwMode="auto">
          <a:xfrm>
            <a:off x="1141320" y="0"/>
            <a:ext cx="230280" cy="6858000"/>
          </a:xfrm>
          <a:prstGeom prst="rect"/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95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596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597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598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/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599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/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600" name="Rectangle 17"/>
          <p:cNvSpPr/>
          <p:nvPr/>
        </p:nvSpPr>
        <p:spPr bwMode="auto">
          <a:xfrm>
            <a:off x="1219200" y="0"/>
            <a:ext cx="76200" cy="6858000"/>
          </a:xfrm>
          <a:prstGeom prst="rect"/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01" name="Oval 18"/>
          <p:cNvSpPr/>
          <p:nvPr/>
        </p:nvSpPr>
        <p:spPr bwMode="auto">
          <a:xfrm>
            <a:off x="609600" y="3429000"/>
            <a:ext cx="1295400" cy="1295400"/>
          </a:xfrm>
          <a:prstGeom prst="ellipse"/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02" name="Oval 19"/>
          <p:cNvSpPr/>
          <p:nvPr/>
        </p:nvSpPr>
        <p:spPr bwMode="auto">
          <a:xfrm>
            <a:off x="1324704" y="4866752"/>
            <a:ext cx="641424" cy="641424"/>
          </a:xfrm>
          <a:prstGeom prst="ellipse"/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03" name="Oval 20"/>
          <p:cNvSpPr/>
          <p:nvPr/>
        </p:nvSpPr>
        <p:spPr bwMode="auto">
          <a:xfrm>
            <a:off x="1091080" y="5500632"/>
            <a:ext cx="137160" cy="137160"/>
          </a:xfrm>
          <a:prstGeom prst="ellipse"/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04" name="Oval 21"/>
          <p:cNvSpPr/>
          <p:nvPr/>
        </p:nvSpPr>
        <p:spPr bwMode="auto">
          <a:xfrm>
            <a:off x="1664208" y="5791200"/>
            <a:ext cx="274320" cy="274320"/>
          </a:xfrm>
          <a:prstGeom prst="ellipse"/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05" name="Oval 22"/>
          <p:cNvSpPr/>
          <p:nvPr/>
        </p:nvSpPr>
        <p:spPr bwMode="auto">
          <a:xfrm>
            <a:off x="1879040" y="4479888"/>
            <a:ext cx="365760" cy="365760"/>
          </a:xfrm>
          <a:prstGeom prst="ellipse"/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0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/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60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6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10486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97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98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p>
            <a:r>
              <a:rPr kumimoji="0" lang="en-US"/>
              <a:t>Click to edit Master title style</a:t>
            </a:r>
          </a:p>
        </p:txBody>
      </p:sp>
      <p:sp>
        <p:nvSpPr>
          <p:cNvPr id="104870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104870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703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704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705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ctr" rtlCol="0">
            <a:noAutofit/>
          </a:bodyPr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</a:defRPr>
            </a:lvl1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706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ctr" rtlCol="0">
            <a:noAutofit/>
          </a:bodyPr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</a:defRPr>
            </a:lvl1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639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41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bg>
      <p:bgRef idx="1001">
        <a:schemeClr val="bg1"/>
      </p:bgRef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/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708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baseline="0" b="1" cap="small" sz="2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709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indent="0" marL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710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/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711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/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712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/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713" name="Rectangle 11"/>
          <p:cNvSpPr/>
          <p:nvPr/>
        </p:nvSpPr>
        <p:spPr bwMode="auto">
          <a:xfrm>
            <a:off x="8839200" y="0"/>
            <a:ext cx="304800" cy="6858000"/>
          </a:xfrm>
          <a:prstGeom prst="rect"/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14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/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715" name="Oval 13"/>
          <p:cNvSpPr/>
          <p:nvPr/>
        </p:nvSpPr>
        <p:spPr>
          <a:xfrm>
            <a:off x="8156448" y="5715000"/>
            <a:ext cx="548640" cy="548640"/>
          </a:xfrm>
          <a:prstGeom prst="ellipse"/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16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717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1048718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719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p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/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676" name="Oval 12"/>
          <p:cNvSpPr/>
          <p:nvPr/>
        </p:nvSpPr>
        <p:spPr>
          <a:xfrm>
            <a:off x="8156448" y="5715000"/>
            <a:ext cx="548640" cy="548640"/>
          </a:xfrm>
          <a:prstGeom prst="ellipse"/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77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b="1" sz="2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78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indent="0" marL="0">
              <a:buNone/>
              <a:defRPr sz="3200"/>
            </a:lvl1pPr>
          </a:lstStyle>
          <a:p>
            <a:pPr algn="ctr" eaLnBrk="1" hangingPunct="1" latinLnBrk="0">
              <a:buFontTx/>
              <a:buNone/>
            </a:pPr>
            <a:r>
              <a:rPr dirty="0" kumimoji="0" lang="en-US"/>
              <a:t>Click icon to add picture</a:t>
            </a:r>
          </a:p>
        </p:txBody>
      </p:sp>
      <p:sp>
        <p:nvSpPr>
          <p:cNvPr id="1048679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anchor="t" anchorCtr="0" bIns="45720" compatLnSpc="1" forceAA="0" fromWordArt="0" horzOverflow="overflow" lIns="91440" numCol="1" rIns="91440" rot="0" rtlCol="0" spcCol="274320" spcFirstLastPara="0" tIns="45720" vert="horz" vertOverflow="overflow" wrap="square">
            <a:normAutofit/>
          </a:bodyPr>
          <a:lstStyle>
            <a:lvl1pPr indent="0" marL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68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/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681" name="Rectangle 10"/>
          <p:cNvSpPr/>
          <p:nvPr/>
        </p:nvSpPr>
        <p:spPr bwMode="auto">
          <a:xfrm>
            <a:off x="8839200" y="0"/>
            <a:ext cx="304800" cy="6858000"/>
          </a:xfrm>
          <a:prstGeom prst="rect"/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8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/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683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/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684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/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685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104868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87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/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577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/>
        </p:spPr>
        <p:txBody>
          <a:bodyPr anchor="b" vert="horz">
            <a:normAutofit/>
          </a:bodyPr>
          <a:p>
            <a:r>
              <a:rPr kumimoji="0" lang="en-US"/>
              <a:t>Click to edit Master title style</a:t>
            </a:r>
          </a:p>
        </p:txBody>
      </p:sp>
      <p:sp>
        <p:nvSpPr>
          <p:cNvPr id="1048578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n-US"/>
              <a:t>Click to edit Master text styles</a:t>
            </a:r>
          </a:p>
          <a:p>
            <a:pPr eaLnBrk="1" hangingPunct="1" latinLnBrk="0" lvl="1"/>
            <a:r>
              <a:rPr kumimoji="0" lang="en-US"/>
              <a:t>Second level</a:t>
            </a:r>
          </a:p>
          <a:p>
            <a:pPr eaLnBrk="1" hangingPunct="1" latinLnBrk="0" lvl="2"/>
            <a:r>
              <a:rPr kumimoji="0" lang="en-US"/>
              <a:t>Third level</a:t>
            </a:r>
          </a:p>
          <a:p>
            <a:pPr eaLnBrk="1" hangingPunct="1" latinLnBrk="0" lvl="3"/>
            <a:r>
              <a:rPr kumimoji="0" lang="en-US"/>
              <a:t>Fourth level</a:t>
            </a:r>
          </a:p>
          <a:p>
            <a:pPr eaLnBrk="1" hangingPunct="1" latinLnBrk="0" lvl="4"/>
            <a:r>
              <a:rPr kumimoji="0" lang="en-US"/>
              <a:t>Fifth level</a:t>
            </a:r>
          </a:p>
        </p:txBody>
      </p:sp>
      <p:sp>
        <p:nvSpPr>
          <p:cNvPr id="1048579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/>
        </p:spPr>
        <p:txBody>
          <a:bodyPr anchor="ctr" anchorCtr="0" vert="horz"/>
          <a:lstStyle>
            <a:lvl1pPr algn="r" eaLnBrk="1" hangingPunct="1" latinLnBrk="0">
              <a:defRPr sz="1200" kumimoji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1048580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/>
        </p:spPr>
        <p:txBody>
          <a:bodyPr anchor="ctr" anchorCtr="0" vert="horz"/>
          <a:lstStyle>
            <a:lvl1pPr algn="l" eaLnBrk="1" hangingPunct="1" latinLnBrk="0">
              <a:defRPr sz="1200" kumimoji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581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/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58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/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583" name="Rectangle 9"/>
          <p:cNvSpPr/>
          <p:nvPr/>
        </p:nvSpPr>
        <p:spPr bwMode="auto">
          <a:xfrm>
            <a:off x="8839200" y="0"/>
            <a:ext cx="304800" cy="6858000"/>
          </a:xfrm>
          <a:prstGeom prst="rect"/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8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/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585" name="Oval 11"/>
          <p:cNvSpPr/>
          <p:nvPr/>
        </p:nvSpPr>
        <p:spPr>
          <a:xfrm>
            <a:off x="8156448" y="5715000"/>
            <a:ext cx="548640" cy="548640"/>
          </a:xfrm>
          <a:prstGeom prst="ellipse"/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8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/>
        </p:spPr>
        <p:txBody>
          <a:bodyPr anchor="ctr" vert="horz"/>
          <a:lstStyle>
            <a:lvl1pPr algn="ctr" eaLnBrk="1" hangingPunct="1" latinLnBrk="0">
              <a:defRPr b="1" sz="1400" kumimoji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eaLnBrk="1" hangingPunct="1" latinLnBrk="0" rtl="1">
        <a:spcBef>
          <a:spcPct val="0"/>
        </a:spcBef>
        <a:buNone/>
        <a:defRPr baseline="0" b="0" cap="small" sz="3000" kern="1200" kumimoji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r" eaLnBrk="1" hangingPunct="1" indent="-274320" latinLnBrk="0" marL="274320" rtl="1">
        <a:spcBef>
          <a:spcPts val="600"/>
        </a:spcBef>
        <a:buClr>
          <a:schemeClr val="accent1"/>
        </a:buClr>
        <a:buSzPct val="70000"/>
        <a:buFont typeface="Wingdings"/>
        <a:buChar char="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indent="-274320" latinLnBrk="0" marL="640080" rtl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sz="21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indent="-182880" latinLnBrk="0" marL="914400" rtl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indent="-182880" latinLnBrk="0" marL="1188720" rtl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indent="-182880" latinLnBrk="0" marL="1463040" rtl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indent="-182880" latinLnBrk="0" marL="1737360" rtl="1">
        <a:spcBef>
          <a:spcPct val="20000"/>
        </a:spcBef>
        <a:buClr>
          <a:schemeClr val="accent1"/>
        </a:buClr>
        <a:buChar char="•"/>
        <a:defRPr sz="1600" kern="1200" kumimoji="0">
          <a:solidFill>
            <a:schemeClr val="tx2"/>
          </a:solidFill>
          <a:latin typeface="+mn-lt"/>
          <a:ea typeface="+mn-ea"/>
          <a:cs typeface="+mn-cs"/>
        </a:defRPr>
      </a:lvl6pPr>
      <a:lvl7pPr algn="r" eaLnBrk="1" hangingPunct="1" indent="-182880" latinLnBrk="0" marL="2011680" rtl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baseline="0" sz="1400" kern="1200" kumimoji="0">
          <a:solidFill>
            <a:schemeClr val="tx2"/>
          </a:solidFill>
          <a:latin typeface="+mn-lt"/>
          <a:ea typeface="+mn-ea"/>
          <a:cs typeface="+mn-cs"/>
        </a:defRPr>
      </a:lvl7pPr>
      <a:lvl8pPr algn="r" eaLnBrk="1" hangingPunct="1" indent="-182880" latinLnBrk="0" marL="2286000" rtl="1">
        <a:spcBef>
          <a:spcPct val="20000"/>
        </a:spcBef>
        <a:buClr>
          <a:schemeClr val="accent2"/>
        </a:buClr>
        <a:buChar char="•"/>
        <a:defRPr baseline="0" cap="small" sz="1400" kern="1200" kumimoji="0">
          <a:solidFill>
            <a:schemeClr val="tx2"/>
          </a:solidFill>
          <a:latin typeface="+mn-lt"/>
          <a:ea typeface="+mn-ea"/>
          <a:cs typeface="+mn-cs"/>
        </a:defRPr>
      </a:lvl8pPr>
      <a:lvl9pPr algn="r" eaLnBrk="1" hangingPunct="1" indent="-182880" latinLnBrk="0" marL="2560320" rtl="1">
        <a:spcBef>
          <a:spcPct val="20000"/>
        </a:spcBef>
        <a:buClr>
          <a:schemeClr val="accent1">
            <a:shade val="75000"/>
          </a:schemeClr>
        </a:buClr>
        <a:buChar char="•"/>
        <a:defRPr baseline="0" sz="1400" kern="1200" kumimoji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algn="r" eaLnBrk="1" hangingPunct="1" latinLnBrk="0" marL="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latinLnBrk="0" marL="457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latinLnBrk="0" marL="914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latinLnBrk="0" marL="1371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latinLnBrk="0" marL="18288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latinLnBrk="0" marL="22860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latinLnBrk="0" marL="2743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latinLnBrk="0" marL="3200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latinLnBrk="0" marL="3657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067800" cy="6858000"/>
          </a:xfrm>
          <a:prstGeom prst="rect"/>
        </p:spPr>
      </p:pic>
      <p:sp>
        <p:nvSpPr>
          <p:cNvPr id="1048608" name="TextBox 5"/>
          <p:cNvSpPr txBox="1"/>
          <p:nvPr/>
        </p:nvSpPr>
        <p:spPr>
          <a:xfrm>
            <a:off x="749824" y="1838960"/>
            <a:ext cx="4847318" cy="3736341"/>
          </a:xfrm>
          <a:prstGeom prst="rect"/>
          <a:noFill/>
        </p:spPr>
        <p:txBody>
          <a:bodyPr rtlCol="1" wrap="square">
            <a:spAutoFit/>
          </a:bodyPr>
          <a:p>
            <a:pPr algn="ctr"/>
            <a:r>
              <a:rPr dirty="0" sz="4900" lang="ar-EG">
                <a:solidFill>
                  <a:srgbClr val="FF0000"/>
                </a:solidFill>
              </a:rPr>
              <a:t>     </a:t>
            </a:r>
            <a:r>
              <a:rPr b="1" dirty="0" sz="4900" lang="ar-EG">
                <a:solidFill>
                  <a:srgbClr val="FF0000"/>
                </a:solidFill>
              </a:rPr>
              <a:t>الدرس العاشر</a:t>
            </a:r>
            <a:endParaRPr b="1" dirty="0" sz="4900" lang="ar-EG">
              <a:solidFill>
                <a:srgbClr val="FF0000"/>
              </a:solidFill>
            </a:endParaRPr>
          </a:p>
          <a:p>
            <a:pPr algn="ctr"/>
            <a:r>
              <a:rPr b="1" dirty="0" sz="4900" lang="ar-EG">
                <a:solidFill>
                  <a:srgbClr val="FF0000"/>
                </a:solidFill>
              </a:rPr>
              <a:t>   مظاهر السطح</a:t>
            </a:r>
            <a:endParaRPr b="1" dirty="0" sz="4900" lang="ar-EG">
              <a:solidFill>
                <a:srgbClr val="FF0000"/>
              </a:solidFill>
            </a:endParaRPr>
          </a:p>
          <a:p>
            <a:pPr algn="ctr"/>
            <a:r>
              <a:rPr b="1" dirty="0" sz="4900" lang="ar">
                <a:solidFill>
                  <a:srgbClr val="FF0000"/>
                </a:solidFill>
              </a:rPr>
              <a:t>إعداد الاستاذ</a:t>
            </a:r>
            <a:r>
              <a:rPr altLang="ar" b="1" dirty="0" sz="4900" lang="en-US">
                <a:solidFill>
                  <a:srgbClr val="FF0000"/>
                </a:solidFill>
              </a:rPr>
              <a:t> </a:t>
            </a:r>
            <a:r>
              <a:rPr altLang="ar" b="1" dirty="0" sz="4900" lang="en-US">
                <a:solidFill>
                  <a:srgbClr val="FF0000"/>
                </a:solidFill>
              </a:rPr>
              <a:t>:</a:t>
            </a:r>
            <a:endParaRPr b="1" dirty="0" sz="4900" lang="ar-EG">
              <a:solidFill>
                <a:srgbClr val="FF0000"/>
              </a:solidFill>
            </a:endParaRPr>
          </a:p>
          <a:p>
            <a:pPr algn="ctr"/>
            <a:r>
              <a:rPr altLang="ar" b="1" dirty="0" sz="4900" lang="ar">
                <a:solidFill>
                  <a:srgbClr val="FF0000"/>
                </a:solidFill>
              </a:rPr>
              <a:t>محمد رجب</a:t>
            </a:r>
            <a:r>
              <a:rPr altLang="ar" b="1" dirty="0" sz="4900" lang="en-US">
                <a:solidFill>
                  <a:srgbClr val="FF0000"/>
                </a:solidFill>
              </a:rPr>
              <a:t> </a:t>
            </a:r>
            <a:r>
              <a:rPr altLang="ar" b="1" dirty="0" sz="4900" lang="ar">
                <a:solidFill>
                  <a:srgbClr val="FF0000"/>
                </a:solidFill>
              </a:rPr>
              <a:t>عثمان</a:t>
            </a:r>
            <a:r>
              <a:rPr altLang="ar" b="1" dirty="0" sz="4900" lang="en-US">
                <a:solidFill>
                  <a:srgbClr val="FF0000"/>
                </a:solidFill>
              </a:rPr>
              <a:t> </a:t>
            </a:r>
            <a:endParaRPr b="1" dirty="0" sz="4900" lang="ar-EG">
              <a:solidFill>
                <a:srgbClr val="FF0000"/>
              </a:solidFill>
            </a:endParaRPr>
          </a:p>
          <a:p>
            <a:pPr algn="ctr"/>
            <a:endParaRPr b="1" dirty="0" sz="5100" lang="ar-E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7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"/>
          <p:cNvSpPr txBox="1"/>
          <p:nvPr/>
        </p:nvSpPr>
        <p:spPr>
          <a:xfrm>
            <a:off x="0" y="0"/>
            <a:ext cx="8864255" cy="6860539"/>
          </a:xfrm>
          <a:prstGeom prst="rect"/>
        </p:spPr>
        <p:txBody>
          <a:bodyPr rtlCol="0" wrap="square">
            <a:spAutoFit/>
          </a:bodyPr>
          <a:p>
            <a:pPr algn="r"/>
            <a:r>
              <a:rPr b="1" dirty="0" sz="3500" lang="ar">
                <a:solidFill>
                  <a:srgbClr val="C00000"/>
                </a:solidFill>
              </a:rPr>
              <a:t>الجبال</a:t>
            </a:r>
            <a:r>
              <a:rPr altLang="ar" b="1" dirty="0" sz="3500" lang="en-US">
                <a:solidFill>
                  <a:srgbClr val="C00000"/>
                </a:solidFill>
              </a:rPr>
              <a:t> </a:t>
            </a:r>
            <a:r>
              <a:rPr altLang="ar" b="1" dirty="0" sz="3500" lang="en-US">
                <a:solidFill>
                  <a:srgbClr val="C00000"/>
                </a:solidFill>
              </a:rPr>
              <a:t>:</a:t>
            </a:r>
            <a:r>
              <a:rPr altLang="ar" b="1" dirty="0" sz="3500" lang="en-US">
                <a:solidFill>
                  <a:srgbClr val="C00000"/>
                </a:solidFill>
              </a:rPr>
              <a:t> </a:t>
            </a:r>
            <a:r>
              <a:rPr b="1" dirty="0" sz="3500" lang="ar-EG"/>
              <a:t>هـــي المناطـــق الشـــديدة ا</a:t>
            </a:r>
            <a:r>
              <a:rPr b="1" dirty="0" sz="3500" lang="ar-SA"/>
              <a:t>ل</a:t>
            </a:r>
            <a:r>
              <a:rPr b="1" dirty="0" sz="3500" lang="ar-EG"/>
              <a:t>ارتفـــاع ذات القمـــم </a:t>
            </a:r>
            <a:r>
              <a:rPr b="1" dirty="0" sz="3500" lang="ar"/>
              <a:t>العالية</a:t>
            </a:r>
            <a:r>
              <a:rPr altLang="ar" b="1" dirty="0" sz="3500" lang="en-US"/>
              <a:t>.</a:t>
            </a:r>
            <a:endParaRPr sz="3500" lang="ar-EG">
              <a:solidFill>
                <a:srgbClr val="000000"/>
              </a:solidFill>
            </a:endParaRPr>
          </a:p>
          <a:p>
            <a:pPr algn="r"/>
            <a:r>
              <a:rPr b="1" sz="3500" lang="ar">
                <a:solidFill>
                  <a:srgbClr val="C00000"/>
                </a:solidFill>
              </a:rPr>
              <a:t>١</a:t>
            </a:r>
            <a:r>
              <a:rPr altLang="ar" b="1" sz="3500" lang="en-US">
                <a:solidFill>
                  <a:srgbClr val="C00000"/>
                </a:solidFill>
              </a:rPr>
              <a:t>/</a:t>
            </a:r>
            <a:r>
              <a:rPr altLang="ar" b="1" sz="3500" lang="en-US">
                <a:solidFill>
                  <a:srgbClr val="C00000"/>
                </a:solidFill>
              </a:rPr>
              <a:t> </a:t>
            </a:r>
            <a:r>
              <a:rPr altLang="ar" b="1" sz="3500" lang="ar">
                <a:solidFill>
                  <a:srgbClr val="C00000"/>
                </a:solidFill>
              </a:rPr>
              <a:t>جبال</a:t>
            </a:r>
            <a:r>
              <a:rPr altLang="ar" b="1" sz="3500" lang="en-US">
                <a:solidFill>
                  <a:srgbClr val="C00000"/>
                </a:solidFill>
              </a:rPr>
              <a:t> </a:t>
            </a:r>
            <a:r>
              <a:rPr altLang="ar" b="1" sz="3500" lang="ar">
                <a:solidFill>
                  <a:srgbClr val="C00000"/>
                </a:solidFill>
              </a:rPr>
              <a:t>الحجاز</a:t>
            </a:r>
            <a:r>
              <a:rPr altLang="ar" b="1" sz="3500" lang="en-US">
                <a:solidFill>
                  <a:srgbClr val="C00000"/>
                </a:solidFill>
              </a:rPr>
              <a:t> </a:t>
            </a:r>
            <a:r>
              <a:rPr altLang="ar" b="1" sz="3500" lang="en-US">
                <a:solidFill>
                  <a:srgbClr val="C00000"/>
                </a:solidFill>
              </a:rPr>
              <a:t>:</a:t>
            </a:r>
            <a:r>
              <a:rPr altLang="ar" b="1" sz="3500" lang="en-US">
                <a:solidFill>
                  <a:srgbClr val="C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سلســـلة جبال موازية للبحـــر </a:t>
            </a:r>
            <a:r>
              <a:rPr altLang="ar" b="1" sz="3500" lang="ar">
                <a:solidFill>
                  <a:srgbClr val="000000"/>
                </a:solidFill>
              </a:rPr>
              <a:t>الأحمر</a:t>
            </a:r>
            <a:r>
              <a:rPr altLang="ar" b="1" sz="3500" lang="en-US">
                <a:solidFill>
                  <a:srgbClr val="000000"/>
                </a:solidFill>
              </a:rPr>
              <a:t>.</a:t>
            </a:r>
            <a:endParaRPr sz="3500" lang="ar-EG">
              <a:solidFill>
                <a:srgbClr val="000000"/>
              </a:solidFill>
            </a:endParaRPr>
          </a:p>
          <a:p>
            <a:pPr algn="r"/>
            <a:r>
              <a:rPr altLang="ar" b="1" sz="3500" lang="ar">
                <a:solidFill>
                  <a:srgbClr val="000000"/>
                </a:solidFill>
              </a:rPr>
              <a:t>وسميت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بهذا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الاسم </a:t>
            </a:r>
            <a:r>
              <a:rPr altLang="ar" b="1" sz="3500" lang="ar">
                <a:solidFill>
                  <a:srgbClr val="000000"/>
                </a:solidFill>
              </a:rPr>
              <a:t>لأنها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تحجز </a:t>
            </a:r>
            <a:r>
              <a:rPr altLang="ar" b="1" sz="3500" lang="ar">
                <a:solidFill>
                  <a:srgbClr val="000000"/>
                </a:solidFill>
              </a:rPr>
              <a:t>بين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هضبة </a:t>
            </a:r>
            <a:r>
              <a:rPr altLang="ar" b="1" sz="3500" lang="ar">
                <a:solidFill>
                  <a:srgbClr val="000000"/>
                </a:solidFill>
              </a:rPr>
              <a:t>نجد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وســـهول </a:t>
            </a:r>
            <a:r>
              <a:rPr altLang="ar" b="1" sz="3500" lang="ar">
                <a:solidFill>
                  <a:srgbClr val="000000"/>
                </a:solidFill>
              </a:rPr>
              <a:t>تهامة</a:t>
            </a:r>
            <a:r>
              <a:rPr altLang="ar" b="1" sz="3500" lang="en-US">
                <a:solidFill>
                  <a:srgbClr val="000000"/>
                </a:solidFill>
              </a:rPr>
              <a:t>.</a:t>
            </a:r>
            <a:endParaRPr sz="3500" lang="ar-EG">
              <a:solidFill>
                <a:srgbClr val="000000"/>
              </a:solidFill>
            </a:endParaRPr>
          </a:p>
          <a:p>
            <a:pPr algn="r"/>
            <a:r>
              <a:rPr altLang="ar" b="1" sz="3500" lang="ar">
                <a:solidFill>
                  <a:srgbClr val="C00000"/>
                </a:solidFill>
              </a:rPr>
              <a:t>٢</a:t>
            </a:r>
            <a:r>
              <a:rPr altLang="ar" b="1" sz="3500" lang="en-US">
                <a:solidFill>
                  <a:srgbClr val="C00000"/>
                </a:solidFill>
              </a:rPr>
              <a:t>/</a:t>
            </a:r>
            <a:r>
              <a:rPr altLang="ar" b="1" sz="3500" lang="en-US">
                <a:solidFill>
                  <a:srgbClr val="C00000"/>
                </a:solidFill>
              </a:rPr>
              <a:t> </a:t>
            </a:r>
            <a:r>
              <a:rPr altLang="ar" b="1" sz="3500" lang="ar">
                <a:solidFill>
                  <a:srgbClr val="C00000"/>
                </a:solidFill>
              </a:rPr>
              <a:t>جبال</a:t>
            </a:r>
            <a:r>
              <a:rPr altLang="ar" b="1" sz="3500" lang="en-US">
                <a:solidFill>
                  <a:srgbClr val="C00000"/>
                </a:solidFill>
              </a:rPr>
              <a:t> </a:t>
            </a:r>
            <a:r>
              <a:rPr altLang="ar" b="1" sz="3500" lang="ar">
                <a:solidFill>
                  <a:srgbClr val="C00000"/>
                </a:solidFill>
              </a:rPr>
              <a:t>طَوْيق</a:t>
            </a:r>
            <a:r>
              <a:rPr altLang="ar" b="1" sz="3500" lang="en-US">
                <a:solidFill>
                  <a:srgbClr val="C00000"/>
                </a:solidFill>
              </a:rPr>
              <a:t> </a:t>
            </a:r>
            <a:r>
              <a:rPr altLang="ar" b="1" sz="3500" lang="en-US">
                <a:solidFill>
                  <a:srgbClr val="C00000"/>
                </a:solidFill>
              </a:rPr>
              <a:t>:</a:t>
            </a:r>
            <a:r>
              <a:rPr altLang="ar" b="1" sz="3500" lang="en-US">
                <a:solidFill>
                  <a:srgbClr val="C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تقع في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منطقة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نجد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وتسمى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أيضا </a:t>
            </a:r>
            <a:r>
              <a:rPr altLang="ar" b="1" sz="3500" lang="ar">
                <a:solidFill>
                  <a:srgbClr val="000000"/>
                </a:solidFill>
              </a:rPr>
              <a:t>جبال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العارض </a:t>
            </a:r>
            <a:r>
              <a:rPr altLang="ar" b="1" sz="3500" lang="ar">
                <a:solidFill>
                  <a:srgbClr val="000000"/>
                </a:solidFill>
              </a:rPr>
              <a:t>أو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اليمامة</a:t>
            </a:r>
            <a:r>
              <a:rPr altLang="ar" b="1" sz="3500" lang="en-US">
                <a:solidFill>
                  <a:srgbClr val="000000"/>
                </a:solidFill>
              </a:rPr>
              <a:t>.</a:t>
            </a:r>
            <a:endParaRPr sz="3500" lang="ar-EG">
              <a:solidFill>
                <a:srgbClr val="000000"/>
              </a:solidFill>
            </a:endParaRPr>
          </a:p>
          <a:p>
            <a:pPr algn="r"/>
            <a:r>
              <a:rPr altLang="ar" b="1" sz="3500" lang="ar">
                <a:solidFill>
                  <a:srgbClr val="C00000"/>
                </a:solidFill>
              </a:rPr>
              <a:t>٣</a:t>
            </a:r>
            <a:r>
              <a:rPr altLang="ar" b="1" sz="3500" lang="en-US">
                <a:solidFill>
                  <a:srgbClr val="C00000"/>
                </a:solidFill>
              </a:rPr>
              <a:t>/</a:t>
            </a:r>
            <a:r>
              <a:rPr altLang="ar" b="1" sz="3500" lang="en-US">
                <a:solidFill>
                  <a:srgbClr val="C00000"/>
                </a:solidFill>
              </a:rPr>
              <a:t> </a:t>
            </a:r>
            <a:r>
              <a:rPr altLang="ar" b="1" sz="3500" lang="en-US">
                <a:solidFill>
                  <a:srgbClr val="C00000"/>
                </a:solidFill>
              </a:rPr>
              <a:t> </a:t>
            </a:r>
            <a:r>
              <a:rPr altLang="ar" b="1" sz="3500" lang="ar">
                <a:solidFill>
                  <a:srgbClr val="C00000"/>
                </a:solidFill>
              </a:rPr>
              <a:t>الجبال</a:t>
            </a:r>
            <a:r>
              <a:rPr altLang="ar" b="1" sz="3500" lang="en-US">
                <a:solidFill>
                  <a:srgbClr val="C00000"/>
                </a:solidFill>
              </a:rPr>
              <a:t> </a:t>
            </a:r>
            <a:r>
              <a:rPr altLang="ar" b="1" sz="3500" lang="ar">
                <a:solidFill>
                  <a:srgbClr val="C00000"/>
                </a:solidFill>
              </a:rPr>
              <a:t>المنفردة</a:t>
            </a:r>
            <a:r>
              <a:rPr altLang="ar" b="1" sz="3500" lang="en-US">
                <a:solidFill>
                  <a:srgbClr val="C00000"/>
                </a:solidFill>
              </a:rPr>
              <a:t> </a:t>
            </a:r>
            <a:r>
              <a:rPr altLang="ar" b="1" sz="3500" lang="en-US">
                <a:solidFill>
                  <a:srgbClr val="C00000"/>
                </a:solidFill>
              </a:rPr>
              <a:t>:</a:t>
            </a:r>
            <a:r>
              <a:rPr altLang="ar" b="1" sz="3500" lang="en-US">
                <a:solidFill>
                  <a:srgbClr val="C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منها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جبل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أجا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و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سلمى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،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وجبل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أحد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فى </a:t>
            </a:r>
            <a:r>
              <a:rPr altLang="ar" b="1" sz="3500" lang="ar">
                <a:solidFill>
                  <a:srgbClr val="000000"/>
                </a:solidFill>
              </a:rPr>
              <a:t>المدينة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المنورة</a:t>
            </a:r>
            <a:r>
              <a:rPr altLang="ar" b="1" sz="3500" lang="en-US">
                <a:solidFill>
                  <a:srgbClr val="000000"/>
                </a:solidFill>
              </a:rPr>
              <a:t>.</a:t>
            </a:r>
            <a:endParaRPr sz="3500" lang="ar-EG">
              <a:solidFill>
                <a:srgbClr val="000000"/>
              </a:solidFill>
            </a:endParaRPr>
          </a:p>
          <a:p>
            <a:pPr algn="r"/>
            <a:endParaRPr sz="3500" lang="ar-EG">
              <a:solidFill>
                <a:srgbClr val="000000"/>
              </a:solidFill>
            </a:endParaRPr>
          </a:p>
          <a:p>
            <a:pPr algn="r"/>
            <a:r>
              <a:rPr altLang="ar" b="1" sz="3500" lang="en-US">
                <a:solidFill>
                  <a:srgbClr val="C00000"/>
                </a:solidFill>
              </a:rPr>
              <a:t>*</a:t>
            </a:r>
            <a:r>
              <a:rPr altLang="ar" b="1" sz="3500" lang="en-US">
                <a:solidFill>
                  <a:srgbClr val="C00000"/>
                </a:solidFill>
              </a:rPr>
              <a:t>*</a:t>
            </a:r>
            <a:r>
              <a:rPr altLang="ar" b="1" sz="3500" lang="en-US">
                <a:solidFill>
                  <a:srgbClr val="C00000"/>
                </a:solidFill>
              </a:rPr>
              <a:t> </a:t>
            </a:r>
            <a:r>
              <a:rPr altLang="ar" b="1" sz="3500" lang="ar">
                <a:solidFill>
                  <a:srgbClr val="C00000"/>
                </a:solidFill>
              </a:rPr>
              <a:t>الحرات</a:t>
            </a:r>
            <a:r>
              <a:rPr altLang="ar" b="1" sz="3500" lang="en-US">
                <a:solidFill>
                  <a:srgbClr val="C00000"/>
                </a:solidFill>
              </a:rPr>
              <a:t> </a:t>
            </a:r>
            <a:r>
              <a:rPr altLang="ar" b="1" sz="3500" lang="en-US">
                <a:solidFill>
                  <a:srgbClr val="C00000"/>
                </a:solidFill>
              </a:rPr>
              <a:t>:</a:t>
            </a:r>
            <a:r>
              <a:rPr altLang="ar" b="1" sz="3500" lang="en-US">
                <a:solidFill>
                  <a:srgbClr val="C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هي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سطوح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لابية </a:t>
            </a:r>
            <a:r>
              <a:rPr altLang="ar" b="1" sz="3500" lang="ar">
                <a:solidFill>
                  <a:srgbClr val="000000"/>
                </a:solidFill>
              </a:rPr>
              <a:t>سوداء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نتجت </a:t>
            </a:r>
            <a:r>
              <a:rPr altLang="ar" b="1" sz="3500" lang="ar">
                <a:solidFill>
                  <a:srgbClr val="000000"/>
                </a:solidFill>
              </a:rPr>
              <a:t>عن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تدفقات </a:t>
            </a:r>
            <a:r>
              <a:rPr altLang="ar" b="1" sz="3500" lang="ar">
                <a:solidFill>
                  <a:srgbClr val="000000"/>
                </a:solidFill>
              </a:rPr>
              <a:t>بركانية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قديمة.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وتنتشر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الحرات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في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غرب </a:t>
            </a:r>
            <a:r>
              <a:rPr altLang="ar" b="1" sz="3500" lang="ar">
                <a:solidFill>
                  <a:srgbClr val="000000"/>
                </a:solidFill>
              </a:rPr>
              <a:t>المملكة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r>
              <a:rPr altLang="ar" b="1" sz="3500" lang="ar">
                <a:solidFill>
                  <a:srgbClr val="000000"/>
                </a:solidFill>
              </a:rPr>
              <a:t>العربية </a:t>
            </a:r>
            <a:r>
              <a:rPr altLang="ar" b="1" sz="3500" lang="ar">
                <a:solidFill>
                  <a:srgbClr val="000000"/>
                </a:solidFill>
              </a:rPr>
              <a:t>السعودية</a:t>
            </a:r>
            <a:r>
              <a:rPr altLang="ar" b="1" sz="3500" lang="en-US">
                <a:solidFill>
                  <a:srgbClr val="000000"/>
                </a:solidFill>
              </a:rPr>
              <a:t>.</a:t>
            </a:r>
            <a:r>
              <a:rPr altLang="ar" b="1" sz="3200" lang="en-US">
                <a:solidFill>
                  <a:srgbClr val="000000"/>
                </a:solidFill>
              </a:rPr>
              <a:t> </a:t>
            </a:r>
            <a:r>
              <a:rPr altLang="ar" b="1" sz="3200" lang="en-US">
                <a:solidFill>
                  <a:srgbClr val="000000"/>
                </a:solidFill>
              </a:rPr>
              <a:t> </a:t>
            </a:r>
            <a:endParaRPr sz="3200" lang="ar-EG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81865" y="355887"/>
            <a:ext cx="8085860" cy="6164406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12045" cy="6858000"/>
          </a:xfrm>
          <a:prstGeom prst="rect"/>
        </p:spPr>
      </p:pic>
      <p:sp>
        <p:nvSpPr>
          <p:cNvPr id="1048654" name="Double Wave 6"/>
          <p:cNvSpPr/>
          <p:nvPr/>
        </p:nvSpPr>
        <p:spPr>
          <a:xfrm>
            <a:off x="5638800" y="152400"/>
            <a:ext cx="2971800" cy="685800"/>
          </a:xfrm>
          <a:prstGeom prst="doubleWave"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rtlCol="1"/>
          <a:p>
            <a:pPr algn="ctr"/>
            <a:r>
              <a:rPr b="1" dirty="0" sz="5500" lang="ar"/>
              <a:t>الهضاب</a:t>
            </a:r>
            <a:r>
              <a:rPr altLang="ar" b="1" dirty="0" sz="5500" lang="en-US"/>
              <a:t> </a:t>
            </a:r>
            <a:endParaRPr altLang="en-US" sz="5500" lang="zh-CN"/>
          </a:p>
        </p:txBody>
      </p:sp>
      <p:sp>
        <p:nvSpPr>
          <p:cNvPr id="1048655" name="Flowchart: Alternate Process 7"/>
          <p:cNvSpPr/>
          <p:nvPr/>
        </p:nvSpPr>
        <p:spPr>
          <a:xfrm>
            <a:off x="228600" y="990600"/>
            <a:ext cx="7929585" cy="5689508"/>
          </a:xfrm>
          <a:prstGeom prst="flowChartAlternateProcess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 rtlCol="1"/>
          <a:p>
            <a:pPr algn="ctr"/>
            <a:endParaRPr lang="ar-EG"/>
          </a:p>
        </p:txBody>
      </p:sp>
      <p:sp>
        <p:nvSpPr>
          <p:cNvPr id="1048656" name="TextBox 8"/>
          <p:cNvSpPr txBox="1"/>
          <p:nvPr/>
        </p:nvSpPr>
        <p:spPr>
          <a:xfrm>
            <a:off x="445076" y="1524000"/>
            <a:ext cx="7510895" cy="5539740"/>
          </a:xfrm>
          <a:prstGeom prst="rect"/>
          <a:noFill/>
        </p:spPr>
        <p:txBody>
          <a:bodyPr rtlCol="1" wrap="square">
            <a:spAutoFit/>
          </a:bodyPr>
          <a:p>
            <a:pPr algn="r"/>
            <a:r>
              <a:rPr dirty="0" sz="3300" lang="ar-EG">
                <a:ln w="0"/>
                <a:solidFill>
                  <a:srgbClr val="FF00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هـي ا</a:t>
            </a:r>
            <a:r>
              <a:rPr dirty="0" sz="3300" lang="ar-SA">
                <a:ln w="0"/>
                <a:solidFill>
                  <a:srgbClr val="FF00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  <a:r>
              <a:rPr dirty="0" sz="3300" lang="ar-EG">
                <a:ln w="0"/>
                <a:solidFill>
                  <a:srgbClr val="FF00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أرض المرتفعة والمسطحة</a:t>
            </a:r>
            <a:endParaRPr dirty="0" sz="3300" lang="ar-EG">
              <a:ln w="0"/>
              <a:solidFill>
                <a:srgbClr val="FF0000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dirty="0" sz="3300" lang="ar-EG">
                <a:ln w="0"/>
                <a:solidFill>
                  <a:srgbClr val="FF00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تعد ِ الهضاب من أكثر التضاريس اتساعا فى المملكة العربية السعودية</a:t>
            </a:r>
            <a:endParaRPr dirty="0" sz="3300" lang="ar-EG">
              <a:ln w="0"/>
              <a:solidFill>
                <a:srgbClr val="FF0000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dirty="0" sz="3300" lang="ar-EG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ومن أبرز الهضاب:</a:t>
            </a:r>
            <a:endParaRPr dirty="0" sz="3300" lang="ar-EG">
              <a:ln w="0"/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dirty="0" sz="3300" lang="ar-EG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1- هضبة عسير ونجران:</a:t>
            </a:r>
            <a:endParaRPr dirty="0" sz="3300" lang="ar-EG">
              <a:ln w="0"/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dirty="0" sz="3300" lang="ar-EG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تقع جنوب المملكة العربية السعودية ويبلغ ارتفاعها بين 900 و 1700 متر</a:t>
            </a:r>
            <a:endParaRPr dirty="0" sz="3300" lang="ar-EG">
              <a:ln w="0"/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dirty="0" sz="3300" lang="ar-EG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2- </a:t>
            </a:r>
            <a:r>
              <a:rPr dirty="0" sz="3300" lang="ar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هضبة</a:t>
            </a:r>
            <a:r>
              <a:rPr altLang="ar" dirty="0" sz="330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dirty="0" sz="3300" lang="ar-EG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حسمى :</a:t>
            </a:r>
            <a:endParaRPr dirty="0" sz="3300" lang="ar-EG">
              <a:ln w="0"/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dirty="0" sz="3300" lang="ar-EG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تقع شمال غربى المملكة العربية السعودية وهى متوسطة الارتفاع.</a:t>
            </a:r>
            <a:endParaRPr dirty="0" sz="3300" lang="en-US">
              <a:ln w="0"/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endParaRPr dirty="0" sz="3300" lang="ar-EG">
              <a:ln w="0"/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7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7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4" grpId="0" animBg="1"/>
      <p:bldP spid="1048655" grpId="0" animBg="1"/>
      <p:bldP spid="10486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" y="0"/>
            <a:ext cx="9126794" cy="6858000"/>
          </a:xfrm>
          <a:prstGeom prst="rect"/>
        </p:spPr>
      </p:pic>
      <p:sp>
        <p:nvSpPr>
          <p:cNvPr id="1048657" name="Cloud Callout 5"/>
          <p:cNvSpPr/>
          <p:nvPr/>
        </p:nvSpPr>
        <p:spPr>
          <a:xfrm>
            <a:off x="1051606" y="990600"/>
            <a:ext cx="6791960" cy="2211029"/>
          </a:xfrm>
          <a:prstGeom prst="cloudCallout">
            <a:avLst>
              <a:gd name="adj1" fmla="val -38959"/>
              <a:gd name="adj2" fmla="val 6516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 rtlCol="1"/>
          <a:p>
            <a:pPr algn="r"/>
            <a:r>
              <a:rPr b="1" dirty="0" sz="2800" lang="ar-EG"/>
              <a:t>تمتد وسط شبه الجزيرة العربية وهى أكبر الهضاب فيها وتقع فيها مدينة الرياض عاصمة وطنى</a:t>
            </a:r>
            <a:r>
              <a:rPr dirty="0" lang="ar-EG"/>
              <a:t>.</a:t>
            </a:r>
          </a:p>
        </p:txBody>
      </p:sp>
      <p:sp>
        <p:nvSpPr>
          <p:cNvPr id="1048658" name="Left-Right Arrow 6"/>
          <p:cNvSpPr/>
          <p:nvPr/>
        </p:nvSpPr>
        <p:spPr>
          <a:xfrm>
            <a:off x="4572000" y="152400"/>
            <a:ext cx="2590800" cy="838200"/>
          </a:xfrm>
          <a:prstGeom prst="leftRightArrow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rtlCol="1"/>
          <a:p>
            <a:pPr algn="ctr"/>
            <a:r>
              <a:rPr b="1" dirty="0" sz="2800" lang="ar"/>
              <a:t>٣</a:t>
            </a:r>
            <a:r>
              <a:rPr altLang="ar" b="1" dirty="0" sz="2800" lang="en-US"/>
              <a:t>-</a:t>
            </a:r>
            <a:r>
              <a:rPr altLang="ar" b="1" dirty="0" sz="2800" lang="en-US"/>
              <a:t> </a:t>
            </a:r>
            <a:r>
              <a:rPr b="1" dirty="0" sz="2800" lang="ar-EG"/>
              <a:t>هضبة نجد</a:t>
            </a:r>
            <a:endParaRPr altLang="en-US" lang="zh-CN"/>
          </a:p>
        </p:txBody>
      </p:sp>
      <p:sp>
        <p:nvSpPr>
          <p:cNvPr id="1048659" name="Left-Right Arrow 7"/>
          <p:cNvSpPr/>
          <p:nvPr/>
        </p:nvSpPr>
        <p:spPr>
          <a:xfrm>
            <a:off x="2362200" y="3429000"/>
            <a:ext cx="3429000" cy="990600"/>
          </a:xfrm>
          <a:prstGeom prst="leftRightArrow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rtlCol="1"/>
          <a:p>
            <a:pPr algn="ctr"/>
            <a:r>
              <a:rPr b="1" dirty="0" sz="2800" lang="ar"/>
              <a:t>٤</a:t>
            </a:r>
            <a:r>
              <a:rPr altLang="ar" b="1" dirty="0" sz="2800" lang="en-US"/>
              <a:t> </a:t>
            </a:r>
            <a:r>
              <a:rPr altLang="ar" b="1" dirty="0" sz="2800" lang="en-US"/>
              <a:t>-</a:t>
            </a:r>
            <a:r>
              <a:rPr altLang="ar" b="1" dirty="0" sz="2800" lang="en-US"/>
              <a:t> </a:t>
            </a:r>
            <a:r>
              <a:rPr b="1" dirty="0" sz="2800" lang="ar-EG"/>
              <a:t>هضبة الصمان</a:t>
            </a:r>
            <a:endParaRPr altLang="en-US" lang="zh-CN"/>
          </a:p>
        </p:txBody>
      </p:sp>
      <p:sp>
        <p:nvSpPr>
          <p:cNvPr id="1048660" name="Cloud Callout 8"/>
          <p:cNvSpPr/>
          <p:nvPr/>
        </p:nvSpPr>
        <p:spPr>
          <a:xfrm>
            <a:off x="522339" y="4826410"/>
            <a:ext cx="4835595" cy="1600200"/>
          </a:xfrm>
          <a:prstGeom prst="cloudCallout">
            <a:avLst>
              <a:gd name="adj1" fmla="val -37717"/>
              <a:gd name="adj2" fmla="val 6342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 rtlCol="1"/>
          <a:p>
            <a:pPr algn="r"/>
            <a:r>
              <a:rPr b="1" dirty="0" sz="2800" lang="ar-EG"/>
              <a:t>وهى هضبة صخرية شرق المملكة العربية السعودية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500" id="7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500" id="10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500" id="13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500" id="16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7" grpId="0" animBg="1"/>
      <p:bldP spid="1048658" grpId="0" animBg="1"/>
      <p:bldP spid="1048659" grpId="0" animBg="1"/>
      <p:bldP spid="10486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-19665"/>
            <a:ext cx="9144000" cy="7113639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"/>
          <p:cNvSpPr txBox="1"/>
          <p:nvPr/>
        </p:nvSpPr>
        <p:spPr>
          <a:xfrm>
            <a:off x="454852" y="374937"/>
            <a:ext cx="8080275" cy="57048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5000" lang="ar">
                <a:solidFill>
                  <a:srgbClr val="FF0000"/>
                </a:solidFill>
              </a:rPr>
              <a:t>الهضاب</a:t>
            </a:r>
            <a:r>
              <a:rPr altLang="ar" b="1" sz="5000" lang="en-US">
                <a:solidFill>
                  <a:srgbClr val="FF0000"/>
                </a:solidFill>
              </a:rPr>
              <a:t> </a:t>
            </a:r>
            <a:r>
              <a:rPr altLang="ar" b="1" sz="5000" lang="en-US">
                <a:solidFill>
                  <a:srgbClr val="FF0000"/>
                </a:solidFill>
              </a:rPr>
              <a:t>:</a:t>
            </a:r>
            <a:endParaRPr sz="2800" lang="ar-EG">
              <a:solidFill>
                <a:srgbClr val="FF0000"/>
              </a:solidFill>
            </a:endParaRPr>
          </a:p>
          <a:p>
            <a:pPr algn="ctr"/>
            <a:r>
              <a:rPr altLang="ar" b="1" sz="3500" lang="ar">
                <a:solidFill>
                  <a:srgbClr val="0000FF"/>
                </a:solidFill>
              </a:rPr>
              <a:t>هـي الأرض المرتفعة والمسطحة</a:t>
            </a:r>
            <a:endParaRPr sz="3500" lang="ar-EG">
              <a:solidFill>
                <a:srgbClr val="0000FF"/>
              </a:solidFill>
            </a:endParaRPr>
          </a:p>
          <a:p>
            <a:pPr algn="ctr"/>
            <a:r>
              <a:rPr altLang="ar" b="1" sz="3500" lang="ar">
                <a:solidFill>
                  <a:srgbClr val="000000"/>
                </a:solidFill>
              </a:rPr>
              <a:t>تعد الهضاب من أكثر التضاريس اتساعا فى المملكة العربية </a:t>
            </a:r>
            <a:r>
              <a:rPr altLang="ar" b="1" sz="3500" lang="ar">
                <a:solidFill>
                  <a:srgbClr val="000000"/>
                </a:solidFill>
              </a:rPr>
              <a:t>السعودية</a:t>
            </a:r>
            <a:r>
              <a:rPr altLang="ar" b="1" sz="3500" lang="en-US">
                <a:solidFill>
                  <a:srgbClr val="000000"/>
                </a:solidFill>
              </a:rPr>
              <a:t>.</a:t>
            </a:r>
            <a:r>
              <a:rPr altLang="ar" b="1" sz="3500" lang="en-US">
                <a:solidFill>
                  <a:srgbClr val="000000"/>
                </a:solidFill>
              </a:rPr>
              <a:t> </a:t>
            </a:r>
            <a:endParaRPr sz="3500" lang="ar-EG">
              <a:solidFill>
                <a:srgbClr val="000000"/>
              </a:solidFill>
            </a:endParaRPr>
          </a:p>
          <a:p>
            <a:pPr algn="r"/>
            <a:r>
              <a:rPr altLang="ar" b="1" dirty="0" sz="3800" lang="en-US">
                <a:ln w="0"/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altLang="ar" b="1" dirty="0" sz="3800" lang="en-US">
                <a:ln w="0"/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b="1" dirty="0" sz="3800" lang="ar-EG">
                <a:ln w="0"/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- هضبة عسير ونجران:</a:t>
            </a:r>
            <a:r>
              <a:rPr altLang="ar" b="1" dirty="0" sz="3800" lang="en-US">
                <a:ln w="0"/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altLang="ar" b="1" dirty="0" sz="3800" lang="ar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تقع</a:t>
            </a:r>
            <a:r>
              <a:rPr altLang="ar" b="1" dirty="0" sz="380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altLang="ar" b="1" dirty="0" sz="3800" lang="ar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في</a:t>
            </a:r>
            <a:r>
              <a:rPr altLang="ar" b="1" dirty="0" sz="380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altLang="ar" b="1" dirty="0" sz="3800" lang="ar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جنوب</a:t>
            </a:r>
            <a:r>
              <a:rPr altLang="ar" b="1" dirty="0" sz="380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altLang="ar" b="1" dirty="0" sz="3800" lang="ar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وطني</a:t>
            </a:r>
            <a:r>
              <a:rPr altLang="ar" b="1" dirty="0" sz="380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b="1" dirty="0" sz="3800" lang="ar-EG">
              <a:ln w="0"/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altLang="ar" b="1" dirty="0" sz="3800" lang="en-US">
                <a:ln w="0"/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altLang="ar" b="1" dirty="0" sz="3800" lang="en-US">
                <a:ln w="0"/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altLang="ar" b="1" dirty="0" sz="3800" lang="en-US">
                <a:ln w="0"/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- هضبة حسمى :</a:t>
            </a:r>
            <a:r>
              <a:rPr altLang="ar" b="1" dirty="0" sz="3800" lang="en-US">
                <a:ln w="0"/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altLang="ar" b="1" dirty="0" sz="3800" lang="ar">
                <a:ln w="0"/>
                <a:solidFill>
                  <a:srgbClr val="0000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تقع</a:t>
            </a:r>
            <a:r>
              <a:rPr altLang="ar" b="1" dirty="0" sz="3800" lang="en-US">
                <a:ln w="0"/>
                <a:solidFill>
                  <a:srgbClr val="0000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altLang="ar" b="1" dirty="0" sz="3800" lang="ar">
                <a:ln w="0"/>
                <a:solidFill>
                  <a:srgbClr val="0000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في</a:t>
            </a:r>
            <a:r>
              <a:rPr altLang="ar" b="1" dirty="0" sz="3800" lang="en-US">
                <a:ln w="0"/>
                <a:solidFill>
                  <a:srgbClr val="0000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altLang="ar" b="1" dirty="0" sz="3800" lang="ar">
                <a:ln w="0"/>
                <a:solidFill>
                  <a:srgbClr val="0000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شمال</a:t>
            </a:r>
            <a:r>
              <a:rPr altLang="ar" b="1" dirty="0" sz="3800" lang="en-US">
                <a:ln w="0"/>
                <a:solidFill>
                  <a:srgbClr val="0000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altLang="ar" b="1" dirty="0" sz="3800" lang="ar">
                <a:ln w="0"/>
                <a:solidFill>
                  <a:srgbClr val="0000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غرب</a:t>
            </a:r>
            <a:r>
              <a:rPr altLang="ar" b="1" dirty="0" sz="3800" lang="en-US">
                <a:ln w="0"/>
                <a:solidFill>
                  <a:srgbClr val="0000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altLang="ar" b="1" dirty="0" sz="3800" lang="ar">
                <a:ln w="0"/>
                <a:solidFill>
                  <a:srgbClr val="0000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وطني</a:t>
            </a:r>
            <a:r>
              <a:rPr altLang="ar" b="1" dirty="0" sz="3800" lang="en-US">
                <a:ln w="0"/>
                <a:solidFill>
                  <a:srgbClr val="00000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b="1" dirty="0" sz="3800" lang="ar-EG">
              <a:ln w="0"/>
              <a:solidFill>
                <a:srgbClr val="000000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altLang="ar" b="1" dirty="0" sz="3800" lang="en-US">
                <a:ln w="0"/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altLang="ar" b="1" dirty="0" sz="3800" lang="en-US">
                <a:ln w="0"/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altLang="ar" b="1" dirty="0" sz="3800" lang="ar">
                <a:ln w="0"/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- هضبة </a:t>
            </a:r>
            <a:r>
              <a:rPr altLang="ar" b="1" dirty="0" sz="3800" lang="ar">
                <a:ln w="0"/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نجد</a:t>
            </a:r>
            <a:r>
              <a:rPr altLang="ar" b="1" dirty="0" sz="3800" lang="en-US">
                <a:ln w="0"/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altLang="ar" b="1" dirty="0" sz="3800" lang="en-US">
                <a:ln w="0"/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altLang="ar" b="1" dirty="0" sz="3700" lang="en-US">
                <a:ln w="0"/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b="1" dirty="0" sz="3700" lang="ar-EG"/>
              <a:t>تمتد وسط شبه الجزيرة العربية وهى أكبر الهضاب </a:t>
            </a:r>
            <a:r>
              <a:rPr b="1" dirty="0" sz="3700" lang="ar"/>
              <a:t>فيها</a:t>
            </a:r>
            <a:r>
              <a:rPr altLang="ar" b="1" dirty="0" sz="3700" lang="en-US"/>
              <a:t>.</a:t>
            </a:r>
            <a:endParaRPr b="1" dirty="0" sz="3700" lang="ar-EG">
              <a:ln w="0"/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altLang="ar" b="1" dirty="0" sz="3700" lang="en-US">
                <a:ln w="0"/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altLang="ar" b="1" dirty="0" sz="3700" lang="ar">
                <a:ln w="0"/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- هضبة </a:t>
            </a:r>
            <a:r>
              <a:rPr altLang="ar" b="1" dirty="0" sz="3700" lang="ar">
                <a:ln w="0"/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الصمان</a:t>
            </a:r>
            <a:r>
              <a:rPr altLang="ar" b="1" dirty="0" sz="3700" lang="en-US">
                <a:ln w="0"/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altLang="ar" b="1" dirty="0" sz="3700" lang="en-US">
                <a:ln w="0"/>
                <a:solidFill>
                  <a:srgbClr val="00B05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altLang="ar" b="1" dirty="0" sz="3700" lang="ar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هي</a:t>
            </a:r>
            <a:r>
              <a:rPr altLang="ar" b="1" dirty="0" sz="370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altLang="ar" b="1" dirty="0" sz="3700" lang="ar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هضبة</a:t>
            </a:r>
            <a:r>
              <a:rPr altLang="ar" b="1" dirty="0" sz="370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altLang="ar" b="1" dirty="0" sz="3700" lang="ar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صخرية</a:t>
            </a:r>
            <a:r>
              <a:rPr altLang="ar" b="1" dirty="0" sz="370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altLang="ar" b="1" dirty="0" sz="3700" lang="ar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تقع</a:t>
            </a:r>
            <a:r>
              <a:rPr altLang="ar" b="1" dirty="0" sz="370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altLang="ar" b="1" dirty="0" sz="3700" lang="ar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في</a:t>
            </a:r>
            <a:r>
              <a:rPr altLang="ar" b="1" dirty="0" sz="370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altLang="ar" b="1" dirty="0" sz="3700" lang="ar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شرق</a:t>
            </a:r>
            <a:r>
              <a:rPr altLang="ar" b="1" dirty="0" sz="370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altLang="ar" b="1" dirty="0" sz="3700" lang="ar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وطني</a:t>
            </a:r>
            <a:r>
              <a:rPr altLang="ar" b="1" dirty="0" sz="3700" lang="en-US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b="1" dirty="0" sz="3700" lang="ar-EG">
              <a:ln w="0"/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8916" cy="6858000"/>
          </a:xfrm>
          <a:prstGeom prst="rect"/>
        </p:spPr>
      </p:pic>
      <p:sp>
        <p:nvSpPr>
          <p:cNvPr id="1048651" name="Left-Right Arrow 2"/>
          <p:cNvSpPr/>
          <p:nvPr/>
        </p:nvSpPr>
        <p:spPr>
          <a:xfrm>
            <a:off x="3124200" y="228600"/>
            <a:ext cx="2743200" cy="838200"/>
          </a:xfrm>
          <a:prstGeom prst="leftRightArrow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 rtlCol="1"/>
          <a:p>
            <a:pPr algn="ctr"/>
            <a:r>
              <a:rPr b="1" dirty="0" sz="2800" lang="ar-EG"/>
              <a:t>النشاط 1</a:t>
            </a:r>
          </a:p>
        </p:txBody>
      </p:sp>
      <p:sp>
        <p:nvSpPr>
          <p:cNvPr id="1048652" name="Snip Same Side Corner Rectangle 5"/>
          <p:cNvSpPr/>
          <p:nvPr/>
        </p:nvSpPr>
        <p:spPr>
          <a:xfrm>
            <a:off x="1066800" y="1295400"/>
            <a:ext cx="7239000" cy="3581400"/>
          </a:xfrm>
          <a:prstGeom prst="snip2SameRect"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1"/>
          <a:p>
            <a:pPr algn="ctr"/>
            <a:endParaRPr lang="ar-EG"/>
          </a:p>
        </p:txBody>
      </p:sp>
      <p:sp>
        <p:nvSpPr>
          <p:cNvPr id="1048653" name="TextBox 6"/>
          <p:cNvSpPr txBox="1"/>
          <p:nvPr/>
        </p:nvSpPr>
        <p:spPr>
          <a:xfrm>
            <a:off x="1312305" y="1878329"/>
            <a:ext cx="6747990" cy="3279140"/>
          </a:xfrm>
          <a:prstGeom prst="rect"/>
          <a:noFill/>
        </p:spPr>
        <p:txBody>
          <a:bodyPr rtlCol="1" wrap="square">
            <a:spAutoFit/>
          </a:bodyPr>
          <a:p>
            <a:pPr algn="r"/>
            <a:r>
              <a:rPr b="1" dirty="0" sz="2700" lang="ar-EG">
                <a:solidFill>
                  <a:srgbClr val="FFFF00"/>
                </a:solidFill>
              </a:rPr>
              <a:t>قال الشاعر عمرو بن  كثلوم: </a:t>
            </a:r>
            <a:endParaRPr b="1" dirty="0" sz="2700" lang="ar-EG">
              <a:solidFill>
                <a:srgbClr val="FFFF00"/>
              </a:solidFill>
            </a:endParaRPr>
          </a:p>
          <a:p>
            <a:pPr algn="r"/>
            <a:r>
              <a:rPr b="1" dirty="0" sz="2700" lang="ar-EG">
                <a:solidFill>
                  <a:srgbClr val="FFFF00"/>
                </a:solidFill>
              </a:rPr>
              <a:t>فا عرضت اليمامة واشمخرت         كاسياف بأيدى مصلتينا</a:t>
            </a:r>
            <a:endParaRPr b="1" dirty="0" sz="2700" lang="ar-EG">
              <a:solidFill>
                <a:srgbClr val="FFFF00"/>
              </a:solidFill>
            </a:endParaRPr>
          </a:p>
          <a:p>
            <a:pPr algn="r"/>
            <a:r>
              <a:rPr b="1" dirty="0" sz="2700" lang="ar-EG">
                <a:solidFill>
                  <a:srgbClr val="FFFF00"/>
                </a:solidFill>
              </a:rPr>
              <a:t>يتحدث هذا الشاعر عن جبال مهمة فى وطنى فنا هى (بالاستعانة بالصورة أسفل الصفحة)؟ </a:t>
            </a:r>
            <a:endParaRPr b="1" dirty="0" sz="2700" lang="ar-EG">
              <a:solidFill>
                <a:srgbClr val="FFFF00"/>
              </a:solidFill>
            </a:endParaRPr>
          </a:p>
          <a:p>
            <a:pPr algn="r"/>
            <a:r>
              <a:rPr b="1" dirty="0" sz="2700" lang="ar-EG">
                <a:solidFill>
                  <a:srgbClr val="FFFF00"/>
                </a:solidFill>
              </a:rPr>
              <a:t>                        </a:t>
            </a:r>
            <a:r>
              <a:rPr b="1" dirty="0" sz="3900" lang="ar-EG">
                <a:solidFill>
                  <a:srgbClr val="000000"/>
                </a:solidFill>
              </a:rPr>
              <a:t> </a:t>
            </a:r>
            <a:r>
              <a:rPr b="1" dirty="0" sz="3900" lang="ar-EG">
                <a:solidFill>
                  <a:srgbClr val="000000"/>
                </a:solidFill>
              </a:rPr>
              <a:t>جبال طويق</a:t>
            </a:r>
            <a:endParaRPr b="1" dirty="0" sz="3900" lang="ar-EG">
              <a:solidFill>
                <a:srgbClr val="000000"/>
              </a:solidFill>
            </a:endParaRPr>
          </a:p>
          <a:p>
            <a:pPr algn="r"/>
            <a:endParaRPr b="1" dirty="0" sz="2000" lang="ar-EG">
              <a:solidFill>
                <a:srgbClr val="FFFF00"/>
              </a:solidFill>
            </a:endParaRPr>
          </a:p>
          <a:p>
            <a:pPr algn="r"/>
            <a:r>
              <a:rPr dirty="0" lang="ar-EG"/>
              <a:t> 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2" grpId="0" animBg="1"/>
      <p:bldP spid="10486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-152400" y="-17206"/>
            <a:ext cx="9296400" cy="7103806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ar-EG"/>
          </a:p>
        </p:txBody>
      </p:sp>
      <p:pic>
        <p:nvPicPr>
          <p:cNvPr id="2097170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21877" cy="6858000"/>
          </a:xfrm>
          <a:prstGeom prst="rect"/>
        </p:spPr>
      </p:pic>
      <p:sp>
        <p:nvSpPr>
          <p:cNvPr id="1048662" name="Double Wave 5"/>
          <p:cNvSpPr/>
          <p:nvPr/>
        </p:nvSpPr>
        <p:spPr>
          <a:xfrm>
            <a:off x="5680914" y="209549"/>
            <a:ext cx="2971800" cy="990600"/>
          </a:xfrm>
          <a:prstGeom prst="doubleWave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b="1" dirty="0" sz="3200" lang="ar-EG"/>
              <a:t>النشاط 2</a:t>
            </a:r>
          </a:p>
        </p:txBody>
      </p:sp>
      <p:sp>
        <p:nvSpPr>
          <p:cNvPr id="1048663" name="TextBox 1"/>
          <p:cNvSpPr txBox="1"/>
          <p:nvPr/>
        </p:nvSpPr>
        <p:spPr>
          <a:xfrm>
            <a:off x="0" y="1470660"/>
            <a:ext cx="8045162" cy="1958340"/>
          </a:xfrm>
          <a:prstGeom prst="rect"/>
          <a:noFill/>
        </p:spPr>
        <p:txBody>
          <a:bodyPr rtlCol="1" wrap="square">
            <a:spAutoFit/>
          </a:bodyPr>
          <a:p>
            <a:pPr algn="r"/>
            <a:r>
              <a:rPr dirty="0" sz="3600" lang="ar-EG">
                <a:solidFill>
                  <a:schemeClr val="accent2">
                    <a:lumMod val="50000"/>
                  </a:schemeClr>
                </a:solidFill>
              </a:rPr>
              <a:t>حرة</a:t>
            </a:r>
            <a:r>
              <a:rPr dirty="0" sz="3600" lang="ar-SA">
                <a:solidFill>
                  <a:schemeClr val="accent2">
                    <a:lumMod val="50000"/>
                  </a:schemeClr>
                </a:solidFill>
              </a:rPr>
              <a:t> ر</a:t>
            </a:r>
            <a:r>
              <a:rPr dirty="0" sz="3600" lang="ar-EG">
                <a:solidFill>
                  <a:schemeClr val="accent2">
                    <a:lumMod val="50000"/>
                  </a:schemeClr>
                </a:solidFill>
              </a:rPr>
              <a:t>هاط تقع على بعد 19 كم جنوب شرقي المدينة المنورة وتمتد إلى مكة المكرمة</a:t>
            </a:r>
            <a:r>
              <a:rPr dirty="0" sz="3600" lang="ar-EG"/>
              <a:t>.</a:t>
            </a:r>
          </a:p>
          <a:p>
            <a:pPr algn="r"/>
            <a:r>
              <a:rPr dirty="0" sz="3600" lang="ar-EG">
                <a:solidFill>
                  <a:srgbClr val="FFC000"/>
                </a:solidFill>
              </a:rPr>
              <a:t>يصف الطلبة المعالم التضاريسية لهذا المكان</a:t>
            </a:r>
            <a:r>
              <a:rPr b="1" dirty="0" sz="2800" lang="ar-EG">
                <a:solidFill>
                  <a:srgbClr val="FFC000"/>
                </a:solidFill>
              </a:rPr>
              <a:t>.</a:t>
            </a:r>
          </a:p>
          <a:p>
            <a:pPr algn="r"/>
            <a:endParaRPr dirty="0" lang="ar-EG"/>
          </a:p>
        </p:txBody>
      </p:sp>
      <p:sp>
        <p:nvSpPr>
          <p:cNvPr id="1048731" name="Oval Callout 2"/>
          <p:cNvSpPr/>
          <p:nvPr/>
        </p:nvSpPr>
        <p:spPr>
          <a:xfrm>
            <a:off x="720079" y="3390306"/>
            <a:ext cx="7487411" cy="3256513"/>
          </a:xfrm>
          <a:prstGeom prst="wedgeEllipseCallou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1"/>
          <a:p>
            <a:pPr algn="r"/>
            <a:r>
              <a:rPr b="1" dirty="0" sz="3500" lang="ar-EG"/>
              <a:t>1- حمم بركانية / صخور بركانية</a:t>
            </a:r>
            <a:endParaRPr b="1" dirty="0" sz="3500" lang="ar-EG"/>
          </a:p>
          <a:p>
            <a:pPr algn="r"/>
            <a:r>
              <a:rPr b="1" dirty="0" sz="3500" lang="ar-EG"/>
              <a:t>2- جبل الملسا.</a:t>
            </a:r>
            <a:endParaRPr b="1" dirty="0" sz="3500" lang="ar-EG"/>
          </a:p>
          <a:p>
            <a:pPr algn="r"/>
            <a:r>
              <a:rPr b="1" dirty="0" sz="3500" lang="ar-EG"/>
              <a:t>3- الحرات اشهرها </a:t>
            </a:r>
            <a:r>
              <a:rPr b="1" dirty="0" sz="3500" lang="ar"/>
              <a:t>حرةرهاط</a:t>
            </a:r>
            <a:r>
              <a:rPr altLang="ar" b="1" dirty="0" sz="3500" lang="en-US"/>
              <a:t>.</a:t>
            </a:r>
            <a:r>
              <a:rPr altLang="ar" b="1" dirty="0" sz="3500" lang="en-US"/>
              <a:t> </a:t>
            </a:r>
            <a:endParaRPr b="1" dirty="0" sz="3500" lang="ar-EG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500" id="12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2" grpId="0" animBg="1"/>
      <p:bldP spid="10486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3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ar-EG"/>
          </a:p>
        </p:txBody>
      </p:sp>
      <p:pic>
        <p:nvPicPr>
          <p:cNvPr id="209715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30892"/>
            <a:ext cx="9144000" cy="6827108"/>
          </a:xfrm>
          <a:prstGeom prst="rect"/>
        </p:spPr>
      </p:pic>
      <p:pic>
        <p:nvPicPr>
          <p:cNvPr id="209715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372100" y="220536"/>
            <a:ext cx="1171575" cy="1047750"/>
          </a:xfrm>
          <a:prstGeom prst="rect"/>
        </p:spPr>
      </p:pic>
      <p:sp>
        <p:nvSpPr>
          <p:cNvPr id="1048631" name="Wave 4"/>
          <p:cNvSpPr/>
          <p:nvPr/>
        </p:nvSpPr>
        <p:spPr>
          <a:xfrm rot="21574278">
            <a:off x="907930" y="1567551"/>
            <a:ext cx="5867400" cy="4991183"/>
          </a:xfrm>
          <a:prstGeom prst="wav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1"/>
          <a:p>
            <a:pPr algn="r"/>
            <a:r>
              <a:rPr b="1" dirty="0" sz="3800" lang="ar-EG">
                <a:solidFill>
                  <a:schemeClr val="tx1"/>
                </a:solidFill>
              </a:rPr>
              <a:t>تتنـــوع مظاهـــر الســـطح فـــي المملكـــة العربية الســـعودية وتضفي شـــكال متنوعـــا طبيعيـــا  فمـــا أهـــم الجبـــال؟ ومـــا ســـماتها؟ ومـــا أهـــم   الحرات الهضاب؟  </a:t>
            </a:r>
            <a:r>
              <a:rPr dirty="0" sz="3800" lang="en-US"/>
              <a:t>,</a:t>
            </a:r>
            <a:r>
              <a:rPr dirty="0" lang="en-US"/>
              <a:t>   </a:t>
            </a:r>
            <a:endParaRPr dirty="0" lang="ar-EG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8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654" y="0"/>
            <a:ext cx="9179011" cy="6866238"/>
          </a:xfrm>
          <a:prstGeom prst="rect"/>
        </p:spPr>
      </p:pic>
      <p:sp>
        <p:nvSpPr>
          <p:cNvPr id="1048635" name="Down Arrow Callout 4"/>
          <p:cNvSpPr/>
          <p:nvPr/>
        </p:nvSpPr>
        <p:spPr>
          <a:xfrm>
            <a:off x="2831529" y="-83630"/>
            <a:ext cx="3666354" cy="1510835"/>
          </a:xfrm>
          <a:prstGeom prst="downArrowCallout"/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1"/>
          <a:p>
            <a:pPr algn="ctr"/>
            <a:r>
              <a:rPr b="1" dirty="0" sz="5800" lang="ar-EG">
                <a:solidFill>
                  <a:schemeClr val="tx1"/>
                </a:solidFill>
              </a:rPr>
              <a:t>الجبــال</a:t>
            </a:r>
            <a:r>
              <a:rPr b="1" dirty="0" sz="2400" lang="ar-EG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48636" name="Vertical Scroll 5"/>
          <p:cNvSpPr/>
          <p:nvPr/>
        </p:nvSpPr>
        <p:spPr>
          <a:xfrm>
            <a:off x="270596" y="1389178"/>
            <a:ext cx="8831407" cy="5436177"/>
          </a:xfrm>
          <a:prstGeom prst="verticalScrol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1"/>
          <a:p>
            <a:pPr algn="ctr"/>
            <a:endParaRPr lang="ar-EG"/>
          </a:p>
        </p:txBody>
      </p:sp>
      <p:sp>
        <p:nvSpPr>
          <p:cNvPr id="1048637" name="TextBox 6"/>
          <p:cNvSpPr txBox="1"/>
          <p:nvPr/>
        </p:nvSpPr>
        <p:spPr>
          <a:xfrm>
            <a:off x="924685" y="2034019"/>
            <a:ext cx="7374949" cy="4536440"/>
          </a:xfrm>
          <a:prstGeom prst="rect"/>
          <a:noFill/>
        </p:spPr>
        <p:txBody>
          <a:bodyPr rtlCol="1" wrap="square">
            <a:spAutoFit/>
          </a:bodyPr>
          <a:p>
            <a:pPr algn="r"/>
            <a:r>
              <a:rPr b="1" dirty="0" sz="3000" lang="ar-EG"/>
              <a:t>هـــي المناطـــق الشـــديدة ا</a:t>
            </a:r>
            <a:r>
              <a:rPr b="1" dirty="0" sz="3000" lang="ar-SA"/>
              <a:t>ل</a:t>
            </a:r>
            <a:r>
              <a:rPr b="1" dirty="0" sz="3000" lang="ar-EG"/>
              <a:t>ارتفـــاع ذات القمـــم العالية، وتضفي الس</a:t>
            </a:r>
            <a:r>
              <a:rPr b="1" dirty="0" sz="3000" lang="ar-SA"/>
              <a:t>ل</a:t>
            </a:r>
            <a:r>
              <a:rPr b="1" dirty="0" sz="3000" lang="ar-EG"/>
              <a:t>اســـل الجبلية شـــكلا  طبيعيـــا رائعـــاً داخـــل وطني المملكـــة العربية الســـعودية، ومـــن أبرز تلـــك الجبال:</a:t>
            </a:r>
            <a:endParaRPr b="1" dirty="0" sz="3000" lang="en-US"/>
          </a:p>
          <a:p>
            <a:pPr algn="r"/>
            <a:r>
              <a:rPr b="1" dirty="0" sz="3000" lang="ar-EG">
                <a:solidFill>
                  <a:srgbClr val="0000FF"/>
                </a:solidFill>
              </a:rPr>
              <a:t>1- جبال الحجاز</a:t>
            </a:r>
            <a:endParaRPr b="1" dirty="0" sz="3000" lang="ar-EG">
              <a:solidFill>
                <a:srgbClr val="0000FF"/>
              </a:solidFill>
            </a:endParaRPr>
          </a:p>
          <a:p>
            <a:pPr algn="r"/>
            <a:r>
              <a:rPr b="1" dirty="0" sz="3000" lang="ar-EG"/>
              <a:t>سلســـلة جبال موازية للبحـــر ا</a:t>
            </a:r>
            <a:r>
              <a:rPr b="1" dirty="0" sz="3000" lang="ar-SA"/>
              <a:t>ل</a:t>
            </a:r>
            <a:r>
              <a:rPr b="1" dirty="0" sz="3000" lang="ar-EG"/>
              <a:t>أحمر، وهـــي أكثر الجبـــال امتـــدادا وارتفاعا</a:t>
            </a:r>
            <a:endParaRPr b="1" dirty="0" sz="3000" lang="en-US"/>
          </a:p>
          <a:p>
            <a:pPr algn="r"/>
            <a:r>
              <a:rPr b="1" dirty="0" sz="3000" lang="ar-EG"/>
              <a:t>في شـــبه الجزيـــرة العربيـــة، اذ يراوح عرضهـــا بيـــن 40 و140 كم، وســـميت بهذا الاســـم؛</a:t>
            </a:r>
            <a:r>
              <a:rPr b="1" dirty="0" sz="3000" lang="ar-EG">
                <a:solidFill>
                  <a:srgbClr val="0000FF"/>
                </a:solidFill>
              </a:rPr>
              <a:t> لانها تحجـــز بين هضبة  نجد وســـهول تهامة.</a:t>
            </a:r>
            <a:r>
              <a:rPr b="1" dirty="0" sz="3000" lang="en-US"/>
              <a:t>     </a:t>
            </a:r>
            <a:endParaRPr b="1" dirty="0" sz="3000" lang="ar-EG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7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1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5" grpId="0" animBg="1"/>
      <p:bldP spid="1048636" grpId="0" animBg="1"/>
      <p:bldP spid="10486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33703" cy="6858000"/>
          </a:xfrm>
          <a:prstGeom prst="rect"/>
        </p:spPr>
      </p:pic>
      <p:sp>
        <p:nvSpPr>
          <p:cNvPr id="1048642" name="Left-Right Arrow 5"/>
          <p:cNvSpPr/>
          <p:nvPr/>
        </p:nvSpPr>
        <p:spPr>
          <a:xfrm>
            <a:off x="3380075" y="0"/>
            <a:ext cx="2667000" cy="914400"/>
          </a:xfrm>
          <a:prstGeom prst="leftRightArrow"/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1"/>
          <a:p>
            <a:pPr algn="ctr"/>
            <a:r>
              <a:rPr b="1" dirty="0" sz="2800" lang="ar-EG"/>
              <a:t>للاطلاع</a:t>
            </a:r>
          </a:p>
        </p:txBody>
      </p:sp>
      <p:sp>
        <p:nvSpPr>
          <p:cNvPr id="1048643" name="Bevel 6"/>
          <p:cNvSpPr/>
          <p:nvPr/>
        </p:nvSpPr>
        <p:spPr>
          <a:xfrm>
            <a:off x="116750" y="848157"/>
            <a:ext cx="8900201" cy="5980504"/>
          </a:xfrm>
          <a:prstGeom prst="bevel"/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1"/>
          <a:p>
            <a:pPr algn="ctr"/>
            <a:endParaRPr lang="ar-EG"/>
          </a:p>
        </p:txBody>
      </p:sp>
      <p:sp>
        <p:nvSpPr>
          <p:cNvPr id="1048644" name="TextBox 7"/>
          <p:cNvSpPr txBox="1"/>
          <p:nvPr/>
        </p:nvSpPr>
        <p:spPr>
          <a:xfrm>
            <a:off x="804338" y="1613368"/>
            <a:ext cx="7408272" cy="4561840"/>
          </a:xfrm>
          <a:prstGeom prst="rect"/>
          <a:noFill/>
        </p:spPr>
        <p:txBody>
          <a:bodyPr rtlCol="1" wrap="square">
            <a:spAutoFit/>
          </a:bodyPr>
          <a:p>
            <a:pPr algn="r"/>
            <a:r>
              <a:rPr b="1" dirty="0" sz="3800" lang="ar-EG"/>
              <a:t>تتكون سلسلة جبال الحجاز من الجبال ا</a:t>
            </a:r>
            <a:r>
              <a:rPr b="1" dirty="0" sz="3800" lang="ar-SA"/>
              <a:t>ل</a:t>
            </a:r>
            <a:r>
              <a:rPr b="1" dirty="0" sz="3800" lang="ar-EG"/>
              <a:t>آتية:</a:t>
            </a:r>
            <a:endParaRPr b="1" dirty="0" sz="3800" lang="ar-EG"/>
          </a:p>
          <a:p>
            <a:pPr algn="r"/>
            <a:r>
              <a:rPr b="1" dirty="0" sz="3800" lang="ar-EG">
                <a:solidFill>
                  <a:srgbClr val="FF0000"/>
                </a:solidFill>
              </a:rPr>
              <a:t>جبال </a:t>
            </a:r>
            <a:r>
              <a:rPr b="1" dirty="0" sz="3800" lang="ar">
                <a:solidFill>
                  <a:srgbClr val="FF0000"/>
                </a:solidFill>
              </a:rPr>
              <a:t>مْدين</a:t>
            </a:r>
            <a:r>
              <a:rPr altLang="ar" b="1" dirty="0" sz="3800" lang="en-US">
                <a:solidFill>
                  <a:srgbClr val="FF0000"/>
                </a:solidFill>
              </a:rPr>
              <a:t>:</a:t>
            </a:r>
            <a:r>
              <a:rPr b="1" dirty="0" sz="3800" lang="ar-EG">
                <a:solidFill>
                  <a:srgbClr val="FF0000"/>
                </a:solidFill>
              </a:rPr>
              <a:t> </a:t>
            </a:r>
            <a:r>
              <a:rPr b="1" dirty="0" sz="3800" lang="ar-EG"/>
              <a:t>في الجهة الشمالية بمحاذاة العَقبة والبحر األحمر.</a:t>
            </a:r>
            <a:endParaRPr b="1" dirty="0" sz="3800" lang="en-US"/>
          </a:p>
          <a:p>
            <a:pPr algn="r"/>
            <a:r>
              <a:rPr b="1" dirty="0" sz="3800" lang="ar-EG">
                <a:solidFill>
                  <a:srgbClr val="FF0000"/>
                </a:solidFill>
              </a:rPr>
              <a:t>جبال الحجاز الوسطى: َ </a:t>
            </a:r>
            <a:r>
              <a:rPr b="1" dirty="0" sz="3800" lang="ar-EG"/>
              <a:t>تبـدأ مـن النهايـة الجنوبية لجبال مدين بمحاذاة سهول تهامة</a:t>
            </a:r>
            <a:endParaRPr b="1" dirty="0" sz="3800" lang="ar-EG"/>
          </a:p>
          <a:p>
            <a:pPr algn="r"/>
            <a:r>
              <a:rPr b="1" dirty="0" sz="3800" lang="ar-EG">
                <a:solidFill>
                  <a:srgbClr val="FF0000"/>
                </a:solidFill>
              </a:rPr>
              <a:t>جبال السَروات: </a:t>
            </a:r>
            <a:r>
              <a:rPr b="1" dirty="0" sz="3800" lang="ar-EG"/>
              <a:t>تبدأ من جنوب مكة حتى باب المندب    جنوب غربي اليمن.</a:t>
            </a:r>
            <a:r>
              <a:rPr b="1" dirty="0" sz="3800" lang="en-US"/>
              <a:t>    </a:t>
            </a:r>
            <a:endParaRPr b="1" dirty="0" sz="3800" lang="ar-EG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4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2" grpId="0" animBg="1"/>
      <p:bldP spid="1048643" grpId="0" animBg="1"/>
      <p:bldP spid="10486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b="18572"/>
          <a:stretch>
            <a:fillRect/>
          </a:stretch>
        </p:blipFill>
        <p:spPr bwMode="auto">
          <a:xfrm>
            <a:off x="228846" y="607274"/>
            <a:ext cx="8251371" cy="5707251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" y="0"/>
            <a:ext cx="9144000" cy="7010400"/>
          </a:xfrm>
          <a:prstGeom prst="rect"/>
        </p:spPr>
      </p:pic>
      <p:sp>
        <p:nvSpPr>
          <p:cNvPr id="1048645" name="Flowchart: Multidocument 4"/>
          <p:cNvSpPr/>
          <p:nvPr/>
        </p:nvSpPr>
        <p:spPr>
          <a:xfrm>
            <a:off x="140943" y="141144"/>
            <a:ext cx="8346033" cy="5756764"/>
          </a:xfrm>
          <a:prstGeom prst="flowChartMultidocument"/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1"/>
          <a:p>
            <a:pPr algn="ctr"/>
            <a:endParaRPr lang="ar-EG"/>
          </a:p>
        </p:txBody>
      </p:sp>
      <p:sp>
        <p:nvSpPr>
          <p:cNvPr id="1048646" name="TextBox 5"/>
          <p:cNvSpPr txBox="1"/>
          <p:nvPr/>
        </p:nvSpPr>
        <p:spPr>
          <a:xfrm>
            <a:off x="140943" y="1478279"/>
            <a:ext cx="6868557" cy="3406140"/>
          </a:xfrm>
          <a:prstGeom prst="rect"/>
          <a:noFill/>
        </p:spPr>
        <p:txBody>
          <a:bodyPr rtlCol="1" wrap="square">
            <a:spAutoFit/>
          </a:bodyPr>
          <a:p>
            <a:pPr algn="r"/>
            <a:r>
              <a:rPr b="1" dirty="0" sz="4900" lang="ar">
                <a:solidFill>
                  <a:srgbClr val="0000FF"/>
                </a:solidFill>
              </a:rPr>
              <a:t>٢</a:t>
            </a:r>
            <a:r>
              <a:rPr altLang="ar" b="1" dirty="0" sz="4900" lang="en-US">
                <a:solidFill>
                  <a:srgbClr val="0000FF"/>
                </a:solidFill>
              </a:rPr>
              <a:t>/</a:t>
            </a:r>
            <a:r>
              <a:rPr altLang="ar" b="1" dirty="0" sz="4900" lang="en-US">
                <a:solidFill>
                  <a:srgbClr val="0000FF"/>
                </a:solidFill>
              </a:rPr>
              <a:t> </a:t>
            </a:r>
            <a:r>
              <a:rPr b="1" dirty="0" sz="4900" lang="ar-EG">
                <a:solidFill>
                  <a:srgbClr val="0000FF"/>
                </a:solidFill>
              </a:rPr>
              <a:t>جبال </a:t>
            </a:r>
            <a:r>
              <a:rPr b="1" dirty="0" sz="4900" lang="ar">
                <a:solidFill>
                  <a:srgbClr val="0000FF"/>
                </a:solidFill>
              </a:rPr>
              <a:t>طَوْيق</a:t>
            </a:r>
            <a:r>
              <a:rPr altLang="ar" b="1" dirty="0" sz="4900" lang="en-US">
                <a:solidFill>
                  <a:srgbClr val="0000FF"/>
                </a:solidFill>
              </a:rPr>
              <a:t>:</a:t>
            </a:r>
            <a:endParaRPr b="1" dirty="0" sz="4900" lang="ar-EG">
              <a:solidFill>
                <a:srgbClr val="0000FF"/>
              </a:solidFill>
            </a:endParaRPr>
          </a:p>
          <a:p>
            <a:pPr algn="r"/>
            <a:r>
              <a:rPr b="1" dirty="0" sz="4900" lang="ar-EG"/>
              <a:t>تقـــع جبـــال طويق فـــي منطقـــة نجد وتسمى أيضا جبال العارض أو اليمامة.</a:t>
            </a:r>
            <a:endParaRPr b="1" dirty="0" sz="4900" lang="ar-EG"/>
          </a:p>
          <a:p>
            <a:pPr algn="r"/>
            <a:endParaRPr b="1" dirty="0" sz="2800" lang="ar-EG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 animBg="1"/>
      <p:bldP spid="10486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b="12939"/>
          <a:stretch>
            <a:fillRect/>
          </a:stretch>
        </p:blipFill>
        <p:spPr bwMode="auto">
          <a:xfrm>
            <a:off x="-152400" y="0"/>
            <a:ext cx="9296400" cy="708660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ar-EG"/>
          </a:p>
        </p:txBody>
      </p:sp>
      <p:sp>
        <p:nvSpPr>
          <p:cNvPr id="1048648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pic>
        <p:nvPicPr>
          <p:cNvPr id="2097161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" y="0"/>
            <a:ext cx="9144000" cy="7140524"/>
          </a:xfrm>
          <a:prstGeom prst="rect"/>
        </p:spPr>
      </p:pic>
      <p:sp>
        <p:nvSpPr>
          <p:cNvPr id="1048649" name="Snip and Round Single Corner Rectangle 7"/>
          <p:cNvSpPr/>
          <p:nvPr/>
        </p:nvSpPr>
        <p:spPr>
          <a:xfrm>
            <a:off x="341357" y="160734"/>
            <a:ext cx="8802643" cy="6269182"/>
          </a:xfrm>
          <a:prstGeom prst="snipRound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1"/>
          <a:p>
            <a:pPr algn="ctr"/>
            <a:endParaRPr lang="ar-EG"/>
          </a:p>
        </p:txBody>
      </p:sp>
      <p:sp>
        <p:nvSpPr>
          <p:cNvPr id="1048650" name="TextBox 8"/>
          <p:cNvSpPr txBox="1"/>
          <p:nvPr/>
        </p:nvSpPr>
        <p:spPr>
          <a:xfrm>
            <a:off x="245040" y="235242"/>
            <a:ext cx="8653920" cy="6708140"/>
          </a:xfrm>
          <a:prstGeom prst="rect"/>
          <a:noFill/>
        </p:spPr>
        <p:txBody>
          <a:bodyPr rtlCol="1" wrap="square">
            <a:spAutoFit/>
          </a:bodyPr>
          <a:p>
            <a:pPr algn="r"/>
            <a:r>
              <a:rPr b="1" dirty="0" sz="3100" lang="ar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٣</a:t>
            </a:r>
            <a:r>
              <a:rPr altLang="ar" b="1" dirty="0" sz="3100" lang="en-US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/</a:t>
            </a:r>
            <a:r>
              <a:rPr altLang="ar" b="1" dirty="0" sz="3100" lang="en-US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b="1" dirty="0" sz="3100" lang="ar-EG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</a:t>
            </a:r>
            <a:r>
              <a:rPr b="1" dirty="0" sz="3100" lang="ar-SA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لجبال</a:t>
            </a:r>
            <a:r>
              <a:rPr b="1" dirty="0" sz="3100" lang="ar-EG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b="1" dirty="0" sz="3100" lang="ar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المنفردة</a:t>
            </a:r>
            <a:r>
              <a:rPr altLang="ar" b="1" dirty="0" sz="3100" lang="en-US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altLang="ar" b="1" dirty="0" sz="3100" lang="en-US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</a:t>
            </a:r>
            <a:endParaRPr altLang="en-US" sz="3100" lang="zh-CN">
              <a:solidFill>
                <a:srgbClr val="0000FF"/>
              </a:solidFill>
            </a:endParaRPr>
          </a:p>
          <a:p>
            <a:pPr algn="r"/>
            <a:r>
              <a:rPr b="1" dirty="0" sz="3100" lang="ar-EG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مثـــل: جبلى  </a:t>
            </a:r>
            <a:r>
              <a:rPr b="1" dirty="0" sz="3100" lang="ar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أ</a:t>
            </a:r>
            <a:r>
              <a:rPr b="1" dirty="0" sz="3100" lang="ar-EG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جـــأ وســـلمى  فى حائل وجبل أحد فى المدينة المنورة</a:t>
            </a:r>
            <a:r>
              <a:rPr b="1" dirty="0" sz="3100" lang="ar-EG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الذى يبلغ طوله من الشرق الى الغرب نحو سبعة كيلومترات ولهذا الجبل مكانتة التاريخية فى سيرة نبينا محمد (ص) (أن أحدا جبل يحبنا و ئحبه)</a:t>
            </a:r>
            <a:endParaRPr b="1" dirty="0" sz="3100" lang="ar-EG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r"/>
            <a:r>
              <a:rPr b="1" dirty="0" sz="3400" lang="ar-EG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الحرات:</a:t>
            </a:r>
            <a:endParaRPr b="1" dirty="0" sz="3400" lang="ar-EG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r"/>
            <a:r>
              <a:rPr b="1" dirty="0" sz="3100" lang="ar-EG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تنتشر فى غرب المملكة العربية السعودية ومن أشهرها حرة البرك وحرة الرحا وحرة خيبر وحرة كسب وحرة رهاط وحرة </a:t>
            </a:r>
            <a:r>
              <a:rPr b="1" dirty="0" sz="3100" lang="ar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واقم</a:t>
            </a:r>
            <a:r>
              <a:rPr b="1" dirty="0" sz="3100" lang="ar-EG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b="1" dirty="0" sz="3100" lang="ar-EG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r"/>
            <a:r>
              <a:rPr b="1" dirty="0" sz="3100" lang="ar-EG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ما الحرات؟</a:t>
            </a:r>
            <a:endParaRPr b="1" dirty="0" sz="3100" lang="ar-EG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r"/>
            <a:r>
              <a:rPr b="1" dirty="0" sz="3100" lang="ar-EG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الحرات هى سطوح لابية سوداء نتجت عن تدفقات بركانية قديمة واللابة هى كتل سائلة منصهرة تحولت الى حجارة سوداء على سطح الارض</a:t>
            </a:r>
            <a:r>
              <a:rPr b="1" dirty="0" sz="3100" lang="ar-EG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  <a:endParaRPr b="1" dirty="0" sz="3100" lang="ar-EG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r"/>
            <a:r>
              <a:rPr dirty="0" sz="3100" lang="ar-EG"/>
              <a:t>  </a:t>
            </a:r>
            <a:endParaRPr dirty="0" sz="3100" lang="ar-EG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 animBg="1"/>
      <p:bldP spid="1048650" grpId="0"/>
    </p:bldLst>
  </p:timing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lastClr="000000" val="windowText"/>
      </a:dk1>
      <a:lt1>
        <a:sysClr lastClr="FFFFFF" val="window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25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r="5400000" dist="2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r="5400000" dist="2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algn="tl" flip="y" sx="40000" sy="5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Windows7</dc:creator>
  <cp:lastModifiedBy>محمد رجب حافظ عثمان</cp:lastModifiedBy>
  <dcterms:created xsi:type="dcterms:W3CDTF">٢٠٠٦-٠٨-١٥T١٨:٠٠:٠٠Z</dcterms:created>
  <dcterms:modified xsi:type="dcterms:W3CDTF">٢٠٢١-١٢-١١T١٣:٠٣:٤١Z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90b3927b30fa436d927a4bbcab0d3dda</vt:lpwstr>
  </property>
</Properties>
</file>