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66" r:id="rId2"/>
    <p:sldId id="274" r:id="rId3"/>
    <p:sldId id="267" r:id="rId4"/>
    <p:sldId id="268" r:id="rId5"/>
    <p:sldId id="275" r:id="rId6"/>
    <p:sldId id="276" r:id="rId7"/>
    <p:sldId id="269" r:id="rId8"/>
    <p:sldId id="277" r:id="rId9"/>
    <p:sldId id="278" r:id="rId10"/>
    <p:sldId id="271" r:id="rId11"/>
    <p:sldId id="270" r:id="rId12"/>
    <p:sldId id="279" r:id="rId13"/>
    <p:sldId id="272" r:id="rId14"/>
    <p:sldId id="280" r:id="rId15"/>
    <p:sldId id="273" r:id="rId16"/>
    <p:sldId id="28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10C27C-00A9-40AA-90AC-9D7CF0404D3C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2D3F79-5F5D-4C24-9584-95329D5DDED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D3F79-5F5D-4C24-9584-95329D5DDED4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D3F79-5F5D-4C24-9584-95329D5DDED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0589-1A63-4EA9-9109-5834B96D3780}" type="datetimeFigureOut">
              <a:rPr lang="ar-SA" smtClean="0"/>
              <a:pPr/>
              <a:t>08/04/36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3F3E-A57C-48E9-AD03-1AF4C11540B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1428736"/>
            <a:ext cx="9144000" cy="1500198"/>
          </a:xfrm>
        </p:spPr>
        <p:txBody>
          <a:bodyPr>
            <a:noAutofit/>
          </a:bodyPr>
          <a:lstStyle/>
          <a:p>
            <a:r>
              <a:rPr lang="ar-SA" sz="1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المنـــــــاخ</a:t>
            </a:r>
            <a:endParaRPr lang="en-US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DecoType Naskh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1628800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عنصر نائب للمحتوى 3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6143625"/>
          </a:xfrm>
        </p:spPr>
        <p:txBody>
          <a:bodyPr>
            <a:normAutofit/>
          </a:bodyPr>
          <a:lstStyle/>
          <a:p>
            <a:pPr algn="ctr"/>
            <a:r>
              <a:rPr lang="ar-SA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العوامل التي تؤثر في </a:t>
            </a:r>
            <a:r>
              <a:rPr lang="ar-SA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المناخ :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خطوط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العرض </a:t>
            </a:r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البعد عن المسطحات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المائية </a:t>
            </a:r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تيارات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المحيط </a:t>
            </a:r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الرياح </a:t>
            </a:r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الارتفاع </a:t>
            </a:r>
            <a:r>
              <a:rPr lang="ar-SA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السلاسل </a:t>
            </a:r>
            <a:r>
              <a:rPr lang="ar-SA" sz="44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الجبلية .</a:t>
            </a:r>
            <a:endParaRPr lang="en-US" sz="44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البعد عن المسطحات </a:t>
            </a:r>
            <a:r>
              <a:rPr lang="ar-SA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المائية :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أي مدينة بعيدة عن المسطحات المائية عادة تكون أدفأ صيفاً وأبرد شتاءً من المدينة التي تقع بالقرب من </a:t>
            </a:r>
            <a:r>
              <a:rPr lang="ar-SA" sz="44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المحيط </a:t>
            </a:r>
            <a:r>
              <a:rPr lang="ar-SA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/>
          </a:p>
        </p:txBody>
      </p:sp>
      <p:sp>
        <p:nvSpPr>
          <p:cNvPr id="5" name="عنوان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428604"/>
            <a:ext cx="9144000" cy="5697559"/>
          </a:xfrm>
        </p:spPr>
        <p:txBody>
          <a:bodyPr>
            <a:normAutofit/>
          </a:bodyPr>
          <a:lstStyle/>
          <a:p>
            <a:pPr algn="ctr"/>
            <a:r>
              <a:rPr lang="ar-SA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تيارات </a:t>
            </a:r>
            <a:r>
              <a:rPr lang="ar-SA" sz="5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المحيط :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5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التيار:</a:t>
            </a:r>
            <a:r>
              <a:rPr lang="ar-SA" sz="5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حركة مياه المحيط </a:t>
            </a:r>
            <a:r>
              <a:rPr lang="ar-SA" sz="54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المستمرة .</a:t>
            </a:r>
            <a:endParaRPr lang="en-US" sz="5400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5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* تؤثر درجة حرارة التيارات في مناخ اليابسة القريبة </a:t>
            </a:r>
            <a:r>
              <a:rPr lang="ar-SA" sz="54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منها </a:t>
            </a:r>
            <a:r>
              <a:rPr lang="ar-SA" sz="5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فمثلاً تسبب المياه الدافئة في تيار الخليج اعتدال درجات حرارة الجزر البريطانية</a:t>
            </a:r>
            <a:endParaRPr lang="ar-SA" sz="5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90600"/>
            <a:ext cx="8001056" cy="52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63579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ar-SA" sz="35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السلاسل </a:t>
            </a:r>
            <a:r>
              <a:rPr lang="ar-SA" sz="35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الجبلية :</a:t>
            </a:r>
            <a:endParaRPr lang="en-U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تؤثر السلاسل الجبلية في نمط </a:t>
            </a:r>
            <a:r>
              <a:rPr lang="ar-SA" sz="35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الهطل</a:t>
            </a:r>
            <a:r>
              <a:rPr lang="ar-SA" sz="35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5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35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ظل </a:t>
            </a:r>
            <a:r>
              <a:rPr lang="ar-SA" sz="3500" b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المطر </a:t>
            </a:r>
            <a:r>
              <a:rPr lang="ar-SA" sz="3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ar-SA" sz="3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المنطقة من الجبل التي تقع في الجانب غير المواجه </a:t>
            </a:r>
            <a:r>
              <a:rPr lang="ar-SA" sz="35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للرياح .</a:t>
            </a:r>
            <a:endParaRPr lang="en-US" sz="3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الرياح :</a:t>
            </a:r>
            <a:endParaRPr lang="en-U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عندما يتبخر الماء من تيارات المحيط الدافئة الواقعة عند خط الاستواء فإن الرياح تحمل هذا البخار بعيداً عن خط الاستواء في اتجاه المناطق </a:t>
            </a:r>
            <a:r>
              <a:rPr lang="ar-SA" sz="35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الباردة </a:t>
            </a:r>
            <a:r>
              <a:rPr lang="ar-SA" sz="35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وهناك يتكاثف البخار وتنبعث منه حرارة نحو الغلاف </a:t>
            </a:r>
            <a:r>
              <a:rPr lang="ar-SA" sz="35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الجوي .</a:t>
            </a:r>
            <a:endParaRPr lang="en-US" sz="35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الارتفاع :</a:t>
            </a:r>
            <a:endParaRPr lang="en-US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5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كلما كان المكان فوق سطح البحر أعلى كان مناخه </a:t>
            </a:r>
            <a:r>
              <a:rPr lang="ar-SA" sz="35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أبرد </a:t>
            </a:r>
            <a:r>
              <a:rPr lang="ar-SA" sz="35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لذلك تنمو النباتات الاستوائية على طول سفوح الجبال القريبة من خط الاستواء بينما نجد ثلوجاً دائمة وجليداً على قمم </a:t>
            </a:r>
            <a:r>
              <a:rPr lang="ar-SA" sz="35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الجبال .</a:t>
            </a:r>
            <a:endParaRPr lang="en-US" sz="35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6786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714356"/>
            <a:ext cx="9144000" cy="5411807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التغير </a:t>
            </a:r>
            <a:r>
              <a:rPr lang="ar-SA" sz="44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المناخي :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أي تغير مؤثر وطويل المدى في معدل حالة الطقس يحدث لمنطقة </a:t>
            </a:r>
            <a:r>
              <a:rPr lang="ar-SA" sz="44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معينة .</a:t>
            </a:r>
            <a:endParaRPr lang="en-US" sz="4400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* يشمل التغيرات في معدل درجات </a:t>
            </a:r>
            <a:r>
              <a:rPr lang="ar-SA" sz="4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الحرارة </a:t>
            </a:r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معدل </a:t>
            </a:r>
            <a:r>
              <a:rPr lang="ar-SA" sz="4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التساقط </a:t>
            </a:r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– حالة </a:t>
            </a:r>
            <a:r>
              <a:rPr lang="ar-SA" sz="4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الرياح </a:t>
            </a:r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تحدث هذه التغيرات بسبب البراكين أو شدة الأشعة الشمسية أو سقوط النيازك الكبيرة أو بسبب نشاطات الإنسان العمرانية </a:t>
            </a:r>
            <a:r>
              <a:rPr lang="ar-SA" sz="4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والصناعية .</a:t>
            </a:r>
            <a:endParaRPr lang="en-US" sz="44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5724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4040605thumb3-13881295220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الأهداف:</a:t>
            </a:r>
            <a:endParaRPr lang="ar-S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DecoType Naskh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يوضح ما يحدد مناخ منطقة ما </a:t>
            </a:r>
            <a:r>
              <a:rPr lang="ar-SA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ـ</a:t>
            </a:r>
          </a:p>
          <a:p>
            <a:r>
              <a:rPr lang="ar-SA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يلخص العوامل المؤثرة في المناخ </a:t>
            </a:r>
            <a:endParaRPr lang="ar-SA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التهيئة:</a:t>
            </a:r>
            <a:endParaRPr lang="ar-SA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DecoType Naskh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67543" y="1628801"/>
          <a:ext cx="8280921" cy="504055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760307"/>
                <a:gridCol w="2760307"/>
                <a:gridCol w="2760307"/>
              </a:tblGrid>
              <a:tr h="168018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</a:t>
                      </a:r>
                      <a:r>
                        <a:rPr lang="ar-SA" sz="4800" baseline="0" dirty="0" smtClean="0"/>
                        <a:t> أ</a:t>
                      </a:r>
                      <a:r>
                        <a:rPr lang="ar-SA" sz="4800" dirty="0" smtClean="0"/>
                        <a:t>ريد أن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</a:t>
                      </a:r>
                      <a:r>
                        <a:rPr lang="ar-SA" sz="4800" baseline="0" dirty="0" smtClean="0"/>
                        <a:t> </a:t>
                      </a:r>
                      <a:r>
                        <a:rPr lang="ar-SA" sz="4800" baseline="0" dirty="0" err="1" smtClean="0"/>
                        <a:t>تعلمت؟</a:t>
                      </a:r>
                      <a:endParaRPr lang="ar-SA" sz="4800" dirty="0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4040605thumb3-13881295220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تقويم المعرفة </a:t>
            </a:r>
            <a:r>
              <a:rPr lang="ar-SA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DecoType Naskh" pitchFamily="2" charset="-78"/>
              </a:rPr>
              <a:t>السابقة:</a:t>
            </a:r>
            <a:endParaRPr lang="ar-SA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DecoType Naskh" pitchFamily="2" charset="-78"/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ar-SA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مالمناخ</a:t>
            </a:r>
            <a:r>
              <a:rPr lang="ar-SA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السائد في هذه </a:t>
            </a:r>
            <a:r>
              <a:rPr lang="ar-SA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المنطقة ؟</a:t>
            </a:r>
            <a:endParaRPr lang="ar-SA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340768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ar-SA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14366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61436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عنصر نائب للمحتوى 3"/>
          <p:cNvSpPr>
            <a:spLocks noGrp="1"/>
          </p:cNvSpPr>
          <p:nvPr>
            <p:ph idx="4294967295"/>
          </p:nvPr>
        </p:nvSpPr>
        <p:spPr>
          <a:xfrm>
            <a:off x="0" y="500062"/>
            <a:ext cx="9144000" cy="5929333"/>
          </a:xfrm>
        </p:spPr>
        <p:txBody>
          <a:bodyPr>
            <a:normAutofit/>
          </a:bodyPr>
          <a:lstStyle/>
          <a:p>
            <a:pPr algn="ctr"/>
            <a:r>
              <a:rPr lang="ar-SA" sz="4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المناخ :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متوسط الحالة الجوية في مكان ما خلال فترة زمنية </a:t>
            </a:r>
            <a:r>
              <a:rPr lang="ar-SA" sz="36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محددة .</a:t>
            </a:r>
            <a:endParaRPr lang="en-US" sz="36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* يعتبر كل من متوسط درجة الحرارة ومتوسط هطل الأمطار أكثر المتغيرات أهمية في تحديد </a:t>
            </a:r>
            <a:r>
              <a:rPr lang="ar-SA" sz="3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المناخ .</a:t>
            </a:r>
            <a:endParaRPr lang="en-US" sz="36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* تعتبر خطوط العرض أكبر مؤثر في المناخ بسبب اعتماد المناخ على درجة حرارة الشعاع </a:t>
            </a:r>
            <a:r>
              <a:rPr lang="ar-SA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الشمسي .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* الطريقة الأخرى لتصنيف المناطق المناخية تكون بوصف أنواع النباتات التي تعيش </a:t>
            </a:r>
            <a:r>
              <a:rPr lang="ar-SA" sz="36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فيها .</a:t>
            </a:r>
            <a:endParaRPr lang="en-US" sz="36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يؤكد العلماء أن المناخ العالمي يزداد </a:t>
            </a:r>
            <a:r>
              <a:rPr lang="ar-SA" sz="3600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سخونة .</a:t>
            </a:r>
            <a:endParaRPr lang="en-US" sz="36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5" name="عنوان 4"/>
          <p:cNvSpPr>
            <a:spLocks noGrp="1"/>
          </p:cNvSpPr>
          <p:nvPr>
            <p:ph type="title" idx="4294967295"/>
          </p:nvPr>
        </p:nvSpPr>
        <p:spPr>
          <a:xfrm>
            <a:off x="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78581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4040605thumb3-13881295220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6325"/>
            <a:ext cx="8358246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340</Words>
  <Application>Microsoft Office PowerPoint</Application>
  <PresentationFormat>عرض على الشاشة (3:4)‏</PresentationFormat>
  <Paragraphs>39</Paragraphs>
  <Slides>16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المنـــــــاخ</vt:lpstr>
      <vt:lpstr>الأهداف:</vt:lpstr>
      <vt:lpstr>التهيئة:</vt:lpstr>
      <vt:lpstr>تقويم المعرفة السابقة:</vt:lpstr>
      <vt:lpstr>الشريحة 5</vt:lpstr>
      <vt:lpstr>الشريحة 6</vt:lpstr>
      <vt:lpstr> </vt:lpstr>
      <vt:lpstr>الشريحة 8</vt:lpstr>
      <vt:lpstr>الشريحة 9</vt:lpstr>
      <vt:lpstr> 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دورات الحياة</dc:title>
  <dc:creator>روان</dc:creator>
  <cp:lastModifiedBy>aja</cp:lastModifiedBy>
  <cp:revision>31</cp:revision>
  <dcterms:created xsi:type="dcterms:W3CDTF">2014-08-15T02:45:47Z</dcterms:created>
  <dcterms:modified xsi:type="dcterms:W3CDTF">2015-01-28T17:29:14Z</dcterms:modified>
</cp:coreProperties>
</file>