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Masters/slideMaster7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Masters/slideMaster8.xml" ContentType="application/vnd.openxmlformats-officedocument.presentationml.slideMaster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10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</p:sldMasterIdLst>
  <p:notesMasterIdLst>
    <p:notesMasterId r:id="rId11"/>
  </p:notesMasterIdLst>
  <p:sldIdLst>
    <p:sldId id="257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type="screen4x3" cy="6858000" cx="9144000"/>
  <p:notesSz cx="6858000" cy="9144000"/>
  <p:defaultTextStyle>
    <a:defPPr>
      <a:defRPr lang="ar-EG"/>
    </a:defPPr>
    <a:lvl1pPr algn="r" defTabSz="914400" eaLnBrk="1" hangingPunct="1" latinLnBrk="0" marL="0" rtl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CCFF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84978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/>
        </p:spPr>
        <p:txBody>
          <a:bodyPr bIns="45720" lIns="91440" rIns="91440" rtlCol="1" tIns="45720" vert="horz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1049425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/>
        </p:spPr>
        <p:txBody>
          <a:bodyPr bIns="45720" lIns="91440" rIns="91440" rtlCol="1" tIns="45720" vert="horz"/>
          <a:lstStyle>
            <a:lvl1pPr algn="l">
              <a:defRPr sz="1200"/>
            </a:lvl1pPr>
          </a:lstStyle>
          <a:p>
            <a:fld id="{004329E7-D070-4693-8C20-F4D5DB13B297}" type="datetimeFigureOut">
              <a:rPr lang="ar-EG" smtClean="0"/>
              <a:t>12/02/1442</a:t>
            </a:fld>
            <a:endParaRPr lang="ar-EG"/>
          </a:p>
        </p:txBody>
      </p:sp>
      <p:sp>
        <p:nvSpPr>
          <p:cNvPr id="1049426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1" tIns="45720" vert="horz"/>
          <a:p>
            <a:endParaRPr lang="ar-EG"/>
          </a:p>
        </p:txBody>
      </p:sp>
      <p:sp>
        <p:nvSpPr>
          <p:cNvPr id="104942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1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4942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/>
        </p:spPr>
        <p:txBody>
          <a:bodyPr anchor="b" bIns="45720" lIns="91440" rIns="91440" rtlCol="1" tIns="45720" vert="horz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104942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/>
        </p:spPr>
        <p:txBody>
          <a:bodyPr anchor="b" bIns="45720" lIns="91440" rIns="91440" rtlCol="1" tIns="45720" vert="horz"/>
          <a:lstStyle>
            <a:lvl1pPr algn="l">
              <a:defRPr sz="1200"/>
            </a:lvl1pPr>
          </a:lstStyle>
          <a:p>
            <a:fld id="{B05F8FD4-E2E6-4F6E-AFC2-EF779645884A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r" defTabSz="914400" eaLnBrk="1" hangingPunct="1" latinLnBrk="0" marL="0" rtl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ar-EG"/>
          </a:p>
        </p:txBody>
      </p:sp>
      <p:sp>
        <p:nvSpPr>
          <p:cNvPr id="10487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5F8FD4-E2E6-4F6E-AFC2-EF779645884A}" type="slidenum">
              <a:rPr lang="ar-EG" smtClean="0"/>
              <a:t>16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599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0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60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0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0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604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5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6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07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18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1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938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3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94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4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4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943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44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45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46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7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75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952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53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95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9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57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58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59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9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965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966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8900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901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9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905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906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9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918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19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920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9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924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92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9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933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34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35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36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90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9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917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1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9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9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835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36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83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3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3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840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41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42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43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624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87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71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7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8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75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76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77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8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867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868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8892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893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89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9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897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898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8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880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81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82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8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886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591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4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8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4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4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849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50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51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52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85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8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85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8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2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2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3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14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93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318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19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20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21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669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7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298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99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30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3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03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04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05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3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33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340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932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32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32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2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2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328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329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3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1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192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93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19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1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97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98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99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8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34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50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351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3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355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8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28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9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93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94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95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96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30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3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93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3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2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2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39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94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939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9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9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398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99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400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401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655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5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376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77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37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3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8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81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82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83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3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3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373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374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1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9362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363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36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6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6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367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368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38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8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2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05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206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7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408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409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410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4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4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4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414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5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4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4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4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4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420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421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422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42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3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3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3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94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4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4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4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808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0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8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1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813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14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15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16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641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782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83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8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87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88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89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7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775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76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8792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93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9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9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797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98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7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9208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09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13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214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7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800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01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02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8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806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81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8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822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23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24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825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8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8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8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76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2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8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279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80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928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8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8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84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85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86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87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683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7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258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59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26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63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64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65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2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76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277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16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8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9229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30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34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235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24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6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237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38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239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43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8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24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5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53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54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55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56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2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2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92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2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7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968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6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97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7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7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973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74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75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76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702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023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24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02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0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28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29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30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5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5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0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012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013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4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9015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016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0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020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021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9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1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982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983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984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9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988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99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9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9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9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999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00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01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02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00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0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99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9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9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9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060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61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906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6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6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065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66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67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6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724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5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216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217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218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2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2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222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033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34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03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0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38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39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40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0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098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099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9087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088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0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092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09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07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7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1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052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53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054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0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058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04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0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4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4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047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48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49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050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0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0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907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0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0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2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0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131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32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913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3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3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136" name="Rectangle 6"/>
          <p:cNvSpPr/>
          <p:nvPr/>
        </p:nvSpPr>
        <p:spPr>
          <a:xfrm>
            <a:off x="62931" y="1449303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37" name="Rectangle 9"/>
          <p:cNvSpPr/>
          <p:nvPr/>
        </p:nvSpPr>
        <p:spPr>
          <a:xfrm>
            <a:off x="62931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38" name="Rectangle 10"/>
          <p:cNvSpPr/>
          <p:nvPr/>
        </p:nvSpPr>
        <p:spPr>
          <a:xfrm>
            <a:off x="62931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39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7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17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1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8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8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182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83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84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85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7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8742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2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0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121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2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12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1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26" name="Rectangle 6"/>
          <p:cNvSpPr/>
          <p:nvPr/>
        </p:nvSpPr>
        <p:spPr>
          <a:xfrm flipV="1">
            <a:off x="69412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27" name="Rectangle 7"/>
          <p:cNvSpPr/>
          <p:nvPr/>
        </p:nvSpPr>
        <p:spPr>
          <a:xfrm>
            <a:off x="69146" y="2341475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28" name="Rectangle 8"/>
          <p:cNvSpPr/>
          <p:nvPr/>
        </p:nvSpPr>
        <p:spPr>
          <a:xfrm>
            <a:off x="68306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1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104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105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3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/>
              <a:t>Click to edit Master title style</a:t>
            </a:r>
          </a:p>
        </p:txBody>
      </p:sp>
      <p:sp>
        <p:nvSpPr>
          <p:cNvPr id="1049154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155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15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5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5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159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160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16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6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5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9146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47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148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1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152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6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9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91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0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  <p:sp>
        <p:nvSpPr>
          <p:cNvPr id="1049111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12" name="Rectangle 11"/>
          <p:cNvSpPr/>
          <p:nvPr/>
        </p:nvSpPr>
        <p:spPr>
          <a:xfrm>
            <a:off x="68508" y="4650474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13" name="Rectangle 12"/>
          <p:cNvSpPr/>
          <p:nvPr/>
        </p:nvSpPr>
        <p:spPr>
          <a:xfrm>
            <a:off x="68510" y="4773224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9114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911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1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91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91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91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/Relationships>
</file>

<file path=ppt/slideMasters/_rels/slideMaster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/Relationships>
</file>

<file path=ppt/slideMasters/_rels/slideMaster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/Relationships>
</file>

<file path=ppt/slideMasters/_rels/slideMaster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/Relationships>
</file>

<file path=ppt/slideMasters/_rels/slideMaster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577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578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579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58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58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58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74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49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750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751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5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5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614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15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616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617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1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659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60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661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662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6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6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645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46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647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648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4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5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631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3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63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63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3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673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74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675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676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7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7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692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693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694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695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9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69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714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15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716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717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1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48732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8733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734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735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fld id="{6063572F-9391-4EA0-A725-A8DB0340A885}" type="datetimeFigureOut">
              <a:rPr lang="ar-EG" smtClean="0">
                <a:solidFill>
                  <a:srgbClr val="696464"/>
                </a:solidFill>
              </a:rPr>
              <a:t>12/02/1442</a:t>
            </a:fld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3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endParaRPr lang="ar-EG">
              <a:solidFill>
                <a:srgbClr val="696464"/>
              </a:solidFill>
            </a:endParaRPr>
          </a:p>
        </p:txBody>
      </p:sp>
      <p:sp>
        <p:nvSpPr>
          <p:cNvPr id="104873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53980E-AB48-4032-94E7-AA69D88710E5}" type="slidenum">
              <a:rPr lang="ar-EG" smtClean="0"/>
              <a:t>‹#›</a:t>
            </a:fld>
            <a:endParaRPr lang="ar-EG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eaLnBrk="1" hangingPunct="1" latinLnBrk="0" rtl="1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28600" latinLnBrk="0" marL="548640" rtl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228600" latinLnBrk="0" marL="822960" rtl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228600" latinLnBrk="0" marL="1097280" rtl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228600" latinLnBrk="0" marL="1371600" rtl="1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228600" latinLnBrk="0" marL="1645920" rtl="1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228600" latinLnBrk="0" marL="1920240" rtl="1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228600" latinLnBrk="0" marL="2194560" rtl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228600" latinLnBrk="0" marL="2468880" rtl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90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0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0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0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سحابة 1"/>
          <p:cNvSpPr/>
          <p:nvPr/>
        </p:nvSpPr>
        <p:spPr>
          <a:xfrm rot="20473217">
            <a:off x="871946" y="1778182"/>
            <a:ext cx="5839097" cy="3076304"/>
          </a:xfrm>
          <a:prstGeom prst="cloud"/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altLang="en-US" b="1" dirty="0" sz="4030" lang="ar">
                <a:solidFill>
                  <a:schemeClr val="tx1"/>
                </a:solidFill>
              </a:rPr>
              <a:t>إعداد</a:t>
            </a:r>
            <a:r>
              <a:rPr altLang="ar" b="1" dirty="0" sz="4030" lang="en-US">
                <a:solidFill>
                  <a:schemeClr val="tx1"/>
                </a:solidFill>
              </a:rPr>
              <a:t> </a:t>
            </a:r>
            <a:r>
              <a:rPr altLang="ar" b="1" dirty="0" sz="4030" lang="ar">
                <a:solidFill>
                  <a:schemeClr val="tx1"/>
                </a:solidFill>
              </a:rPr>
              <a:t>الاستاذ</a:t>
            </a:r>
            <a:r>
              <a:rPr altLang="ar" b="1" dirty="0" sz="4030" lang="en-US">
                <a:solidFill>
                  <a:schemeClr val="tx1"/>
                </a:solidFill>
              </a:rPr>
              <a:t> </a:t>
            </a:r>
            <a:r>
              <a:rPr altLang="ar" b="1" dirty="0" sz="4030" lang="en-US">
                <a:solidFill>
                  <a:schemeClr val="tx1"/>
                </a:solidFill>
              </a:rPr>
              <a:t>:</a:t>
            </a:r>
            <a:endParaRPr altLang="en-US" lang="zh-CN"/>
          </a:p>
          <a:p>
            <a:pPr algn="ctr"/>
            <a:r>
              <a:rPr altLang="en-US" b="1" dirty="0" sz="4030" lang="ar">
                <a:solidFill>
                  <a:schemeClr val="tx1"/>
                </a:solidFill>
              </a:rPr>
              <a:t>محمد رجب</a:t>
            </a:r>
            <a:r>
              <a:rPr altLang="ar" b="1" dirty="0" sz="4030" lang="en-US">
                <a:solidFill>
                  <a:schemeClr val="tx1"/>
                </a:solidFill>
              </a:rPr>
              <a:t> </a:t>
            </a:r>
            <a:r>
              <a:rPr altLang="ar" b="1" dirty="0" sz="4030" lang="ar">
                <a:solidFill>
                  <a:schemeClr val="tx1"/>
                </a:solidFill>
              </a:rPr>
              <a:t>عثمان</a:t>
            </a:r>
            <a:r>
              <a:rPr altLang="ar" b="1" dirty="0" sz="4030" lang="en-US">
                <a:solidFill>
                  <a:schemeClr val="tx1"/>
                </a:solidFill>
              </a:rPr>
              <a:t> </a:t>
            </a:r>
            <a:endParaRPr altLang="en-US" lang="zh-CN"/>
          </a:p>
        </p:txBody>
      </p:sp>
      <p:pic>
        <p:nvPicPr>
          <p:cNvPr id="2097152" name="Picture 2" descr="نتيجة بحث الصور عن قلم وكتاب كرتون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322423" y="2865664"/>
            <a:ext cx="2821577" cy="3135086"/>
          </a:xfrm>
          <a:prstGeom prst="rect"/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Cloud Callout 11"/>
          <p:cNvSpPr/>
          <p:nvPr/>
        </p:nvSpPr>
        <p:spPr>
          <a:xfrm>
            <a:off x="5563652" y="161734"/>
            <a:ext cx="2854739" cy="2347184"/>
          </a:xfrm>
          <a:prstGeom prst="cloudCallout">
            <a:avLst>
              <a:gd name="adj1" fmla="val -38925"/>
              <a:gd name="adj2" fmla="val 932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2000" lang="ar-EG"/>
              <a:t>الزهد والتواضع</a:t>
            </a:r>
          </a:p>
        </p:txBody>
      </p:sp>
      <p:sp>
        <p:nvSpPr>
          <p:cNvPr id="1048704" name="Cloud Callout 12"/>
          <p:cNvSpPr/>
          <p:nvPr/>
        </p:nvSpPr>
        <p:spPr>
          <a:xfrm>
            <a:off x="968743" y="136079"/>
            <a:ext cx="3239978" cy="2358511"/>
          </a:xfrm>
          <a:prstGeom prst="cloudCallout">
            <a:avLst>
              <a:gd name="adj1" fmla="val -47893"/>
              <a:gd name="adj2" fmla="val 820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2000" lang="ar-EG"/>
              <a:t>الكرم والجود</a:t>
            </a:r>
          </a:p>
        </p:txBody>
      </p:sp>
      <p:sp>
        <p:nvSpPr>
          <p:cNvPr id="1048705" name="Cloud Callout 14"/>
          <p:cNvSpPr/>
          <p:nvPr/>
        </p:nvSpPr>
        <p:spPr>
          <a:xfrm>
            <a:off x="6263279" y="3170086"/>
            <a:ext cx="2687267" cy="2528676"/>
          </a:xfrm>
          <a:prstGeom prst="cloudCallout">
            <a:avLst>
              <a:gd name="adj1" fmla="val -54377"/>
              <a:gd name="adj2" fmla="val 932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2000" lang="ar-EG"/>
              <a:t>العلم </a:t>
            </a:r>
            <a:r>
              <a:rPr b="1" dirty="0" sz="2000" lang="ar"/>
              <a:t>والتفقه</a:t>
            </a:r>
            <a:r>
              <a:rPr altLang="ar" b="1" dirty="0" sz="2000" lang="en-US"/>
              <a:t> </a:t>
            </a:r>
            <a:r>
              <a:rPr altLang="ar" b="1" dirty="0" sz="2000" lang="ar"/>
              <a:t>ف</a:t>
            </a:r>
            <a:r>
              <a:rPr altLang="ar" b="1" dirty="0" sz="2000" lang="ar"/>
              <a:t>ي</a:t>
            </a:r>
            <a:r>
              <a:rPr b="1" dirty="0" sz="2000" lang="ar-EG"/>
              <a:t> الدين</a:t>
            </a:r>
            <a:endParaRPr altLang="en-US" lang="zh-CN"/>
          </a:p>
        </p:txBody>
      </p:sp>
      <p:sp>
        <p:nvSpPr>
          <p:cNvPr id="1048706" name="Cloud Callout 15"/>
          <p:cNvSpPr/>
          <p:nvPr/>
        </p:nvSpPr>
        <p:spPr>
          <a:xfrm>
            <a:off x="408876" y="3069228"/>
            <a:ext cx="2709950" cy="2420603"/>
          </a:xfrm>
          <a:prstGeom prst="cloudCallout">
            <a:avLst>
              <a:gd name="adj1" fmla="val -53063"/>
              <a:gd name="adj2" fmla="val 684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2000" lang="ar-EG"/>
              <a:t>الحكمة</a:t>
            </a:r>
          </a:p>
        </p:txBody>
      </p:sp>
      <p:sp>
        <p:nvSpPr>
          <p:cNvPr id="1048707" name="Explosion 2 16"/>
          <p:cNvSpPr/>
          <p:nvPr/>
        </p:nvSpPr>
        <p:spPr>
          <a:xfrm>
            <a:off x="2699792" y="1831217"/>
            <a:ext cx="4109116" cy="2160777"/>
          </a:xfrm>
          <a:prstGeom prst="irregularSeal2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2000" lang="ar-EG"/>
              <a:t>صفات الخليفة على بن أبى طالب</a:t>
            </a:r>
          </a:p>
        </p:txBody>
      </p:sp>
      <p:sp>
        <p:nvSpPr>
          <p:cNvPr id="1048708" name="Cloud Callout 17"/>
          <p:cNvSpPr/>
          <p:nvPr/>
        </p:nvSpPr>
        <p:spPr>
          <a:xfrm>
            <a:off x="3397839" y="3753274"/>
            <a:ext cx="2606613" cy="2261598"/>
          </a:xfrm>
          <a:prstGeom prst="cloudCallout">
            <a:avLst>
              <a:gd name="adj1" fmla="val -70428"/>
              <a:gd name="adj2" fmla="val 879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2000" lang="ar-EG"/>
              <a:t>الشجاعة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9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4" grpId="0" animBg="1"/>
      <p:bldP spid="1048705" grpId="0" animBg="1"/>
      <p:bldP spid="1048706" grpId="0" animBg="1"/>
      <p:bldP spid="1048707" grpId="0" animBg="1"/>
      <p:bldP spid="10487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تم بواسطة Essbaiti+MD-MaSTeR - الكاتب: DonSitraider الكتابة ،، Sitraider  Fact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93214" y="428256"/>
            <a:ext cx="5157573" cy="4432955"/>
          </a:xfrm>
          <a:prstGeom prst="rect"/>
          <a:noFill/>
        </p:spPr>
      </p:pic>
      <p:sp>
        <p:nvSpPr>
          <p:cNvPr id="1048712" name="Rectangle 1"/>
          <p:cNvSpPr/>
          <p:nvPr/>
        </p:nvSpPr>
        <p:spPr>
          <a:xfrm>
            <a:off x="2408739" y="5068087"/>
            <a:ext cx="4996089" cy="904241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5500" lang="ar-SA"/>
              <a:t>من هم الخوارج ؟</a:t>
            </a:r>
            <a:endParaRPr dirty="0" sz="5500"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5588" t="38795" r="25588" b="28990"/>
          <a:stretch>
            <a:fillRect/>
          </a:stretch>
        </p:blipFill>
        <p:spPr>
          <a:xfrm>
            <a:off x="215013" y="473951"/>
            <a:ext cx="8928987" cy="586151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Rectangle 5"/>
          <p:cNvSpPr/>
          <p:nvPr/>
        </p:nvSpPr>
        <p:spPr>
          <a:xfrm>
            <a:off x="691514" y="129619"/>
            <a:ext cx="7689451" cy="1517973"/>
          </a:xfrm>
          <a:prstGeom prst="rect"/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4100" lang="ar"/>
              <a:t>٤</a:t>
            </a:r>
            <a:r>
              <a:rPr altLang="ar" b="1" dirty="0" sz="4100" lang="en-US"/>
              <a:t>/</a:t>
            </a:r>
            <a:r>
              <a:rPr altLang="ar" b="1" dirty="0" sz="4100" lang="en-US"/>
              <a:t> </a:t>
            </a:r>
            <a:r>
              <a:rPr altLang="ar" b="1" dirty="0" sz="4100" lang="en-US"/>
              <a:t> </a:t>
            </a:r>
            <a:r>
              <a:rPr altLang="ar" b="1" dirty="0" sz="4100" lang="ar"/>
              <a:t>أوجه</a:t>
            </a:r>
            <a:r>
              <a:rPr b="1" dirty="0" sz="4100" lang="ar-EG"/>
              <a:t> التشابة بين خوارج </a:t>
            </a:r>
            <a:r>
              <a:rPr b="1" dirty="0" sz="4100" lang="ar"/>
              <a:t>الماضى</a:t>
            </a:r>
            <a:r>
              <a:rPr altLang="ar" b="1" dirty="0" sz="4100" lang="en-US"/>
              <a:t> </a:t>
            </a:r>
            <a:r>
              <a:rPr altLang="ar" b="1" dirty="0" sz="4100" lang="ar"/>
              <a:t>و</a:t>
            </a:r>
            <a:r>
              <a:rPr altLang="ar" b="1" dirty="0" sz="4100" lang="en-US"/>
              <a:t> </a:t>
            </a:r>
            <a:r>
              <a:rPr altLang="ar" b="1" dirty="0" sz="4100" lang="ar"/>
              <a:t>الحاضر</a:t>
            </a:r>
            <a:r>
              <a:rPr altLang="ar" b="1" dirty="0" sz="4100" lang="en-US"/>
              <a:t> </a:t>
            </a:r>
            <a:r>
              <a:rPr altLang="ar" b="1" dirty="0" sz="4100" lang="en-US"/>
              <a:t>:</a:t>
            </a:r>
            <a:r>
              <a:rPr altLang="ar" b="1" dirty="0" sz="2800" lang="en-US"/>
              <a:t> </a:t>
            </a:r>
            <a:endParaRPr altLang="en-US" lang="zh-CN"/>
          </a:p>
        </p:txBody>
      </p:sp>
      <p:sp>
        <p:nvSpPr>
          <p:cNvPr id="1048726" name="Horizontal Scroll 10"/>
          <p:cNvSpPr/>
          <p:nvPr/>
        </p:nvSpPr>
        <p:spPr>
          <a:xfrm>
            <a:off x="971600" y="1076942"/>
            <a:ext cx="7344816" cy="5755568"/>
          </a:xfrm>
          <a:prstGeom prst="horizontalScroll"/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1"/>
          <a:p>
            <a:r>
              <a:rPr b="1" dirty="0" sz="3600" lang="ar-EG"/>
              <a:t>1- خالفوا امر ولاة الامر</a:t>
            </a:r>
          </a:p>
          <a:p>
            <a:r>
              <a:rPr b="1" dirty="0" sz="3600" lang="ar-EG"/>
              <a:t>2- كفروا العلماء والحكام ومن خالفهم </a:t>
            </a:r>
          </a:p>
          <a:p>
            <a:r>
              <a:rPr b="1" dirty="0" sz="3600" lang="ar-EG"/>
              <a:t>3- قتلوا المسلمين </a:t>
            </a:r>
          </a:p>
          <a:p>
            <a:r>
              <a:rPr b="1" dirty="0" sz="3600" lang="ar-EG"/>
              <a:t>4- نشروا الفوضى والتخريب فى بلاد المسلمين وغيرها</a:t>
            </a:r>
          </a:p>
        </p:txBody>
      </p:sp>
      <p:sp>
        <p:nvSpPr>
          <p:cNvPr id="1048727" name="Horizontal Scroll 4"/>
          <p:cNvSpPr/>
          <p:nvPr/>
        </p:nvSpPr>
        <p:spPr>
          <a:xfrm>
            <a:off x="622384" y="1076942"/>
            <a:ext cx="7694032" cy="5755568"/>
          </a:xfrm>
          <a:prstGeom prst="horizontalScroll"/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1"/>
          <a:p>
            <a:r>
              <a:rPr b="1" dirty="0" sz="3600" lang="ar-EG"/>
              <a:t>1- خالفوا امر ولاة الامر</a:t>
            </a:r>
          </a:p>
          <a:p>
            <a:r>
              <a:rPr b="1" dirty="0" sz="3600" lang="ar-EG"/>
              <a:t>2- كفروا العلماء والحكام ومن خالفهم </a:t>
            </a:r>
          </a:p>
          <a:p>
            <a:r>
              <a:rPr b="1" dirty="0" sz="3600" lang="ar-EG"/>
              <a:t>3- قتلوا المسلمين </a:t>
            </a:r>
          </a:p>
          <a:p>
            <a:r>
              <a:rPr b="1" dirty="0" sz="3600" lang="ar-EG"/>
              <a:t>4- نشروا الفوضى والتخريب فى بلاد المسلمين وغيرها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5" grpId="0" animBg="1"/>
      <p:bldP spid="1048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Cloud Callout 6"/>
          <p:cNvSpPr/>
          <p:nvPr/>
        </p:nvSpPr>
        <p:spPr>
          <a:xfrm>
            <a:off x="2771800" y="-99392"/>
            <a:ext cx="4176464" cy="1440160"/>
          </a:xfrm>
          <a:prstGeom prst="cloudCallou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4000" lang="ar-EG"/>
              <a:t>نشاط </a:t>
            </a:r>
            <a:r>
              <a:rPr b="1" dirty="0" sz="3200" lang="ar-EG"/>
              <a:t>2</a:t>
            </a:r>
          </a:p>
        </p:txBody>
      </p:sp>
      <p:sp>
        <p:nvSpPr>
          <p:cNvPr id="1048744" name="Left-Right Arrow 7"/>
          <p:cNvSpPr/>
          <p:nvPr/>
        </p:nvSpPr>
        <p:spPr>
          <a:xfrm>
            <a:off x="611560" y="1367188"/>
            <a:ext cx="8280920" cy="1413740"/>
          </a:xfrm>
          <a:prstGeom prst="leftRightArrow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3200" lang="ar-EG"/>
              <a:t>يقرا الطلبة النص الاتى ثم يجيبون عن الاسئلة</a:t>
            </a:r>
            <a:r>
              <a:rPr dirty="0" lang="ar-EG"/>
              <a:t>:</a:t>
            </a:r>
          </a:p>
        </p:txBody>
      </p:sp>
      <p:pic>
        <p:nvPicPr>
          <p:cNvPr id="2097164" name="Picture 2" descr="الولد الذي يرفع يديه أثناء قراءة | Student drawing, Cute illustration,  Cartoon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127536" y="2780928"/>
            <a:ext cx="3464991" cy="3915244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145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11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12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13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14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16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18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19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2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3" grpId="0" animBg="1"/>
      <p:bldP spid="10487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SA"/>
          </a:p>
        </p:txBody>
      </p:sp>
      <p:sp>
        <p:nvSpPr>
          <p:cNvPr id="104874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p>
            <a:endParaRPr lang="ar-SA"/>
          </a:p>
        </p:txBody>
      </p:sp>
      <p:pic>
        <p:nvPicPr>
          <p:cNvPr id="2097165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4800" t="33192" r="27163" b="26189"/>
          <a:stretch>
            <a:fillRect/>
          </a:stretch>
        </p:blipFill>
        <p:spPr>
          <a:xfrm>
            <a:off x="-26065" y="666969"/>
            <a:ext cx="9196130" cy="5524061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p>
            <a:endParaRPr lang="ar-SA"/>
          </a:p>
        </p:txBody>
      </p:sp>
      <p:pic>
        <p:nvPicPr>
          <p:cNvPr id="2097166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4800" t="42997" r="27951" b="28990"/>
          <a:stretch>
            <a:fillRect/>
          </a:stretch>
        </p:blipFill>
        <p:spPr>
          <a:xfrm>
            <a:off x="107504" y="441677"/>
            <a:ext cx="9036495" cy="6263933"/>
          </a:xfrm>
          <a:prstGeom prst="rect"/>
        </p:spPr>
      </p:pic>
      <p:sp>
        <p:nvSpPr>
          <p:cNvPr id="1048761" name="Rectangle 4"/>
          <p:cNvSpPr/>
          <p:nvPr/>
        </p:nvSpPr>
        <p:spPr>
          <a:xfrm>
            <a:off x="509160" y="937259"/>
            <a:ext cx="5797734" cy="510540"/>
          </a:xfrm>
          <a:prstGeom prst="rect"/>
        </p:spPr>
        <p:txBody>
          <a:bodyPr wrap="none">
            <a:spAutoFit/>
          </a:bodyPr>
          <a:p>
            <a:r>
              <a:rPr b="1" dirty="0" sz="28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رجلا نصراني</a:t>
            </a:r>
            <a:r>
              <a:rPr b="1" dirty="0" sz="2800" lang="ar-SA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ً</a:t>
            </a:r>
            <a:r>
              <a:rPr b="1" dirty="0" sz="28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 سرق درع علي بن ابي طالب </a:t>
            </a:r>
          </a:p>
        </p:txBody>
      </p:sp>
      <p:sp>
        <p:nvSpPr>
          <p:cNvPr id="1048762" name="Rectangle 5"/>
          <p:cNvSpPr/>
          <p:nvPr/>
        </p:nvSpPr>
        <p:spPr>
          <a:xfrm>
            <a:off x="914400" y="3733800"/>
            <a:ext cx="4987256" cy="624840"/>
          </a:xfrm>
          <a:prstGeom prst="rect"/>
        </p:spPr>
        <p:txBody>
          <a:bodyPr wrap="none">
            <a:spAutoFit/>
          </a:bodyPr>
          <a:p>
            <a:r>
              <a:rPr b="1" dirty="0" sz="36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عل</a:t>
            </a:r>
            <a:r>
              <a:rPr b="1" dirty="0" sz="3600" lang="ar-SA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ي</a:t>
            </a:r>
            <a:r>
              <a:rPr b="1" dirty="0" sz="36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بن ابي طالب والقاضي</a:t>
            </a:r>
          </a:p>
        </p:txBody>
      </p:sp>
      <p:sp>
        <p:nvSpPr>
          <p:cNvPr id="1048763" name="Rectangle 6"/>
          <p:cNvSpPr/>
          <p:nvPr/>
        </p:nvSpPr>
        <p:spPr>
          <a:xfrm>
            <a:off x="450711" y="5055071"/>
            <a:ext cx="5856183" cy="954107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8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ان حكم القاضي يكون مبني عل</a:t>
            </a:r>
            <a:r>
              <a:rPr b="1" dirty="0" sz="2800" lang="ar-SA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ى</a:t>
            </a:r>
            <a:r>
              <a:rPr b="1" dirty="0" sz="28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دليل وليس لان علي بن ابي طالب خليفة المسلمين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1" grpId="0"/>
      <p:bldP spid="10487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ساعي البريد العمل: استعراض والميزات والواجبات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162423" y="666749"/>
            <a:ext cx="4524375" cy="5524500"/>
          </a:xfrm>
          <a:prstGeom prst="rect"/>
          <a:noFill/>
        </p:spPr>
      </p:pic>
      <p:sp>
        <p:nvSpPr>
          <p:cNvPr id="1049430" name=""/>
          <p:cNvSpPr txBox="1"/>
          <p:nvPr/>
        </p:nvSpPr>
        <p:spPr>
          <a:xfrm>
            <a:off x="234044" y="2245301"/>
            <a:ext cx="5039091" cy="23012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sz="5000" lang="ar">
                <a:solidFill>
                  <a:srgbClr val="000000"/>
                </a:solidFill>
              </a:rPr>
              <a:t>انتهى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r>
              <a:rPr altLang="ar" sz="5000" lang="ar">
                <a:solidFill>
                  <a:srgbClr val="000000"/>
                </a:solidFill>
              </a:rPr>
              <a:t>الدرس</a:t>
            </a:r>
            <a:endParaRPr sz="2800" lang="ar-EG">
              <a:solidFill>
                <a:srgbClr val="000000"/>
              </a:solidFill>
            </a:endParaRPr>
          </a:p>
          <a:p>
            <a:pPr algn="ctr"/>
            <a:r>
              <a:rPr altLang="ar" sz="5000" lang="ar">
                <a:solidFill>
                  <a:srgbClr val="000000"/>
                </a:solidFill>
              </a:rPr>
              <a:t>اتمنى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r>
              <a:rPr altLang="ar" sz="5000" lang="ar">
                <a:solidFill>
                  <a:srgbClr val="000000"/>
                </a:solidFill>
              </a:rPr>
              <a:t>لكم التوفيق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r>
              <a:rPr altLang="ar" sz="5000" lang="ar">
                <a:solidFill>
                  <a:srgbClr val="000000"/>
                </a:solidFill>
              </a:rPr>
              <a:t>والنجاح</a:t>
            </a:r>
            <a:r>
              <a:rPr altLang="ar" sz="5000" lang="en-US">
                <a:solidFill>
                  <a:srgbClr val="000000"/>
                </a:solidFill>
              </a:rPr>
              <a:t> </a:t>
            </a:r>
            <a:endParaRPr sz="2800" lang="ar-E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مستطيل مستدير الزوايا 4"/>
          <p:cNvSpPr/>
          <p:nvPr/>
        </p:nvSpPr>
        <p:spPr>
          <a:xfrm>
            <a:off x="1628673" y="1052736"/>
            <a:ext cx="5558459" cy="1211580"/>
          </a:xfrm>
          <a:prstGeom prst="round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1">
            <a:scene3d>
              <a:camera prst="orthographicFront"/>
              <a:lightRig dir="t" rig="harsh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b="1" dirty="0" sz="5400" lang="ar-SA">
                <a:solidFill>
                  <a:sysClr lastClr="000000" val="windowText"/>
                </a:solidFill>
              </a:rPr>
              <a:t>الوحدة الأولى</a:t>
            </a:r>
            <a:endParaRPr b="1" dirty="0" sz="5400" lang="ar-EG">
              <a:solidFill>
                <a:sysClr lastClr="000000" val="windowText"/>
              </a:solidFill>
            </a:endParaRPr>
          </a:p>
        </p:txBody>
      </p:sp>
      <p:sp>
        <p:nvSpPr>
          <p:cNvPr id="1048597" name="تمرير أفقي 5"/>
          <p:cNvSpPr/>
          <p:nvPr/>
        </p:nvSpPr>
        <p:spPr>
          <a:xfrm>
            <a:off x="904433" y="3140968"/>
            <a:ext cx="7006937" cy="2063446"/>
          </a:xfrm>
          <a:prstGeom prst="horizontalScroll"/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1">
            <a:scene3d>
              <a:camera prst="orthographicFront"/>
              <a:lightRig dir="t" rig="harsh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b="1" dirty="0" sz="7200" lang="ar-SA">
                <a:solidFill>
                  <a:schemeClr val="accent3"/>
                </a:solidFill>
              </a:rPr>
              <a:t>الخلفاء الراشدون </a:t>
            </a:r>
            <a:endParaRPr b="1" dirty="0" sz="7200" lang="ar-EG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5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مستطيل 3"/>
          <p:cNvSpPr/>
          <p:nvPr/>
        </p:nvSpPr>
        <p:spPr>
          <a:xfrm>
            <a:off x="3351431" y="1619800"/>
            <a:ext cx="4810773" cy="764540"/>
          </a:xfrm>
          <a:prstGeom prst="rect"/>
        </p:spPr>
        <p:txBody>
          <a:bodyPr wrap="none">
            <a:spAutoFit/>
          </a:bodyPr>
          <a:p>
            <a:r>
              <a:rPr b="1" dirty="0" sz="4500" lang="ar-EG">
                <a:latin typeface="HacenEgypt"/>
              </a:rPr>
              <a:t>الدرس </a:t>
            </a:r>
            <a:r>
              <a:rPr b="1" dirty="0" sz="4500" lang="ar-SA">
                <a:latin typeface="HacenEgypt"/>
              </a:rPr>
              <a:t>الخامس</a:t>
            </a:r>
            <a:endParaRPr b="1" dirty="0" sz="4500" lang="ar-EG"/>
          </a:p>
        </p:txBody>
      </p:sp>
      <p:sp>
        <p:nvSpPr>
          <p:cNvPr id="1048609" name="مستطيل: زوايا قطرية مستديرة 5"/>
          <p:cNvSpPr/>
          <p:nvPr/>
        </p:nvSpPr>
        <p:spPr>
          <a:xfrm>
            <a:off x="139261" y="2964066"/>
            <a:ext cx="8865477" cy="2268252"/>
          </a:xfrm>
          <a:prstGeom prst="round2DiagRect">
            <a:avLst>
              <a:gd name="adj1" fmla="val 50000"/>
              <a:gd name="adj2" fmla="val 0"/>
            </a:avLst>
          </a:prstGeom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7200" lang="ar-SA">
                <a:solidFill>
                  <a:schemeClr val="bg1"/>
                </a:solidFill>
              </a:rPr>
              <a:t>الخليفة علي بن </a:t>
            </a:r>
            <a:r>
              <a:rPr b="1" dirty="0" sz="7200" lang="ar">
                <a:solidFill>
                  <a:schemeClr val="bg1"/>
                </a:solidFill>
              </a:rPr>
              <a:t>أبي</a:t>
            </a:r>
            <a:r>
              <a:rPr b="1" dirty="0" sz="7200" lang="ar-SA">
                <a:solidFill>
                  <a:schemeClr val="bg1"/>
                </a:solidFill>
              </a:rPr>
              <a:t> طالب </a:t>
            </a:r>
            <a:r>
              <a:rPr b="1" dirty="0" sz="1600" lang="ar-SA">
                <a:solidFill>
                  <a:schemeClr val="bg1"/>
                </a:solidFill>
              </a:rPr>
              <a:t>رضي الله عنه  </a:t>
            </a:r>
            <a:endParaRPr b="1" dirty="0" sz="7200" lang="ar-EG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dur="500" id="25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  <p:bldP spid="10486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العصف الذهني مفتاحك للثروة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779190" y="862423"/>
            <a:ext cx="4248092" cy="3636227"/>
          </a:xfrm>
          <a:prstGeom prst="rect"/>
          <a:noFill/>
        </p:spPr>
      </p:pic>
      <p:sp>
        <p:nvSpPr>
          <p:cNvPr id="1048612" name="TextBox 4"/>
          <p:cNvSpPr txBox="1"/>
          <p:nvPr/>
        </p:nvSpPr>
        <p:spPr>
          <a:xfrm>
            <a:off x="3183504" y="3321441"/>
            <a:ext cx="2822713" cy="369332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b="1" dirty="0" lang="ar-SA">
                <a:solidFill>
                  <a:srgbClr val="FF0000"/>
                </a:solidFill>
              </a:rPr>
              <a:t>عصف ذهني </a:t>
            </a:r>
          </a:p>
        </p:txBody>
      </p:sp>
      <p:pic>
        <p:nvPicPr>
          <p:cNvPr id="2097155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4800" t="29270" r="27163" b="55603"/>
          <a:stretch>
            <a:fillRect/>
          </a:stretch>
        </p:blipFill>
        <p:spPr>
          <a:xfrm>
            <a:off x="1051695" y="4668071"/>
            <a:ext cx="7497810" cy="1327506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6" presetSubtype="32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dur="2000" id="6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" nodeType="withEffect" presetClass="exit" presetID="6" presetSubtype="32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dur="2000" id="9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4"/>
          <p:cNvSpPr/>
          <p:nvPr/>
        </p:nvSpPr>
        <p:spPr>
          <a:xfrm>
            <a:off x="12844" y="209614"/>
            <a:ext cx="8962447" cy="6098540"/>
          </a:xfrm>
          <a:prstGeom prst="rect"/>
          <a:solidFill>
            <a:srgbClr val="FFC000"/>
          </a:solidFill>
        </p:spPr>
        <p:txBody>
          <a:bodyPr wrap="square">
            <a:spAutoFit/>
          </a:bodyPr>
          <a:p>
            <a:r>
              <a:rPr b="1" dirty="0" sz="3700" lang="ar"/>
              <a:t>١</a:t>
            </a:r>
            <a:r>
              <a:rPr altLang="ar" b="1" dirty="0" sz="3700" lang="en-US"/>
              <a:t> </a:t>
            </a:r>
            <a:r>
              <a:rPr altLang="ar" b="1" dirty="0" sz="3700" lang="en-US"/>
              <a:t>/</a:t>
            </a:r>
            <a:r>
              <a:rPr altLang="ar" b="1" dirty="0" sz="3700" lang="en-US"/>
              <a:t> </a:t>
            </a:r>
            <a:r>
              <a:rPr b="1" dirty="0" sz="3700" lang="ar-EG"/>
              <a:t>هو</a:t>
            </a:r>
            <a:r>
              <a:rPr b="1" dirty="0" sz="3700" lang="ar-SA"/>
              <a:t> </a:t>
            </a:r>
            <a:r>
              <a:rPr b="1" dirty="0" sz="3700" lang="ar-EG"/>
              <a:t>رابع الخلفاء الراشدين، تولى الخلافة بعد وفاة عثمان بن عفان  وهو ابن عم النبي ،  وبويع بالخلافة سنة </a:t>
            </a:r>
            <a:r>
              <a:rPr b="1" dirty="0" sz="3700" lang="ar"/>
              <a:t>٣٥</a:t>
            </a:r>
            <a:r>
              <a:rPr altLang="ar" b="1" dirty="0" sz="3700" lang="en-US"/>
              <a:t> </a:t>
            </a:r>
            <a:r>
              <a:rPr altLang="ar" b="1" dirty="0" sz="3700" lang="ar"/>
              <a:t>هجرية</a:t>
            </a:r>
            <a:r>
              <a:rPr altLang="ar" b="1" dirty="0" sz="3700" lang="en-US"/>
              <a:t>.</a:t>
            </a:r>
            <a:endParaRPr altLang="en-US" sz="3700" lang="zh-CN"/>
          </a:p>
          <a:p>
            <a:r>
              <a:rPr altLang="ar" b="1" dirty="0" sz="3700" lang="en-US"/>
              <a:t> </a:t>
            </a:r>
            <a:endParaRPr altLang="en-US" sz="3700" lang="zh-CN"/>
          </a:p>
          <a:p>
            <a:r>
              <a:rPr b="1" dirty="0" sz="3700" lang="ar"/>
              <a:t>٢</a:t>
            </a:r>
            <a:r>
              <a:rPr altLang="ar" b="1" dirty="0" sz="3700" lang="en-US"/>
              <a:t> </a:t>
            </a:r>
            <a:r>
              <a:rPr altLang="ar" b="1" dirty="0" sz="3700" lang="en-US"/>
              <a:t>/</a:t>
            </a:r>
            <a:r>
              <a:rPr altLang="ar" b="1" dirty="0" sz="3700" lang="en-US"/>
              <a:t> </a:t>
            </a:r>
            <a:r>
              <a:rPr b="1" dirty="0" sz="3700" lang="ar-EG"/>
              <a:t>اسمه: علي بن أبي طالب الهاشمي القرشي، ويكنى بأبي </a:t>
            </a:r>
            <a:r>
              <a:rPr b="1" dirty="0" sz="3700" lang="ar"/>
              <a:t>الحسن</a:t>
            </a:r>
            <a:r>
              <a:rPr b="1" dirty="0" sz="3700" lang="ar"/>
              <a:t>،</a:t>
            </a:r>
            <a:r>
              <a:rPr altLang="ar" b="1" dirty="0" sz="3700" lang="en-US"/>
              <a:t> </a:t>
            </a:r>
            <a:r>
              <a:rPr b="1" dirty="0" sz="3700" lang="ar-EG"/>
              <a:t> </a:t>
            </a:r>
            <a:r>
              <a:rPr b="1" dirty="0" sz="3700" lang="ar"/>
              <a:t>و</a:t>
            </a:r>
            <a:r>
              <a:rPr b="1" dirty="0" sz="3700" lang="ar-EG"/>
              <a:t>شهد عهده كثيرا من المعارك </a:t>
            </a:r>
            <a:r>
              <a:rPr b="1" dirty="0" sz="3700" lang="ar"/>
              <a:t>والخلافات</a:t>
            </a:r>
            <a:r>
              <a:rPr altLang="ar" b="1" dirty="0" sz="3700" lang="en-US"/>
              <a:t>.</a:t>
            </a:r>
            <a:r>
              <a:rPr altLang="ar" b="1" dirty="0" sz="3700" lang="en-US"/>
              <a:t> </a:t>
            </a:r>
            <a:endParaRPr altLang="en-US" sz="3700" lang="zh-CN"/>
          </a:p>
          <a:p>
            <a:endParaRPr altLang="en-US" sz="3700" lang="zh-CN"/>
          </a:p>
          <a:p>
            <a:r>
              <a:rPr b="1" dirty="0" sz="3700" lang="ar"/>
              <a:t>٣</a:t>
            </a:r>
            <a:r>
              <a:rPr altLang="ar" b="1" dirty="0" sz="3700" lang="en-US"/>
              <a:t> </a:t>
            </a:r>
            <a:r>
              <a:rPr altLang="ar" b="1" dirty="0" sz="3700" lang="en-US"/>
              <a:t>/</a:t>
            </a:r>
            <a:r>
              <a:rPr altLang="ar" b="1" dirty="0" sz="3700" lang="en-US"/>
              <a:t> </a:t>
            </a:r>
            <a:r>
              <a:rPr b="1" dirty="0" sz="3700" lang="ar-EG"/>
              <a:t> استشهد على يد أحد الخوارج في أثناء خروجه </a:t>
            </a:r>
            <a:r>
              <a:rPr b="1" dirty="0" sz="3700" lang="ar"/>
              <a:t>من</a:t>
            </a:r>
            <a:r>
              <a:rPr altLang="ar" b="1" dirty="0" sz="3700" lang="en-US"/>
              <a:t> </a:t>
            </a:r>
            <a:r>
              <a:rPr b="1" dirty="0" sz="3700" lang="ar-EG"/>
              <a:t>صلاة </a:t>
            </a:r>
            <a:r>
              <a:rPr b="1" dirty="0" sz="3700" lang="ar"/>
              <a:t>الفجر</a:t>
            </a:r>
            <a:r>
              <a:rPr b="1" dirty="0" sz="3700" lang="ar"/>
              <a:t>،</a:t>
            </a:r>
            <a:r>
              <a:rPr altLang="ar" b="1" dirty="0" sz="3700" lang="en-US"/>
              <a:t> </a:t>
            </a:r>
            <a:r>
              <a:rPr b="1" dirty="0" sz="3700" lang="ar-EG"/>
              <a:t>و زاد الانقسام بين المسلمين بعد استشهاده بسبب </a:t>
            </a:r>
            <a:r>
              <a:rPr b="1" dirty="0" sz="3700" lang="ar"/>
              <a:t>الفتنة</a:t>
            </a:r>
            <a:r>
              <a:rPr altLang="ar" b="1" dirty="0" sz="3700" lang="en-US"/>
              <a:t>.</a:t>
            </a:r>
            <a:r>
              <a:rPr altLang="ar" b="1" dirty="0" sz="3700" lang="en-US"/>
              <a:t> </a:t>
            </a:r>
            <a:endParaRPr b="1" dirty="0" sz="3700" lang="ar-E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7"/>
          <p:cNvSpPr/>
          <p:nvPr/>
        </p:nvSpPr>
        <p:spPr>
          <a:xfrm>
            <a:off x="559304" y="3647655"/>
            <a:ext cx="7962862" cy="2263140"/>
          </a:xfrm>
          <a:prstGeom prst="rect"/>
        </p:spPr>
        <p:txBody>
          <a:bodyPr wrap="square">
            <a:spAutoFit/>
          </a:bodyPr>
          <a:p>
            <a:r>
              <a:rPr b="1" dirty="0" sz="4900" lang="ar-EG"/>
              <a:t>يلقب علي بن أبي طالب (بأبي الحسنين)؛ لأن ابنيه الحسن والحسين هما ابنا بنت النبي .</a:t>
            </a:r>
            <a:endParaRPr b="1" dirty="0" sz="4900" lang="ar-EG"/>
          </a:p>
        </p:txBody>
      </p:sp>
      <p:sp>
        <p:nvSpPr>
          <p:cNvPr id="1048643" name="TextBox 8"/>
          <p:cNvSpPr txBox="1"/>
          <p:nvPr/>
        </p:nvSpPr>
        <p:spPr>
          <a:xfrm>
            <a:off x="3739217" y="2537537"/>
            <a:ext cx="1665564" cy="646331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3600" lang="ar-EG"/>
              <a:t>للاطلاع</a:t>
            </a:r>
          </a:p>
        </p:txBody>
      </p:sp>
      <p:pic>
        <p:nvPicPr>
          <p:cNvPr id="2097157" name="Picture 2" descr="تم بواسطة Essbaiti+MD-MaSTeR - الكاتب: DonSitraider الكتابة ،، Sitraider  Fact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08278" y="0"/>
            <a:ext cx="4727445" cy="2537537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6"/>
          <p:cNvSpPr/>
          <p:nvPr/>
        </p:nvSpPr>
        <p:spPr>
          <a:xfrm>
            <a:off x="607771" y="1376085"/>
            <a:ext cx="7319351" cy="2072639"/>
          </a:xfrm>
          <a:prstGeom prst="rect"/>
        </p:spPr>
        <p:txBody>
          <a:bodyPr>
            <a:spAutoFit/>
          </a:bodyPr>
          <a:p>
            <a:r>
              <a:rPr b="1" dirty="0" sz="4400" lang="ar-E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الخليفة علي بن أبي طالب اسلم وهو </a:t>
            </a:r>
            <a:r>
              <a:rPr b="1" dirty="0" sz="4400" lang="a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صغير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altLang="ar" b="1" dirty="0" sz="4400" lang="a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حيث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altLang="ar" b="1" dirty="0" sz="4400" lang="a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كان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altLang="ar" b="1" dirty="0" sz="4400" lang="a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عمره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altLang="ar" b="1" dirty="0" sz="4400" lang="a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١٠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altLang="ar" b="1" dirty="0" sz="4400" lang="a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سنوات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b="1" dirty="0" sz="4400" lang="ar-EG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وكان في كفالة </a:t>
            </a:r>
            <a:r>
              <a:rPr b="1" dirty="0" sz="4400" lang="ar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النبي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altLang="ar" b="1" dirty="0" sz="4400" lang="en-US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b="1" dirty="0" sz="4400" lang="ar-EG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algn="bl" dir="2640000" dist="38100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48657" name="TextBox 9"/>
          <p:cNvSpPr txBox="1"/>
          <p:nvPr/>
        </p:nvSpPr>
        <p:spPr>
          <a:xfrm>
            <a:off x="3310067" y="314447"/>
            <a:ext cx="2555823" cy="584775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2400" lang="ar-EG"/>
              <a:t>       </a:t>
            </a:r>
            <a:r>
              <a:rPr b="1" dirty="0" sz="3200" lang="ar-EG"/>
              <a:t>للاطلاع</a:t>
            </a:r>
          </a:p>
        </p:txBody>
      </p:sp>
      <p:pic>
        <p:nvPicPr>
          <p:cNvPr id="2097158" name="Picture 2" descr="تم بواسطة Essbaiti+MD-MaSTeR - الكاتب: DonSitraider الكتابة ،، Sitraider  Fact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67756" y="3925588"/>
            <a:ext cx="5040444" cy="2537537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4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/>
      <p:bldP spid="10486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Chevron 1"/>
          <p:cNvSpPr/>
          <p:nvPr/>
        </p:nvSpPr>
        <p:spPr>
          <a:xfrm>
            <a:off x="3419872" y="333578"/>
            <a:ext cx="2304256" cy="720080"/>
          </a:xfrm>
          <a:prstGeom prst="chevron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3200" lang="ar-EG">
                <a:solidFill>
                  <a:schemeClr val="tx1"/>
                </a:solidFill>
              </a:rPr>
              <a:t>للاطلاع</a:t>
            </a:r>
          </a:p>
        </p:txBody>
      </p:sp>
      <p:sp>
        <p:nvSpPr>
          <p:cNvPr id="1048671" name="TextBox 2"/>
          <p:cNvSpPr txBox="1"/>
          <p:nvPr/>
        </p:nvSpPr>
        <p:spPr>
          <a:xfrm>
            <a:off x="764194" y="1615591"/>
            <a:ext cx="7753553" cy="3012440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3900" lang="ar-EG"/>
              <a:t>من أقوال على بن أبى </a:t>
            </a:r>
            <a:r>
              <a:rPr b="1" dirty="0" sz="3900" lang="ar"/>
              <a:t>طالب</a:t>
            </a:r>
            <a:r>
              <a:rPr altLang="ar" b="1" dirty="0" sz="3900" lang="en-US"/>
              <a:t>:</a:t>
            </a:r>
            <a:r>
              <a:rPr altLang="ar" b="1" dirty="0" sz="3900" lang="en-US"/>
              <a:t> </a:t>
            </a:r>
            <a:r>
              <a:rPr b="1" dirty="0" sz="3900" lang="ar-EG"/>
              <a:t> من تكبر على الناس ذل- بركة العمر حسن العمل- أفضل الناس أنفعهم للناس- الامور المنتظمة يفسدها الخلاف- الزموا الجماعة واجتنبوا الفرقة</a:t>
            </a:r>
            <a:r>
              <a:rPr b="1" dirty="0" sz="3900" lang="ar-EG"/>
              <a:t>.</a:t>
            </a:r>
            <a:endParaRPr b="1" dirty="0" sz="3900" lang="ar-EG"/>
          </a:p>
        </p:txBody>
      </p:sp>
      <p:pic>
        <p:nvPicPr>
          <p:cNvPr id="2097159" name="Picture 2" descr="تم بواسطة Essbaiti+MD-MaSTeR - الكاتب: DonSitraider الكتابة ،، Sitraider  Fact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1520" y="4077072"/>
            <a:ext cx="2952328" cy="2537537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Down Arrow Callout 6"/>
          <p:cNvSpPr/>
          <p:nvPr/>
        </p:nvSpPr>
        <p:spPr>
          <a:xfrm>
            <a:off x="6588224" y="260648"/>
            <a:ext cx="2160240" cy="1152128"/>
          </a:xfrm>
          <a:prstGeom prst="downArrowCallou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2800" lang="ar-EG"/>
              <a:t>نشاط 1</a:t>
            </a:r>
          </a:p>
        </p:txBody>
      </p:sp>
      <p:sp>
        <p:nvSpPr>
          <p:cNvPr id="1048685" name="Rectangle 7"/>
          <p:cNvSpPr/>
          <p:nvPr/>
        </p:nvSpPr>
        <p:spPr>
          <a:xfrm>
            <a:off x="1562530" y="1412776"/>
            <a:ext cx="7092730" cy="3152140"/>
          </a:xfrm>
          <a:prstGeom prst="rect"/>
        </p:spPr>
        <p:txBody>
          <a:bodyPr wrap="square">
            <a:spAutoFit/>
          </a:bodyPr>
          <a:p>
            <a:r>
              <a:rPr b="1" dirty="0" sz="3800" lang="ar-EG">
                <a:ln w="22225">
                  <a:solidFill>
                    <a:sysClr lastClr="000000" val="windowText"/>
                  </a:solidFill>
                  <a:prstDash val="solid"/>
                </a:ln>
              </a:rPr>
              <a:t>يقرأ الطلبة النص الآتي، ويستنتجون المعاني المهمة </a:t>
            </a:r>
            <a:r>
              <a:rPr b="1" dirty="0" sz="3800" lang="ar">
                <a:ln w="22225">
                  <a:solidFill>
                    <a:sysClr lastClr="000000" val="windowText"/>
                  </a:solidFill>
                  <a:prstDash val="solid"/>
                </a:ln>
              </a:rPr>
              <a:t>فيه</a:t>
            </a:r>
            <a:r>
              <a:rPr altLang="ar" b="1" dirty="0" sz="3800" lang="en-US">
                <a:ln w="22225">
                  <a:solidFill>
                    <a:sysClr lastClr="000000" val="windowText"/>
                  </a:solidFill>
                  <a:prstDash val="solid"/>
                </a:ln>
              </a:rPr>
              <a:t>:</a:t>
            </a:r>
            <a:r>
              <a:rPr b="1" dirty="0" sz="3800" lang="ar-EG">
                <a:ln w="22225">
                  <a:solidFill>
                    <a:sysClr lastClr="000000" val="windowText"/>
                  </a:solidFill>
                  <a:prstDash val="solid"/>
                </a:ln>
              </a:rPr>
              <a:t> – </a:t>
            </a:r>
            <a:endParaRPr b="1" dirty="0" sz="3800" lang="ar-EG">
              <a:ln w="22225">
                <a:solidFill>
                  <a:sysClr lastClr="000000" val="windowText"/>
                </a:solidFill>
                <a:prstDash val="solid"/>
              </a:ln>
            </a:endParaRPr>
          </a:p>
          <a:p>
            <a:r>
              <a:rPr b="1" dirty="0" sz="3800" lang="ar-EG">
                <a:ln w="22225">
                  <a:solidFill>
                    <a:sysClr lastClr="000000" val="windowText"/>
                  </a:solidFill>
                  <a:prstDash val="solid"/>
                </a:ln>
              </a:rPr>
              <a:t>قال على بن أبى طالب : يا حملة العلم اعملوا به فان العالم من عمل بما علم ووافق علمه عمله.</a:t>
            </a:r>
            <a:endParaRPr b="1" dirty="0" sz="3800" lang="ar-EG">
              <a:ln w="22225">
                <a:solidFill>
                  <a:sysClr lastClr="000000" val="windowText"/>
                </a:solidFill>
                <a:prstDash val="solid"/>
              </a:ln>
            </a:endParaRPr>
          </a:p>
          <a:p>
            <a:endParaRPr dirty="0" lang="ar-EG">
              <a:ln>
                <a:solidFill>
                  <a:sysClr lastClr="000000" val="windowText"/>
                </a:solidFill>
              </a:ln>
            </a:endParaRPr>
          </a:p>
        </p:txBody>
      </p:sp>
      <p:sp>
        <p:nvSpPr>
          <p:cNvPr id="1048686" name="Rectangle 1"/>
          <p:cNvSpPr/>
          <p:nvPr/>
        </p:nvSpPr>
        <p:spPr>
          <a:xfrm>
            <a:off x="2830819" y="4582181"/>
            <a:ext cx="5616624" cy="2021841"/>
          </a:xfrm>
          <a:prstGeom prst="rect"/>
        </p:spPr>
        <p:txBody>
          <a:bodyPr wrap="square">
            <a:spAutoFit/>
          </a:bodyPr>
          <a:p>
            <a:r>
              <a:rPr b="1" dirty="0" sz="3200" lang="ar-EG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1.الحرص على العمل والعلم </a:t>
            </a:r>
          </a:p>
          <a:p>
            <a:r>
              <a:rPr b="1" dirty="0" sz="3200" lang="ar-EG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2- معرفة صفات العالم </a:t>
            </a:r>
          </a:p>
          <a:p>
            <a:r>
              <a:rPr b="1" dirty="0" sz="3200" lang="ar-EG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3- </a:t>
            </a:r>
            <a:r>
              <a:rPr b="1" dirty="0" sz="3200" lang="ar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التفقه</a:t>
            </a:r>
            <a:r>
              <a:rPr b="1" dirty="0" sz="3200" lang="ar-EG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 في الدين </a:t>
            </a:r>
            <a:endParaRPr altLang="en-US" lang="zh-CN"/>
          </a:p>
          <a:p>
            <a:r>
              <a:rPr b="1" dirty="0" sz="3200" lang="ar-EG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4- الحكمة</a:t>
            </a:r>
          </a:p>
        </p:txBody>
      </p:sp>
      <p:pic>
        <p:nvPicPr>
          <p:cNvPr id="2097160" name="Picture 8" descr="نشاط - أنتي جميلة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2769230"/>
            <a:ext cx="1789044" cy="4099893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500" id="14"/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500" id="19"/>
                                        <p:tgtEl>
                                          <p:spTgt spid="104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 animBg="1"/>
      <p:bldP spid="1048686" grpId="0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Equity">
  <a:themeElements>
    <a:clrScheme name="Custom 1">
      <a:dk1>
        <a:sysClr lastClr="000000" val="windowText"/>
      </a:dk1>
      <a:lt1>
        <a:sysClr lastClr="FFFFFF" val="window"/>
      </a:lt1>
      <a:dk2>
        <a:srgbClr val="696464"/>
      </a:dk2>
      <a:lt2>
        <a:srgbClr val="D0BCBC"/>
      </a:lt2>
      <a:accent1>
        <a:srgbClr val="F7C9D9"/>
      </a:accent1>
      <a:accent2>
        <a:srgbClr val="F4CDC9"/>
      </a:accent2>
      <a:accent3>
        <a:srgbClr val="BDB196"/>
      </a:accent3>
      <a:accent4>
        <a:srgbClr val="F9D8CD"/>
      </a:accent4>
      <a:accent5>
        <a:srgbClr val="F7C9D9"/>
      </a:accent5>
      <a:accent6>
        <a:srgbClr val="6F493C"/>
      </a:accent6>
      <a:hlink>
        <a:srgbClr val="E99C93"/>
      </a:hlink>
      <a:folHlink>
        <a:srgbClr val="C39E9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10.xml><?xml version="1.0" encoding="utf-8"?>
<a:theme xmlns:a="http://schemas.openxmlformats.org/drawingml/2006/main" name="22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12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3.xml><?xml version="1.0" encoding="utf-8"?>
<a:theme xmlns:a="http://schemas.openxmlformats.org/drawingml/2006/main" name="13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4.xml><?xml version="1.0" encoding="utf-8"?>
<a:theme xmlns:a="http://schemas.openxmlformats.org/drawingml/2006/main" name="14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5.xml><?xml version="1.0" encoding="utf-8"?>
<a:theme xmlns:a="http://schemas.openxmlformats.org/drawingml/2006/main" name="15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6.xml><?xml version="1.0" encoding="utf-8"?>
<a:theme xmlns:a="http://schemas.openxmlformats.org/drawingml/2006/main" name="16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7.xml><?xml version="1.0" encoding="utf-8"?>
<a:theme xmlns:a="http://schemas.openxmlformats.org/drawingml/2006/main" name="17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8.xml><?xml version="1.0" encoding="utf-8"?>
<a:theme xmlns:a="http://schemas.openxmlformats.org/drawingml/2006/main" name="20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9.xml><?xml version="1.0" encoding="utf-8"?>
<a:theme xmlns:a="http://schemas.openxmlformats.org/drawingml/2006/main" name="21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الدرس الرابع</dc:title>
  <dc:creator>zas</dc:creator>
  <cp:lastModifiedBy>شوق صلاح عبدالله العثمان</cp:lastModifiedBy>
  <dcterms:created xsi:type="dcterms:W3CDTF">٢٠١٩-٠٨-٠٤T١٤:٣٠:٥٤Z</dcterms:created>
  <dcterms:modified xsi:type="dcterms:W3CDTF">٢٠٢١-١٠-٠١T١٩:٣٦:٤٣Z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55a84dee288d40a5b77da65f506e67be</vt:lpwstr>
  </property>
</Properties>
</file>