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0" r:id="rId4"/>
    <p:sldId id="262" r:id="rId5"/>
    <p:sldId id="263" r:id="rId6"/>
    <p:sldId id="264" r:id="rId7"/>
    <p:sldId id="304" r:id="rId8"/>
    <p:sldId id="265" r:id="rId9"/>
    <p:sldId id="266" r:id="rId10"/>
    <p:sldId id="306" r:id="rId11"/>
    <p:sldId id="305" r:id="rId12"/>
    <p:sldId id="307" r:id="rId13"/>
    <p:sldId id="309" r:id="rId14"/>
    <p:sldId id="308" r:id="rId15"/>
    <p:sldId id="271" r:id="rId16"/>
    <p:sldId id="317" r:id="rId17"/>
    <p:sldId id="272" r:id="rId18"/>
    <p:sldId id="310" r:id="rId19"/>
    <p:sldId id="311" r:id="rId20"/>
    <p:sldId id="312" r:id="rId21"/>
    <p:sldId id="313" r:id="rId22"/>
    <p:sldId id="314" r:id="rId23"/>
    <p:sldId id="285" r:id="rId24"/>
    <p:sldId id="315" r:id="rId25"/>
    <p:sldId id="287" r:id="rId26"/>
    <p:sldId id="316" r:id="rId27"/>
    <p:sldId id="290" r:id="rId28"/>
    <p:sldId id="318" r:id="rId29"/>
    <p:sldId id="293" r:id="rId30"/>
    <p:sldId id="319" r:id="rId31"/>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CC00FF"/>
    <a:srgbClr val="00FF00"/>
    <a:srgbClr val="0066FF"/>
    <a:srgbClr val="006600"/>
    <a:srgbClr val="9900FF"/>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8" d="100"/>
          <a:sy n="38" d="100"/>
        </p:scale>
        <p:origin x="-7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67FDABD0-D798-49FF-A6A1-937FD378C63F}" type="datetimeFigureOut">
              <a:rPr lang="ar-EG"/>
              <a:pPr>
                <a:defRPr/>
              </a:pPr>
              <a:t>07/07/1440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C23CF35-4ED4-4BD3-AAF7-E7451A4D5792}"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14C68C17-5C69-40BE-A111-DBFDE5824381}" type="datetimeFigureOut">
              <a:rPr lang="ar-EG"/>
              <a:pPr>
                <a:defRPr/>
              </a:pPr>
              <a:t>07/07/1440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AA4BE5B-443F-41F9-B4B5-4CD618B25D08}"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3F32EE64-D10B-4C30-BEF0-1E3CF583AED7}" type="datetimeFigureOut">
              <a:rPr lang="ar-EG"/>
              <a:pPr>
                <a:defRPr/>
              </a:pPr>
              <a:t>07/07/1440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0DC0C11-1EF2-45DC-83E4-CC50F0517223}"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D9A06553-9686-4494-B298-5736B51212BE}" type="datetimeFigureOut">
              <a:rPr lang="ar-EG"/>
              <a:pPr>
                <a:defRPr/>
              </a:pPr>
              <a:t>07/07/1440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CEB2607-4393-4DFE-ACAD-C14C1548BE65}"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565E8E-0BC7-420B-9E37-D2CEA2F0048D}" type="datetimeFigureOut">
              <a:rPr lang="ar-EG"/>
              <a:pPr>
                <a:defRPr/>
              </a:pPr>
              <a:t>07/07/1440</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0E6A2977-8644-43D2-9713-A1BAD2FB9B78}"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64730463-E5D1-4E33-B2AC-72AD0F5B2890}" type="datetimeFigureOut">
              <a:rPr lang="ar-EG"/>
              <a:pPr>
                <a:defRPr/>
              </a:pPr>
              <a:t>07/07/1440</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39A54CEF-02EE-4C05-BE17-49745167391A}"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16EA872B-2D96-4A95-ABF4-FA9EB73B2C11}" type="datetimeFigureOut">
              <a:rPr lang="ar-EG"/>
              <a:pPr>
                <a:defRPr/>
              </a:pPr>
              <a:t>07/07/1440</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3E02E0FF-01A6-491F-A4C6-8644072FA7BB}"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B39BF1E0-9AB6-4532-A30E-798F9F51B82A}" type="datetimeFigureOut">
              <a:rPr lang="ar-EG"/>
              <a:pPr>
                <a:defRPr/>
              </a:pPr>
              <a:t>07/07/1440</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159AFD87-9307-4FBA-8F64-8403339ADBE9}"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6BA7BD-48F6-4235-BF96-58EFC525C7CA}" type="datetimeFigureOut">
              <a:rPr lang="ar-EG"/>
              <a:pPr>
                <a:defRPr/>
              </a:pPr>
              <a:t>07/07/1440</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4CB944AF-8D62-490F-99CC-A1911D09360C}"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60278E-78CF-4845-A668-B58D96B1A71B}" type="datetimeFigureOut">
              <a:rPr lang="ar-EG"/>
              <a:pPr>
                <a:defRPr/>
              </a:pPr>
              <a:t>07/07/1440</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D69CF591-7BB8-4090-A676-E0225990F724}" type="slidenum">
              <a:rPr lang="ar-EG"/>
              <a:pPr>
                <a:defRPr/>
              </a:pPr>
              <a:t>‹#›</a:t>
            </a:fld>
            <a:endParaRPr lang="ar-EG"/>
          </a:p>
        </p:txBody>
      </p:sp>
    </p:spTree>
  </p:cSld>
  <p:clrMapOvr>
    <a:masterClrMapping/>
  </p:clrMapOvr>
  <p:transition spd="med">
    <p:strips/>
    <p:sndAc>
      <p:stSnd>
        <p:snd r:embed="rId1" name="newalert.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B8705E-E680-4494-90CA-C4EE6D5748D9}" type="datetimeFigureOut">
              <a:rPr lang="ar-EG"/>
              <a:pPr>
                <a:defRPr/>
              </a:pPr>
              <a:t>07/07/1440</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0BB72C0-5BA3-4361-B606-75B5630FF7C2}" type="slidenum">
              <a:rPr lang="ar-EG"/>
              <a:pPr>
                <a:defRPr/>
              </a:pPr>
              <a:t>‹#›</a:t>
            </a:fld>
            <a:endParaRPr lang="ar-EG"/>
          </a:p>
        </p:txBody>
      </p:sp>
    </p:spTree>
  </p:cSld>
  <p:clrMapOvr>
    <a:masterClrMapping/>
  </p:clrMapOvr>
  <p:transition spd="med">
    <p:strips/>
    <p:sndAc>
      <p:stSnd>
        <p:snd r:embed="rId1" name="newalert.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t="-48000" b="-4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8B958719-5440-47A6-80D6-2ACE6AD55E8A}" type="datetimeFigureOut">
              <a:rPr lang="ar-EG"/>
              <a:pPr>
                <a:defRPr/>
              </a:pPr>
              <a:t>07/07/1440</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0E6E8CB2-2557-4824-94A3-08CC9CE7DCCE}"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trips/>
    <p:sndAc>
      <p:stSnd>
        <p:snd r:embed="rId13" name="newalert.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4.wav"/></Relationships>
</file>

<file path=ppt/slides/_rels/slide10.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6.wav"/><Relationship Id="rId7" Type="http://schemas.openxmlformats.org/officeDocument/2006/relationships/image" Target="../media/image14.jpe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9.wav"/><Relationship Id="rId5" Type="http://schemas.openxmlformats.org/officeDocument/2006/relationships/audio" Target="../media/audio28.wav"/><Relationship Id="rId4" Type="http://schemas.openxmlformats.org/officeDocument/2006/relationships/audio" Target="../media/audio27.wav"/><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audio" Target="../media/audio27.wav"/><Relationship Id="rId7" Type="http://schemas.openxmlformats.org/officeDocument/2006/relationships/image" Target="../media/image14.jpe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9.wav"/><Relationship Id="rId5" Type="http://schemas.openxmlformats.org/officeDocument/2006/relationships/audio" Target="../media/audio30.wav"/><Relationship Id="rId4" Type="http://schemas.openxmlformats.org/officeDocument/2006/relationships/audio" Target="../media/audio28.wav"/></Relationships>
</file>

<file path=ppt/slides/_rels/slide1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audio" Target="../media/audio29.wav"/><Relationship Id="rId4" Type="http://schemas.openxmlformats.org/officeDocument/2006/relationships/audio" Target="../media/audio30.wav"/></Relationships>
</file>

<file path=ppt/slides/_rels/slide14.xml.rels><?xml version="1.0" encoding="UTF-8" standalone="yes"?>
<Relationships xmlns="http://schemas.openxmlformats.org/package/2006/relationships"><Relationship Id="rId3" Type="http://schemas.openxmlformats.org/officeDocument/2006/relationships/audio" Target="../media/audio31.wav"/><Relationship Id="rId7" Type="http://schemas.openxmlformats.org/officeDocument/2006/relationships/image" Target="../media/image17.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audio" Target="../media/audio27.wav"/><Relationship Id="rId4" Type="http://schemas.openxmlformats.org/officeDocument/2006/relationships/audio" Target="../media/audio28.wav"/></Relationships>
</file>

<file path=ppt/slides/_rels/slide15.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audio" Target="../media/audio32.wav"/></Relationships>
</file>

<file path=ppt/slides/_rels/slide16.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27.wav"/><Relationship Id="rId7" Type="http://schemas.openxmlformats.org/officeDocument/2006/relationships/image" Target="../media/image19.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audio" Target="../media/audio29.wav"/><Relationship Id="rId4" Type="http://schemas.openxmlformats.org/officeDocument/2006/relationships/audio" Target="../media/audio28.wav"/></Relationships>
</file>

<file path=ppt/slides/_rels/slide19.xml.rels><?xml version="1.0" encoding="UTF-8" standalone="yes"?>
<Relationships xmlns="http://schemas.openxmlformats.org/package/2006/relationships"><Relationship Id="rId3" Type="http://schemas.openxmlformats.org/officeDocument/2006/relationships/audio" Target="../media/audio28.wav"/><Relationship Id="rId7" Type="http://schemas.openxmlformats.org/officeDocument/2006/relationships/image" Target="../media/image22.pn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9.jpeg"/><Relationship Id="rId4" Type="http://schemas.openxmlformats.org/officeDocument/2006/relationships/audio" Target="../media/audio29.wav"/></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audio" Target="../media/audio16.wav"/></Relationships>
</file>

<file path=ppt/slides/_rels/slide20.xml.rels><?xml version="1.0" encoding="UTF-8" standalone="yes"?>
<Relationships xmlns="http://schemas.openxmlformats.org/package/2006/relationships"><Relationship Id="rId3" Type="http://schemas.openxmlformats.org/officeDocument/2006/relationships/audio" Target="../media/audio27.wav"/><Relationship Id="rId7" Type="http://schemas.openxmlformats.org/officeDocument/2006/relationships/image" Target="../media/image14.jpeg"/><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9.wav"/><Relationship Id="rId5" Type="http://schemas.openxmlformats.org/officeDocument/2006/relationships/audio" Target="../media/audio30.wav"/><Relationship Id="rId4" Type="http://schemas.openxmlformats.org/officeDocument/2006/relationships/audio" Target="../media/audio28.wav"/></Relationships>
</file>

<file path=ppt/slides/_rels/slide21.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audio" Target="../media/audio29.wav"/><Relationship Id="rId4" Type="http://schemas.openxmlformats.org/officeDocument/2006/relationships/audio" Target="../media/audio30.wav"/></Relationships>
</file>

<file path=ppt/slides/_rels/slide22.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audio" Target="../media/audio29.wav"/><Relationship Id="rId4" Type="http://schemas.openxmlformats.org/officeDocument/2006/relationships/audio" Target="../media/audio30.wav"/></Relationships>
</file>

<file path=ppt/slides/_rels/slide23.xml.rels><?xml version="1.0" encoding="UTF-8" standalone="yes"?>
<Relationships xmlns="http://schemas.openxmlformats.org/package/2006/relationships"><Relationship Id="rId3" Type="http://schemas.openxmlformats.org/officeDocument/2006/relationships/audio" Target="../media/audio33.wav"/><Relationship Id="rId7" Type="http://schemas.openxmlformats.org/officeDocument/2006/relationships/image" Target="../media/image23.gif"/><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28.wav"/><Relationship Id="rId4" Type="http://schemas.openxmlformats.org/officeDocument/2006/relationships/audio" Target="../media/audio34.wav"/></Relationships>
</file>

<file path=ppt/slides/_rels/slide24.xml.rels><?xml version="1.0" encoding="UTF-8" standalone="yes"?>
<Relationships xmlns="http://schemas.openxmlformats.org/package/2006/relationships"><Relationship Id="rId3" Type="http://schemas.openxmlformats.org/officeDocument/2006/relationships/audio" Target="../media/audio33.wav"/><Relationship Id="rId7" Type="http://schemas.openxmlformats.org/officeDocument/2006/relationships/image" Target="../media/image23.gif"/><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28.wav"/><Relationship Id="rId4" Type="http://schemas.openxmlformats.org/officeDocument/2006/relationships/audio" Target="../media/audio34.wav"/></Relationships>
</file>

<file path=ppt/slides/_rels/slide25.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audio" Target="../media/audio27.wav"/><Relationship Id="rId4" Type="http://schemas.openxmlformats.org/officeDocument/2006/relationships/audio" Target="../media/audio28.wav"/></Relationships>
</file>

<file path=ppt/slides/_rels/slide26.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audio" Target="../media/audio27.wav"/><Relationship Id="rId4" Type="http://schemas.openxmlformats.org/officeDocument/2006/relationships/audio" Target="../media/audio28.wav"/></Relationships>
</file>

<file path=ppt/slides/_rels/slide27.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audio" Target="../media/audio28.wav"/><Relationship Id="rId4" Type="http://schemas.openxmlformats.org/officeDocument/2006/relationships/audio" Target="../media/audio27.wav"/></Relationships>
</file>

<file path=ppt/slides/_rels/slide28.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27.wav"/></Relationships>
</file>

<file path=ppt/slides/_rels/slide29.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audio" Target="../media/audio39.wav"/><Relationship Id="rId4" Type="http://schemas.openxmlformats.org/officeDocument/2006/relationships/audio" Target="../media/audio38.wav"/></Relationships>
</file>

<file path=ppt/slides/_rels/slide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audio" Target="../media/audio18.wav"/></Relationships>
</file>

<file path=ppt/slides/_rels/slide30.xml.rels><?xml version="1.0" encoding="UTF-8" standalone="yes"?>
<Relationships xmlns="http://schemas.openxmlformats.org/package/2006/relationships"><Relationship Id="rId3" Type="http://schemas.openxmlformats.org/officeDocument/2006/relationships/audio" Target="../media/audio3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4.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audio" Target="../media/audio22.wav"/><Relationship Id="rId5" Type="http://schemas.openxmlformats.org/officeDocument/2006/relationships/audio" Target="../media/audio21.wav"/><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audio" Target="../media/audio24.wav"/></Relationships>
</file>

<file path=ppt/slides/_rels/slide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audio" Target="../media/audio2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71868" y="285728"/>
            <a:ext cx="5143504" cy="2643206"/>
            <a:chOff x="3571868" y="285728"/>
            <a:chExt cx="5143504" cy="2643206"/>
          </a:xfrm>
          <a:effectLst>
            <a:reflection blurRad="6350" stA="52000" endA="300" endPos="35000" dir="5400000" sy="-100000" algn="bl" rotWithShape="0"/>
          </a:effectLst>
        </p:grpSpPr>
        <p:sp>
          <p:nvSpPr>
            <p:cNvPr id="3" name="32-Point Star 2"/>
            <p:cNvSpPr/>
            <p:nvPr/>
          </p:nvSpPr>
          <p:spPr>
            <a:xfrm>
              <a:off x="3571868" y="285728"/>
              <a:ext cx="5143504" cy="2643206"/>
            </a:xfrm>
            <a:prstGeom prst="star32">
              <a:avLst/>
            </a:prstGeom>
            <a:solidFill>
              <a:srgbClr val="00FF00"/>
            </a:solidFill>
            <a:ln w="57150">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endParaRPr lang="ar-EG" sz="6600" b="1" dirty="0">
                <a:ln>
                  <a:solidFill>
                    <a:srgbClr val="0000FF"/>
                  </a:solidFill>
                </a:ln>
              </a:endParaRPr>
            </a:p>
          </p:txBody>
        </p:sp>
        <p:sp>
          <p:nvSpPr>
            <p:cNvPr id="4" name="32-Point Star 3"/>
            <p:cNvSpPr/>
            <p:nvPr/>
          </p:nvSpPr>
          <p:spPr>
            <a:xfrm>
              <a:off x="3857620" y="642918"/>
              <a:ext cx="4572032" cy="1928826"/>
            </a:xfrm>
            <a:prstGeom prst="star32">
              <a:avLst/>
            </a:prstGeom>
            <a:solidFill>
              <a:srgbClr val="FF3300"/>
            </a:solidFill>
            <a:ln w="38100">
              <a:solidFill>
                <a:schemeClr val="tx1"/>
              </a:solidFill>
            </a:ln>
            <a:effectLst>
              <a:innerShdw blurRad="863600">
                <a:srgbClr val="0033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6600" b="1" dirty="0">
                  <a:ln w="18415" cmpd="sng">
                    <a:solidFill>
                      <a:srgbClr val="0000FF"/>
                    </a:solidFill>
                    <a:prstDash val="solid"/>
                  </a:ln>
                  <a:solidFill>
                    <a:srgbClr val="FFFFFF"/>
                  </a:solidFill>
                  <a:effectLst>
                    <a:outerShdw blurRad="63500" dir="3600000" algn="tl" rotWithShape="0">
                      <a:srgbClr val="000000">
                        <a:alpha val="70000"/>
                      </a:srgbClr>
                    </a:outerShdw>
                  </a:effectLst>
                </a:rPr>
                <a:t>6-6 </a:t>
              </a:r>
              <a:endParaRPr lang="ar-EG" sz="6600" b="1" dirty="0">
                <a:ln w="18415" cmpd="sng">
                  <a:solidFill>
                    <a:srgbClr val="0000FF"/>
                  </a:solidFill>
                  <a:prstDash val="solid"/>
                </a:ln>
                <a:solidFill>
                  <a:srgbClr val="FFFFFF"/>
                </a:solidFill>
                <a:effectLst>
                  <a:outerShdw blurRad="63500" dir="3600000" algn="tl" rotWithShape="0">
                    <a:srgbClr val="000000">
                      <a:alpha val="70000"/>
                    </a:srgbClr>
                  </a:outerShdw>
                </a:effectLst>
              </a:endParaRPr>
            </a:p>
          </p:txBody>
        </p:sp>
      </p:grpSp>
      <p:grpSp>
        <p:nvGrpSpPr>
          <p:cNvPr id="7" name="Group 6"/>
          <p:cNvGrpSpPr>
            <a:grpSpLocks/>
          </p:cNvGrpSpPr>
          <p:nvPr/>
        </p:nvGrpSpPr>
        <p:grpSpPr bwMode="auto">
          <a:xfrm>
            <a:off x="1071563" y="4643438"/>
            <a:ext cx="5857875" cy="1357312"/>
            <a:chOff x="1357290" y="4500570"/>
            <a:chExt cx="5857916" cy="1357322"/>
          </a:xfrm>
        </p:grpSpPr>
        <p:sp>
          <p:nvSpPr>
            <p:cNvPr id="6" name="Parallelogram 5"/>
            <p:cNvSpPr/>
            <p:nvPr/>
          </p:nvSpPr>
          <p:spPr>
            <a:xfrm>
              <a:off x="1357290" y="4500570"/>
              <a:ext cx="5857916" cy="1357322"/>
            </a:xfrm>
            <a:prstGeom prst="parallelogram">
              <a:avLst/>
            </a:prstGeom>
            <a:solidFill>
              <a:srgbClr val="CC00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5" name="TextBox 4"/>
            <p:cNvSpPr txBox="1"/>
            <p:nvPr/>
          </p:nvSpPr>
          <p:spPr>
            <a:xfrm>
              <a:off x="1928794" y="4714884"/>
              <a:ext cx="4786347" cy="831003"/>
            </a:xfrm>
            <a:prstGeom prst="rect">
              <a:avLst/>
            </a:prstGeom>
            <a:noFill/>
          </p:spPr>
          <p:txBody>
            <a:bodyPr rtlCol="1">
              <a:spAutoFit/>
            </a:bodyPr>
            <a:lstStyle/>
            <a:p>
              <a:pPr algn="ctr" fontAlgn="auto">
                <a:spcBef>
                  <a:spcPts val="0"/>
                </a:spcBef>
                <a:spcAft>
                  <a:spcPts val="0"/>
                </a:spcAft>
                <a:defRPr/>
              </a:pPr>
              <a:r>
                <a:rPr lang="ar-EG" sz="48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mn-lt"/>
                  <a:cs typeface="+mn-cs"/>
                </a:rPr>
                <a:t>تقريب الكسور</a:t>
              </a:r>
            </a:p>
          </p:txBody>
        </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0007 - نغمات متآلف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
          <p:cNvGrpSpPr>
            <a:grpSpLocks/>
          </p:cNvGrpSpPr>
          <p:nvPr/>
        </p:nvGrpSpPr>
        <p:grpSpPr bwMode="auto">
          <a:xfrm>
            <a:off x="6072188" y="357188"/>
            <a:ext cx="2451100" cy="1166812"/>
            <a:chOff x="6072198" y="357166"/>
            <a:chExt cx="2450408" cy="1166809"/>
          </a:xfrm>
        </p:grpSpPr>
        <p:pic>
          <p:nvPicPr>
            <p:cNvPr id="3" name="Picture 2" descr="BDRLC034.WMF"/>
            <p:cNvPicPr>
              <a:picLocks noChangeAspect="1"/>
            </p:cNvPicPr>
            <p:nvPr/>
          </p:nvPicPr>
          <p:blipFill>
            <a:blip r:embed="rId4" cstate="print">
              <a:lum bright="-11000" contrast="59000"/>
            </a:blip>
            <a:stretch>
              <a:fillRect/>
            </a:stretch>
          </p:blipFill>
          <p:spPr>
            <a:xfrm>
              <a:off x="6072198" y="357166"/>
              <a:ext cx="2450408" cy="1166809"/>
            </a:xfrm>
            <a:prstGeom prst="rect">
              <a:avLst/>
            </a:prstGeom>
            <a:effectLst>
              <a:innerShdw blurRad="381000">
                <a:srgbClr val="CC00FF"/>
              </a:innerShdw>
            </a:effectLst>
          </p:spPr>
        </p:pic>
        <p:sp>
          <p:nvSpPr>
            <p:cNvPr id="11288" name="Rectangle 3"/>
            <p:cNvSpPr>
              <a:spLocks noChangeArrowheads="1"/>
            </p:cNvSpPr>
            <p:nvPr/>
          </p:nvSpPr>
          <p:spPr bwMode="auto">
            <a:xfrm>
              <a:off x="7028004" y="571480"/>
              <a:ext cx="1203836" cy="646329"/>
            </a:xfrm>
            <a:prstGeom prst="rect">
              <a:avLst/>
            </a:prstGeom>
            <a:noFill/>
            <a:ln w="9525">
              <a:noFill/>
              <a:miter lim="800000"/>
              <a:headEnd/>
              <a:tailEnd/>
            </a:ln>
          </p:spPr>
          <p:txBody>
            <a:bodyPr wrap="none">
              <a:spAutoFit/>
            </a:bodyPr>
            <a:lstStyle/>
            <a:p>
              <a:r>
                <a:rPr lang="ar-EG" sz="3600" b="1">
                  <a:latin typeface="Calibri" pitchFamily="34" charset="0"/>
                </a:rPr>
                <a:t>   مثال</a:t>
              </a:r>
            </a:p>
          </p:txBody>
        </p:sp>
      </p:grpSp>
      <p:grpSp>
        <p:nvGrpSpPr>
          <p:cNvPr id="4" name="Group 11"/>
          <p:cNvGrpSpPr>
            <a:grpSpLocks/>
          </p:cNvGrpSpPr>
          <p:nvPr/>
        </p:nvGrpSpPr>
        <p:grpSpPr bwMode="auto">
          <a:xfrm>
            <a:off x="285750" y="1643063"/>
            <a:ext cx="8643938" cy="4857750"/>
            <a:chOff x="285720" y="1643050"/>
            <a:chExt cx="8643998" cy="4857784"/>
          </a:xfrm>
        </p:grpSpPr>
        <p:grpSp>
          <p:nvGrpSpPr>
            <p:cNvPr id="11282" name="Group 7"/>
            <p:cNvGrpSpPr>
              <a:grpSpLocks/>
            </p:cNvGrpSpPr>
            <p:nvPr/>
          </p:nvGrpSpPr>
          <p:grpSpPr bwMode="auto">
            <a:xfrm>
              <a:off x="285720" y="1643050"/>
              <a:ext cx="8643998" cy="4857784"/>
              <a:chOff x="714348" y="285728"/>
              <a:chExt cx="6643734" cy="6072230"/>
            </a:xfrm>
          </p:grpSpPr>
          <p:sp>
            <p:nvSpPr>
              <p:cNvPr id="9" name="Snip Diagonal Corner Rectangle 8"/>
              <p:cNvSpPr/>
              <p:nvPr/>
            </p:nvSpPr>
            <p:spPr>
              <a:xfrm>
                <a:off x="714348" y="285728"/>
                <a:ext cx="6072702" cy="5500726"/>
              </a:xfrm>
              <a:prstGeom prst="snip2DiagRect">
                <a:avLst/>
              </a:prstGeom>
              <a:solidFill>
                <a:srgbClr val="9900FF"/>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Snip Diagonal Corner Rectangle 9"/>
              <p:cNvSpPr/>
              <p:nvPr/>
            </p:nvSpPr>
            <p:spPr>
              <a:xfrm>
                <a:off x="1285380" y="857232"/>
                <a:ext cx="6072702" cy="5500726"/>
              </a:xfrm>
              <a:prstGeom prst="snip2DiagRect">
                <a:avLst/>
              </a:prstGeom>
              <a:solidFill>
                <a:srgbClr val="9900FF"/>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1" name="Snip Diagonal Corner Rectangle 10"/>
              <p:cNvSpPr/>
              <p:nvPr/>
            </p:nvSpPr>
            <p:spPr>
              <a:xfrm>
                <a:off x="879069" y="464323"/>
                <a:ext cx="6259385" cy="5625742"/>
              </a:xfrm>
              <a:prstGeom prst="snip2DiagRect">
                <a:avLst/>
              </a:prstGeom>
              <a:ln w="38100">
                <a:solidFill>
                  <a:srgbClr val="00FF00"/>
                </a:solidFill>
              </a:ln>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endParaRPr lang="ar-EG"/>
              </a:p>
            </p:txBody>
          </p:sp>
        </p:grpSp>
        <p:sp>
          <p:nvSpPr>
            <p:cNvPr id="11283" name="Rectangle 4"/>
            <p:cNvSpPr>
              <a:spLocks noChangeArrowheads="1"/>
            </p:cNvSpPr>
            <p:nvPr/>
          </p:nvSpPr>
          <p:spPr bwMode="auto">
            <a:xfrm>
              <a:off x="571472" y="1903389"/>
              <a:ext cx="7286676" cy="1385005"/>
            </a:xfrm>
            <a:prstGeom prst="rect">
              <a:avLst/>
            </a:prstGeom>
            <a:noFill/>
            <a:ln w="9525">
              <a:noFill/>
              <a:miter lim="800000"/>
              <a:headEnd/>
              <a:tailEnd/>
            </a:ln>
          </p:spPr>
          <p:txBody>
            <a:bodyPr>
              <a:spAutoFit/>
            </a:bodyPr>
            <a:lstStyle/>
            <a:p>
              <a:pPr>
                <a:lnSpc>
                  <a:spcPct val="150000"/>
                </a:lnSpc>
              </a:pPr>
              <a:r>
                <a:rPr lang="ar-EG" sz="2800" b="1">
                  <a:latin typeface="Calibri" pitchFamily="34" charset="0"/>
                </a:rPr>
                <a:t>3-قرب        إلى صفر أو       أو 1.</a:t>
              </a:r>
            </a:p>
            <a:p>
              <a:pPr>
                <a:lnSpc>
                  <a:spcPct val="150000"/>
                </a:lnSpc>
              </a:pPr>
              <a:r>
                <a:rPr lang="ar-EG" sz="2800" b="1">
                  <a:latin typeface="Calibri" pitchFamily="34" charset="0"/>
                </a:rPr>
                <a:t>بما أن 10 تقترب من 11، فان       أقرب ما يكون إلى 1</a:t>
              </a:r>
            </a:p>
          </p:txBody>
        </p:sp>
      </p:grpSp>
      <p:sp>
        <p:nvSpPr>
          <p:cNvPr id="12" name="انفجار 2 11"/>
          <p:cNvSpPr/>
          <p:nvPr/>
        </p:nvSpPr>
        <p:spPr>
          <a:xfrm>
            <a:off x="357188" y="0"/>
            <a:ext cx="5072062" cy="121443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2800" dirty="0"/>
              <a:t>تقريب الكسور ذهنيا</a:t>
            </a:r>
          </a:p>
        </p:txBody>
      </p:sp>
      <p:grpSp>
        <p:nvGrpSpPr>
          <p:cNvPr id="6" name="مجموعة 12"/>
          <p:cNvGrpSpPr>
            <a:grpSpLocks/>
          </p:cNvGrpSpPr>
          <p:nvPr/>
        </p:nvGrpSpPr>
        <p:grpSpPr bwMode="auto">
          <a:xfrm>
            <a:off x="6156325" y="1814513"/>
            <a:ext cx="762000" cy="966787"/>
            <a:chOff x="4724400" y="662444"/>
            <a:chExt cx="762000" cy="967045"/>
          </a:xfrm>
        </p:grpSpPr>
        <p:sp>
          <p:nvSpPr>
            <p:cNvPr id="11279" name="مربع نص 13"/>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10</a:t>
              </a:r>
              <a:endParaRPr lang="en-US" sz="2800"/>
            </a:p>
          </p:txBody>
        </p:sp>
        <p:sp>
          <p:nvSpPr>
            <p:cNvPr id="11280" name="مربع نص 14"/>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11</a:t>
              </a:r>
              <a:endParaRPr lang="en-US" sz="2800"/>
            </a:p>
          </p:txBody>
        </p:sp>
        <p:cxnSp>
          <p:nvCxnSpPr>
            <p:cNvPr id="16" name="رابط مستقيم 15"/>
            <p:cNvCxnSpPr/>
            <p:nvPr/>
          </p:nvCxnSpPr>
          <p:spPr>
            <a:xfrm rot="10800000">
              <a:off x="4868863" y="114358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7" name="مجموعة 16"/>
          <p:cNvGrpSpPr>
            <a:grpSpLocks/>
          </p:cNvGrpSpPr>
          <p:nvPr/>
        </p:nvGrpSpPr>
        <p:grpSpPr bwMode="auto">
          <a:xfrm>
            <a:off x="3635375" y="2420938"/>
            <a:ext cx="762000" cy="966787"/>
            <a:chOff x="4724400" y="662444"/>
            <a:chExt cx="762000" cy="967045"/>
          </a:xfrm>
        </p:grpSpPr>
        <p:sp>
          <p:nvSpPr>
            <p:cNvPr id="11276"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10</a:t>
              </a:r>
              <a:endParaRPr lang="en-US" sz="2800"/>
            </a:p>
          </p:txBody>
        </p:sp>
        <p:sp>
          <p:nvSpPr>
            <p:cNvPr id="11277"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11</a:t>
              </a:r>
              <a:endParaRPr lang="en-US" sz="2800"/>
            </a:p>
          </p:txBody>
        </p:sp>
        <p:cxnSp>
          <p:nvCxnSpPr>
            <p:cNvPr id="20" name="رابط مستقيم 19"/>
            <p:cNvCxnSpPr/>
            <p:nvPr/>
          </p:nvCxnSpPr>
          <p:spPr>
            <a:xfrm rot="10800000">
              <a:off x="4868863" y="114358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8" name="مجموعة 24"/>
          <p:cNvGrpSpPr>
            <a:grpSpLocks/>
          </p:cNvGrpSpPr>
          <p:nvPr/>
        </p:nvGrpSpPr>
        <p:grpSpPr bwMode="auto">
          <a:xfrm>
            <a:off x="4140200" y="1844675"/>
            <a:ext cx="762000" cy="966788"/>
            <a:chOff x="4724400" y="662444"/>
            <a:chExt cx="762000" cy="967045"/>
          </a:xfrm>
        </p:grpSpPr>
        <p:sp>
          <p:nvSpPr>
            <p:cNvPr id="11273" name="مربع نص 25"/>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1274" name="مربع نص 26"/>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8" name="رابط مستقيم 27"/>
            <p:cNvCxnSpPr/>
            <p:nvPr/>
          </p:nvCxnSpPr>
          <p:spPr>
            <a:xfrm rot="10800000">
              <a:off x="4868863" y="1143585"/>
              <a:ext cx="457200" cy="0"/>
            </a:xfrm>
            <a:prstGeom prst="line">
              <a:avLst/>
            </a:prstGeom>
          </p:spPr>
          <p:style>
            <a:lnRef idx="3">
              <a:schemeClr val="dk1"/>
            </a:lnRef>
            <a:fillRef idx="0">
              <a:schemeClr val="dk1"/>
            </a:fillRef>
            <a:effectRef idx="2">
              <a:schemeClr val="dk1"/>
            </a:effectRef>
            <a:fontRef idx="minor">
              <a:schemeClr val="tx1"/>
            </a:fontRef>
          </p:style>
        </p:cxnSp>
      </p:grpSp>
      <p:pic>
        <p:nvPicPr>
          <p:cNvPr id="34818" name="Picture 2"/>
          <p:cNvPicPr>
            <a:picLocks noChangeAspect="1" noChangeArrowheads="1"/>
          </p:cNvPicPr>
          <p:nvPr/>
        </p:nvPicPr>
        <p:blipFill>
          <a:blip r:embed="rId5" cstate="print">
            <a:lum bright="-31000" contrast="48000"/>
          </a:blip>
          <a:srcRect/>
          <a:stretch>
            <a:fillRect/>
          </a:stretch>
        </p:blipFill>
        <p:spPr bwMode="auto">
          <a:xfrm rot="5400000">
            <a:off x="3705846" y="1270819"/>
            <a:ext cx="1819275" cy="7143750"/>
          </a:xfrm>
          <a:prstGeom prst="rect">
            <a:avLst/>
          </a:prstGeom>
          <a:ln>
            <a:noFill/>
          </a:ln>
          <a:effectLst>
            <a:softEdge rad="112500"/>
          </a:effectLst>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ctive.wav"/>
                                        </p:tgtEl>
                                      </p:cMediaNode>
                                    </p:audio>
                                  </p:sub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par>
                                <p:cTn id="17" presetID="18" presetClass="entr" presetSubtype="12" fill="hold" nodeType="withEffect">
                                  <p:stCondLst>
                                    <p:cond delay="0"/>
                                  </p:stCondLst>
                                  <p:childTnLst>
                                    <p:set>
                                      <p:cBhvr>
                                        <p:cTn id="18" dur="1" fill="hold">
                                          <p:stCondLst>
                                            <p:cond delay="0"/>
                                          </p:stCondLst>
                                        </p:cTn>
                                        <p:tgtEl>
                                          <p:spTgt spid="34818"/>
                                        </p:tgtEl>
                                        <p:attrNameLst>
                                          <p:attrName>style.visibility</p:attrName>
                                        </p:attrNameLst>
                                      </p:cBhvr>
                                      <p:to>
                                        <p:strVal val="visible"/>
                                      </p:to>
                                    </p:set>
                                    <p:animEffect transition="in" filter="strips(downLeft)">
                                      <p:cBhvr>
                                        <p:cTn id="19"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7" cstate="print">
            <a:lum/>
          </a:blip>
          <a:srcRect/>
          <a:stretch>
            <a:fillRect l="-18000" r="-18000"/>
          </a:stretch>
        </a:blipFill>
        <a:effectLst/>
      </p:bgPr>
    </p:bg>
    <p:spTree>
      <p:nvGrpSpPr>
        <p:cNvPr id="1" name=""/>
        <p:cNvGrpSpPr/>
        <p:nvPr/>
      </p:nvGrpSpPr>
      <p:grpSpPr>
        <a:xfrm>
          <a:off x="0" y="0"/>
          <a:ext cx="0" cy="0"/>
          <a:chOff x="0" y="0"/>
          <a:chExt cx="0" cy="0"/>
        </a:xfrm>
      </p:grpSpPr>
      <p:pic>
        <p:nvPicPr>
          <p:cNvPr id="5" name="Picture 12"/>
          <p:cNvPicPr>
            <a:picLocks noChangeAspect="1" noChangeArrowheads="1"/>
          </p:cNvPicPr>
          <p:nvPr/>
        </p:nvPicPr>
        <p:blipFill>
          <a:blip r:embed="rId8" cstate="print">
            <a:lum bright="-32000" contrast="48000"/>
          </a:blip>
          <a:srcRect/>
          <a:stretch>
            <a:fillRect/>
          </a:stretch>
        </p:blipFill>
        <p:spPr bwMode="auto">
          <a:xfrm>
            <a:off x="-107950" y="4103688"/>
            <a:ext cx="6210300" cy="2133600"/>
          </a:xfrm>
          <a:prstGeom prst="rect">
            <a:avLst/>
          </a:prstGeom>
          <a:noFill/>
          <a:ln w="9525">
            <a:noFill/>
            <a:miter lim="800000"/>
            <a:headEnd/>
            <a:tailEnd/>
          </a:ln>
        </p:spPr>
      </p:pic>
      <p:grpSp>
        <p:nvGrpSpPr>
          <p:cNvPr id="3" name="Group 12"/>
          <p:cNvGrpSpPr>
            <a:grpSpLocks/>
          </p:cNvGrpSpPr>
          <p:nvPr/>
        </p:nvGrpSpPr>
        <p:grpSpPr bwMode="auto">
          <a:xfrm>
            <a:off x="5370513" y="339725"/>
            <a:ext cx="3665537" cy="857250"/>
            <a:chOff x="4643438" y="714338"/>
            <a:chExt cx="3933045" cy="857256"/>
          </a:xfrm>
        </p:grpSpPr>
        <p:sp>
          <p:nvSpPr>
            <p:cNvPr id="12" name="Pentagon 11"/>
            <p:cNvSpPr/>
            <p:nvPr/>
          </p:nvSpPr>
          <p:spPr>
            <a:xfrm rot="10800000">
              <a:off x="6525644" y="714338"/>
              <a:ext cx="2050839" cy="857256"/>
            </a:xfrm>
            <a:prstGeom prst="homePlate">
              <a:avLst/>
            </a:prstGeom>
            <a:solidFill>
              <a:srgbClr val="8000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 name="TextBox 1"/>
            <p:cNvSpPr txBox="1"/>
            <p:nvPr/>
          </p:nvSpPr>
          <p:spPr>
            <a:xfrm>
              <a:off x="4643438" y="785795"/>
              <a:ext cx="3571900" cy="707891"/>
            </a:xfrm>
            <a:prstGeom prst="rect">
              <a:avLst/>
            </a:prstGeom>
            <a:noFill/>
          </p:spPr>
          <p:txBody>
            <a:bodyPr rtlCol="1">
              <a:spAutoFit/>
            </a:bodyPr>
            <a:lstStyle/>
            <a:p>
              <a:pPr fontAlgn="auto">
                <a:spcBef>
                  <a:spcPts val="0"/>
                </a:spcBef>
                <a:spcAft>
                  <a:spcPts val="0"/>
                </a:spcAft>
                <a:defRPr/>
              </a:pPr>
              <a:r>
                <a:rPr lang="ar-EG" sz="4000" dirty="0">
                  <a:ln w="18415" cmpd="sng">
                    <a:solidFill>
                      <a:srgbClr val="00FF00"/>
                    </a:solidFill>
                    <a:prstDash val="solid"/>
                  </a:ln>
                  <a:solidFill>
                    <a:srgbClr val="FFFF00"/>
                  </a:solidFill>
                  <a:effectLst>
                    <a:outerShdw blurRad="63500" dir="3600000" algn="tl" rotWithShape="0">
                      <a:srgbClr val="000000">
                        <a:alpha val="70000"/>
                      </a:srgbClr>
                    </a:outerShdw>
                  </a:effectLst>
                  <a:latin typeface="+mn-lt"/>
                  <a:cs typeface="+mn-cs"/>
                </a:rPr>
                <a:t>√ تأكد</a:t>
              </a:r>
            </a:p>
          </p:txBody>
        </p:sp>
      </p:grpSp>
      <p:sp>
        <p:nvSpPr>
          <p:cNvPr id="13318" name="Rectangle 2"/>
          <p:cNvSpPr>
            <a:spLocks noChangeArrowheads="1"/>
          </p:cNvSpPr>
          <p:nvPr/>
        </p:nvSpPr>
        <p:spPr bwMode="auto">
          <a:xfrm>
            <a:off x="611188" y="1374775"/>
            <a:ext cx="8064500" cy="6461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بين ما إذا كان الكسر أقرب إلى صفر أو       أو 1:</a:t>
            </a:r>
            <a:endParaRPr lang="ar-EG" sz="3200" dirty="0"/>
          </a:p>
        </p:txBody>
      </p:sp>
      <p:grpSp>
        <p:nvGrpSpPr>
          <p:cNvPr id="4" name="مجموعة 16"/>
          <p:cNvGrpSpPr>
            <a:grpSpLocks/>
          </p:cNvGrpSpPr>
          <p:nvPr/>
        </p:nvGrpSpPr>
        <p:grpSpPr bwMode="auto">
          <a:xfrm>
            <a:off x="1908175" y="1268413"/>
            <a:ext cx="944563" cy="966787"/>
            <a:chOff x="4724400" y="662444"/>
            <a:chExt cx="762000" cy="967045"/>
          </a:xfrm>
        </p:grpSpPr>
        <p:sp>
          <p:nvSpPr>
            <p:cNvPr id="12301"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2302"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4"/>
              <a:ext cx="457200" cy="0"/>
            </a:xfrm>
            <a:prstGeom prst="line">
              <a:avLst/>
            </a:prstGeom>
          </p:spPr>
          <p:style>
            <a:lnRef idx="3">
              <a:schemeClr val="dk1"/>
            </a:lnRef>
            <a:fillRef idx="0">
              <a:schemeClr val="dk1"/>
            </a:fillRef>
            <a:effectRef idx="2">
              <a:schemeClr val="dk1"/>
            </a:effectRef>
            <a:fontRef idx="minor">
              <a:schemeClr val="tx1"/>
            </a:fontRef>
          </p:style>
        </p:cxnSp>
      </p:grpSp>
      <p:pic>
        <p:nvPicPr>
          <p:cNvPr id="13323" name="Picture 11"/>
          <p:cNvPicPr>
            <a:picLocks noChangeAspect="1" noChangeArrowheads="1"/>
          </p:cNvPicPr>
          <p:nvPr/>
        </p:nvPicPr>
        <p:blipFill>
          <a:blip r:embed="rId9" cstate="print">
            <a:lum bright="-32000" contrast="48000"/>
          </a:blip>
          <a:srcRect/>
          <a:stretch>
            <a:fillRect/>
          </a:stretch>
        </p:blipFill>
        <p:spPr bwMode="auto">
          <a:xfrm>
            <a:off x="3132138" y="2060575"/>
            <a:ext cx="6048375" cy="2257425"/>
          </a:xfrm>
          <a:prstGeom prst="rect">
            <a:avLst/>
          </a:prstGeom>
          <a:noFill/>
          <a:ln w="9525">
            <a:noFill/>
            <a:miter lim="800000"/>
            <a:headEnd/>
            <a:tailEnd/>
          </a:ln>
        </p:spPr>
      </p:pic>
      <p:sp>
        <p:nvSpPr>
          <p:cNvPr id="24" name="مربع نص 23"/>
          <p:cNvSpPr txBox="1"/>
          <p:nvPr/>
        </p:nvSpPr>
        <p:spPr>
          <a:xfrm>
            <a:off x="468313" y="2708275"/>
            <a:ext cx="2735262" cy="12017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600" b="1" dirty="0"/>
              <a:t>أقرب لـ 1 لآن 5 تقترب من 6</a:t>
            </a:r>
            <a:endParaRPr lang="en-US" sz="3600" b="1" dirty="0"/>
          </a:p>
        </p:txBody>
      </p:sp>
      <p:sp>
        <p:nvSpPr>
          <p:cNvPr id="25" name="مربع نص 24"/>
          <p:cNvSpPr txBox="1"/>
          <p:nvPr/>
        </p:nvSpPr>
        <p:spPr>
          <a:xfrm>
            <a:off x="5508625" y="4797425"/>
            <a:ext cx="3455988"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600" b="1" dirty="0"/>
              <a:t>أقرب لـ       لآن 5 تقترب من نصف 8</a:t>
            </a:r>
            <a:endParaRPr lang="en-US" sz="3600" b="1" dirty="0"/>
          </a:p>
        </p:txBody>
      </p:sp>
      <p:grpSp>
        <p:nvGrpSpPr>
          <p:cNvPr id="6" name="مجموعة 25"/>
          <p:cNvGrpSpPr>
            <a:grpSpLocks/>
          </p:cNvGrpSpPr>
          <p:nvPr/>
        </p:nvGrpSpPr>
        <p:grpSpPr bwMode="auto">
          <a:xfrm>
            <a:off x="6723063" y="4705350"/>
            <a:ext cx="944562" cy="884238"/>
            <a:chOff x="4724400" y="746229"/>
            <a:chExt cx="762000" cy="883260"/>
          </a:xfrm>
        </p:grpSpPr>
        <p:sp>
          <p:nvSpPr>
            <p:cNvPr id="12298" name="مربع نص 26"/>
            <p:cNvSpPr txBox="1">
              <a:spLocks noChangeArrowheads="1"/>
            </p:cNvSpPr>
            <p:nvPr/>
          </p:nvSpPr>
          <p:spPr bwMode="auto">
            <a:xfrm>
              <a:off x="4724400" y="746229"/>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2299" name="مربع نص 27"/>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9" name="رابط مستقيم 28"/>
            <p:cNvCxnSpPr/>
            <p:nvPr/>
          </p:nvCxnSpPr>
          <p:spPr>
            <a:xfrm rot="10800000">
              <a:off x="4867835" y="1142665"/>
              <a:ext cx="457200" cy="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bombfire.wav"/>
                                        </p:tgtEl>
                                      </p:cMediaNode>
                                    </p:audio>
                                  </p:sub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3318"/>
                                        </p:tgtEl>
                                        <p:attrNameLst>
                                          <p:attrName>style.visibility</p:attrName>
                                        </p:attrNameLst>
                                      </p:cBhvr>
                                      <p:to>
                                        <p:strVal val="visible"/>
                                      </p:to>
                                    </p:set>
                                    <p:animEffect transition="in" filter="strips(downLeft)">
                                      <p:cBhvr>
                                        <p:cTn id="16" dur="500"/>
                                        <p:tgtEl>
                                          <p:spTgt spid="13318"/>
                                        </p:tgtEl>
                                      </p:cBhvr>
                                    </p:animEffect>
                                  </p:childTnLst>
                                  <p:subTnLst>
                                    <p:audio>
                                      <p:cMediaNode>
                                        <p:cTn display="0" masterRel="sameClick">
                                          <p:stCondLst>
                                            <p:cond evt="begin" delay="0">
                                              <p:tn val="14"/>
                                            </p:cond>
                                          </p:stCondLst>
                                          <p:endCondLst>
                                            <p:cond evt="onStopAudio" delay="0">
                                              <p:tgtEl>
                                                <p:sldTgt/>
                                              </p:tgtEl>
                                            </p:cond>
                                          </p:endCondLst>
                                        </p:cTn>
                                        <p:tgtEl>
                                          <p:sndTgt r:embed="rId4" name="voltage.wav"/>
                                        </p:tgtEl>
                                      </p:cMediaNode>
                                    </p:audio>
                                  </p:subTnLst>
                                </p:cTn>
                              </p:par>
                              <p:par>
                                <p:cTn id="17" presetID="18" presetClass="entr" presetSubtype="1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4"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13323"/>
                                        </p:tgtEl>
                                        <p:attrNameLst>
                                          <p:attrName>style.visibility</p:attrName>
                                        </p:attrNameLst>
                                      </p:cBhvr>
                                      <p:to>
                                        <p:strVal val="visible"/>
                                      </p:to>
                                    </p:set>
                                    <p:animEffect transition="in" filter="barn(inHorizontal)">
                                      <p:cBhvr>
                                        <p:cTn id="24" dur="500"/>
                                        <p:tgtEl>
                                          <p:spTgt spid="13323"/>
                                        </p:tgtEl>
                                      </p:cBhvr>
                                    </p:animEffect>
                                  </p:childTnLst>
                                  <p:subTnLst>
                                    <p:audio>
                                      <p:cMediaNode>
                                        <p:cTn display="0" masterRel="sameClick">
                                          <p:stCondLst>
                                            <p:cond evt="begin" delay="0">
                                              <p:tn val="22"/>
                                            </p:cond>
                                          </p:stCondLst>
                                          <p:endCondLst>
                                            <p:cond evt="onStopAudio" delay="0">
                                              <p:tgtEl>
                                                <p:sldTgt/>
                                              </p:tgtEl>
                                            </p:cond>
                                          </p:endCondLst>
                                        </p:cTn>
                                        <p:tgtEl>
                                          <p:sndTgt r:embed="rId5" name="push.wav"/>
                                        </p:tgtEl>
                                      </p:cMediaNode>
                                    </p:audio>
                                  </p:subTnLst>
                                </p:cTn>
                              </p:par>
                              <p:par>
                                <p:cTn id="25" presetID="16" presetClass="entr" presetSubtype="2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Horizontal)">
                                      <p:cBhvr>
                                        <p:cTn id="27"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5" name="push.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Horizontal)">
                                      <p:cBhvr>
                                        <p:cTn id="32" dur="50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6" name="applaus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Horizontal)">
                                      <p:cBhvr>
                                        <p:cTn id="37" dur="500"/>
                                        <p:tgtEl>
                                          <p:spTgt spid="25"/>
                                        </p:tgtEl>
                                      </p:cBhvr>
                                    </p:animEffect>
                                  </p:childTnLst>
                                  <p:subTnLst>
                                    <p:audio>
                                      <p:cMediaNode>
                                        <p:cTn display="0" masterRel="sameClick">
                                          <p:stCondLst>
                                            <p:cond evt="begin" delay="0">
                                              <p:tn val="35"/>
                                            </p:cond>
                                          </p:stCondLst>
                                          <p:endCondLst>
                                            <p:cond evt="onStopAudio" delay="0">
                                              <p:tgtEl>
                                                <p:sldTgt/>
                                              </p:tgtEl>
                                            </p:cond>
                                          </p:endCondLst>
                                        </p:cTn>
                                        <p:tgtEl>
                                          <p:sndTgt r:embed="rId6" name="applause.wav"/>
                                        </p:tgtEl>
                                      </p:cMediaNode>
                                    </p:audio>
                                  </p:subTnLst>
                                </p:cTn>
                              </p:par>
                              <p:par>
                                <p:cTn id="38" presetID="18" presetClass="entr" presetSubtype="12"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trips(downLeft)">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7" cstate="print">
            <a:lum/>
          </a:blip>
          <a:srcRect/>
          <a:stretch>
            <a:fillRect t="-1000" b="-1000"/>
          </a:stretch>
        </a:blipFill>
        <a:effectLst/>
      </p:bgPr>
    </p:bg>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1979613" y="446088"/>
            <a:ext cx="5976937" cy="6461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قرِّب كل كسر إلى صفر أو       أو 1:</a:t>
            </a:r>
            <a:endParaRPr lang="ar-EG" sz="3200" dirty="0"/>
          </a:p>
        </p:txBody>
      </p:sp>
      <p:grpSp>
        <p:nvGrpSpPr>
          <p:cNvPr id="2" name="مجموعة 16"/>
          <p:cNvGrpSpPr>
            <a:grpSpLocks/>
          </p:cNvGrpSpPr>
          <p:nvPr/>
        </p:nvGrpSpPr>
        <p:grpSpPr bwMode="auto">
          <a:xfrm>
            <a:off x="3132138" y="301625"/>
            <a:ext cx="944562" cy="966788"/>
            <a:chOff x="4724400" y="662444"/>
            <a:chExt cx="762000" cy="967045"/>
          </a:xfrm>
        </p:grpSpPr>
        <p:sp>
          <p:nvSpPr>
            <p:cNvPr id="13350"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3351"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4" name="مربع نص 23"/>
          <p:cNvSpPr txBox="1"/>
          <p:nvPr/>
        </p:nvSpPr>
        <p:spPr>
          <a:xfrm>
            <a:off x="3779838" y="1773238"/>
            <a:ext cx="2160587" cy="5222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2800" b="1" dirty="0"/>
              <a:t>يقرب إلى الصفر</a:t>
            </a:r>
            <a:endParaRPr lang="en-US" sz="2800" b="1" dirty="0"/>
          </a:p>
        </p:txBody>
      </p:sp>
      <p:grpSp>
        <p:nvGrpSpPr>
          <p:cNvPr id="3" name="مجموعة 16"/>
          <p:cNvGrpSpPr>
            <a:grpSpLocks/>
          </p:cNvGrpSpPr>
          <p:nvPr/>
        </p:nvGrpSpPr>
        <p:grpSpPr bwMode="auto">
          <a:xfrm>
            <a:off x="6291263" y="1484313"/>
            <a:ext cx="944562" cy="1152525"/>
            <a:chOff x="4724400" y="662444"/>
            <a:chExt cx="762000" cy="1151711"/>
          </a:xfrm>
        </p:grpSpPr>
        <p:sp>
          <p:nvSpPr>
            <p:cNvPr id="13347" name="مربع نص 21"/>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1</a:t>
              </a:r>
              <a:endParaRPr lang="en-US" sz="4000" b="1"/>
            </a:p>
          </p:txBody>
        </p:sp>
        <p:sp>
          <p:nvSpPr>
            <p:cNvPr id="13348" name="مربع نص 22"/>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8</a:t>
              </a:r>
              <a:endParaRPr lang="en-US" sz="4000" b="1"/>
            </a:p>
          </p:txBody>
        </p:sp>
        <p:cxnSp>
          <p:nvCxnSpPr>
            <p:cNvPr id="26" name="رابط مستقيم 25"/>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30" name="Oval 2"/>
          <p:cNvSpPr/>
          <p:nvPr/>
        </p:nvSpPr>
        <p:spPr>
          <a:xfrm>
            <a:off x="7243763" y="16287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600" b="1" dirty="0"/>
              <a:t>3</a:t>
            </a:r>
          </a:p>
        </p:txBody>
      </p:sp>
      <p:sp>
        <p:nvSpPr>
          <p:cNvPr id="31" name="Oval 2"/>
          <p:cNvSpPr/>
          <p:nvPr/>
        </p:nvSpPr>
        <p:spPr>
          <a:xfrm>
            <a:off x="7235825" y="29241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600" b="1" dirty="0"/>
              <a:t>4</a:t>
            </a:r>
          </a:p>
        </p:txBody>
      </p:sp>
      <p:sp>
        <p:nvSpPr>
          <p:cNvPr id="32" name="Oval 2"/>
          <p:cNvSpPr/>
          <p:nvPr/>
        </p:nvSpPr>
        <p:spPr>
          <a:xfrm>
            <a:off x="7235825" y="4149725"/>
            <a:ext cx="784225" cy="719138"/>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600" b="1" dirty="0"/>
              <a:t>5</a:t>
            </a:r>
          </a:p>
        </p:txBody>
      </p:sp>
      <p:sp>
        <p:nvSpPr>
          <p:cNvPr id="33" name="Oval 2"/>
          <p:cNvSpPr/>
          <p:nvPr/>
        </p:nvSpPr>
        <p:spPr>
          <a:xfrm>
            <a:off x="7235825" y="5373688"/>
            <a:ext cx="784225" cy="719137"/>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600" b="1" dirty="0"/>
              <a:t>6</a:t>
            </a:r>
          </a:p>
        </p:txBody>
      </p:sp>
      <p:grpSp>
        <p:nvGrpSpPr>
          <p:cNvPr id="4" name="مجموعة 16"/>
          <p:cNvGrpSpPr>
            <a:grpSpLocks/>
          </p:cNvGrpSpPr>
          <p:nvPr/>
        </p:nvGrpSpPr>
        <p:grpSpPr bwMode="auto">
          <a:xfrm>
            <a:off x="6300788" y="2636838"/>
            <a:ext cx="944562" cy="1152525"/>
            <a:chOff x="4724400" y="662444"/>
            <a:chExt cx="762000" cy="1151711"/>
          </a:xfrm>
        </p:grpSpPr>
        <p:sp>
          <p:nvSpPr>
            <p:cNvPr id="13344" name="مربع نص 34"/>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5</a:t>
              </a:r>
              <a:endParaRPr lang="en-US" sz="4000" b="1"/>
            </a:p>
          </p:txBody>
        </p:sp>
        <p:sp>
          <p:nvSpPr>
            <p:cNvPr id="13345" name="مربع نص 35"/>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9</a:t>
              </a:r>
              <a:endParaRPr lang="en-US" sz="4000" b="1"/>
            </a:p>
          </p:txBody>
        </p:sp>
        <p:cxnSp>
          <p:nvCxnSpPr>
            <p:cNvPr id="37" name="رابط مستقيم 36"/>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5" name="مجموعة 16"/>
          <p:cNvGrpSpPr>
            <a:grpSpLocks/>
          </p:cNvGrpSpPr>
          <p:nvPr/>
        </p:nvGrpSpPr>
        <p:grpSpPr bwMode="auto">
          <a:xfrm>
            <a:off x="6300788" y="3933825"/>
            <a:ext cx="944562" cy="1150938"/>
            <a:chOff x="4724400" y="662444"/>
            <a:chExt cx="762000" cy="1151711"/>
          </a:xfrm>
        </p:grpSpPr>
        <p:sp>
          <p:nvSpPr>
            <p:cNvPr id="13341" name="مربع نص 38"/>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7</a:t>
              </a:r>
              <a:endParaRPr lang="en-US" sz="4000" b="1"/>
            </a:p>
          </p:txBody>
        </p:sp>
        <p:sp>
          <p:nvSpPr>
            <p:cNvPr id="13342" name="مربع نص 39"/>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8</a:t>
              </a:r>
              <a:endParaRPr lang="en-US" sz="4000" b="1"/>
            </a:p>
          </p:txBody>
        </p:sp>
        <p:cxnSp>
          <p:nvCxnSpPr>
            <p:cNvPr id="41" name="رابط مستقيم 40"/>
            <p:cNvCxnSpPr/>
            <p:nvPr/>
          </p:nvCxnSpPr>
          <p:spPr>
            <a:xfrm rot="10800000">
              <a:off x="4867835" y="123909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6" name="مجموعة 16"/>
          <p:cNvGrpSpPr>
            <a:grpSpLocks/>
          </p:cNvGrpSpPr>
          <p:nvPr/>
        </p:nvGrpSpPr>
        <p:grpSpPr bwMode="auto">
          <a:xfrm>
            <a:off x="6300788" y="5084763"/>
            <a:ext cx="944562" cy="1152525"/>
            <a:chOff x="4724400" y="662444"/>
            <a:chExt cx="762000" cy="1151711"/>
          </a:xfrm>
        </p:grpSpPr>
        <p:sp>
          <p:nvSpPr>
            <p:cNvPr id="13338" name="مربع نص 42"/>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3</a:t>
              </a:r>
              <a:endParaRPr lang="en-US" sz="4000" b="1"/>
            </a:p>
          </p:txBody>
        </p:sp>
        <p:sp>
          <p:nvSpPr>
            <p:cNvPr id="13339" name="مربع نص 43"/>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7</a:t>
              </a:r>
              <a:endParaRPr lang="en-US" sz="4000" b="1"/>
            </a:p>
          </p:txBody>
        </p:sp>
        <p:cxnSp>
          <p:nvCxnSpPr>
            <p:cNvPr id="45" name="رابط مستقيم 44"/>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52" name="مربع نص 51"/>
          <p:cNvSpPr txBox="1"/>
          <p:nvPr/>
        </p:nvSpPr>
        <p:spPr>
          <a:xfrm>
            <a:off x="3851275" y="4068763"/>
            <a:ext cx="2089150"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200" b="1" dirty="0"/>
              <a:t>يقرب إلى 1</a:t>
            </a:r>
            <a:endParaRPr lang="en-US" sz="3200" b="1" dirty="0"/>
          </a:p>
        </p:txBody>
      </p:sp>
      <p:grpSp>
        <p:nvGrpSpPr>
          <p:cNvPr id="7" name="مجموعة 52"/>
          <p:cNvGrpSpPr>
            <a:grpSpLocks/>
          </p:cNvGrpSpPr>
          <p:nvPr/>
        </p:nvGrpSpPr>
        <p:grpSpPr bwMode="auto">
          <a:xfrm>
            <a:off x="3779838" y="5229225"/>
            <a:ext cx="2168525" cy="830263"/>
            <a:chOff x="4707614" y="2636912"/>
            <a:chExt cx="2168642" cy="830416"/>
          </a:xfrm>
        </p:grpSpPr>
        <p:sp>
          <p:nvSpPr>
            <p:cNvPr id="54" name="مربع نص 53"/>
            <p:cNvSpPr txBox="1"/>
            <p:nvPr/>
          </p:nvSpPr>
          <p:spPr>
            <a:xfrm>
              <a:off x="4788580" y="2709950"/>
              <a:ext cx="2087676" cy="58589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rtl="0">
                <a:defRPr/>
              </a:pPr>
              <a:r>
                <a:rPr lang="ar-EG" sz="3200" b="1" dirty="0"/>
                <a:t>يقرب إلى</a:t>
              </a:r>
              <a:endParaRPr lang="en-US" sz="3200" b="1" dirty="0"/>
            </a:p>
          </p:txBody>
        </p:sp>
        <p:grpSp>
          <p:nvGrpSpPr>
            <p:cNvPr id="13334" name="مجموعة 16"/>
            <p:cNvGrpSpPr>
              <a:grpSpLocks/>
            </p:cNvGrpSpPr>
            <p:nvPr/>
          </p:nvGrpSpPr>
          <p:grpSpPr bwMode="auto">
            <a:xfrm>
              <a:off x="4707614" y="2636912"/>
              <a:ext cx="944508" cy="830416"/>
              <a:chOff x="5182370" y="693385"/>
              <a:chExt cx="762002" cy="830416"/>
            </a:xfrm>
          </p:grpSpPr>
          <p:sp>
            <p:nvSpPr>
              <p:cNvPr id="13335" name="مربع نص 55"/>
              <p:cNvSpPr txBox="1">
                <a:spLocks noChangeArrowheads="1"/>
              </p:cNvSpPr>
              <p:nvPr/>
            </p:nvSpPr>
            <p:spPr bwMode="auto">
              <a:xfrm>
                <a:off x="5182372" y="693385"/>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3336" name="مربع نص 56"/>
              <p:cNvSpPr txBox="1">
                <a:spLocks noChangeArrowheads="1"/>
              </p:cNvSpPr>
              <p:nvPr/>
            </p:nvSpPr>
            <p:spPr bwMode="auto">
              <a:xfrm>
                <a:off x="5182370" y="1000581"/>
                <a:ext cx="761999"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58" name="رابط مستقيم 57"/>
              <p:cNvCxnSpPr/>
              <p:nvPr/>
            </p:nvCxnSpPr>
            <p:spPr>
              <a:xfrm rot="10800000">
                <a:off x="5325822" y="1072868"/>
                <a:ext cx="457252"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9" name="مجموعة 58"/>
          <p:cNvGrpSpPr>
            <a:grpSpLocks/>
          </p:cNvGrpSpPr>
          <p:nvPr/>
        </p:nvGrpSpPr>
        <p:grpSpPr bwMode="auto">
          <a:xfrm>
            <a:off x="3779838" y="2781300"/>
            <a:ext cx="2168525" cy="830263"/>
            <a:chOff x="4707614" y="2636912"/>
            <a:chExt cx="2168642" cy="830416"/>
          </a:xfrm>
        </p:grpSpPr>
        <p:sp>
          <p:nvSpPr>
            <p:cNvPr id="60" name="مربع نص 59"/>
            <p:cNvSpPr txBox="1"/>
            <p:nvPr/>
          </p:nvSpPr>
          <p:spPr>
            <a:xfrm>
              <a:off x="4788580" y="2709950"/>
              <a:ext cx="2087676" cy="58589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rtl="0">
                <a:defRPr/>
              </a:pPr>
              <a:r>
                <a:rPr lang="ar-EG" sz="3200" b="1" dirty="0"/>
                <a:t>يقرب إلى</a:t>
              </a:r>
              <a:endParaRPr lang="en-US" sz="3200" b="1" dirty="0"/>
            </a:p>
          </p:txBody>
        </p:sp>
        <p:grpSp>
          <p:nvGrpSpPr>
            <p:cNvPr id="13329" name="مجموعة 16"/>
            <p:cNvGrpSpPr>
              <a:grpSpLocks/>
            </p:cNvGrpSpPr>
            <p:nvPr/>
          </p:nvGrpSpPr>
          <p:grpSpPr bwMode="auto">
            <a:xfrm>
              <a:off x="4707614" y="2636912"/>
              <a:ext cx="944508" cy="830416"/>
              <a:chOff x="5182370" y="693385"/>
              <a:chExt cx="762002" cy="830416"/>
            </a:xfrm>
          </p:grpSpPr>
          <p:sp>
            <p:nvSpPr>
              <p:cNvPr id="13330" name="مربع نص 61"/>
              <p:cNvSpPr txBox="1">
                <a:spLocks noChangeArrowheads="1"/>
              </p:cNvSpPr>
              <p:nvPr/>
            </p:nvSpPr>
            <p:spPr bwMode="auto">
              <a:xfrm>
                <a:off x="5182372" y="693385"/>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3331" name="مربع نص 62"/>
              <p:cNvSpPr txBox="1">
                <a:spLocks noChangeArrowheads="1"/>
              </p:cNvSpPr>
              <p:nvPr/>
            </p:nvSpPr>
            <p:spPr bwMode="auto">
              <a:xfrm>
                <a:off x="5182370" y="1000581"/>
                <a:ext cx="761999"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64" name="رابط مستقيم 63"/>
              <p:cNvCxnSpPr/>
              <p:nvPr/>
            </p:nvCxnSpPr>
            <p:spPr>
              <a:xfrm rot="10800000">
                <a:off x="5325822" y="1072868"/>
                <a:ext cx="457252" cy="0"/>
              </a:xfrm>
              <a:prstGeom prst="line">
                <a:avLst/>
              </a:prstGeom>
            </p:spPr>
            <p:style>
              <a:lnRef idx="3">
                <a:schemeClr val="dk1"/>
              </a:lnRef>
              <a:fillRef idx="0">
                <a:schemeClr val="dk1"/>
              </a:fillRef>
              <a:effectRef idx="2">
                <a:schemeClr val="dk1"/>
              </a:effectRef>
              <a:fontRef idx="minor">
                <a:schemeClr val="tx1"/>
              </a:fontRef>
            </p:style>
          </p:cxnSp>
        </p:gr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strips(downLeft)">
                                      <p:cBhvr>
                                        <p:cTn id="7" dur="500"/>
                                        <p:tgtEl>
                                          <p:spTgt spid="13318"/>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push.wav"/>
                                        </p:tgtEl>
                                      </p:cMediaNode>
                                    </p:audio>
                                  </p:sub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par>
                                <p:cTn id="16" presetID="49" presetClass="entr" presetSubtype="0" decel="10000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 calcmode="lin" valueType="num">
                                      <p:cBhvr>
                                        <p:cTn id="20" dur="500" fill="hold"/>
                                        <p:tgtEl>
                                          <p:spTgt spid="30"/>
                                        </p:tgtEl>
                                        <p:attrNameLst>
                                          <p:attrName>style.rotation</p:attrName>
                                        </p:attrNameLst>
                                      </p:cBhvr>
                                      <p:tavLst>
                                        <p:tav tm="0">
                                          <p:val>
                                            <p:fltVal val="360"/>
                                          </p:val>
                                        </p:tav>
                                        <p:tav tm="100000">
                                          <p:val>
                                            <p:fltVal val="0"/>
                                          </p:val>
                                        </p:tav>
                                      </p:tavLst>
                                    </p:anim>
                                    <p:animEffect transition="in" filter="fade">
                                      <p:cBhvr>
                                        <p:cTn id="21" dur="500"/>
                                        <p:tgtEl>
                                          <p:spTgt spid="30"/>
                                        </p:tgtEl>
                                      </p:cBhvr>
                                    </p:animEffect>
                                  </p:childTnLst>
                                  <p:subTnLst>
                                    <p:audio>
                                      <p:cMediaNode>
                                        <p:cTn display="0" masterRel="sameClick">
                                          <p:stCondLst>
                                            <p:cond evt="begin" delay="0">
                                              <p:tn val="16"/>
                                            </p:cond>
                                          </p:stCondLst>
                                          <p:endCondLst>
                                            <p:cond evt="onStopAudio" delay="0">
                                              <p:tgtEl>
                                                <p:sldTgt/>
                                              </p:tgtEl>
                                            </p:cond>
                                          </p:endCondLst>
                                        </p:cTn>
                                        <p:tgtEl>
                                          <p:sndTgt r:embed="rId5" name="SPEEDEND.WAV"/>
                                        </p:tgtEl>
                                      </p:cMediaNode>
                                    </p:audio>
                                  </p:subTnLst>
                                </p:cTn>
                              </p:par>
                              <p:par>
                                <p:cTn id="22" presetID="49" presetClass="entr" presetSubtype="0" decel="10000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360"/>
                                          </p:val>
                                        </p:tav>
                                        <p:tav tm="100000">
                                          <p:val>
                                            <p:fltVal val="0"/>
                                          </p:val>
                                        </p:tav>
                                      </p:tavLst>
                                    </p:anim>
                                    <p:animEffect transition="in" filter="fade">
                                      <p:cBhvr>
                                        <p:cTn id="27" dur="500"/>
                                        <p:tgtEl>
                                          <p:spTgt spid="31"/>
                                        </p:tgtEl>
                                      </p:cBhvr>
                                    </p:animEffect>
                                  </p:childTnLst>
                                  <p:subTnLst>
                                    <p:audio>
                                      <p:cMediaNode>
                                        <p:cTn display="0" masterRel="sameClick">
                                          <p:stCondLst>
                                            <p:cond evt="begin" delay="0">
                                              <p:tn val="22"/>
                                            </p:cond>
                                          </p:stCondLst>
                                          <p:endCondLst>
                                            <p:cond evt="onStopAudio" delay="0">
                                              <p:tgtEl>
                                                <p:sldTgt/>
                                              </p:tgtEl>
                                            </p:cond>
                                          </p:endCondLst>
                                        </p:cTn>
                                        <p:tgtEl>
                                          <p:sndTgt r:embed="rId5" name="SPEEDEND.WAV"/>
                                        </p:tgtEl>
                                      </p:cMediaNode>
                                    </p:audio>
                                  </p:subTnLst>
                                </p:cTn>
                              </p:par>
                              <p:par>
                                <p:cTn id="28" presetID="49" presetClass="entr" presetSubtype="0" decel="10000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subTnLst>
                                    <p:audio>
                                      <p:cMediaNode>
                                        <p:cTn display="0" masterRel="sameClick">
                                          <p:stCondLst>
                                            <p:cond evt="begin" delay="0">
                                              <p:tn val="28"/>
                                            </p:cond>
                                          </p:stCondLst>
                                          <p:endCondLst>
                                            <p:cond evt="onStopAudio" delay="0">
                                              <p:tgtEl>
                                                <p:sldTgt/>
                                              </p:tgtEl>
                                            </p:cond>
                                          </p:endCondLst>
                                        </p:cTn>
                                        <p:tgtEl>
                                          <p:sndTgt r:embed="rId5" name="SPEEDEND.WAV"/>
                                        </p:tgtEl>
                                      </p:cMediaNode>
                                    </p:audio>
                                  </p:subTnLst>
                                </p:cTn>
                              </p:par>
                              <p:par>
                                <p:cTn id="34" presetID="49" presetClass="entr" presetSubtype="0" decel="10000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 calcmode="lin" valueType="num">
                                      <p:cBhvr>
                                        <p:cTn id="38" dur="500" fill="hold"/>
                                        <p:tgtEl>
                                          <p:spTgt spid="33"/>
                                        </p:tgtEl>
                                        <p:attrNameLst>
                                          <p:attrName>style.rotation</p:attrName>
                                        </p:attrNameLst>
                                      </p:cBhvr>
                                      <p:tavLst>
                                        <p:tav tm="0">
                                          <p:val>
                                            <p:fltVal val="360"/>
                                          </p:val>
                                        </p:tav>
                                        <p:tav tm="100000">
                                          <p:val>
                                            <p:fltVal val="0"/>
                                          </p:val>
                                        </p:tav>
                                      </p:tavLst>
                                    </p:anim>
                                    <p:animEffect transition="in" filter="fade">
                                      <p:cBhvr>
                                        <p:cTn id="39" dur="500"/>
                                        <p:tgtEl>
                                          <p:spTgt spid="33"/>
                                        </p:tgtEl>
                                      </p:cBhvr>
                                    </p:animEffect>
                                  </p:childTnLst>
                                  <p:subTnLst>
                                    <p:audio>
                                      <p:cMediaNode>
                                        <p:cTn display="0" masterRel="sameClick">
                                          <p:stCondLst>
                                            <p:cond evt="begin" delay="0">
                                              <p:tn val="34"/>
                                            </p:cond>
                                          </p:stCondLst>
                                          <p:endCondLst>
                                            <p:cond evt="onStopAudio" delay="0">
                                              <p:tgtEl>
                                                <p:sldTgt/>
                                              </p:tgtEl>
                                            </p:cond>
                                          </p:endCondLst>
                                        </p:cTn>
                                        <p:tgtEl>
                                          <p:sndTgt r:embed="rId5" name="SPEEDEND.WAV"/>
                                        </p:tgtEl>
                                      </p:cMediaNode>
                                    </p:audio>
                                  </p:subTnLst>
                                </p:cTn>
                              </p:par>
                              <p:par>
                                <p:cTn id="40" presetID="18" presetClass="entr" presetSubtype="12"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subTnLst>
                                    <p:audio>
                                      <p:cMediaNode>
                                        <p:cTn display="0" masterRel="sameClick">
                                          <p:stCondLst>
                                            <p:cond evt="begin" delay="0">
                                              <p:tn val="40"/>
                                            </p:cond>
                                          </p:stCondLst>
                                          <p:endCondLst>
                                            <p:cond evt="onStopAudio" delay="0">
                                              <p:tgtEl>
                                                <p:sldTgt/>
                                              </p:tgtEl>
                                            </p:cond>
                                          </p:endCondLst>
                                        </p:cTn>
                                        <p:tgtEl>
                                          <p:sndTgt r:embed="rId3" name="voltage.wav"/>
                                        </p:tgtEl>
                                      </p:cMediaNode>
                                    </p:audio>
                                  </p:subTnLst>
                                </p:cTn>
                              </p:par>
                              <p:par>
                                <p:cTn id="43" presetID="18" presetClass="entr" presetSubtype="12"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downLeft)">
                                      <p:cBhvr>
                                        <p:cTn id="45" dur="500"/>
                                        <p:tgtEl>
                                          <p:spTgt spid="5"/>
                                        </p:tgtEl>
                                      </p:cBhvr>
                                    </p:animEffect>
                                  </p:childTnLst>
                                  <p:subTnLst>
                                    <p:audio>
                                      <p:cMediaNode>
                                        <p:cTn display="0" masterRel="sameClick">
                                          <p:stCondLst>
                                            <p:cond evt="begin" delay="0">
                                              <p:tn val="43"/>
                                            </p:cond>
                                          </p:stCondLst>
                                          <p:endCondLst>
                                            <p:cond evt="onStopAudio" delay="0">
                                              <p:tgtEl>
                                                <p:sldTgt/>
                                              </p:tgtEl>
                                            </p:cond>
                                          </p:endCondLst>
                                        </p:cTn>
                                        <p:tgtEl>
                                          <p:sndTgt r:embed="rId3" name="voltage.wav"/>
                                        </p:tgtEl>
                                      </p:cMediaNode>
                                    </p:audio>
                                  </p:sub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subTnLst>
                                    <p:audio>
                                      <p:cMediaNode>
                                        <p:cTn display="0" masterRel="sameClick">
                                          <p:stCondLst>
                                            <p:cond evt="begin" delay="0">
                                              <p:tn val="46"/>
                                            </p:cond>
                                          </p:stCondLst>
                                          <p:endCondLst>
                                            <p:cond evt="onStopAudio" delay="0">
                                              <p:tgtEl>
                                                <p:sldTgt/>
                                              </p:tgtEl>
                                            </p:cond>
                                          </p:endCondLst>
                                        </p:cTn>
                                        <p:tgtEl>
                                          <p:sndTgt r:embed="rId3" name="voltage.wav"/>
                                        </p:tgtEl>
                                      </p:cMediaNode>
                                    </p:audio>
                                  </p:sub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Horizontal)">
                                      <p:cBhvr>
                                        <p:cTn id="53" dur="500"/>
                                        <p:tgtEl>
                                          <p:spTgt spid="24"/>
                                        </p:tgtEl>
                                      </p:cBhvr>
                                    </p:animEffect>
                                  </p:childTnLst>
                                  <p:subTnLst>
                                    <p:audio>
                                      <p:cMediaNode>
                                        <p:cTn display="0" masterRel="sameClick">
                                          <p:stCondLst>
                                            <p:cond evt="begin" delay="0">
                                              <p:tn val="51"/>
                                            </p:cond>
                                          </p:stCondLst>
                                          <p:endCondLst>
                                            <p:cond evt="onStopAudio" delay="0">
                                              <p:tgtEl>
                                                <p:sldTgt/>
                                              </p:tgtEl>
                                            </p:cond>
                                          </p:endCondLst>
                                        </p:cTn>
                                        <p:tgtEl>
                                          <p:sndTgt r:embed="rId6" name="applause.wav"/>
                                        </p:tgtEl>
                                      </p:cMediaNode>
                                    </p:audio>
                                  </p:sub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Horizontal)">
                                      <p:cBhvr>
                                        <p:cTn id="58" dur="500"/>
                                        <p:tgtEl>
                                          <p:spTgt spid="9"/>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barn(inHorizontal)">
                                      <p:cBhvr>
                                        <p:cTn id="63" dur="500"/>
                                        <p:tgtEl>
                                          <p:spTgt spid="52"/>
                                        </p:tgtEl>
                                      </p:cBhvr>
                                    </p:animEffect>
                                  </p:childTnLst>
                                  <p:subTnLst>
                                    <p:audio>
                                      <p:cMediaNode>
                                        <p:cTn display="0" masterRel="sameClick">
                                          <p:stCondLst>
                                            <p:cond evt="begin" delay="0">
                                              <p:tn val="61"/>
                                            </p:cond>
                                          </p:stCondLst>
                                          <p:endCondLst>
                                            <p:cond evt="onStopAudio" delay="0">
                                              <p:tgtEl>
                                                <p:sldTgt/>
                                              </p:tgtEl>
                                            </p:cond>
                                          </p:endCondLst>
                                        </p:cTn>
                                        <p:tgtEl>
                                          <p:sndTgt r:embed="rId6" name="applause.wav"/>
                                        </p:tgtEl>
                                      </p:cMediaNode>
                                    </p:audio>
                                  </p:subTnLst>
                                </p:cTn>
                              </p:par>
                            </p:childTnLst>
                          </p:cTn>
                        </p:par>
                      </p:childTnLst>
                    </p:cTn>
                  </p:par>
                  <p:par>
                    <p:cTn id="64" fill="hold">
                      <p:stCondLst>
                        <p:cond delay="indefinite"/>
                      </p:stCondLst>
                      <p:childTnLst>
                        <p:par>
                          <p:cTn id="65" fill="hold">
                            <p:stCondLst>
                              <p:cond delay="0"/>
                            </p:stCondLst>
                            <p:childTnLst>
                              <p:par>
                                <p:cTn id="66" presetID="16" presetClass="entr" presetSubtype="26"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Horizontal)">
                                      <p:cBhvr>
                                        <p:cTn id="68" dur="500"/>
                                        <p:tgtEl>
                                          <p:spTgt spid="7"/>
                                        </p:tgtEl>
                                      </p:cBhvr>
                                    </p:animEffect>
                                  </p:childTnLst>
                                  <p:subTnLst>
                                    <p:audio>
                                      <p:cMediaNode>
                                        <p:cTn display="0" masterRel="sameClick">
                                          <p:stCondLst>
                                            <p:cond evt="begin" delay="0">
                                              <p:tn val="66"/>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24" grpId="0" animBg="1"/>
      <p:bldP spid="30" grpId="0" animBg="1"/>
      <p:bldP spid="31" grpId="0" animBg="1"/>
      <p:bldP spid="32" grpId="0" animBg="1"/>
      <p:bldP spid="33"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1979613" y="446088"/>
            <a:ext cx="5976937" cy="6461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قرِّب كل كسر إلى صفر أو       أو 1:</a:t>
            </a:r>
            <a:endParaRPr lang="ar-EG" sz="3200" dirty="0"/>
          </a:p>
        </p:txBody>
      </p:sp>
      <p:grpSp>
        <p:nvGrpSpPr>
          <p:cNvPr id="14339" name="مجموعة 16"/>
          <p:cNvGrpSpPr>
            <a:grpSpLocks/>
          </p:cNvGrpSpPr>
          <p:nvPr/>
        </p:nvGrpSpPr>
        <p:grpSpPr bwMode="auto">
          <a:xfrm>
            <a:off x="3132138" y="301625"/>
            <a:ext cx="944562" cy="966788"/>
            <a:chOff x="4724400" y="662444"/>
            <a:chExt cx="762000" cy="967045"/>
          </a:xfrm>
        </p:grpSpPr>
        <p:sp>
          <p:nvSpPr>
            <p:cNvPr id="14369"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4370"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4" name="مربع نص 23"/>
          <p:cNvSpPr txBox="1"/>
          <p:nvPr/>
        </p:nvSpPr>
        <p:spPr>
          <a:xfrm>
            <a:off x="3779838" y="1773238"/>
            <a:ext cx="2160587" cy="5222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2800" b="1" dirty="0"/>
              <a:t>يقرب إلى الصفر</a:t>
            </a:r>
            <a:endParaRPr lang="en-US" sz="2800" b="1" dirty="0"/>
          </a:p>
        </p:txBody>
      </p:sp>
      <p:grpSp>
        <p:nvGrpSpPr>
          <p:cNvPr id="3" name="مجموعة 16"/>
          <p:cNvGrpSpPr>
            <a:grpSpLocks/>
          </p:cNvGrpSpPr>
          <p:nvPr/>
        </p:nvGrpSpPr>
        <p:grpSpPr bwMode="auto">
          <a:xfrm>
            <a:off x="6291263" y="1484313"/>
            <a:ext cx="944562" cy="1152525"/>
            <a:chOff x="4724400" y="662444"/>
            <a:chExt cx="762000" cy="1151711"/>
          </a:xfrm>
        </p:grpSpPr>
        <p:sp>
          <p:nvSpPr>
            <p:cNvPr id="14366" name="مربع نص 21"/>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3</a:t>
              </a:r>
              <a:endParaRPr lang="en-US" sz="4000" b="1"/>
            </a:p>
          </p:txBody>
        </p:sp>
        <p:sp>
          <p:nvSpPr>
            <p:cNvPr id="14367" name="مربع نص 22"/>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11</a:t>
              </a:r>
              <a:endParaRPr lang="en-US" sz="4000" b="1"/>
            </a:p>
          </p:txBody>
        </p:sp>
        <p:cxnSp>
          <p:nvCxnSpPr>
            <p:cNvPr id="26" name="رابط مستقيم 25"/>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30" name="Oval 2"/>
          <p:cNvSpPr/>
          <p:nvPr/>
        </p:nvSpPr>
        <p:spPr>
          <a:xfrm>
            <a:off x="7243763" y="16287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600" b="1" dirty="0"/>
              <a:t>7</a:t>
            </a:r>
          </a:p>
        </p:txBody>
      </p:sp>
      <p:sp>
        <p:nvSpPr>
          <p:cNvPr id="31" name="Oval 2"/>
          <p:cNvSpPr/>
          <p:nvPr/>
        </p:nvSpPr>
        <p:spPr>
          <a:xfrm>
            <a:off x="7235825" y="29241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600" b="1" dirty="0"/>
              <a:t>8</a:t>
            </a:r>
          </a:p>
        </p:txBody>
      </p:sp>
      <p:sp>
        <p:nvSpPr>
          <p:cNvPr id="32" name="Oval 2"/>
          <p:cNvSpPr/>
          <p:nvPr/>
        </p:nvSpPr>
        <p:spPr>
          <a:xfrm>
            <a:off x="7235825" y="4149725"/>
            <a:ext cx="784225" cy="719138"/>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600" b="1" dirty="0"/>
              <a:t>9</a:t>
            </a:r>
          </a:p>
        </p:txBody>
      </p:sp>
      <p:sp>
        <p:nvSpPr>
          <p:cNvPr id="33" name="Oval 2"/>
          <p:cNvSpPr/>
          <p:nvPr/>
        </p:nvSpPr>
        <p:spPr>
          <a:xfrm>
            <a:off x="7235825" y="5373688"/>
            <a:ext cx="784225" cy="719137"/>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10</a:t>
            </a:r>
          </a:p>
        </p:txBody>
      </p:sp>
      <p:grpSp>
        <p:nvGrpSpPr>
          <p:cNvPr id="4" name="مجموعة 16"/>
          <p:cNvGrpSpPr>
            <a:grpSpLocks/>
          </p:cNvGrpSpPr>
          <p:nvPr/>
        </p:nvGrpSpPr>
        <p:grpSpPr bwMode="auto">
          <a:xfrm>
            <a:off x="6300788" y="2636838"/>
            <a:ext cx="944562" cy="1152525"/>
            <a:chOff x="4724400" y="662444"/>
            <a:chExt cx="762000" cy="1151711"/>
          </a:xfrm>
        </p:grpSpPr>
        <p:sp>
          <p:nvSpPr>
            <p:cNvPr id="14363" name="مربع نص 34"/>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4</a:t>
              </a:r>
              <a:endParaRPr lang="en-US" sz="4000" b="1"/>
            </a:p>
          </p:txBody>
        </p:sp>
        <p:sp>
          <p:nvSpPr>
            <p:cNvPr id="14364" name="مربع نص 35"/>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5</a:t>
              </a:r>
              <a:endParaRPr lang="en-US" sz="4000" b="1"/>
            </a:p>
          </p:txBody>
        </p:sp>
        <p:cxnSp>
          <p:nvCxnSpPr>
            <p:cNvPr id="37" name="رابط مستقيم 36"/>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5" name="مجموعة 16"/>
          <p:cNvGrpSpPr>
            <a:grpSpLocks/>
          </p:cNvGrpSpPr>
          <p:nvPr/>
        </p:nvGrpSpPr>
        <p:grpSpPr bwMode="auto">
          <a:xfrm>
            <a:off x="6300788" y="3933825"/>
            <a:ext cx="944562" cy="1150938"/>
            <a:chOff x="4724400" y="662444"/>
            <a:chExt cx="762000" cy="1151711"/>
          </a:xfrm>
        </p:grpSpPr>
        <p:sp>
          <p:nvSpPr>
            <p:cNvPr id="14360" name="مربع نص 38"/>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8</a:t>
              </a:r>
              <a:endParaRPr lang="en-US" sz="4000" b="1"/>
            </a:p>
          </p:txBody>
        </p:sp>
        <p:sp>
          <p:nvSpPr>
            <p:cNvPr id="14361" name="مربع نص 39"/>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16</a:t>
              </a:r>
              <a:endParaRPr lang="en-US" sz="4000" b="1"/>
            </a:p>
          </p:txBody>
        </p:sp>
        <p:cxnSp>
          <p:nvCxnSpPr>
            <p:cNvPr id="41" name="رابط مستقيم 40"/>
            <p:cNvCxnSpPr/>
            <p:nvPr/>
          </p:nvCxnSpPr>
          <p:spPr>
            <a:xfrm rot="10800000">
              <a:off x="4867835" y="123909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6" name="مجموعة 16"/>
          <p:cNvGrpSpPr>
            <a:grpSpLocks/>
          </p:cNvGrpSpPr>
          <p:nvPr/>
        </p:nvGrpSpPr>
        <p:grpSpPr bwMode="auto">
          <a:xfrm>
            <a:off x="6300788" y="5084763"/>
            <a:ext cx="944562" cy="1152525"/>
            <a:chOff x="4724400" y="662444"/>
            <a:chExt cx="762000" cy="1151711"/>
          </a:xfrm>
        </p:grpSpPr>
        <p:sp>
          <p:nvSpPr>
            <p:cNvPr id="14357" name="مربع نص 42"/>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1</a:t>
              </a:r>
              <a:endParaRPr lang="en-US" sz="4000" b="1"/>
            </a:p>
          </p:txBody>
        </p:sp>
        <p:sp>
          <p:nvSpPr>
            <p:cNvPr id="14358" name="مربع نص 43"/>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9</a:t>
              </a:r>
              <a:endParaRPr lang="en-US" sz="4000" b="1"/>
            </a:p>
          </p:txBody>
        </p:sp>
        <p:cxnSp>
          <p:nvCxnSpPr>
            <p:cNvPr id="45" name="رابط مستقيم 44"/>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52" name="مربع نص 51"/>
          <p:cNvSpPr txBox="1"/>
          <p:nvPr/>
        </p:nvSpPr>
        <p:spPr>
          <a:xfrm>
            <a:off x="3851275" y="2852738"/>
            <a:ext cx="2089150"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200" b="1" dirty="0"/>
              <a:t>يقرب إلى 1</a:t>
            </a:r>
            <a:endParaRPr lang="en-US" sz="3200" b="1" dirty="0"/>
          </a:p>
        </p:txBody>
      </p:sp>
      <p:grpSp>
        <p:nvGrpSpPr>
          <p:cNvPr id="7" name="مجموعة 58"/>
          <p:cNvGrpSpPr>
            <a:grpSpLocks/>
          </p:cNvGrpSpPr>
          <p:nvPr/>
        </p:nvGrpSpPr>
        <p:grpSpPr bwMode="auto">
          <a:xfrm>
            <a:off x="3779838" y="4076700"/>
            <a:ext cx="2168525" cy="830263"/>
            <a:chOff x="4707614" y="2636912"/>
            <a:chExt cx="2168642" cy="830416"/>
          </a:xfrm>
        </p:grpSpPr>
        <p:sp>
          <p:nvSpPr>
            <p:cNvPr id="60" name="مربع نص 59"/>
            <p:cNvSpPr txBox="1"/>
            <p:nvPr/>
          </p:nvSpPr>
          <p:spPr>
            <a:xfrm>
              <a:off x="4788580" y="2709950"/>
              <a:ext cx="2087676" cy="58589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rtl="0">
                <a:defRPr/>
              </a:pPr>
              <a:r>
                <a:rPr lang="ar-EG" sz="3200" b="1" dirty="0"/>
                <a:t>يقرب إلى</a:t>
              </a:r>
              <a:endParaRPr lang="en-US" sz="3200" b="1" dirty="0"/>
            </a:p>
          </p:txBody>
        </p:sp>
        <p:grpSp>
          <p:nvGrpSpPr>
            <p:cNvPr id="14353" name="مجموعة 16"/>
            <p:cNvGrpSpPr>
              <a:grpSpLocks/>
            </p:cNvGrpSpPr>
            <p:nvPr/>
          </p:nvGrpSpPr>
          <p:grpSpPr bwMode="auto">
            <a:xfrm>
              <a:off x="4707614" y="2636912"/>
              <a:ext cx="944508" cy="830416"/>
              <a:chOff x="5182370" y="693385"/>
              <a:chExt cx="762002" cy="830416"/>
            </a:xfrm>
          </p:grpSpPr>
          <p:sp>
            <p:nvSpPr>
              <p:cNvPr id="14354" name="مربع نص 61"/>
              <p:cNvSpPr txBox="1">
                <a:spLocks noChangeArrowheads="1"/>
              </p:cNvSpPr>
              <p:nvPr/>
            </p:nvSpPr>
            <p:spPr bwMode="auto">
              <a:xfrm>
                <a:off x="5182372" y="693385"/>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4355" name="مربع نص 62"/>
              <p:cNvSpPr txBox="1">
                <a:spLocks noChangeArrowheads="1"/>
              </p:cNvSpPr>
              <p:nvPr/>
            </p:nvSpPr>
            <p:spPr bwMode="auto">
              <a:xfrm>
                <a:off x="5182370" y="1000581"/>
                <a:ext cx="761999"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64" name="رابط مستقيم 63"/>
              <p:cNvCxnSpPr/>
              <p:nvPr/>
            </p:nvCxnSpPr>
            <p:spPr>
              <a:xfrm rot="10800000">
                <a:off x="5325822" y="1072868"/>
                <a:ext cx="457252" cy="0"/>
              </a:xfrm>
              <a:prstGeom prst="line">
                <a:avLst/>
              </a:prstGeom>
            </p:spPr>
            <p:style>
              <a:lnRef idx="3">
                <a:schemeClr val="dk1"/>
              </a:lnRef>
              <a:fillRef idx="0">
                <a:schemeClr val="dk1"/>
              </a:fillRef>
              <a:effectRef idx="2">
                <a:schemeClr val="dk1"/>
              </a:effectRef>
              <a:fontRef idx="minor">
                <a:schemeClr val="tx1"/>
              </a:fontRef>
            </p:style>
          </p:cxnSp>
        </p:grpSp>
      </p:grpSp>
      <p:sp>
        <p:nvSpPr>
          <p:cNvPr id="42" name="مربع نص 41"/>
          <p:cNvSpPr txBox="1"/>
          <p:nvPr/>
        </p:nvSpPr>
        <p:spPr>
          <a:xfrm>
            <a:off x="3779838" y="5354638"/>
            <a:ext cx="2160587" cy="5222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2800" b="1" dirty="0"/>
              <a:t>يقرب إلى الصفر</a:t>
            </a:r>
            <a:endParaRPr lang="en-US" sz="2800" b="1" dirty="0"/>
          </a:p>
        </p:txBody>
      </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49" presetClass="entr" presetSubtype="0" decel="10000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 calcmode="lin" valueType="num">
                                      <p:cBhvr>
                                        <p:cTn id="12" dur="500" fill="hold"/>
                                        <p:tgtEl>
                                          <p:spTgt spid="30"/>
                                        </p:tgtEl>
                                        <p:attrNameLst>
                                          <p:attrName>style.rotation</p:attrName>
                                        </p:attrNameLst>
                                      </p:cBhvr>
                                      <p:tavLst>
                                        <p:tav tm="0">
                                          <p:val>
                                            <p:fltVal val="360"/>
                                          </p:val>
                                        </p:tav>
                                        <p:tav tm="100000">
                                          <p:val>
                                            <p:fltVal val="0"/>
                                          </p:val>
                                        </p:tav>
                                      </p:tavLst>
                                    </p:anim>
                                    <p:animEffect transition="in" filter="fade">
                                      <p:cBhvr>
                                        <p:cTn id="13" dur="500"/>
                                        <p:tgtEl>
                                          <p:spTgt spid="30"/>
                                        </p:tgtEl>
                                      </p:cBhvr>
                                    </p:animEffect>
                                  </p:childTnLst>
                                  <p:subTnLst>
                                    <p:audio>
                                      <p:cMediaNode>
                                        <p:cTn display="0" masterRel="sameClick">
                                          <p:stCondLst>
                                            <p:cond evt="begin" delay="0">
                                              <p:tn val="8"/>
                                            </p:cond>
                                          </p:stCondLst>
                                          <p:endCondLst>
                                            <p:cond evt="onStopAudio" delay="0">
                                              <p:tgtEl>
                                                <p:sldTgt/>
                                              </p:tgtEl>
                                            </p:cond>
                                          </p:endCondLst>
                                        </p:cTn>
                                        <p:tgtEl>
                                          <p:sndTgt r:embed="rId4" name="SPEEDEND.WAV"/>
                                        </p:tgtEl>
                                      </p:cMediaNode>
                                    </p:audio>
                                  </p:subTnLst>
                                </p:cTn>
                              </p:par>
                              <p:par>
                                <p:cTn id="14" presetID="49" presetClass="entr" presetSubtype="0" decel="10000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 calcmode="lin" valueType="num">
                                      <p:cBhvr>
                                        <p:cTn id="18" dur="500" fill="hold"/>
                                        <p:tgtEl>
                                          <p:spTgt spid="31"/>
                                        </p:tgtEl>
                                        <p:attrNameLst>
                                          <p:attrName>style.rotation</p:attrName>
                                        </p:attrNameLst>
                                      </p:cBhvr>
                                      <p:tavLst>
                                        <p:tav tm="0">
                                          <p:val>
                                            <p:fltVal val="360"/>
                                          </p:val>
                                        </p:tav>
                                        <p:tav tm="100000">
                                          <p:val>
                                            <p:fltVal val="0"/>
                                          </p:val>
                                        </p:tav>
                                      </p:tavLst>
                                    </p:anim>
                                    <p:animEffect transition="in" filter="fade">
                                      <p:cBhvr>
                                        <p:cTn id="19"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4" name="SPEEDEND.WAV"/>
                                        </p:tgtEl>
                                      </p:cMediaNode>
                                    </p:audio>
                                  </p:subTnLst>
                                </p:cTn>
                              </p:par>
                              <p:par>
                                <p:cTn id="20" presetID="49" presetClass="entr" presetSubtype="0" decel="10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 calcmode="lin" valueType="num">
                                      <p:cBhvr>
                                        <p:cTn id="24" dur="500" fill="hold"/>
                                        <p:tgtEl>
                                          <p:spTgt spid="32"/>
                                        </p:tgtEl>
                                        <p:attrNameLst>
                                          <p:attrName>style.rotation</p:attrName>
                                        </p:attrNameLst>
                                      </p:cBhvr>
                                      <p:tavLst>
                                        <p:tav tm="0">
                                          <p:val>
                                            <p:fltVal val="360"/>
                                          </p:val>
                                        </p:tav>
                                        <p:tav tm="100000">
                                          <p:val>
                                            <p:fltVal val="0"/>
                                          </p:val>
                                        </p:tav>
                                      </p:tavLst>
                                    </p:anim>
                                    <p:animEffect transition="in" filter="fade">
                                      <p:cBhvr>
                                        <p:cTn id="25" dur="500"/>
                                        <p:tgtEl>
                                          <p:spTgt spid="32"/>
                                        </p:tgtEl>
                                      </p:cBhvr>
                                    </p:animEffect>
                                  </p:childTnLst>
                                  <p:subTnLst>
                                    <p:audio>
                                      <p:cMediaNode>
                                        <p:cTn display="0" masterRel="sameClick">
                                          <p:stCondLst>
                                            <p:cond evt="begin" delay="0">
                                              <p:tn val="20"/>
                                            </p:cond>
                                          </p:stCondLst>
                                          <p:endCondLst>
                                            <p:cond evt="onStopAudio" delay="0">
                                              <p:tgtEl>
                                                <p:sldTgt/>
                                              </p:tgtEl>
                                            </p:cond>
                                          </p:endCondLst>
                                        </p:cTn>
                                        <p:tgtEl>
                                          <p:sndTgt r:embed="rId4" name="SPEEDEND.WAV"/>
                                        </p:tgtEl>
                                      </p:cMediaNode>
                                    </p:audio>
                                  </p:subTnLst>
                                </p:cTn>
                              </p:par>
                              <p:par>
                                <p:cTn id="26" presetID="49" presetClass="entr" presetSubtype="0" decel="10000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4" name="SPEEDEND.WAV"/>
                                        </p:tgtEl>
                                      </p:cMediaNode>
                                    </p:audio>
                                  </p:subTnLst>
                                </p:cTn>
                              </p:par>
                              <p:par>
                                <p:cTn id="32" presetID="18"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3" name="voltage.wav"/>
                                        </p:tgtEl>
                                      </p:cMediaNode>
                                    </p:audio>
                                  </p:subTnLst>
                                </p:cTn>
                              </p:par>
                              <p:par>
                                <p:cTn id="35" presetID="18"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Left)">
                                      <p:cBhvr>
                                        <p:cTn id="37"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3" name="voltage.wav"/>
                                        </p:tgtEl>
                                      </p:cMediaNode>
                                    </p:audio>
                                  </p:subTnLst>
                                </p:cTn>
                              </p:par>
                              <p:par>
                                <p:cTn id="38" presetID="18" presetClass="entr" presetSubtype="12"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trips(downLeft)">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3" name="voltage.wav"/>
                                        </p:tgtEl>
                                      </p:cMediaNode>
                                    </p:audio>
                                  </p:sub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Horizontal)">
                                      <p:cBhvr>
                                        <p:cTn id="45" dur="500"/>
                                        <p:tgtEl>
                                          <p:spTgt spid="24"/>
                                        </p:tgtEl>
                                      </p:cBhvr>
                                    </p:animEffect>
                                  </p:childTnLst>
                                  <p:subTnLst>
                                    <p:audio>
                                      <p:cMediaNode>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barn(inHorizontal)">
                                      <p:cBhvr>
                                        <p:cTn id="50" dur="500"/>
                                        <p:tgtEl>
                                          <p:spTgt spid="52"/>
                                        </p:tgtEl>
                                      </p:cBhvr>
                                    </p:animEffect>
                                  </p:childTnLst>
                                  <p:subTnLst>
                                    <p:audio>
                                      <p:cMediaNode>
                                        <p:cTn display="0" masterRel="sameClick">
                                          <p:stCondLst>
                                            <p:cond evt="begin" delay="0">
                                              <p:tn val="48"/>
                                            </p:cond>
                                          </p:stCondLst>
                                          <p:endCondLst>
                                            <p:cond evt="onStopAudio" delay="0">
                                              <p:tgtEl>
                                                <p:sldTgt/>
                                              </p:tgtEl>
                                            </p:cond>
                                          </p:endCondLst>
                                        </p:cTn>
                                        <p:tgtEl>
                                          <p:sndTgt r:embed="rId5" name="applause.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Horizontal)">
                                      <p:cBhvr>
                                        <p:cTn id="55" dur="500"/>
                                        <p:tgtEl>
                                          <p:spTgt spid="7"/>
                                        </p:tgtEl>
                                      </p:cBhvr>
                                    </p:animEffect>
                                  </p:childTnLst>
                                  <p:subTnLst>
                                    <p:audio>
                                      <p:cMediaNode>
                                        <p:cTn display="0" masterRel="sameClick">
                                          <p:stCondLst>
                                            <p:cond evt="begin" delay="0">
                                              <p:tn val="53"/>
                                            </p:cond>
                                          </p:stCondLst>
                                          <p:endCondLst>
                                            <p:cond evt="onStopAudio" delay="0">
                                              <p:tgtEl>
                                                <p:sldTgt/>
                                              </p:tgtEl>
                                            </p:cond>
                                          </p:endCondLst>
                                        </p:cTn>
                                        <p:tgtEl>
                                          <p:sndTgt r:embed="rId5"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16" presetClass="entr" presetSubtype="26"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Horizontal)">
                                      <p:cBhvr>
                                        <p:cTn id="60" dur="500"/>
                                        <p:tgtEl>
                                          <p:spTgt spid="42"/>
                                        </p:tgtEl>
                                      </p:cBhvr>
                                    </p:animEffect>
                                  </p:childTnLst>
                                  <p:subTnLst>
                                    <p:audio>
                                      <p:cMediaNode>
                                        <p:cTn display="0" masterRel="sameClick">
                                          <p:stCondLst>
                                            <p:cond evt="begin" delay="0">
                                              <p:tn val="58"/>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32" grpId="0" animBg="1"/>
      <p:bldP spid="33" grpId="0" animBg="1"/>
      <p:bldP spid="52"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755576" y="908720"/>
            <a:ext cx="7560840" cy="2193960"/>
            <a:chOff x="1500166" y="2643183"/>
            <a:chExt cx="7000923" cy="3071832"/>
          </a:xfrm>
          <a:effectLst>
            <a:glow rad="101600">
              <a:srgbClr val="CC00CC">
                <a:alpha val="60000"/>
              </a:srgbClr>
            </a:glow>
          </a:effectLst>
        </p:grpSpPr>
        <p:grpSp>
          <p:nvGrpSpPr>
            <p:cNvPr id="3" name="Group 5"/>
            <p:cNvGrpSpPr/>
            <p:nvPr/>
          </p:nvGrpSpPr>
          <p:grpSpPr>
            <a:xfrm>
              <a:off x="1500166" y="2643183"/>
              <a:ext cx="7000923" cy="3071832"/>
              <a:chOff x="785787" y="1500174"/>
              <a:chExt cx="8001055" cy="3786213"/>
            </a:xfrm>
          </p:grpSpPr>
          <p:sp>
            <p:nvSpPr>
              <p:cNvPr id="6" name="Round Same Side Corner Rectangle 5"/>
              <p:cNvSpPr/>
              <p:nvPr/>
            </p:nvSpPr>
            <p:spPr>
              <a:xfrm>
                <a:off x="1500166" y="1500174"/>
                <a:ext cx="7286676" cy="3000396"/>
              </a:xfrm>
              <a:prstGeom prst="round2SameRect">
                <a:avLst/>
              </a:prstGeom>
              <a:solidFill>
                <a:srgbClr val="990099"/>
              </a:solidFill>
              <a:ln w="76200">
                <a:solidFill>
                  <a:schemeClr val="tx1"/>
                </a:solidFill>
              </a:ln>
              <a:effectLst>
                <a:glow rad="139700">
                  <a:schemeClr val="accent5">
                    <a:satMod val="175000"/>
                    <a:alpha val="40000"/>
                  </a:schemeClr>
                </a:glow>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solidFill>
                    <a:schemeClr val="bg1"/>
                  </a:solidFill>
                </a:endParaRPr>
              </a:p>
            </p:txBody>
          </p:sp>
          <p:sp>
            <p:nvSpPr>
              <p:cNvPr id="7" name="Round Same Side Corner Rectangle 6"/>
              <p:cNvSpPr/>
              <p:nvPr/>
            </p:nvSpPr>
            <p:spPr>
              <a:xfrm rot="10800000">
                <a:off x="785787" y="2285991"/>
                <a:ext cx="7286676" cy="3000396"/>
              </a:xfrm>
              <a:prstGeom prst="round2SameRect">
                <a:avLst/>
              </a:prstGeom>
              <a:solidFill>
                <a:srgbClr val="00FF00"/>
              </a:solidFill>
              <a:ln w="76200">
                <a:solidFill>
                  <a:schemeClr val="tx1"/>
                </a:solidFill>
              </a:ln>
              <a:effectLst>
                <a:glow rad="228600">
                  <a:schemeClr val="accent3">
                    <a:satMod val="175000"/>
                    <a:alpha val="40000"/>
                  </a:schemeClr>
                </a:glow>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solidFill>
                    <a:schemeClr val="bg1"/>
                  </a:solidFill>
                </a:endParaRPr>
              </a:p>
            </p:txBody>
          </p:sp>
          <p:sp>
            <p:nvSpPr>
              <p:cNvPr id="8" name="Round Same Side Corner Rectangle 7"/>
              <p:cNvSpPr/>
              <p:nvPr/>
            </p:nvSpPr>
            <p:spPr>
              <a:xfrm>
                <a:off x="1126651" y="1806273"/>
                <a:ext cx="7286676" cy="3000396"/>
              </a:xfrm>
              <a:prstGeom prst="round2SameRect">
                <a:avLst/>
              </a:prstGeom>
              <a:solidFill>
                <a:srgbClr val="FF0000"/>
              </a:solidFill>
              <a:ln w="76200">
                <a:solidFill>
                  <a:schemeClr val="tx1"/>
                </a:solidFill>
              </a:ln>
              <a:effectLst>
                <a:glow rad="228600">
                  <a:schemeClr val="accent5">
                    <a:satMod val="175000"/>
                    <a:alpha val="40000"/>
                  </a:schemeClr>
                </a:glow>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solidFill>
                    <a:schemeClr val="bg1"/>
                  </a:solidFill>
                </a:endParaRPr>
              </a:p>
            </p:txBody>
          </p:sp>
        </p:grpSp>
        <p:sp>
          <p:nvSpPr>
            <p:cNvPr id="5" name="TextBox 2"/>
            <p:cNvSpPr txBox="1"/>
            <p:nvPr/>
          </p:nvSpPr>
          <p:spPr>
            <a:xfrm>
              <a:off x="2698087" y="3281440"/>
              <a:ext cx="5157250" cy="1680618"/>
            </a:xfrm>
            <a:prstGeom prst="rect">
              <a:avLst/>
            </a:prstGeom>
            <a:noFill/>
            <a:ln>
              <a:noFill/>
            </a:ln>
            <a:effectLst>
              <a:outerShdw blurRad="107950" dist="12700" dir="5400000" algn="ctr">
                <a:srgbClr val="000000"/>
              </a:outerShdw>
            </a:effectLst>
          </p:spPr>
          <p:txBody>
            <a:bodyPr rtlCol="1">
              <a:spAutoFit/>
            </a:bodyPr>
            <a:lstStyle/>
            <a:p>
              <a:pPr algn="ctr">
                <a:defRPr/>
              </a:pPr>
              <a:r>
                <a:rPr lang="ar-EG" sz="3600" b="1" dirty="0">
                  <a:solidFill>
                    <a:schemeClr val="bg1"/>
                  </a:solidFill>
                  <a:latin typeface="Calibri" pitchFamily="34" charset="0"/>
                </a:rPr>
                <a:t>10- حدد ما إذا كان طول الشريط أقرب إلى صفر أو        أو 1.</a:t>
              </a:r>
              <a:endParaRPr lang="ar-EG" sz="3200" dirty="0">
                <a:solidFill>
                  <a:schemeClr val="bg1"/>
                </a:solidFill>
                <a:latin typeface="Calibri" pitchFamily="34" charset="0"/>
              </a:endParaRPr>
            </a:p>
          </p:txBody>
        </p:sp>
      </p:grpSp>
      <p:grpSp>
        <p:nvGrpSpPr>
          <p:cNvPr id="4" name="مجموعة 16"/>
          <p:cNvGrpSpPr>
            <a:grpSpLocks/>
          </p:cNvGrpSpPr>
          <p:nvPr/>
        </p:nvGrpSpPr>
        <p:grpSpPr bwMode="auto">
          <a:xfrm>
            <a:off x="3492500" y="1814513"/>
            <a:ext cx="944563" cy="966787"/>
            <a:chOff x="4724400" y="662444"/>
            <a:chExt cx="762000" cy="967045"/>
          </a:xfrm>
        </p:grpSpPr>
        <p:sp>
          <p:nvSpPr>
            <p:cNvPr id="15370" name="مربع نص 23"/>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solidFill>
                    <a:schemeClr val="bg1"/>
                  </a:solidFill>
                </a:rPr>
                <a:t>1</a:t>
              </a:r>
              <a:endParaRPr lang="en-US" sz="2800">
                <a:solidFill>
                  <a:schemeClr val="bg1"/>
                </a:solidFill>
              </a:endParaRPr>
            </a:p>
          </p:txBody>
        </p:sp>
        <p:sp>
          <p:nvSpPr>
            <p:cNvPr id="15371" name="مربع نص 24"/>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solidFill>
                    <a:schemeClr val="bg1"/>
                  </a:solidFill>
                </a:rPr>
                <a:t>2</a:t>
              </a:r>
              <a:endParaRPr lang="en-US" sz="2800">
                <a:solidFill>
                  <a:schemeClr val="bg1"/>
                </a:solidFill>
              </a:endParaRPr>
            </a:p>
          </p:txBody>
        </p:sp>
        <p:cxnSp>
          <p:nvCxnSpPr>
            <p:cNvPr id="26" name="رابط مستقيم 25"/>
            <p:cNvCxnSpPr/>
            <p:nvPr/>
          </p:nvCxnSpPr>
          <p:spPr>
            <a:xfrm rot="10800000">
              <a:off x="4867835" y="1143584"/>
              <a:ext cx="457200" cy="0"/>
            </a:xfrm>
            <a:prstGeom prst="line">
              <a:avLst/>
            </a:prstGeom>
          </p:spPr>
          <p:style>
            <a:lnRef idx="3">
              <a:schemeClr val="dk1"/>
            </a:lnRef>
            <a:fillRef idx="0">
              <a:schemeClr val="dk1"/>
            </a:fillRef>
            <a:effectRef idx="2">
              <a:schemeClr val="dk1"/>
            </a:effectRef>
            <a:fontRef idx="minor">
              <a:schemeClr val="tx1"/>
            </a:fontRef>
          </p:style>
        </p:cxnSp>
      </p:grpSp>
      <p:pic>
        <p:nvPicPr>
          <p:cNvPr id="35842" name="Picture 2"/>
          <p:cNvPicPr>
            <a:picLocks noChangeAspect="1" noChangeArrowheads="1"/>
          </p:cNvPicPr>
          <p:nvPr/>
        </p:nvPicPr>
        <p:blipFill>
          <a:blip r:embed="rId7" cstate="print"/>
          <a:srcRect/>
          <a:stretch>
            <a:fillRect/>
          </a:stretch>
        </p:blipFill>
        <p:spPr bwMode="auto">
          <a:xfrm>
            <a:off x="2411413" y="3143250"/>
            <a:ext cx="4392612" cy="2341563"/>
          </a:xfrm>
          <a:prstGeom prst="rect">
            <a:avLst/>
          </a:prstGeom>
          <a:noFill/>
          <a:ln w="9525">
            <a:noFill/>
            <a:miter lim="800000"/>
            <a:headEnd/>
            <a:tailEnd/>
          </a:ln>
        </p:spPr>
      </p:pic>
      <p:sp>
        <p:nvSpPr>
          <p:cNvPr id="13" name="Horizontal Scroll 12"/>
          <p:cNvSpPr/>
          <p:nvPr/>
        </p:nvSpPr>
        <p:spPr>
          <a:xfrm>
            <a:off x="1357313" y="5572125"/>
            <a:ext cx="6000750" cy="9286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3600" b="1" dirty="0">
                <a:solidFill>
                  <a:srgbClr val="FFFF00"/>
                </a:solidFill>
              </a:rPr>
              <a:t>طول الشريط أقرب إلى </a:t>
            </a:r>
            <a:endParaRPr lang="en-US" sz="3600" dirty="0">
              <a:solidFill>
                <a:srgbClr val="FFFF00"/>
              </a:solidFill>
            </a:endParaRPr>
          </a:p>
        </p:txBody>
      </p:sp>
      <p:grpSp>
        <p:nvGrpSpPr>
          <p:cNvPr id="9" name="مجموعة 16"/>
          <p:cNvGrpSpPr>
            <a:grpSpLocks/>
          </p:cNvGrpSpPr>
          <p:nvPr/>
        </p:nvGrpSpPr>
        <p:grpSpPr bwMode="auto">
          <a:xfrm>
            <a:off x="1857375" y="5643563"/>
            <a:ext cx="944563" cy="966787"/>
            <a:chOff x="4724400" y="662444"/>
            <a:chExt cx="762000" cy="967045"/>
          </a:xfrm>
        </p:grpSpPr>
        <p:sp>
          <p:nvSpPr>
            <p:cNvPr id="15367" name="مربع نص 23"/>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solidFill>
                    <a:schemeClr val="bg1"/>
                  </a:solidFill>
                </a:rPr>
                <a:t>1</a:t>
              </a:r>
              <a:endParaRPr lang="en-US" sz="2800">
                <a:solidFill>
                  <a:schemeClr val="bg1"/>
                </a:solidFill>
              </a:endParaRPr>
            </a:p>
          </p:txBody>
        </p:sp>
        <p:sp>
          <p:nvSpPr>
            <p:cNvPr id="15368" name="مربع نص 24"/>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solidFill>
                    <a:schemeClr val="bg1"/>
                  </a:solidFill>
                </a:rPr>
                <a:t>2</a:t>
              </a:r>
              <a:endParaRPr lang="en-US" sz="2800">
                <a:solidFill>
                  <a:schemeClr val="bg1"/>
                </a:solidFill>
              </a:endParaRPr>
            </a:p>
          </p:txBody>
        </p:sp>
        <p:cxnSp>
          <p:nvCxnSpPr>
            <p:cNvPr id="17" name="رابط مستقيم 25"/>
            <p:cNvCxnSpPr/>
            <p:nvPr/>
          </p:nvCxnSpPr>
          <p:spPr>
            <a:xfrm rot="10800000">
              <a:off x="4867835" y="1143584"/>
              <a:ext cx="457200" cy="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0160 -  خطأ الويندوز.wav"/>
                                        </p:tgtEl>
                                      </p:cMediaNode>
                                    </p:audio>
                                  </p:subTnLst>
                                </p:cTn>
                              </p:par>
                              <p:par>
                                <p:cTn id="14" presetID="18" presetClass="entr" presetSubtype="1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Left)">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4" name="push.wav"/>
                                        </p:tgtEl>
                                      </p:cMediaNode>
                                    </p:audio>
                                  </p:subTnLst>
                                </p:cTn>
                              </p:par>
                              <p:par>
                                <p:cTn id="17" presetID="16" presetClass="entr" presetSubtype="26" fill="hold" nodeType="withEffect">
                                  <p:stCondLst>
                                    <p:cond delay="0"/>
                                  </p:stCondLst>
                                  <p:childTnLst>
                                    <p:set>
                                      <p:cBhvr>
                                        <p:cTn id="18" dur="1" fill="hold">
                                          <p:stCondLst>
                                            <p:cond delay="0"/>
                                          </p:stCondLst>
                                        </p:cTn>
                                        <p:tgtEl>
                                          <p:spTgt spid="35842"/>
                                        </p:tgtEl>
                                        <p:attrNameLst>
                                          <p:attrName>style.visibility</p:attrName>
                                        </p:attrNameLst>
                                      </p:cBhvr>
                                      <p:to>
                                        <p:strVal val="visible"/>
                                      </p:to>
                                    </p:set>
                                    <p:animEffect transition="in" filter="barn(inHorizontal)">
                                      <p:cBhvr>
                                        <p:cTn id="19" dur="500"/>
                                        <p:tgtEl>
                                          <p:spTgt spid="35842"/>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par>
                                <p:cTn id="27" presetID="18" presetClass="entr" presetSubtype="1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929188" y="571500"/>
            <a:ext cx="3571875" cy="857250"/>
            <a:chOff x="4286248" y="714357"/>
            <a:chExt cx="4214842" cy="857256"/>
          </a:xfrm>
        </p:grpSpPr>
        <p:sp>
          <p:nvSpPr>
            <p:cNvPr id="3" name="Pentagon 2"/>
            <p:cNvSpPr/>
            <p:nvPr/>
          </p:nvSpPr>
          <p:spPr>
            <a:xfrm rot="10800000">
              <a:off x="4286248" y="714357"/>
              <a:ext cx="4214842" cy="857256"/>
            </a:xfrm>
            <a:prstGeom prst="homePlate">
              <a:avLst/>
            </a:prstGeom>
            <a:solidFill>
              <a:srgbClr val="8000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TextBox 3"/>
            <p:cNvSpPr txBox="1"/>
            <p:nvPr/>
          </p:nvSpPr>
          <p:spPr>
            <a:xfrm>
              <a:off x="4643438" y="785796"/>
              <a:ext cx="3099007" cy="707891"/>
            </a:xfrm>
            <a:prstGeom prst="rect">
              <a:avLst/>
            </a:prstGeom>
            <a:noFill/>
          </p:spPr>
          <p:txBody>
            <a:bodyPr rtlCol="1">
              <a:spAutoFit/>
            </a:bodyPr>
            <a:lstStyle/>
            <a:p>
              <a:pPr fontAlgn="auto">
                <a:spcBef>
                  <a:spcPts val="0"/>
                </a:spcBef>
                <a:spcAft>
                  <a:spcPts val="0"/>
                </a:spcAft>
                <a:defRPr/>
              </a:pPr>
              <a:r>
                <a:rPr lang="ar-EG" sz="4000" dirty="0">
                  <a:ln w="18415" cmpd="sng">
                    <a:solidFill>
                      <a:srgbClr val="00FF00"/>
                    </a:solidFill>
                    <a:prstDash val="solid"/>
                  </a:ln>
                  <a:solidFill>
                    <a:srgbClr val="FFFF00"/>
                  </a:solidFill>
                  <a:effectLst>
                    <a:outerShdw blurRad="63500" dir="3600000" algn="tl" rotWithShape="0">
                      <a:srgbClr val="000000">
                        <a:alpha val="70000"/>
                      </a:srgbClr>
                    </a:outerShdw>
                  </a:effectLst>
                  <a:latin typeface="+mn-lt"/>
                  <a:cs typeface="+mn-cs"/>
                </a:rPr>
                <a:t>√ تحدث </a:t>
              </a:r>
            </a:p>
          </p:txBody>
        </p:sp>
      </p:grpSp>
      <p:grpSp>
        <p:nvGrpSpPr>
          <p:cNvPr id="5" name="Group 10"/>
          <p:cNvGrpSpPr>
            <a:grpSpLocks/>
          </p:cNvGrpSpPr>
          <p:nvPr/>
        </p:nvGrpSpPr>
        <p:grpSpPr bwMode="auto">
          <a:xfrm>
            <a:off x="785813" y="1857375"/>
            <a:ext cx="5857875" cy="3214688"/>
            <a:chOff x="785786" y="1643050"/>
            <a:chExt cx="5857916" cy="4500594"/>
          </a:xfrm>
        </p:grpSpPr>
        <p:grpSp>
          <p:nvGrpSpPr>
            <p:cNvPr id="16388" name="Group 5"/>
            <p:cNvGrpSpPr>
              <a:grpSpLocks/>
            </p:cNvGrpSpPr>
            <p:nvPr/>
          </p:nvGrpSpPr>
          <p:grpSpPr bwMode="auto">
            <a:xfrm>
              <a:off x="785786" y="1643050"/>
              <a:ext cx="5857916" cy="4500594"/>
              <a:chOff x="857224" y="142852"/>
              <a:chExt cx="8072494" cy="5357850"/>
            </a:xfrm>
          </p:grpSpPr>
          <p:pic>
            <p:nvPicPr>
              <p:cNvPr id="16390" name="Picture 7" descr="Buster_Bunny.png"/>
              <p:cNvPicPr>
                <a:picLocks noChangeAspect="1"/>
              </p:cNvPicPr>
              <p:nvPr/>
            </p:nvPicPr>
            <p:blipFill>
              <a:blip r:embed="rId5" cstate="print"/>
              <a:srcRect/>
              <a:stretch>
                <a:fillRect/>
              </a:stretch>
            </p:blipFill>
            <p:spPr bwMode="auto">
              <a:xfrm>
                <a:off x="2143108" y="3786190"/>
                <a:ext cx="1219200" cy="1219200"/>
              </a:xfrm>
              <a:prstGeom prst="rect">
                <a:avLst/>
              </a:prstGeom>
              <a:noFill/>
              <a:ln w="9525">
                <a:noFill/>
                <a:miter lim="800000"/>
                <a:headEnd/>
                <a:tailEnd/>
              </a:ln>
            </p:spPr>
          </p:pic>
          <p:grpSp>
            <p:nvGrpSpPr>
              <p:cNvPr id="16391" name="Group 8"/>
              <p:cNvGrpSpPr>
                <a:grpSpLocks/>
              </p:cNvGrpSpPr>
              <p:nvPr/>
            </p:nvGrpSpPr>
            <p:grpSpPr bwMode="auto">
              <a:xfrm>
                <a:off x="857224" y="142852"/>
                <a:ext cx="8072494" cy="5357850"/>
                <a:chOff x="857224" y="142852"/>
                <a:chExt cx="8072494" cy="5357850"/>
              </a:xfrm>
            </p:grpSpPr>
            <p:sp>
              <p:nvSpPr>
                <p:cNvPr id="9" name="Cloud 8"/>
                <p:cNvSpPr/>
                <p:nvPr/>
              </p:nvSpPr>
              <p:spPr>
                <a:xfrm>
                  <a:off x="857224" y="142852"/>
                  <a:ext cx="8072494" cy="5000660"/>
                </a:xfrm>
                <a:prstGeom prst="cloud">
                  <a:avLst/>
                </a:prstGeom>
                <a:solidFill>
                  <a:srgbClr val="990099"/>
                </a:solidFill>
                <a:ln>
                  <a:solidFill>
                    <a:schemeClr val="tx1"/>
                  </a:solidFill>
                </a:ln>
                <a:effectLst>
                  <a:innerShdw blurRad="3429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Cloud 9"/>
                <p:cNvSpPr/>
                <p:nvPr/>
              </p:nvSpPr>
              <p:spPr>
                <a:xfrm>
                  <a:off x="857224" y="500042"/>
                  <a:ext cx="8072494" cy="5000660"/>
                </a:xfrm>
                <a:prstGeom prst="cloud">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a:solidFill>
                    <a:schemeClr val="tx1"/>
                  </a:solidFill>
                </a:ln>
                <a:effectLst>
                  <a:innerShdw blurRad="939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grpSp>
        <p:sp>
          <p:nvSpPr>
            <p:cNvPr id="16389" name="Rectangle 4"/>
            <p:cNvSpPr>
              <a:spLocks noChangeArrowheads="1"/>
            </p:cNvSpPr>
            <p:nvPr/>
          </p:nvSpPr>
          <p:spPr bwMode="auto">
            <a:xfrm>
              <a:off x="1721928" y="2835221"/>
              <a:ext cx="3786182" cy="2025184"/>
            </a:xfrm>
            <a:prstGeom prst="rect">
              <a:avLst/>
            </a:prstGeom>
            <a:noFill/>
            <a:ln w="9525">
              <a:noFill/>
              <a:miter lim="800000"/>
              <a:headEnd/>
              <a:tailEnd/>
            </a:ln>
          </p:spPr>
          <p:txBody>
            <a:bodyPr>
              <a:spAutoFit/>
            </a:bodyPr>
            <a:lstStyle/>
            <a:p>
              <a:pPr algn="ctr"/>
              <a:r>
                <a:rPr lang="ar-EG" sz="4400" b="1">
                  <a:solidFill>
                    <a:schemeClr val="bg1"/>
                  </a:solidFill>
                  <a:latin typeface="Calibri" pitchFamily="34" charset="0"/>
                  <a:cs typeface="Traditional Arabic" pitchFamily="18" charset="-78"/>
                </a:rPr>
                <a:t>وضح بلغتك الخاصة كيف نُقَرَّبُ الكسور</a:t>
              </a:r>
              <a:endParaRPr lang="ar-EG" sz="4000">
                <a:solidFill>
                  <a:schemeClr val="bg1"/>
                </a:solidFill>
                <a:latin typeface="Calibri" pitchFamily="34" charset="0"/>
                <a:cs typeface="Traditional Arabic" pitchFamily="18" charset="-78"/>
              </a:endParaRPr>
            </a:p>
          </p:txBody>
        </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bombfire.wav"/>
                                        </p:tgtEl>
                                      </p:cMediaNode>
                                    </p:audio>
                                  </p:sub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4" name="oysterpear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
          <p:cNvGrpSpPr>
            <a:grpSpLocks/>
          </p:cNvGrpSpPr>
          <p:nvPr/>
        </p:nvGrpSpPr>
        <p:grpSpPr bwMode="auto">
          <a:xfrm>
            <a:off x="4929188" y="571500"/>
            <a:ext cx="3571875" cy="857250"/>
            <a:chOff x="4286248" y="714357"/>
            <a:chExt cx="4214842" cy="857256"/>
          </a:xfrm>
        </p:grpSpPr>
        <p:sp>
          <p:nvSpPr>
            <p:cNvPr id="3" name="Pentagon 2"/>
            <p:cNvSpPr/>
            <p:nvPr/>
          </p:nvSpPr>
          <p:spPr>
            <a:xfrm rot="10800000">
              <a:off x="4286248" y="714357"/>
              <a:ext cx="4214842" cy="857256"/>
            </a:xfrm>
            <a:prstGeom prst="homePlate">
              <a:avLst/>
            </a:prstGeom>
            <a:solidFill>
              <a:srgbClr val="8000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4" name="TextBox 3"/>
            <p:cNvSpPr txBox="1"/>
            <p:nvPr/>
          </p:nvSpPr>
          <p:spPr>
            <a:xfrm>
              <a:off x="4643438" y="785796"/>
              <a:ext cx="3099007" cy="707891"/>
            </a:xfrm>
            <a:prstGeom prst="rect">
              <a:avLst/>
            </a:prstGeom>
            <a:noFill/>
          </p:spPr>
          <p:txBody>
            <a:bodyPr rtlCol="1">
              <a:spAutoFit/>
            </a:bodyPr>
            <a:lstStyle/>
            <a:p>
              <a:pPr fontAlgn="auto">
                <a:spcBef>
                  <a:spcPts val="0"/>
                </a:spcBef>
                <a:spcAft>
                  <a:spcPts val="0"/>
                </a:spcAft>
                <a:defRPr/>
              </a:pPr>
              <a:r>
                <a:rPr lang="ar-EG" sz="4000" dirty="0">
                  <a:ln w="18415" cmpd="sng">
                    <a:solidFill>
                      <a:srgbClr val="00FF00"/>
                    </a:solidFill>
                    <a:prstDash val="solid"/>
                  </a:ln>
                  <a:solidFill>
                    <a:srgbClr val="FFFF00"/>
                  </a:solidFill>
                  <a:effectLst>
                    <a:outerShdw blurRad="63500" dir="3600000" algn="tl" rotWithShape="0">
                      <a:srgbClr val="000000">
                        <a:alpha val="70000"/>
                      </a:srgbClr>
                    </a:outerShdw>
                  </a:effectLst>
                  <a:latin typeface="+mn-lt"/>
                  <a:cs typeface="+mn-cs"/>
                </a:rPr>
                <a:t>√ تحدث </a:t>
              </a:r>
            </a:p>
          </p:txBody>
        </p:sp>
      </p:grpSp>
      <p:sp>
        <p:nvSpPr>
          <p:cNvPr id="12" name="Flowchart: Multidocument 11"/>
          <p:cNvSpPr/>
          <p:nvPr/>
        </p:nvSpPr>
        <p:spPr>
          <a:xfrm>
            <a:off x="714375" y="1928813"/>
            <a:ext cx="8072438" cy="4357687"/>
          </a:xfrm>
          <a:prstGeom prst="flowChartMulti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3600" b="1" dirty="0">
                <a:solidFill>
                  <a:srgbClr val="002060"/>
                </a:solidFill>
              </a:rPr>
              <a:t>ارسم خط الأعداد ثم أعين النقط الواقعة في منتصف المسافة بين العدد صفر والعدد 1. ثم أعين الكسر المراد تقريبه على خط الأعداد, ثم أحسب كم يبعد ذلك الكسر عن الصفر وعن النصف أو عن النصف عن الواحد.  </a:t>
            </a:r>
            <a:endParaRPr lang="en-US" sz="3600" dirty="0">
              <a:solidFill>
                <a:srgbClr val="002060"/>
              </a:solidFill>
            </a:endParaRPr>
          </a:p>
        </p:txBody>
      </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withEffect">
                                  <p:stCondLst>
                                    <p:cond delay="0"/>
                                  </p:stCondLst>
                                  <p:childTnLst>
                                    <p:set>
                                      <p:cBhvr>
                                        <p:cTn id="6"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SPEEDE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58888" y="2708275"/>
            <a:ext cx="6858000" cy="1500188"/>
            <a:chOff x="5786456" y="428604"/>
            <a:chExt cx="2928949" cy="1500198"/>
          </a:xfrm>
        </p:grpSpPr>
        <p:sp>
          <p:nvSpPr>
            <p:cNvPr id="3" name="Cloud Callout 2"/>
            <p:cNvSpPr/>
            <p:nvPr/>
          </p:nvSpPr>
          <p:spPr>
            <a:xfrm>
              <a:off x="5786456" y="428604"/>
              <a:ext cx="2928949" cy="1500198"/>
            </a:xfrm>
            <a:prstGeom prst="cloudCallout">
              <a:avLst>
                <a:gd name="adj1" fmla="val -35709"/>
                <a:gd name="adj2" fmla="val 68301"/>
              </a:avLst>
            </a:prstGeom>
            <a:ln>
              <a:solidFill>
                <a:srgbClr val="FF0000"/>
              </a:solidFill>
            </a:ln>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endParaRPr lang="ar-EG"/>
            </a:p>
          </p:txBody>
        </p:sp>
        <p:sp>
          <p:nvSpPr>
            <p:cNvPr id="4" name="TextBox 3"/>
            <p:cNvSpPr txBox="1"/>
            <p:nvPr/>
          </p:nvSpPr>
          <p:spPr>
            <a:xfrm>
              <a:off x="5857893" y="714356"/>
              <a:ext cx="2357444" cy="923337"/>
            </a:xfrm>
            <a:prstGeom prst="rect">
              <a:avLst/>
            </a:prstGeom>
            <a:noFill/>
          </p:spPr>
          <p:txBody>
            <a:bodyPr rtlCol="1">
              <a:spAutoFit/>
            </a:bodyPr>
            <a:lstStyle/>
            <a:p>
              <a:pPr fontAlgn="auto">
                <a:spcBef>
                  <a:spcPts val="0"/>
                </a:spcBef>
                <a:spcAft>
                  <a:spcPts val="0"/>
                </a:spcAft>
                <a:defRPr/>
              </a:pPr>
              <a:r>
                <a:rPr lang="ar-EG" sz="5400" dirty="0">
                  <a:ln w="18415" cmpd="sng">
                    <a:solidFill>
                      <a:srgbClr val="00FF00"/>
                    </a:solidFill>
                    <a:prstDash val="solid"/>
                  </a:ln>
                  <a:solidFill>
                    <a:srgbClr val="FFFF00"/>
                  </a:solidFill>
                  <a:effectLst>
                    <a:outerShdw blurRad="63500" dir="3600000" algn="tl" rotWithShape="0">
                      <a:srgbClr val="000000">
                        <a:alpha val="70000"/>
                      </a:srgbClr>
                    </a:outerShdw>
                  </a:effectLst>
                  <a:latin typeface="+mn-lt"/>
                  <a:cs typeface="+mn-cs"/>
                </a:rPr>
                <a:t>تدرب</a:t>
              </a:r>
              <a:r>
                <a:rPr lang="en-US" sz="5400" dirty="0">
                  <a:ln w="18415" cmpd="sng">
                    <a:solidFill>
                      <a:srgbClr val="00FF00"/>
                    </a:solidFill>
                    <a:prstDash val="solid"/>
                  </a:ln>
                  <a:solidFill>
                    <a:srgbClr val="FFFF00"/>
                  </a:solidFill>
                  <a:effectLst>
                    <a:outerShdw blurRad="63500" dir="3600000" algn="tl" rotWithShape="0">
                      <a:srgbClr val="000000">
                        <a:alpha val="70000"/>
                      </a:srgbClr>
                    </a:outerShdw>
                  </a:effectLst>
                  <a:latin typeface="+mn-lt"/>
                  <a:cs typeface="+mn-cs"/>
                </a:rPr>
                <a:t>  .</a:t>
              </a:r>
              <a:r>
                <a:rPr lang="ar-EG" sz="5400" dirty="0">
                  <a:ln w="18415" cmpd="sng">
                    <a:solidFill>
                      <a:srgbClr val="00FF00"/>
                    </a:solidFill>
                    <a:prstDash val="solid"/>
                  </a:ln>
                  <a:solidFill>
                    <a:srgbClr val="FFFF00"/>
                  </a:solidFill>
                  <a:effectLst>
                    <a:outerShdw blurRad="63500" dir="3600000" algn="tl" rotWithShape="0">
                      <a:srgbClr val="000000">
                        <a:alpha val="70000"/>
                      </a:srgbClr>
                    </a:outerShdw>
                  </a:effectLst>
                  <a:latin typeface="+mn-lt"/>
                  <a:cs typeface="+mn-cs"/>
                </a:rPr>
                <a:t>وحل المسائل  </a:t>
              </a:r>
            </a:p>
          </p:txBody>
        </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6" cstate="print">
            <a:lum/>
          </a:blip>
          <a:srcRect/>
          <a:stretch>
            <a:fillRect t="-1000" b="-1000"/>
          </a:stretch>
        </a:blipFill>
        <a:effectLst/>
      </p:bgPr>
    </p:bg>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611188" y="438150"/>
            <a:ext cx="8064500" cy="6461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بين ما إذا كان الكسر أقرب إلى صفر أو       أو 1:</a:t>
            </a:r>
            <a:endParaRPr lang="ar-EG" sz="3200" dirty="0"/>
          </a:p>
        </p:txBody>
      </p:sp>
      <p:grpSp>
        <p:nvGrpSpPr>
          <p:cNvPr id="2" name="مجموعة 16"/>
          <p:cNvGrpSpPr>
            <a:grpSpLocks/>
          </p:cNvGrpSpPr>
          <p:nvPr/>
        </p:nvGrpSpPr>
        <p:grpSpPr bwMode="auto">
          <a:xfrm>
            <a:off x="1908175" y="333375"/>
            <a:ext cx="944563" cy="966788"/>
            <a:chOff x="4724400" y="662444"/>
            <a:chExt cx="762000" cy="967045"/>
          </a:xfrm>
        </p:grpSpPr>
        <p:sp>
          <p:nvSpPr>
            <p:cNvPr id="19468"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9469"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4" name="مربع نص 23"/>
          <p:cNvSpPr txBox="1"/>
          <p:nvPr/>
        </p:nvSpPr>
        <p:spPr>
          <a:xfrm>
            <a:off x="468313" y="2205038"/>
            <a:ext cx="2735262"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600" b="1" dirty="0"/>
              <a:t>أقرب لـ 1 لآن 6 تقريبا تساوي 6</a:t>
            </a:r>
            <a:endParaRPr lang="en-US" sz="3600" b="1" dirty="0"/>
          </a:p>
        </p:txBody>
      </p:sp>
      <p:sp>
        <p:nvSpPr>
          <p:cNvPr id="25" name="مربع نص 24"/>
          <p:cNvSpPr txBox="1"/>
          <p:nvPr/>
        </p:nvSpPr>
        <p:spPr>
          <a:xfrm>
            <a:off x="5508625" y="4797425"/>
            <a:ext cx="3455988"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600" b="1" dirty="0"/>
              <a:t>أقرب لـ       لآن 2 تقترب من نصف 5</a:t>
            </a:r>
            <a:endParaRPr lang="en-US" sz="3600" b="1" dirty="0"/>
          </a:p>
        </p:txBody>
      </p:sp>
      <p:grpSp>
        <p:nvGrpSpPr>
          <p:cNvPr id="3" name="مجموعة 25"/>
          <p:cNvGrpSpPr>
            <a:grpSpLocks/>
          </p:cNvGrpSpPr>
          <p:nvPr/>
        </p:nvGrpSpPr>
        <p:grpSpPr bwMode="auto">
          <a:xfrm>
            <a:off x="6723063" y="4705350"/>
            <a:ext cx="944562" cy="884238"/>
            <a:chOff x="4724400" y="746229"/>
            <a:chExt cx="762000" cy="883260"/>
          </a:xfrm>
        </p:grpSpPr>
        <p:sp>
          <p:nvSpPr>
            <p:cNvPr id="19465" name="مربع نص 26"/>
            <p:cNvSpPr txBox="1">
              <a:spLocks noChangeArrowheads="1"/>
            </p:cNvSpPr>
            <p:nvPr/>
          </p:nvSpPr>
          <p:spPr bwMode="auto">
            <a:xfrm>
              <a:off x="4724400" y="746229"/>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9466" name="مربع نص 27"/>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9" name="رابط مستقيم 28"/>
            <p:cNvCxnSpPr/>
            <p:nvPr/>
          </p:nvCxnSpPr>
          <p:spPr>
            <a:xfrm rot="10800000">
              <a:off x="4867835" y="1142665"/>
              <a:ext cx="457200" cy="0"/>
            </a:xfrm>
            <a:prstGeom prst="line">
              <a:avLst/>
            </a:prstGeom>
          </p:spPr>
          <p:style>
            <a:lnRef idx="3">
              <a:schemeClr val="dk1"/>
            </a:lnRef>
            <a:fillRef idx="0">
              <a:schemeClr val="dk1"/>
            </a:fillRef>
            <a:effectRef idx="2">
              <a:schemeClr val="dk1"/>
            </a:effectRef>
            <a:fontRef idx="minor">
              <a:schemeClr val="tx1"/>
            </a:fontRef>
          </p:style>
        </p:cxnSp>
      </p:grpSp>
      <p:pic>
        <p:nvPicPr>
          <p:cNvPr id="36866" name="Picture 2"/>
          <p:cNvPicPr>
            <a:picLocks noChangeAspect="1" noChangeArrowheads="1"/>
          </p:cNvPicPr>
          <p:nvPr/>
        </p:nvPicPr>
        <p:blipFill>
          <a:blip r:embed="rId7" cstate="print">
            <a:lum bright="-32000" contrast="48000"/>
          </a:blip>
          <a:srcRect/>
          <a:stretch>
            <a:fillRect/>
          </a:stretch>
        </p:blipFill>
        <p:spPr bwMode="auto">
          <a:xfrm>
            <a:off x="3492500" y="1557338"/>
            <a:ext cx="5507038" cy="1924050"/>
          </a:xfrm>
          <a:prstGeom prst="rect">
            <a:avLst/>
          </a:prstGeom>
          <a:noFill/>
          <a:ln w="9525">
            <a:noFill/>
            <a:miter lim="800000"/>
            <a:headEnd/>
            <a:tailEnd/>
          </a:ln>
        </p:spPr>
      </p:pic>
      <p:pic>
        <p:nvPicPr>
          <p:cNvPr id="36867" name="Picture 3"/>
          <p:cNvPicPr>
            <a:picLocks noChangeAspect="1" noChangeArrowheads="1"/>
          </p:cNvPicPr>
          <p:nvPr/>
        </p:nvPicPr>
        <p:blipFill>
          <a:blip r:embed="rId8" cstate="print">
            <a:lum bright="-32000" contrast="48000"/>
          </a:blip>
          <a:srcRect/>
          <a:stretch>
            <a:fillRect/>
          </a:stretch>
        </p:blipFill>
        <p:spPr bwMode="auto">
          <a:xfrm>
            <a:off x="323850" y="4292600"/>
            <a:ext cx="5067300" cy="2028825"/>
          </a:xfrm>
          <a:prstGeom prst="rect">
            <a:avLst/>
          </a:prstGeom>
          <a:noFill/>
          <a:ln w="9525">
            <a:noFill/>
            <a:miter lim="800000"/>
            <a:headEnd/>
            <a:tailEnd/>
          </a:ln>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strips(downLeft)">
                                      <p:cBhvr>
                                        <p:cTn id="7" dur="500"/>
                                        <p:tgtEl>
                                          <p:spTgt spid="13318"/>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3" name="voltage.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36866"/>
                                        </p:tgtEl>
                                        <p:attrNameLst>
                                          <p:attrName>style.visibility</p:attrName>
                                        </p:attrNameLst>
                                      </p:cBhvr>
                                      <p:to>
                                        <p:strVal val="visible"/>
                                      </p:to>
                                    </p:set>
                                    <p:animEffect transition="in" filter="barn(inHorizontal)">
                                      <p:cBhvr>
                                        <p:cTn id="15" dur="500"/>
                                        <p:tgtEl>
                                          <p:spTgt spid="36866"/>
                                        </p:tgtEl>
                                      </p:cBhvr>
                                    </p:animEffect>
                                  </p:childTnLst>
                                  <p:subTnLst>
                                    <p:audio>
                                      <p:cMediaNode>
                                        <p:cTn display="0" masterRel="sameClick">
                                          <p:stCondLst>
                                            <p:cond evt="begin" delay="0">
                                              <p:tn val="13"/>
                                            </p:cond>
                                          </p:stCondLst>
                                          <p:endCondLst>
                                            <p:cond evt="onStopAudio" delay="0">
                                              <p:tgtEl>
                                                <p:sldTgt/>
                                              </p:tgtEl>
                                            </p:cond>
                                          </p:endCondLst>
                                        </p:cTn>
                                        <p:tgtEl>
                                          <p:sndTgt r:embed="rId4" name="push.wav"/>
                                        </p:tgtEl>
                                      </p:cMediaNode>
                                    </p:audio>
                                  </p:subTnLst>
                                </p:cTn>
                              </p:par>
                              <p:par>
                                <p:cTn id="16" presetID="16" presetClass="entr" presetSubtype="26" fill="hold" nodeType="withEffect">
                                  <p:stCondLst>
                                    <p:cond delay="0"/>
                                  </p:stCondLst>
                                  <p:childTnLst>
                                    <p:set>
                                      <p:cBhvr>
                                        <p:cTn id="17" dur="1" fill="hold">
                                          <p:stCondLst>
                                            <p:cond delay="0"/>
                                          </p:stCondLst>
                                        </p:cTn>
                                        <p:tgtEl>
                                          <p:spTgt spid="36867"/>
                                        </p:tgtEl>
                                        <p:attrNameLst>
                                          <p:attrName>style.visibility</p:attrName>
                                        </p:attrNameLst>
                                      </p:cBhvr>
                                      <p:to>
                                        <p:strVal val="visible"/>
                                      </p:to>
                                    </p:set>
                                    <p:animEffect transition="in" filter="barn(inHorizontal)">
                                      <p:cBhvr>
                                        <p:cTn id="18" dur="500"/>
                                        <p:tgtEl>
                                          <p:spTgt spid="36867"/>
                                        </p:tgtEl>
                                      </p:cBhvr>
                                    </p:animEffect>
                                  </p:childTnLst>
                                  <p:subTnLst>
                                    <p:audio>
                                      <p:cMediaNode>
                                        <p:cTn display="0" masterRel="sameClick">
                                          <p:stCondLst>
                                            <p:cond evt="begin" delay="0">
                                              <p:tn val="16"/>
                                            </p:cond>
                                          </p:stCondLst>
                                          <p:endCondLst>
                                            <p:cond evt="onStopAudio" delay="0">
                                              <p:tgtEl>
                                                <p:sldTgt/>
                                              </p:tgtEl>
                                            </p:cond>
                                          </p:endCondLst>
                                        </p:cTn>
                                        <p:tgtEl>
                                          <p:sndTgt r:embed="rId4" name="push.wav"/>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Horizontal)">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5"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Horizontal)">
                                      <p:cBhvr>
                                        <p:cTn id="28" dur="500"/>
                                        <p:tgtEl>
                                          <p:spTgt spid="25"/>
                                        </p:tgtEl>
                                      </p:cBhvr>
                                    </p:animEffect>
                                  </p:childTnLst>
                                  <p:subTnLst>
                                    <p:audio>
                                      <p:cMediaNode>
                                        <p:cTn display="0" masterRel="sameClick">
                                          <p:stCondLst>
                                            <p:cond evt="begin" delay="0">
                                              <p:tn val="26"/>
                                            </p:cond>
                                          </p:stCondLst>
                                          <p:endCondLst>
                                            <p:cond evt="onStopAudio" delay="0">
                                              <p:tgtEl>
                                                <p:sldTgt/>
                                              </p:tgtEl>
                                            </p:cond>
                                          </p:endCondLst>
                                        </p:cTn>
                                        <p:tgtEl>
                                          <p:sndTgt r:embed="rId5" name="applause.wav"/>
                                        </p:tgtEl>
                                      </p:cMediaNode>
                                    </p:audio>
                                  </p:subTnLst>
                                </p:cTn>
                              </p:par>
                              <p:par>
                                <p:cTn id="29" presetID="18" presetClass="entr" presetSubtype="12"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Left)">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6" cstate="print">
            <a:lum bright="-32000" contrast="48000"/>
          </a:blip>
          <a:srcRect/>
          <a:stretch>
            <a:fillRect/>
          </a:stretch>
        </p:blipFill>
        <p:spPr bwMode="auto">
          <a:xfrm>
            <a:off x="3419475" y="1484313"/>
            <a:ext cx="5724525" cy="1971675"/>
          </a:xfrm>
          <a:prstGeom prst="rect">
            <a:avLst/>
          </a:prstGeom>
          <a:noFill/>
          <a:ln w="9525">
            <a:noFill/>
            <a:miter lim="800000"/>
            <a:headEnd/>
            <a:tailEnd/>
          </a:ln>
        </p:spPr>
      </p:pic>
      <p:sp>
        <p:nvSpPr>
          <p:cNvPr id="13318" name="Rectangle 2"/>
          <p:cNvSpPr>
            <a:spLocks noChangeArrowheads="1"/>
          </p:cNvSpPr>
          <p:nvPr/>
        </p:nvSpPr>
        <p:spPr bwMode="auto">
          <a:xfrm>
            <a:off x="611188" y="438150"/>
            <a:ext cx="8064500" cy="6461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بين ما إذا كان الكسر أقرب إلى صفر أو       أو 1:</a:t>
            </a:r>
            <a:endParaRPr lang="ar-EG" sz="3200" dirty="0"/>
          </a:p>
        </p:txBody>
      </p:sp>
      <p:grpSp>
        <p:nvGrpSpPr>
          <p:cNvPr id="20484" name="مجموعة 16"/>
          <p:cNvGrpSpPr>
            <a:grpSpLocks/>
          </p:cNvGrpSpPr>
          <p:nvPr/>
        </p:nvGrpSpPr>
        <p:grpSpPr bwMode="auto">
          <a:xfrm>
            <a:off x="1908175" y="333375"/>
            <a:ext cx="944563" cy="966788"/>
            <a:chOff x="4724400" y="662444"/>
            <a:chExt cx="762000" cy="967045"/>
          </a:xfrm>
        </p:grpSpPr>
        <p:sp>
          <p:nvSpPr>
            <p:cNvPr id="20492"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0493"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5" name="مربع نص 24"/>
          <p:cNvSpPr txBox="1"/>
          <p:nvPr/>
        </p:nvSpPr>
        <p:spPr>
          <a:xfrm>
            <a:off x="179388" y="2133600"/>
            <a:ext cx="3455987"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600" b="1" dirty="0"/>
              <a:t>أقرب لـ       لآن 3 تقترب من نصف 8</a:t>
            </a:r>
            <a:endParaRPr lang="en-US" sz="3600" b="1" dirty="0"/>
          </a:p>
        </p:txBody>
      </p:sp>
      <p:grpSp>
        <p:nvGrpSpPr>
          <p:cNvPr id="3" name="مجموعة 25"/>
          <p:cNvGrpSpPr>
            <a:grpSpLocks/>
          </p:cNvGrpSpPr>
          <p:nvPr/>
        </p:nvGrpSpPr>
        <p:grpSpPr bwMode="auto">
          <a:xfrm>
            <a:off x="1395413" y="2041525"/>
            <a:ext cx="944562" cy="882650"/>
            <a:chOff x="4724400" y="746229"/>
            <a:chExt cx="762000" cy="883260"/>
          </a:xfrm>
        </p:grpSpPr>
        <p:sp>
          <p:nvSpPr>
            <p:cNvPr id="20489" name="مربع نص 26"/>
            <p:cNvSpPr txBox="1">
              <a:spLocks noChangeArrowheads="1"/>
            </p:cNvSpPr>
            <p:nvPr/>
          </p:nvSpPr>
          <p:spPr bwMode="auto">
            <a:xfrm>
              <a:off x="4724400" y="746229"/>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0490" name="مربع نص 27"/>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9" name="رابط مستقيم 28"/>
            <p:cNvCxnSpPr/>
            <p:nvPr/>
          </p:nvCxnSpPr>
          <p:spPr>
            <a:xfrm rot="10800000">
              <a:off x="4867835" y="1143378"/>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4" name="مربع نص 23"/>
          <p:cNvSpPr txBox="1"/>
          <p:nvPr/>
        </p:nvSpPr>
        <p:spPr>
          <a:xfrm>
            <a:off x="5580063" y="4508500"/>
            <a:ext cx="3240087" cy="12017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600" b="1" dirty="0"/>
              <a:t>أقرب لـ الصفر لآن 1 أقل بكثير من 6</a:t>
            </a:r>
            <a:endParaRPr lang="en-US" sz="3600" b="1" dirty="0"/>
          </a:p>
        </p:txBody>
      </p:sp>
      <p:pic>
        <p:nvPicPr>
          <p:cNvPr id="37891" name="Picture 3"/>
          <p:cNvPicPr>
            <a:picLocks noChangeAspect="1" noChangeArrowheads="1"/>
          </p:cNvPicPr>
          <p:nvPr/>
        </p:nvPicPr>
        <p:blipFill>
          <a:blip r:embed="rId7" cstate="print">
            <a:lum bright="-32000" contrast="48000"/>
          </a:blip>
          <a:srcRect/>
          <a:stretch>
            <a:fillRect/>
          </a:stretch>
        </p:blipFill>
        <p:spPr bwMode="auto">
          <a:xfrm>
            <a:off x="250825" y="4076700"/>
            <a:ext cx="5172075" cy="2105025"/>
          </a:xfrm>
          <a:prstGeom prst="rect">
            <a:avLst/>
          </a:prstGeom>
          <a:noFill/>
          <a:ln w="9525">
            <a:noFill/>
            <a:miter lim="800000"/>
            <a:headEnd/>
            <a:tailEnd/>
          </a:ln>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Horizontal)">
                                      <p:cBhvr>
                                        <p:cTn id="7" dur="500"/>
                                        <p:tgtEl>
                                          <p:spTgt spid="37890"/>
                                        </p:tgtEl>
                                      </p:cBhvr>
                                    </p:animEffect>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par>
                                <p:cTn id="8" presetID="16" presetClass="entr" presetSubtype="26"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barn(inHorizontal)">
                                      <p:cBhvr>
                                        <p:cTn id="10" dur="500"/>
                                        <p:tgtEl>
                                          <p:spTgt spid="37891"/>
                                        </p:tgtEl>
                                      </p:cBhvr>
                                    </p:animEffect>
                                  </p:childTnLst>
                                  <p:subTnLst>
                                    <p:audio>
                                      <p:cMediaNode>
                                        <p:cTn display="0" masterRel="sameClick">
                                          <p:stCondLst>
                                            <p:cond evt="begin" delay="0">
                                              <p:tn val="8"/>
                                            </p:cond>
                                          </p:stCondLst>
                                          <p:endCondLst>
                                            <p:cond evt="onStopAudio" delay="0">
                                              <p:tgtEl>
                                                <p:sldTgt/>
                                              </p:tgtEl>
                                            </p:cond>
                                          </p:endCondLst>
                                        </p:cTn>
                                        <p:tgtEl>
                                          <p:sndTgt r:embed="rId3" name="push.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Horizontal)">
                                      <p:cBhvr>
                                        <p:cTn id="15" dur="500"/>
                                        <p:tgtEl>
                                          <p:spTgt spid="25"/>
                                        </p:tgtEl>
                                      </p:cBhvr>
                                    </p:animEffect>
                                  </p:childTnLst>
                                  <p:subTnLst>
                                    <p:audio>
                                      <p:cMediaNode>
                                        <p:cTn display="0" masterRel="sameClick">
                                          <p:stCondLst>
                                            <p:cond evt="begin" delay="0">
                                              <p:tn val="13"/>
                                            </p:cond>
                                          </p:stCondLst>
                                          <p:endCondLst>
                                            <p:cond evt="onStopAudio" delay="0">
                                              <p:tgtEl>
                                                <p:sldTgt/>
                                              </p:tgtEl>
                                            </p:cond>
                                          </p:endCondLst>
                                        </p:cTn>
                                        <p:tgtEl>
                                          <p:sndTgt r:embed="rId4" name="applause.wav"/>
                                        </p:tgtEl>
                                      </p:cMediaNode>
                                    </p:audio>
                                  </p:subTnLst>
                                </p:cTn>
                              </p:par>
                              <p:par>
                                <p:cTn id="16" presetID="18" presetClass="entr" presetSubtype="1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Horizontal)">
                                      <p:cBhvr>
                                        <p:cTn id="23" dur="500"/>
                                        <p:tgtEl>
                                          <p:spTgt spid="24"/>
                                        </p:tgtEl>
                                      </p:cBhvr>
                                    </p:animEffect>
                                  </p:childTnLst>
                                  <p:subTnLst>
                                    <p:audio>
                                      <p:cMediaNode>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072066" y="571480"/>
            <a:ext cx="3714776" cy="1428760"/>
            <a:chOff x="5214942" y="285728"/>
            <a:chExt cx="3714776" cy="1428760"/>
          </a:xfrm>
          <a:effectLst>
            <a:glow rad="139700">
              <a:schemeClr val="accent3">
                <a:satMod val="175000"/>
                <a:alpha val="40000"/>
              </a:schemeClr>
            </a:glow>
            <a:reflection blurRad="6350" stA="52000" endA="300" endPos="35000" dir="5400000" sy="-100000" algn="bl" rotWithShape="0"/>
          </a:effectLst>
        </p:grpSpPr>
        <p:grpSp>
          <p:nvGrpSpPr>
            <p:cNvPr id="6" name="Group 4"/>
            <p:cNvGrpSpPr/>
            <p:nvPr/>
          </p:nvGrpSpPr>
          <p:grpSpPr>
            <a:xfrm>
              <a:off x="5214942" y="285728"/>
              <a:ext cx="3714776" cy="1428760"/>
              <a:chOff x="5072066" y="2214554"/>
              <a:chExt cx="3214677" cy="2494342"/>
            </a:xfrm>
          </p:grpSpPr>
          <p:sp>
            <p:nvSpPr>
              <p:cNvPr id="4" name="Rounded Rectangle 3"/>
              <p:cNvSpPr/>
              <p:nvPr/>
            </p:nvSpPr>
            <p:spPr>
              <a:xfrm>
                <a:off x="5429256" y="2500306"/>
                <a:ext cx="2500330" cy="192882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endParaRPr lang="ar-EG" b="1">
                  <a:ln w="18415" cmpd="sng">
                    <a:solidFill>
                      <a:schemeClr val="tx1"/>
                    </a:solidFill>
                    <a:prstDash val="solid"/>
                  </a:ln>
                  <a:solidFill>
                    <a:srgbClr val="FF0000"/>
                  </a:solidFill>
                  <a:effectLst>
                    <a:outerShdw blurRad="63500" dir="3600000" algn="tl" rotWithShape="0">
                      <a:srgbClr val="000000">
                        <a:alpha val="70000"/>
                      </a:srgbClr>
                    </a:outerShdw>
                  </a:effectLst>
                </a:endParaRPr>
              </a:p>
            </p:txBody>
          </p:sp>
          <p:pic>
            <p:nvPicPr>
              <p:cNvPr id="3" name="Picture 2" descr="Fbordr11.wmf"/>
              <p:cNvPicPr>
                <a:picLocks noChangeAspect="1"/>
              </p:cNvPicPr>
              <p:nvPr/>
            </p:nvPicPr>
            <p:blipFill>
              <a:blip r:embed="rId5" cstate="print"/>
              <a:stretch>
                <a:fillRect/>
              </a:stretch>
            </p:blipFill>
            <p:spPr>
              <a:xfrm>
                <a:off x="5072066" y="2214554"/>
                <a:ext cx="3214677" cy="2494342"/>
              </a:xfrm>
              <a:prstGeom prst="rect">
                <a:avLst/>
              </a:prstGeom>
            </p:spPr>
          </p:pic>
        </p:grpSp>
        <p:sp>
          <p:nvSpPr>
            <p:cNvPr id="2" name="Rectangle 1"/>
            <p:cNvSpPr/>
            <p:nvPr/>
          </p:nvSpPr>
          <p:spPr>
            <a:xfrm>
              <a:off x="6000761" y="642918"/>
              <a:ext cx="2116284" cy="646331"/>
            </a:xfrm>
            <a:prstGeom prst="rect">
              <a:avLst/>
            </a:prstGeom>
          </p:spPr>
          <p:txBody>
            <a:bodyPr wrap="none">
              <a:spAutoFit/>
            </a:bodyPr>
            <a:lstStyle/>
            <a:p>
              <a:pPr fontAlgn="auto">
                <a:spcBef>
                  <a:spcPts val="0"/>
                </a:spcBef>
                <a:spcAft>
                  <a:spcPts val="0"/>
                </a:spcAft>
                <a:defRPr/>
              </a:pPr>
              <a:r>
                <a:rPr lang="ar-EG" sz="3600" b="1" dirty="0">
                  <a:ln w="18415" cmpd="sng">
                    <a:solidFill>
                      <a:schemeClr val="tx1"/>
                    </a:solidFill>
                    <a:prstDash val="solid"/>
                  </a:ln>
                  <a:solidFill>
                    <a:srgbClr val="FF0000"/>
                  </a:solidFill>
                  <a:effectLst>
                    <a:outerShdw blurRad="63500" dir="3600000" algn="tl" rotWithShape="0">
                      <a:srgbClr val="000000">
                        <a:alpha val="70000"/>
                      </a:srgbClr>
                    </a:outerShdw>
                  </a:effectLst>
                  <a:latin typeface="+mn-lt"/>
                  <a:cs typeface="+mn-cs"/>
                </a:rPr>
                <a:t>فكرة الدرس:</a:t>
              </a:r>
            </a:p>
          </p:txBody>
        </p:sp>
      </p:grpSp>
      <p:grpSp>
        <p:nvGrpSpPr>
          <p:cNvPr id="7" name="Group 8"/>
          <p:cNvGrpSpPr>
            <a:grpSpLocks/>
          </p:cNvGrpSpPr>
          <p:nvPr/>
        </p:nvGrpSpPr>
        <p:grpSpPr bwMode="auto">
          <a:xfrm>
            <a:off x="2428875" y="2786063"/>
            <a:ext cx="6227763" cy="3357562"/>
            <a:chOff x="2714596" y="3000367"/>
            <a:chExt cx="6227225" cy="3357586"/>
          </a:xfrm>
        </p:grpSpPr>
        <p:pic>
          <p:nvPicPr>
            <p:cNvPr id="3080" name="Picture 7" descr="BDRLC083.WMF"/>
            <p:cNvPicPr>
              <a:picLocks noChangeAspect="1"/>
            </p:cNvPicPr>
            <p:nvPr/>
          </p:nvPicPr>
          <p:blipFill>
            <a:blip r:embed="rId6" cstate="print">
              <a:lum bright="2000" contrast="44000"/>
            </a:blip>
            <a:srcRect/>
            <a:stretch>
              <a:fillRect/>
            </a:stretch>
          </p:blipFill>
          <p:spPr bwMode="auto">
            <a:xfrm flipH="1">
              <a:off x="2714596" y="3000367"/>
              <a:ext cx="6227225" cy="3357586"/>
            </a:xfrm>
            <a:prstGeom prst="rect">
              <a:avLst/>
            </a:prstGeom>
            <a:noFill/>
            <a:ln w="9525">
              <a:noFill/>
              <a:miter lim="800000"/>
              <a:headEnd/>
              <a:tailEnd/>
            </a:ln>
          </p:spPr>
        </p:pic>
        <p:sp>
          <p:nvSpPr>
            <p:cNvPr id="3081" name="Rectangle 6"/>
            <p:cNvSpPr>
              <a:spLocks noChangeArrowheads="1"/>
            </p:cNvSpPr>
            <p:nvPr/>
          </p:nvSpPr>
          <p:spPr bwMode="auto">
            <a:xfrm>
              <a:off x="3071802" y="3216661"/>
              <a:ext cx="3571868" cy="1569671"/>
            </a:xfrm>
            <a:prstGeom prst="rect">
              <a:avLst/>
            </a:prstGeom>
            <a:noFill/>
            <a:ln w="9525">
              <a:noFill/>
              <a:miter lim="800000"/>
              <a:headEnd/>
              <a:tailEnd/>
            </a:ln>
          </p:spPr>
          <p:txBody>
            <a:bodyPr>
              <a:spAutoFit/>
            </a:bodyPr>
            <a:lstStyle/>
            <a:p>
              <a:r>
                <a:rPr lang="ar-EG" sz="3200" b="1">
                  <a:latin typeface="Calibri" pitchFamily="34" charset="0"/>
                </a:rPr>
                <a:t>أحدد إن كان الكسر اقرب إلى الصغير أو      أو1 مستعملا خط الإعداد.</a:t>
              </a:r>
              <a:endParaRPr lang="ar-EG" sz="3200">
                <a:latin typeface="Calibri" pitchFamily="34" charset="0"/>
              </a:endParaRPr>
            </a:p>
          </p:txBody>
        </p:sp>
      </p:grpSp>
      <p:grpSp>
        <p:nvGrpSpPr>
          <p:cNvPr id="8" name="مجموعة 9"/>
          <p:cNvGrpSpPr>
            <a:grpSpLocks/>
          </p:cNvGrpSpPr>
          <p:nvPr/>
        </p:nvGrpSpPr>
        <p:grpSpPr bwMode="auto">
          <a:xfrm>
            <a:off x="3738563" y="3325813"/>
            <a:ext cx="762000" cy="966787"/>
            <a:chOff x="4724400" y="662444"/>
            <a:chExt cx="762000" cy="967045"/>
          </a:xfrm>
        </p:grpSpPr>
        <p:sp>
          <p:nvSpPr>
            <p:cNvPr id="3077" name="مربع نص 10"/>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3078" name="مربع نص 11"/>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13" name="رابط مستقيم 12"/>
            <p:cNvCxnSpPr/>
            <p:nvPr/>
          </p:nvCxnSpPr>
          <p:spPr>
            <a:xfrm rot="10800000">
              <a:off x="4868862" y="1143584"/>
              <a:ext cx="457200" cy="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4"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1979613" y="446088"/>
            <a:ext cx="5976937" cy="6461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قرِّب كل كسر إلى صفر أو       أو 1:</a:t>
            </a:r>
            <a:endParaRPr lang="ar-EG" sz="3200" dirty="0"/>
          </a:p>
        </p:txBody>
      </p:sp>
      <p:grpSp>
        <p:nvGrpSpPr>
          <p:cNvPr id="2" name="مجموعة 16"/>
          <p:cNvGrpSpPr>
            <a:grpSpLocks/>
          </p:cNvGrpSpPr>
          <p:nvPr/>
        </p:nvGrpSpPr>
        <p:grpSpPr bwMode="auto">
          <a:xfrm>
            <a:off x="3132138" y="301625"/>
            <a:ext cx="944562" cy="966788"/>
            <a:chOff x="4724400" y="662444"/>
            <a:chExt cx="762000" cy="967045"/>
          </a:xfrm>
        </p:grpSpPr>
        <p:sp>
          <p:nvSpPr>
            <p:cNvPr id="21537"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1538"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4" name="مربع نص 23"/>
          <p:cNvSpPr txBox="1"/>
          <p:nvPr/>
        </p:nvSpPr>
        <p:spPr>
          <a:xfrm>
            <a:off x="3779838" y="1773238"/>
            <a:ext cx="2160587" cy="5222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2800" b="1" dirty="0"/>
              <a:t>يقرب إلى الصفر</a:t>
            </a:r>
            <a:endParaRPr lang="en-US" sz="2800" b="1" dirty="0"/>
          </a:p>
        </p:txBody>
      </p:sp>
      <p:grpSp>
        <p:nvGrpSpPr>
          <p:cNvPr id="3" name="مجموعة 16"/>
          <p:cNvGrpSpPr>
            <a:grpSpLocks/>
          </p:cNvGrpSpPr>
          <p:nvPr/>
        </p:nvGrpSpPr>
        <p:grpSpPr bwMode="auto">
          <a:xfrm>
            <a:off x="6291263" y="1484313"/>
            <a:ext cx="944562" cy="1152525"/>
            <a:chOff x="4724400" y="662444"/>
            <a:chExt cx="762000" cy="1151711"/>
          </a:xfrm>
        </p:grpSpPr>
        <p:sp>
          <p:nvSpPr>
            <p:cNvPr id="21534" name="مربع نص 21"/>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1</a:t>
              </a:r>
              <a:endParaRPr lang="en-US" sz="4000" b="1"/>
            </a:p>
          </p:txBody>
        </p:sp>
        <p:sp>
          <p:nvSpPr>
            <p:cNvPr id="21535" name="مربع نص 22"/>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5</a:t>
              </a:r>
              <a:endParaRPr lang="en-US" sz="4000" b="1"/>
            </a:p>
          </p:txBody>
        </p:sp>
        <p:cxnSp>
          <p:nvCxnSpPr>
            <p:cNvPr id="26" name="رابط مستقيم 25"/>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30" name="Oval 2"/>
          <p:cNvSpPr/>
          <p:nvPr/>
        </p:nvSpPr>
        <p:spPr>
          <a:xfrm>
            <a:off x="7243763" y="16287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17</a:t>
            </a:r>
          </a:p>
        </p:txBody>
      </p:sp>
      <p:sp>
        <p:nvSpPr>
          <p:cNvPr id="31" name="Oval 2"/>
          <p:cNvSpPr/>
          <p:nvPr/>
        </p:nvSpPr>
        <p:spPr>
          <a:xfrm>
            <a:off x="7235825" y="29241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18</a:t>
            </a:r>
          </a:p>
        </p:txBody>
      </p:sp>
      <p:sp>
        <p:nvSpPr>
          <p:cNvPr id="32" name="Oval 2"/>
          <p:cNvSpPr/>
          <p:nvPr/>
        </p:nvSpPr>
        <p:spPr>
          <a:xfrm>
            <a:off x="7235825" y="4149725"/>
            <a:ext cx="784225" cy="719138"/>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19</a:t>
            </a:r>
          </a:p>
        </p:txBody>
      </p:sp>
      <p:sp>
        <p:nvSpPr>
          <p:cNvPr id="33" name="Oval 2"/>
          <p:cNvSpPr/>
          <p:nvPr/>
        </p:nvSpPr>
        <p:spPr>
          <a:xfrm>
            <a:off x="7235825" y="5373688"/>
            <a:ext cx="784225" cy="719137"/>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20</a:t>
            </a:r>
          </a:p>
        </p:txBody>
      </p:sp>
      <p:grpSp>
        <p:nvGrpSpPr>
          <p:cNvPr id="4" name="مجموعة 16"/>
          <p:cNvGrpSpPr>
            <a:grpSpLocks/>
          </p:cNvGrpSpPr>
          <p:nvPr/>
        </p:nvGrpSpPr>
        <p:grpSpPr bwMode="auto">
          <a:xfrm>
            <a:off x="6300788" y="2636838"/>
            <a:ext cx="944562" cy="1152525"/>
            <a:chOff x="4724400" y="662444"/>
            <a:chExt cx="762000" cy="1151711"/>
          </a:xfrm>
        </p:grpSpPr>
        <p:sp>
          <p:nvSpPr>
            <p:cNvPr id="21531" name="مربع نص 34"/>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1</a:t>
              </a:r>
              <a:endParaRPr lang="en-US" sz="4000" b="1"/>
            </a:p>
          </p:txBody>
        </p:sp>
        <p:sp>
          <p:nvSpPr>
            <p:cNvPr id="21532" name="مربع نص 35"/>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14</a:t>
              </a:r>
              <a:endParaRPr lang="en-US" sz="4000" b="1"/>
            </a:p>
          </p:txBody>
        </p:sp>
        <p:cxnSp>
          <p:nvCxnSpPr>
            <p:cNvPr id="37" name="رابط مستقيم 36"/>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5" name="مجموعة 16"/>
          <p:cNvGrpSpPr>
            <a:grpSpLocks/>
          </p:cNvGrpSpPr>
          <p:nvPr/>
        </p:nvGrpSpPr>
        <p:grpSpPr bwMode="auto">
          <a:xfrm>
            <a:off x="6300788" y="3933825"/>
            <a:ext cx="944562" cy="1150938"/>
            <a:chOff x="4724400" y="662444"/>
            <a:chExt cx="762000" cy="1151711"/>
          </a:xfrm>
        </p:grpSpPr>
        <p:sp>
          <p:nvSpPr>
            <p:cNvPr id="21528" name="مربع نص 38"/>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12</a:t>
              </a:r>
              <a:endParaRPr lang="en-US" sz="4000" b="1"/>
            </a:p>
          </p:txBody>
        </p:sp>
        <p:sp>
          <p:nvSpPr>
            <p:cNvPr id="21529" name="مربع نص 39"/>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15</a:t>
              </a:r>
              <a:endParaRPr lang="en-US" sz="4000" b="1"/>
            </a:p>
          </p:txBody>
        </p:sp>
        <p:cxnSp>
          <p:nvCxnSpPr>
            <p:cNvPr id="41" name="رابط مستقيم 40"/>
            <p:cNvCxnSpPr/>
            <p:nvPr/>
          </p:nvCxnSpPr>
          <p:spPr>
            <a:xfrm rot="10800000">
              <a:off x="4867835" y="123909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6" name="مجموعة 16"/>
          <p:cNvGrpSpPr>
            <a:grpSpLocks/>
          </p:cNvGrpSpPr>
          <p:nvPr/>
        </p:nvGrpSpPr>
        <p:grpSpPr bwMode="auto">
          <a:xfrm>
            <a:off x="6300788" y="5084763"/>
            <a:ext cx="944562" cy="1152525"/>
            <a:chOff x="4724400" y="662444"/>
            <a:chExt cx="762000" cy="1151711"/>
          </a:xfrm>
        </p:grpSpPr>
        <p:sp>
          <p:nvSpPr>
            <p:cNvPr id="21525" name="مربع نص 42"/>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8</a:t>
              </a:r>
              <a:endParaRPr lang="en-US" sz="4000" b="1"/>
            </a:p>
          </p:txBody>
        </p:sp>
        <p:sp>
          <p:nvSpPr>
            <p:cNvPr id="21526" name="مربع نص 43"/>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14</a:t>
              </a:r>
              <a:endParaRPr lang="en-US" sz="4000" b="1"/>
            </a:p>
          </p:txBody>
        </p:sp>
        <p:cxnSp>
          <p:nvCxnSpPr>
            <p:cNvPr id="45" name="رابط مستقيم 44"/>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52" name="مربع نص 51"/>
          <p:cNvSpPr txBox="1"/>
          <p:nvPr/>
        </p:nvSpPr>
        <p:spPr>
          <a:xfrm>
            <a:off x="3851275" y="4068763"/>
            <a:ext cx="2089150"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200" b="1" dirty="0"/>
              <a:t>يقرب إلى 1</a:t>
            </a:r>
            <a:endParaRPr lang="en-US" sz="3200" b="1" dirty="0"/>
          </a:p>
        </p:txBody>
      </p:sp>
      <p:grpSp>
        <p:nvGrpSpPr>
          <p:cNvPr id="7" name="مجموعة 52"/>
          <p:cNvGrpSpPr>
            <a:grpSpLocks/>
          </p:cNvGrpSpPr>
          <p:nvPr/>
        </p:nvGrpSpPr>
        <p:grpSpPr bwMode="auto">
          <a:xfrm>
            <a:off x="3843338" y="5262563"/>
            <a:ext cx="2168525" cy="830262"/>
            <a:chOff x="4707614" y="2636912"/>
            <a:chExt cx="2168642" cy="830416"/>
          </a:xfrm>
        </p:grpSpPr>
        <p:sp>
          <p:nvSpPr>
            <p:cNvPr id="54" name="مربع نص 53"/>
            <p:cNvSpPr txBox="1"/>
            <p:nvPr/>
          </p:nvSpPr>
          <p:spPr>
            <a:xfrm>
              <a:off x="4788580" y="2709951"/>
              <a:ext cx="2087676" cy="58589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rtl="0">
                <a:defRPr/>
              </a:pPr>
              <a:r>
                <a:rPr lang="ar-EG" sz="3200" b="1" dirty="0"/>
                <a:t>يقرب إلى</a:t>
              </a:r>
              <a:endParaRPr lang="en-US" sz="3200" b="1" dirty="0"/>
            </a:p>
          </p:txBody>
        </p:sp>
        <p:grpSp>
          <p:nvGrpSpPr>
            <p:cNvPr id="21521" name="مجموعة 16"/>
            <p:cNvGrpSpPr>
              <a:grpSpLocks/>
            </p:cNvGrpSpPr>
            <p:nvPr/>
          </p:nvGrpSpPr>
          <p:grpSpPr bwMode="auto">
            <a:xfrm>
              <a:off x="4707614" y="2636912"/>
              <a:ext cx="944508" cy="830416"/>
              <a:chOff x="5182370" y="693385"/>
              <a:chExt cx="762002" cy="830416"/>
            </a:xfrm>
          </p:grpSpPr>
          <p:sp>
            <p:nvSpPr>
              <p:cNvPr id="21522" name="مربع نص 55"/>
              <p:cNvSpPr txBox="1">
                <a:spLocks noChangeArrowheads="1"/>
              </p:cNvSpPr>
              <p:nvPr/>
            </p:nvSpPr>
            <p:spPr bwMode="auto">
              <a:xfrm>
                <a:off x="5182372" y="693385"/>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1523" name="مربع نص 56"/>
              <p:cNvSpPr txBox="1">
                <a:spLocks noChangeArrowheads="1"/>
              </p:cNvSpPr>
              <p:nvPr/>
            </p:nvSpPr>
            <p:spPr bwMode="auto">
              <a:xfrm>
                <a:off x="5182370" y="1000581"/>
                <a:ext cx="761999"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58" name="رابط مستقيم 57"/>
              <p:cNvCxnSpPr/>
              <p:nvPr/>
            </p:nvCxnSpPr>
            <p:spPr>
              <a:xfrm rot="10800000">
                <a:off x="5325822" y="1072867"/>
                <a:ext cx="457252" cy="0"/>
              </a:xfrm>
              <a:prstGeom prst="line">
                <a:avLst/>
              </a:prstGeom>
            </p:spPr>
            <p:style>
              <a:lnRef idx="3">
                <a:schemeClr val="dk1"/>
              </a:lnRef>
              <a:fillRef idx="0">
                <a:schemeClr val="dk1"/>
              </a:fillRef>
              <a:effectRef idx="2">
                <a:schemeClr val="dk1"/>
              </a:effectRef>
              <a:fontRef idx="minor">
                <a:schemeClr val="tx1"/>
              </a:fontRef>
            </p:style>
          </p:cxnSp>
        </p:grpSp>
      </p:grpSp>
      <p:sp>
        <p:nvSpPr>
          <p:cNvPr id="42" name="مربع نص 41"/>
          <p:cNvSpPr txBox="1"/>
          <p:nvPr/>
        </p:nvSpPr>
        <p:spPr>
          <a:xfrm>
            <a:off x="3779838" y="2905125"/>
            <a:ext cx="2160587"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2800" b="1" dirty="0"/>
              <a:t>يقرب إلى الصفر</a:t>
            </a:r>
            <a:endParaRPr lang="en-US" sz="2800" b="1" dirty="0"/>
          </a:p>
        </p:txBody>
      </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strips(downLeft)">
                                      <p:cBhvr>
                                        <p:cTn id="7" dur="500"/>
                                        <p:tgtEl>
                                          <p:spTgt spid="13318"/>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push.wav"/>
                                        </p:tgtEl>
                                      </p:cMediaNode>
                                    </p:audio>
                                  </p:sub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par>
                                <p:cTn id="16" presetID="49" presetClass="entr" presetSubtype="0" decel="10000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 calcmode="lin" valueType="num">
                                      <p:cBhvr>
                                        <p:cTn id="20" dur="500" fill="hold"/>
                                        <p:tgtEl>
                                          <p:spTgt spid="30"/>
                                        </p:tgtEl>
                                        <p:attrNameLst>
                                          <p:attrName>style.rotation</p:attrName>
                                        </p:attrNameLst>
                                      </p:cBhvr>
                                      <p:tavLst>
                                        <p:tav tm="0">
                                          <p:val>
                                            <p:fltVal val="360"/>
                                          </p:val>
                                        </p:tav>
                                        <p:tav tm="100000">
                                          <p:val>
                                            <p:fltVal val="0"/>
                                          </p:val>
                                        </p:tav>
                                      </p:tavLst>
                                    </p:anim>
                                    <p:animEffect transition="in" filter="fade">
                                      <p:cBhvr>
                                        <p:cTn id="21" dur="500"/>
                                        <p:tgtEl>
                                          <p:spTgt spid="30"/>
                                        </p:tgtEl>
                                      </p:cBhvr>
                                    </p:animEffect>
                                  </p:childTnLst>
                                  <p:subTnLst>
                                    <p:audio>
                                      <p:cMediaNode>
                                        <p:cTn display="0" masterRel="sameClick">
                                          <p:stCondLst>
                                            <p:cond evt="begin" delay="0">
                                              <p:tn val="16"/>
                                            </p:cond>
                                          </p:stCondLst>
                                          <p:endCondLst>
                                            <p:cond evt="onStopAudio" delay="0">
                                              <p:tgtEl>
                                                <p:sldTgt/>
                                              </p:tgtEl>
                                            </p:cond>
                                          </p:endCondLst>
                                        </p:cTn>
                                        <p:tgtEl>
                                          <p:sndTgt r:embed="rId5" name="SPEEDEND.WAV"/>
                                        </p:tgtEl>
                                      </p:cMediaNode>
                                    </p:audio>
                                  </p:subTnLst>
                                </p:cTn>
                              </p:par>
                              <p:par>
                                <p:cTn id="22" presetID="49" presetClass="entr" presetSubtype="0" decel="10000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360"/>
                                          </p:val>
                                        </p:tav>
                                        <p:tav tm="100000">
                                          <p:val>
                                            <p:fltVal val="0"/>
                                          </p:val>
                                        </p:tav>
                                      </p:tavLst>
                                    </p:anim>
                                    <p:animEffect transition="in" filter="fade">
                                      <p:cBhvr>
                                        <p:cTn id="27" dur="500"/>
                                        <p:tgtEl>
                                          <p:spTgt spid="31"/>
                                        </p:tgtEl>
                                      </p:cBhvr>
                                    </p:animEffect>
                                  </p:childTnLst>
                                  <p:subTnLst>
                                    <p:audio>
                                      <p:cMediaNode>
                                        <p:cTn display="0" masterRel="sameClick">
                                          <p:stCondLst>
                                            <p:cond evt="begin" delay="0">
                                              <p:tn val="22"/>
                                            </p:cond>
                                          </p:stCondLst>
                                          <p:endCondLst>
                                            <p:cond evt="onStopAudio" delay="0">
                                              <p:tgtEl>
                                                <p:sldTgt/>
                                              </p:tgtEl>
                                            </p:cond>
                                          </p:endCondLst>
                                        </p:cTn>
                                        <p:tgtEl>
                                          <p:sndTgt r:embed="rId5" name="SPEEDEND.WAV"/>
                                        </p:tgtEl>
                                      </p:cMediaNode>
                                    </p:audio>
                                  </p:subTnLst>
                                </p:cTn>
                              </p:par>
                              <p:par>
                                <p:cTn id="28" presetID="49" presetClass="entr" presetSubtype="0" decel="10000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 calcmode="lin" valueType="num">
                                      <p:cBhvr>
                                        <p:cTn id="32" dur="500" fill="hold"/>
                                        <p:tgtEl>
                                          <p:spTgt spid="32"/>
                                        </p:tgtEl>
                                        <p:attrNameLst>
                                          <p:attrName>style.rotation</p:attrName>
                                        </p:attrNameLst>
                                      </p:cBhvr>
                                      <p:tavLst>
                                        <p:tav tm="0">
                                          <p:val>
                                            <p:fltVal val="360"/>
                                          </p:val>
                                        </p:tav>
                                        <p:tav tm="100000">
                                          <p:val>
                                            <p:fltVal val="0"/>
                                          </p:val>
                                        </p:tav>
                                      </p:tavLst>
                                    </p:anim>
                                    <p:animEffect transition="in" filter="fade">
                                      <p:cBhvr>
                                        <p:cTn id="33" dur="500"/>
                                        <p:tgtEl>
                                          <p:spTgt spid="32"/>
                                        </p:tgtEl>
                                      </p:cBhvr>
                                    </p:animEffect>
                                  </p:childTnLst>
                                  <p:subTnLst>
                                    <p:audio>
                                      <p:cMediaNode>
                                        <p:cTn display="0" masterRel="sameClick">
                                          <p:stCondLst>
                                            <p:cond evt="begin" delay="0">
                                              <p:tn val="28"/>
                                            </p:cond>
                                          </p:stCondLst>
                                          <p:endCondLst>
                                            <p:cond evt="onStopAudio" delay="0">
                                              <p:tgtEl>
                                                <p:sldTgt/>
                                              </p:tgtEl>
                                            </p:cond>
                                          </p:endCondLst>
                                        </p:cTn>
                                        <p:tgtEl>
                                          <p:sndTgt r:embed="rId5" name="SPEEDEND.WAV"/>
                                        </p:tgtEl>
                                      </p:cMediaNode>
                                    </p:audio>
                                  </p:subTnLst>
                                </p:cTn>
                              </p:par>
                              <p:par>
                                <p:cTn id="34" presetID="49" presetClass="entr" presetSubtype="0" decel="10000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 calcmode="lin" valueType="num">
                                      <p:cBhvr>
                                        <p:cTn id="38" dur="500" fill="hold"/>
                                        <p:tgtEl>
                                          <p:spTgt spid="33"/>
                                        </p:tgtEl>
                                        <p:attrNameLst>
                                          <p:attrName>style.rotation</p:attrName>
                                        </p:attrNameLst>
                                      </p:cBhvr>
                                      <p:tavLst>
                                        <p:tav tm="0">
                                          <p:val>
                                            <p:fltVal val="360"/>
                                          </p:val>
                                        </p:tav>
                                        <p:tav tm="100000">
                                          <p:val>
                                            <p:fltVal val="0"/>
                                          </p:val>
                                        </p:tav>
                                      </p:tavLst>
                                    </p:anim>
                                    <p:animEffect transition="in" filter="fade">
                                      <p:cBhvr>
                                        <p:cTn id="39" dur="500"/>
                                        <p:tgtEl>
                                          <p:spTgt spid="33"/>
                                        </p:tgtEl>
                                      </p:cBhvr>
                                    </p:animEffect>
                                  </p:childTnLst>
                                  <p:subTnLst>
                                    <p:audio>
                                      <p:cMediaNode>
                                        <p:cTn display="0" masterRel="sameClick">
                                          <p:stCondLst>
                                            <p:cond evt="begin" delay="0">
                                              <p:tn val="34"/>
                                            </p:cond>
                                          </p:stCondLst>
                                          <p:endCondLst>
                                            <p:cond evt="onStopAudio" delay="0">
                                              <p:tgtEl>
                                                <p:sldTgt/>
                                              </p:tgtEl>
                                            </p:cond>
                                          </p:endCondLst>
                                        </p:cTn>
                                        <p:tgtEl>
                                          <p:sndTgt r:embed="rId5" name="SPEEDEND.WAV"/>
                                        </p:tgtEl>
                                      </p:cMediaNode>
                                    </p:audio>
                                  </p:subTnLst>
                                </p:cTn>
                              </p:par>
                              <p:par>
                                <p:cTn id="40" presetID="18" presetClass="entr" presetSubtype="12"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subTnLst>
                                    <p:audio>
                                      <p:cMediaNode>
                                        <p:cTn display="0" masterRel="sameClick">
                                          <p:stCondLst>
                                            <p:cond evt="begin" delay="0">
                                              <p:tn val="40"/>
                                            </p:cond>
                                          </p:stCondLst>
                                          <p:endCondLst>
                                            <p:cond evt="onStopAudio" delay="0">
                                              <p:tgtEl>
                                                <p:sldTgt/>
                                              </p:tgtEl>
                                            </p:cond>
                                          </p:endCondLst>
                                        </p:cTn>
                                        <p:tgtEl>
                                          <p:sndTgt r:embed="rId3" name="voltage.wav"/>
                                        </p:tgtEl>
                                      </p:cMediaNode>
                                    </p:audio>
                                  </p:subTnLst>
                                </p:cTn>
                              </p:par>
                              <p:par>
                                <p:cTn id="43" presetID="18" presetClass="entr" presetSubtype="12"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downLeft)">
                                      <p:cBhvr>
                                        <p:cTn id="45" dur="500"/>
                                        <p:tgtEl>
                                          <p:spTgt spid="5"/>
                                        </p:tgtEl>
                                      </p:cBhvr>
                                    </p:animEffect>
                                  </p:childTnLst>
                                  <p:subTnLst>
                                    <p:audio>
                                      <p:cMediaNode>
                                        <p:cTn display="0" masterRel="sameClick">
                                          <p:stCondLst>
                                            <p:cond evt="begin" delay="0">
                                              <p:tn val="43"/>
                                            </p:cond>
                                          </p:stCondLst>
                                          <p:endCondLst>
                                            <p:cond evt="onStopAudio" delay="0">
                                              <p:tgtEl>
                                                <p:sldTgt/>
                                              </p:tgtEl>
                                            </p:cond>
                                          </p:endCondLst>
                                        </p:cTn>
                                        <p:tgtEl>
                                          <p:sndTgt r:embed="rId3" name="voltage.wav"/>
                                        </p:tgtEl>
                                      </p:cMediaNode>
                                    </p:audio>
                                  </p:sub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subTnLst>
                                    <p:audio>
                                      <p:cMediaNode>
                                        <p:cTn display="0" masterRel="sameClick">
                                          <p:stCondLst>
                                            <p:cond evt="begin" delay="0">
                                              <p:tn val="46"/>
                                            </p:cond>
                                          </p:stCondLst>
                                          <p:endCondLst>
                                            <p:cond evt="onStopAudio" delay="0">
                                              <p:tgtEl>
                                                <p:sldTgt/>
                                              </p:tgtEl>
                                            </p:cond>
                                          </p:endCondLst>
                                        </p:cTn>
                                        <p:tgtEl>
                                          <p:sndTgt r:embed="rId3" name="voltage.wav"/>
                                        </p:tgtEl>
                                      </p:cMediaNode>
                                    </p:audio>
                                  </p:sub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Horizontal)">
                                      <p:cBhvr>
                                        <p:cTn id="53" dur="500"/>
                                        <p:tgtEl>
                                          <p:spTgt spid="24"/>
                                        </p:tgtEl>
                                      </p:cBhvr>
                                    </p:animEffect>
                                  </p:childTnLst>
                                  <p:subTnLst>
                                    <p:audio>
                                      <p:cMediaNode>
                                        <p:cTn display="0" masterRel="sameClick">
                                          <p:stCondLst>
                                            <p:cond evt="begin" delay="0">
                                              <p:tn val="51"/>
                                            </p:cond>
                                          </p:stCondLst>
                                          <p:endCondLst>
                                            <p:cond evt="onStopAudio" delay="0">
                                              <p:tgtEl>
                                                <p:sldTgt/>
                                              </p:tgtEl>
                                            </p:cond>
                                          </p:endCondLst>
                                        </p:cTn>
                                        <p:tgtEl>
                                          <p:sndTgt r:embed="rId6" name="applause.wav"/>
                                        </p:tgtEl>
                                      </p:cMediaNode>
                                    </p:audio>
                                  </p:subTnLst>
                                </p:cTn>
                              </p:par>
                            </p:childTnLst>
                          </p:cTn>
                        </p:par>
                      </p:childTnLst>
                    </p:cTn>
                  </p:par>
                  <p:par>
                    <p:cTn id="54" fill="hold">
                      <p:stCondLst>
                        <p:cond delay="indefinite"/>
                      </p:stCondLst>
                      <p:childTnLst>
                        <p:par>
                          <p:cTn id="55" fill="hold">
                            <p:stCondLst>
                              <p:cond delay="0"/>
                            </p:stCondLst>
                            <p:childTnLst>
                              <p:par>
                                <p:cTn id="56" presetID="16" presetClass="entr" presetSubtype="26"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Horizontal)">
                                      <p:cBhvr>
                                        <p:cTn id="58" dur="500"/>
                                        <p:tgtEl>
                                          <p:spTgt spid="42"/>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childTnLst>
                    </p:cTn>
                  </p:par>
                  <p:par>
                    <p:cTn id="59" fill="hold">
                      <p:stCondLst>
                        <p:cond delay="indefinite"/>
                      </p:stCondLst>
                      <p:childTnLst>
                        <p:par>
                          <p:cTn id="60" fill="hold">
                            <p:stCondLst>
                              <p:cond delay="0"/>
                            </p:stCondLst>
                            <p:childTnLst>
                              <p:par>
                                <p:cTn id="61" presetID="16" presetClass="entr" presetSubtype="26"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barn(inHorizontal)">
                                      <p:cBhvr>
                                        <p:cTn id="63" dur="500"/>
                                        <p:tgtEl>
                                          <p:spTgt spid="52"/>
                                        </p:tgtEl>
                                      </p:cBhvr>
                                    </p:animEffect>
                                  </p:childTnLst>
                                  <p:subTnLst>
                                    <p:audio>
                                      <p:cMediaNode>
                                        <p:cTn display="0" masterRel="sameClick">
                                          <p:stCondLst>
                                            <p:cond evt="begin" delay="0">
                                              <p:tn val="61"/>
                                            </p:cond>
                                          </p:stCondLst>
                                          <p:endCondLst>
                                            <p:cond evt="onStopAudio" delay="0">
                                              <p:tgtEl>
                                                <p:sldTgt/>
                                              </p:tgtEl>
                                            </p:cond>
                                          </p:endCondLst>
                                        </p:cTn>
                                        <p:tgtEl>
                                          <p:sndTgt r:embed="rId6" name="applause.wav"/>
                                        </p:tgtEl>
                                      </p:cMediaNode>
                                    </p:audio>
                                  </p:subTnLst>
                                </p:cTn>
                              </p:par>
                            </p:childTnLst>
                          </p:cTn>
                        </p:par>
                      </p:childTnLst>
                    </p:cTn>
                  </p:par>
                  <p:par>
                    <p:cTn id="64" fill="hold">
                      <p:stCondLst>
                        <p:cond delay="indefinite"/>
                      </p:stCondLst>
                      <p:childTnLst>
                        <p:par>
                          <p:cTn id="65" fill="hold">
                            <p:stCondLst>
                              <p:cond delay="0"/>
                            </p:stCondLst>
                            <p:childTnLst>
                              <p:par>
                                <p:cTn id="66" presetID="16" presetClass="entr" presetSubtype="26"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Horizontal)">
                                      <p:cBhvr>
                                        <p:cTn id="68" dur="500"/>
                                        <p:tgtEl>
                                          <p:spTgt spid="7"/>
                                        </p:tgtEl>
                                      </p:cBhvr>
                                    </p:animEffect>
                                  </p:childTnLst>
                                  <p:subTnLst>
                                    <p:audio>
                                      <p:cMediaNode>
                                        <p:cTn display="0" masterRel="sameClick">
                                          <p:stCondLst>
                                            <p:cond evt="begin" delay="0">
                                              <p:tn val="66"/>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24" grpId="0" animBg="1"/>
      <p:bldP spid="30" grpId="0" animBg="1"/>
      <p:bldP spid="31" grpId="0" animBg="1"/>
      <p:bldP spid="32" grpId="0" animBg="1"/>
      <p:bldP spid="33" grpId="0" animBg="1"/>
      <p:bldP spid="52"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1979613" y="446088"/>
            <a:ext cx="5976937" cy="6461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قرِّب كل كسر إلى صفر أو       أو 1:</a:t>
            </a:r>
            <a:endParaRPr lang="ar-EG" sz="3200" dirty="0"/>
          </a:p>
        </p:txBody>
      </p:sp>
      <p:grpSp>
        <p:nvGrpSpPr>
          <p:cNvPr id="22531" name="مجموعة 16"/>
          <p:cNvGrpSpPr>
            <a:grpSpLocks/>
          </p:cNvGrpSpPr>
          <p:nvPr/>
        </p:nvGrpSpPr>
        <p:grpSpPr bwMode="auto">
          <a:xfrm>
            <a:off x="3132138" y="301625"/>
            <a:ext cx="944562" cy="966788"/>
            <a:chOff x="4724400" y="662444"/>
            <a:chExt cx="762000" cy="967045"/>
          </a:xfrm>
        </p:grpSpPr>
        <p:sp>
          <p:nvSpPr>
            <p:cNvPr id="22561"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2562"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4" name="مربع نص 23"/>
          <p:cNvSpPr txBox="1"/>
          <p:nvPr/>
        </p:nvSpPr>
        <p:spPr>
          <a:xfrm>
            <a:off x="3779838" y="1773238"/>
            <a:ext cx="2160587"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200" b="1" dirty="0"/>
              <a:t>يقرب إلى 1</a:t>
            </a:r>
            <a:endParaRPr lang="en-US" sz="3200" b="1" dirty="0"/>
          </a:p>
        </p:txBody>
      </p:sp>
      <p:grpSp>
        <p:nvGrpSpPr>
          <p:cNvPr id="3" name="مجموعة 16"/>
          <p:cNvGrpSpPr>
            <a:grpSpLocks/>
          </p:cNvGrpSpPr>
          <p:nvPr/>
        </p:nvGrpSpPr>
        <p:grpSpPr bwMode="auto">
          <a:xfrm>
            <a:off x="6291263" y="1484313"/>
            <a:ext cx="944562" cy="1152525"/>
            <a:chOff x="4724400" y="662444"/>
            <a:chExt cx="762000" cy="1151711"/>
          </a:xfrm>
        </p:grpSpPr>
        <p:sp>
          <p:nvSpPr>
            <p:cNvPr id="22558" name="مربع نص 21"/>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6</a:t>
              </a:r>
              <a:endParaRPr lang="en-US" sz="4000" b="1"/>
            </a:p>
          </p:txBody>
        </p:sp>
        <p:sp>
          <p:nvSpPr>
            <p:cNvPr id="22559" name="مربع نص 22"/>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7</a:t>
              </a:r>
              <a:endParaRPr lang="en-US" sz="4000" b="1"/>
            </a:p>
          </p:txBody>
        </p:sp>
        <p:cxnSp>
          <p:nvCxnSpPr>
            <p:cNvPr id="26" name="رابط مستقيم 25"/>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30" name="Oval 2"/>
          <p:cNvSpPr/>
          <p:nvPr/>
        </p:nvSpPr>
        <p:spPr>
          <a:xfrm>
            <a:off x="7243763" y="16287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21</a:t>
            </a:r>
          </a:p>
        </p:txBody>
      </p:sp>
      <p:sp>
        <p:nvSpPr>
          <p:cNvPr id="31" name="Oval 2"/>
          <p:cNvSpPr/>
          <p:nvPr/>
        </p:nvSpPr>
        <p:spPr>
          <a:xfrm>
            <a:off x="7235825" y="29241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22</a:t>
            </a:r>
          </a:p>
        </p:txBody>
      </p:sp>
      <p:sp>
        <p:nvSpPr>
          <p:cNvPr id="32" name="Oval 2"/>
          <p:cNvSpPr/>
          <p:nvPr/>
        </p:nvSpPr>
        <p:spPr>
          <a:xfrm>
            <a:off x="7235825" y="4149725"/>
            <a:ext cx="784225" cy="719138"/>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23</a:t>
            </a:r>
          </a:p>
        </p:txBody>
      </p:sp>
      <p:sp>
        <p:nvSpPr>
          <p:cNvPr id="33" name="Oval 2"/>
          <p:cNvSpPr/>
          <p:nvPr/>
        </p:nvSpPr>
        <p:spPr>
          <a:xfrm>
            <a:off x="7235825" y="5373688"/>
            <a:ext cx="784225" cy="719137"/>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24</a:t>
            </a:r>
          </a:p>
        </p:txBody>
      </p:sp>
      <p:grpSp>
        <p:nvGrpSpPr>
          <p:cNvPr id="4" name="مجموعة 16"/>
          <p:cNvGrpSpPr>
            <a:grpSpLocks/>
          </p:cNvGrpSpPr>
          <p:nvPr/>
        </p:nvGrpSpPr>
        <p:grpSpPr bwMode="auto">
          <a:xfrm>
            <a:off x="6300788" y="2636838"/>
            <a:ext cx="944562" cy="1152525"/>
            <a:chOff x="4724400" y="662444"/>
            <a:chExt cx="762000" cy="1151711"/>
          </a:xfrm>
        </p:grpSpPr>
        <p:sp>
          <p:nvSpPr>
            <p:cNvPr id="22555" name="مربع نص 34"/>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2</a:t>
              </a:r>
              <a:endParaRPr lang="en-US" sz="4000" b="1"/>
            </a:p>
          </p:txBody>
        </p:sp>
        <p:sp>
          <p:nvSpPr>
            <p:cNvPr id="22556" name="مربع نص 35"/>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7</a:t>
              </a:r>
              <a:endParaRPr lang="en-US" sz="4000" b="1"/>
            </a:p>
          </p:txBody>
        </p:sp>
        <p:cxnSp>
          <p:nvCxnSpPr>
            <p:cNvPr id="37" name="رابط مستقيم 36"/>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5" name="مجموعة 16"/>
          <p:cNvGrpSpPr>
            <a:grpSpLocks/>
          </p:cNvGrpSpPr>
          <p:nvPr/>
        </p:nvGrpSpPr>
        <p:grpSpPr bwMode="auto">
          <a:xfrm>
            <a:off x="6300788" y="3933825"/>
            <a:ext cx="944562" cy="1150938"/>
            <a:chOff x="4724400" y="662444"/>
            <a:chExt cx="762000" cy="1151711"/>
          </a:xfrm>
        </p:grpSpPr>
        <p:sp>
          <p:nvSpPr>
            <p:cNvPr id="22552" name="مربع نص 38"/>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6</a:t>
              </a:r>
              <a:endParaRPr lang="en-US" sz="4000" b="1"/>
            </a:p>
          </p:txBody>
        </p:sp>
        <p:sp>
          <p:nvSpPr>
            <p:cNvPr id="22553" name="مربع نص 39"/>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11</a:t>
              </a:r>
              <a:endParaRPr lang="en-US" sz="4000" b="1"/>
            </a:p>
          </p:txBody>
        </p:sp>
        <p:cxnSp>
          <p:nvCxnSpPr>
            <p:cNvPr id="41" name="رابط مستقيم 40"/>
            <p:cNvCxnSpPr/>
            <p:nvPr/>
          </p:nvCxnSpPr>
          <p:spPr>
            <a:xfrm rot="10800000">
              <a:off x="4867835" y="123909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6" name="مجموعة 16"/>
          <p:cNvGrpSpPr>
            <a:grpSpLocks/>
          </p:cNvGrpSpPr>
          <p:nvPr/>
        </p:nvGrpSpPr>
        <p:grpSpPr bwMode="auto">
          <a:xfrm>
            <a:off x="6300788" y="5084763"/>
            <a:ext cx="944562" cy="1152525"/>
            <a:chOff x="4724400" y="662444"/>
            <a:chExt cx="762000" cy="1151711"/>
          </a:xfrm>
        </p:grpSpPr>
        <p:sp>
          <p:nvSpPr>
            <p:cNvPr id="22549" name="مربع نص 42"/>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2</a:t>
              </a:r>
              <a:endParaRPr lang="en-US" sz="4000" b="1"/>
            </a:p>
          </p:txBody>
        </p:sp>
        <p:sp>
          <p:nvSpPr>
            <p:cNvPr id="22550" name="مربع نص 43"/>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13</a:t>
              </a:r>
              <a:endParaRPr lang="en-US" sz="4000" b="1"/>
            </a:p>
          </p:txBody>
        </p:sp>
        <p:cxnSp>
          <p:nvCxnSpPr>
            <p:cNvPr id="45" name="رابط مستقيم 44"/>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54" name="مربع نص 53"/>
          <p:cNvSpPr txBox="1"/>
          <p:nvPr/>
        </p:nvSpPr>
        <p:spPr bwMode="auto">
          <a:xfrm>
            <a:off x="3143250" y="2925763"/>
            <a:ext cx="2805113"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3200" b="1" dirty="0"/>
              <a:t> </a:t>
            </a:r>
            <a:r>
              <a:rPr lang="ar-EG" sz="3200" b="1" dirty="0"/>
              <a:t> يقرب إلى الصفر</a:t>
            </a:r>
            <a:endParaRPr lang="en-US" sz="3200" b="1" dirty="0"/>
          </a:p>
        </p:txBody>
      </p:sp>
      <p:sp>
        <p:nvSpPr>
          <p:cNvPr id="42" name="مربع نص 41"/>
          <p:cNvSpPr txBox="1"/>
          <p:nvPr/>
        </p:nvSpPr>
        <p:spPr>
          <a:xfrm>
            <a:off x="3851275" y="5426075"/>
            <a:ext cx="2160588"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2800" b="1" dirty="0"/>
              <a:t>يقرب إلى الصفر</a:t>
            </a:r>
            <a:endParaRPr lang="en-US" sz="2800" b="1" dirty="0"/>
          </a:p>
        </p:txBody>
      </p:sp>
      <p:grpSp>
        <p:nvGrpSpPr>
          <p:cNvPr id="7" name="مجموعة 52"/>
          <p:cNvGrpSpPr>
            <a:grpSpLocks/>
          </p:cNvGrpSpPr>
          <p:nvPr/>
        </p:nvGrpSpPr>
        <p:grpSpPr bwMode="auto">
          <a:xfrm>
            <a:off x="3779838" y="4110038"/>
            <a:ext cx="2168525" cy="831850"/>
            <a:chOff x="4707614" y="2636912"/>
            <a:chExt cx="2168642" cy="830416"/>
          </a:xfrm>
        </p:grpSpPr>
        <p:sp>
          <p:nvSpPr>
            <p:cNvPr id="46" name="مربع نص 45"/>
            <p:cNvSpPr txBox="1"/>
            <p:nvPr/>
          </p:nvSpPr>
          <p:spPr>
            <a:xfrm>
              <a:off x="4788580" y="2711395"/>
              <a:ext cx="2087676" cy="58477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rtl="0">
                <a:defRPr/>
              </a:pPr>
              <a:r>
                <a:rPr lang="ar-EG" sz="3200" b="1" dirty="0"/>
                <a:t>يقرب إلى</a:t>
              </a:r>
              <a:endParaRPr lang="en-US" sz="3200" b="1" dirty="0"/>
            </a:p>
          </p:txBody>
        </p:sp>
        <p:grpSp>
          <p:nvGrpSpPr>
            <p:cNvPr id="22545" name="مجموعة 16"/>
            <p:cNvGrpSpPr>
              <a:grpSpLocks/>
            </p:cNvGrpSpPr>
            <p:nvPr/>
          </p:nvGrpSpPr>
          <p:grpSpPr bwMode="auto">
            <a:xfrm>
              <a:off x="4707614" y="2636912"/>
              <a:ext cx="944508" cy="830416"/>
              <a:chOff x="5182370" y="693385"/>
              <a:chExt cx="762002" cy="830416"/>
            </a:xfrm>
          </p:grpSpPr>
          <p:sp>
            <p:nvSpPr>
              <p:cNvPr id="22546" name="مربع نص 47"/>
              <p:cNvSpPr txBox="1">
                <a:spLocks noChangeArrowheads="1"/>
              </p:cNvSpPr>
              <p:nvPr/>
            </p:nvSpPr>
            <p:spPr bwMode="auto">
              <a:xfrm>
                <a:off x="5182372" y="693385"/>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2547" name="مربع نص 48"/>
              <p:cNvSpPr txBox="1">
                <a:spLocks noChangeArrowheads="1"/>
              </p:cNvSpPr>
              <p:nvPr/>
            </p:nvSpPr>
            <p:spPr bwMode="auto">
              <a:xfrm>
                <a:off x="5182370" y="1000581"/>
                <a:ext cx="761999"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50" name="رابط مستقيم 49"/>
              <p:cNvCxnSpPr/>
              <p:nvPr/>
            </p:nvCxnSpPr>
            <p:spPr>
              <a:xfrm rot="10800000">
                <a:off x="5325822" y="1072143"/>
                <a:ext cx="457252" cy="0"/>
              </a:xfrm>
              <a:prstGeom prst="line">
                <a:avLst/>
              </a:prstGeom>
            </p:spPr>
            <p:style>
              <a:lnRef idx="3">
                <a:schemeClr val="dk1"/>
              </a:lnRef>
              <a:fillRef idx="0">
                <a:schemeClr val="dk1"/>
              </a:fillRef>
              <a:effectRef idx="2">
                <a:schemeClr val="dk1"/>
              </a:effectRef>
              <a:fontRef idx="minor">
                <a:schemeClr val="tx1"/>
              </a:fontRef>
            </p:style>
          </p:cxnSp>
        </p:gr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49" presetClass="entr" presetSubtype="0" decel="10000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 calcmode="lin" valueType="num">
                                      <p:cBhvr>
                                        <p:cTn id="12" dur="500" fill="hold"/>
                                        <p:tgtEl>
                                          <p:spTgt spid="30"/>
                                        </p:tgtEl>
                                        <p:attrNameLst>
                                          <p:attrName>style.rotation</p:attrName>
                                        </p:attrNameLst>
                                      </p:cBhvr>
                                      <p:tavLst>
                                        <p:tav tm="0">
                                          <p:val>
                                            <p:fltVal val="360"/>
                                          </p:val>
                                        </p:tav>
                                        <p:tav tm="100000">
                                          <p:val>
                                            <p:fltVal val="0"/>
                                          </p:val>
                                        </p:tav>
                                      </p:tavLst>
                                    </p:anim>
                                    <p:animEffect transition="in" filter="fade">
                                      <p:cBhvr>
                                        <p:cTn id="13" dur="500"/>
                                        <p:tgtEl>
                                          <p:spTgt spid="30"/>
                                        </p:tgtEl>
                                      </p:cBhvr>
                                    </p:animEffect>
                                  </p:childTnLst>
                                  <p:subTnLst>
                                    <p:audio>
                                      <p:cMediaNode>
                                        <p:cTn display="0" masterRel="sameClick">
                                          <p:stCondLst>
                                            <p:cond evt="begin" delay="0">
                                              <p:tn val="8"/>
                                            </p:cond>
                                          </p:stCondLst>
                                          <p:endCondLst>
                                            <p:cond evt="onStopAudio" delay="0">
                                              <p:tgtEl>
                                                <p:sldTgt/>
                                              </p:tgtEl>
                                            </p:cond>
                                          </p:endCondLst>
                                        </p:cTn>
                                        <p:tgtEl>
                                          <p:sndTgt r:embed="rId4" name="SPEEDEND.WAV"/>
                                        </p:tgtEl>
                                      </p:cMediaNode>
                                    </p:audio>
                                  </p:subTnLst>
                                </p:cTn>
                              </p:par>
                              <p:par>
                                <p:cTn id="14" presetID="49" presetClass="entr" presetSubtype="0" decel="10000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 calcmode="lin" valueType="num">
                                      <p:cBhvr>
                                        <p:cTn id="18" dur="500" fill="hold"/>
                                        <p:tgtEl>
                                          <p:spTgt spid="31"/>
                                        </p:tgtEl>
                                        <p:attrNameLst>
                                          <p:attrName>style.rotation</p:attrName>
                                        </p:attrNameLst>
                                      </p:cBhvr>
                                      <p:tavLst>
                                        <p:tav tm="0">
                                          <p:val>
                                            <p:fltVal val="360"/>
                                          </p:val>
                                        </p:tav>
                                        <p:tav tm="100000">
                                          <p:val>
                                            <p:fltVal val="0"/>
                                          </p:val>
                                        </p:tav>
                                      </p:tavLst>
                                    </p:anim>
                                    <p:animEffect transition="in" filter="fade">
                                      <p:cBhvr>
                                        <p:cTn id="19"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4" name="SPEEDEND.WAV"/>
                                        </p:tgtEl>
                                      </p:cMediaNode>
                                    </p:audio>
                                  </p:subTnLst>
                                </p:cTn>
                              </p:par>
                              <p:par>
                                <p:cTn id="20" presetID="49" presetClass="entr" presetSubtype="0" decel="10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 calcmode="lin" valueType="num">
                                      <p:cBhvr>
                                        <p:cTn id="24" dur="500" fill="hold"/>
                                        <p:tgtEl>
                                          <p:spTgt spid="32"/>
                                        </p:tgtEl>
                                        <p:attrNameLst>
                                          <p:attrName>style.rotation</p:attrName>
                                        </p:attrNameLst>
                                      </p:cBhvr>
                                      <p:tavLst>
                                        <p:tav tm="0">
                                          <p:val>
                                            <p:fltVal val="360"/>
                                          </p:val>
                                        </p:tav>
                                        <p:tav tm="100000">
                                          <p:val>
                                            <p:fltVal val="0"/>
                                          </p:val>
                                        </p:tav>
                                      </p:tavLst>
                                    </p:anim>
                                    <p:animEffect transition="in" filter="fade">
                                      <p:cBhvr>
                                        <p:cTn id="25" dur="500"/>
                                        <p:tgtEl>
                                          <p:spTgt spid="32"/>
                                        </p:tgtEl>
                                      </p:cBhvr>
                                    </p:animEffect>
                                  </p:childTnLst>
                                  <p:subTnLst>
                                    <p:audio>
                                      <p:cMediaNode>
                                        <p:cTn display="0" masterRel="sameClick">
                                          <p:stCondLst>
                                            <p:cond evt="begin" delay="0">
                                              <p:tn val="20"/>
                                            </p:cond>
                                          </p:stCondLst>
                                          <p:endCondLst>
                                            <p:cond evt="onStopAudio" delay="0">
                                              <p:tgtEl>
                                                <p:sldTgt/>
                                              </p:tgtEl>
                                            </p:cond>
                                          </p:endCondLst>
                                        </p:cTn>
                                        <p:tgtEl>
                                          <p:sndTgt r:embed="rId4" name="SPEEDEND.WAV"/>
                                        </p:tgtEl>
                                      </p:cMediaNode>
                                    </p:audio>
                                  </p:subTnLst>
                                </p:cTn>
                              </p:par>
                              <p:par>
                                <p:cTn id="26" presetID="49" presetClass="entr" presetSubtype="0" decel="10000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4" name="SPEEDEND.WAV"/>
                                        </p:tgtEl>
                                      </p:cMediaNode>
                                    </p:audio>
                                  </p:subTnLst>
                                </p:cTn>
                              </p:par>
                              <p:par>
                                <p:cTn id="32" presetID="18"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3" name="voltage.wav"/>
                                        </p:tgtEl>
                                      </p:cMediaNode>
                                    </p:audio>
                                  </p:subTnLst>
                                </p:cTn>
                              </p:par>
                              <p:par>
                                <p:cTn id="35" presetID="18"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Left)">
                                      <p:cBhvr>
                                        <p:cTn id="37"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3" name="voltage.wav"/>
                                        </p:tgtEl>
                                      </p:cMediaNode>
                                    </p:audio>
                                  </p:subTnLst>
                                </p:cTn>
                              </p:par>
                              <p:par>
                                <p:cTn id="38" presetID="18" presetClass="entr" presetSubtype="12"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trips(downLeft)">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3" name="voltage.wav"/>
                                        </p:tgtEl>
                                      </p:cMediaNode>
                                    </p:audio>
                                  </p:sub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Horizontal)">
                                      <p:cBhvr>
                                        <p:cTn id="45" dur="500"/>
                                        <p:tgtEl>
                                          <p:spTgt spid="24"/>
                                        </p:tgtEl>
                                      </p:cBhvr>
                                    </p:animEffect>
                                  </p:childTnLst>
                                  <p:subTnLst>
                                    <p:audio>
                                      <p:cMediaNode>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6"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Horizontal)">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5" name="applause.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Horizontal)">
                                      <p:cBhvr>
                                        <p:cTn id="55" dur="500"/>
                                        <p:tgtEl>
                                          <p:spTgt spid="42"/>
                                        </p:tgtEl>
                                      </p:cBhvr>
                                    </p:animEffect>
                                  </p:childTnLst>
                                  <p:subTnLst>
                                    <p:audio>
                                      <p:cMediaNode>
                                        <p:cTn display="0" masterRel="sameClick">
                                          <p:stCondLst>
                                            <p:cond evt="begin" delay="0">
                                              <p:tn val="5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32" grpId="0" animBg="1"/>
      <p:bldP spid="33"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1979613" y="446088"/>
            <a:ext cx="5976937" cy="6461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ar-EG" sz="3600" b="1" dirty="0">
                <a:solidFill>
                  <a:srgbClr val="0000FF"/>
                </a:solidFill>
              </a:rPr>
              <a:t>قرِّب كل كسر إلى صفر أو       أو 1:</a:t>
            </a:r>
            <a:endParaRPr lang="ar-EG" sz="3200" dirty="0"/>
          </a:p>
        </p:txBody>
      </p:sp>
      <p:grpSp>
        <p:nvGrpSpPr>
          <p:cNvPr id="23555" name="مجموعة 16"/>
          <p:cNvGrpSpPr>
            <a:grpSpLocks/>
          </p:cNvGrpSpPr>
          <p:nvPr/>
        </p:nvGrpSpPr>
        <p:grpSpPr bwMode="auto">
          <a:xfrm>
            <a:off x="3132138" y="301625"/>
            <a:ext cx="944562" cy="966788"/>
            <a:chOff x="4724400" y="662444"/>
            <a:chExt cx="762000" cy="967045"/>
          </a:xfrm>
        </p:grpSpPr>
        <p:sp>
          <p:nvSpPr>
            <p:cNvPr id="23590"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3591"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0" name="رابط مستقيم 19"/>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24" name="مربع نص 23"/>
          <p:cNvSpPr txBox="1"/>
          <p:nvPr/>
        </p:nvSpPr>
        <p:spPr>
          <a:xfrm>
            <a:off x="3635375" y="3068638"/>
            <a:ext cx="2520950" cy="5857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3200" b="1" dirty="0"/>
              <a:t>يقرب إلى الصفر</a:t>
            </a:r>
            <a:endParaRPr lang="en-US" sz="3200" b="1" dirty="0"/>
          </a:p>
        </p:txBody>
      </p:sp>
      <p:grpSp>
        <p:nvGrpSpPr>
          <p:cNvPr id="3" name="مجموعة 16"/>
          <p:cNvGrpSpPr>
            <a:grpSpLocks/>
          </p:cNvGrpSpPr>
          <p:nvPr/>
        </p:nvGrpSpPr>
        <p:grpSpPr bwMode="auto">
          <a:xfrm>
            <a:off x="6291263" y="1484313"/>
            <a:ext cx="944562" cy="1152525"/>
            <a:chOff x="4724400" y="662444"/>
            <a:chExt cx="762000" cy="1151711"/>
          </a:xfrm>
        </p:grpSpPr>
        <p:sp>
          <p:nvSpPr>
            <p:cNvPr id="23587" name="مربع نص 21"/>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9</a:t>
              </a:r>
              <a:endParaRPr lang="en-US" sz="4000" b="1"/>
            </a:p>
          </p:txBody>
        </p:sp>
        <p:sp>
          <p:nvSpPr>
            <p:cNvPr id="23588" name="مربع نص 22"/>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17</a:t>
              </a:r>
              <a:endParaRPr lang="en-US" sz="4000" b="1"/>
            </a:p>
          </p:txBody>
        </p:sp>
        <p:cxnSp>
          <p:nvCxnSpPr>
            <p:cNvPr id="26" name="رابط مستقيم 25"/>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30" name="Oval 2"/>
          <p:cNvSpPr/>
          <p:nvPr/>
        </p:nvSpPr>
        <p:spPr>
          <a:xfrm>
            <a:off x="7243763" y="16287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25</a:t>
            </a:r>
            <a:endParaRPr lang="ar-EG" sz="2400" b="1" dirty="0"/>
          </a:p>
        </p:txBody>
      </p:sp>
      <p:sp>
        <p:nvSpPr>
          <p:cNvPr id="31" name="Oval 2"/>
          <p:cNvSpPr/>
          <p:nvPr/>
        </p:nvSpPr>
        <p:spPr>
          <a:xfrm>
            <a:off x="7235825" y="2924175"/>
            <a:ext cx="784225" cy="720725"/>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26</a:t>
            </a:r>
            <a:endParaRPr lang="ar-EG" sz="2400" b="1" dirty="0"/>
          </a:p>
        </p:txBody>
      </p:sp>
      <p:sp>
        <p:nvSpPr>
          <p:cNvPr id="32" name="Oval 2"/>
          <p:cNvSpPr/>
          <p:nvPr/>
        </p:nvSpPr>
        <p:spPr>
          <a:xfrm>
            <a:off x="7235825" y="4149725"/>
            <a:ext cx="784225" cy="719138"/>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27</a:t>
            </a:r>
            <a:endParaRPr lang="ar-EG" sz="2400" b="1" dirty="0"/>
          </a:p>
        </p:txBody>
      </p:sp>
      <p:sp>
        <p:nvSpPr>
          <p:cNvPr id="33" name="Oval 2"/>
          <p:cNvSpPr/>
          <p:nvPr/>
        </p:nvSpPr>
        <p:spPr>
          <a:xfrm>
            <a:off x="7235825" y="5373688"/>
            <a:ext cx="784225" cy="719137"/>
          </a:xfrm>
          <a:prstGeom prst="ellipse">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2400" b="1" dirty="0"/>
              <a:t>28</a:t>
            </a:r>
            <a:endParaRPr lang="ar-EG" sz="2400" b="1" dirty="0"/>
          </a:p>
        </p:txBody>
      </p:sp>
      <p:grpSp>
        <p:nvGrpSpPr>
          <p:cNvPr id="4" name="مجموعة 16"/>
          <p:cNvGrpSpPr>
            <a:grpSpLocks/>
          </p:cNvGrpSpPr>
          <p:nvPr/>
        </p:nvGrpSpPr>
        <p:grpSpPr bwMode="auto">
          <a:xfrm>
            <a:off x="6300788" y="2636838"/>
            <a:ext cx="944562" cy="1152525"/>
            <a:chOff x="4724400" y="662444"/>
            <a:chExt cx="762000" cy="1151711"/>
          </a:xfrm>
        </p:grpSpPr>
        <p:sp>
          <p:nvSpPr>
            <p:cNvPr id="23584" name="مربع نص 34"/>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2</a:t>
              </a:r>
              <a:endParaRPr lang="en-US" sz="4000" b="1"/>
            </a:p>
          </p:txBody>
        </p:sp>
        <p:sp>
          <p:nvSpPr>
            <p:cNvPr id="23585" name="مربع نص 35"/>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10</a:t>
              </a:r>
              <a:endParaRPr lang="en-US" sz="4000" b="1"/>
            </a:p>
          </p:txBody>
        </p:sp>
        <p:cxnSp>
          <p:nvCxnSpPr>
            <p:cNvPr id="37" name="رابط مستقيم 36"/>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5" name="مجموعة 16"/>
          <p:cNvGrpSpPr>
            <a:grpSpLocks/>
          </p:cNvGrpSpPr>
          <p:nvPr/>
        </p:nvGrpSpPr>
        <p:grpSpPr bwMode="auto">
          <a:xfrm>
            <a:off x="6300788" y="3933825"/>
            <a:ext cx="944562" cy="1150938"/>
            <a:chOff x="4724400" y="662444"/>
            <a:chExt cx="762000" cy="1151711"/>
          </a:xfrm>
        </p:grpSpPr>
        <p:sp>
          <p:nvSpPr>
            <p:cNvPr id="23581" name="مربع نص 38"/>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6</a:t>
              </a:r>
              <a:endParaRPr lang="en-US" sz="4000" b="1"/>
            </a:p>
          </p:txBody>
        </p:sp>
        <p:sp>
          <p:nvSpPr>
            <p:cNvPr id="23582" name="مربع نص 39"/>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13</a:t>
              </a:r>
              <a:endParaRPr lang="en-US" sz="4000" b="1"/>
            </a:p>
          </p:txBody>
        </p:sp>
        <p:cxnSp>
          <p:nvCxnSpPr>
            <p:cNvPr id="41" name="رابط مستقيم 40"/>
            <p:cNvCxnSpPr/>
            <p:nvPr/>
          </p:nvCxnSpPr>
          <p:spPr>
            <a:xfrm rot="10800000">
              <a:off x="4867835" y="123909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6" name="مجموعة 16"/>
          <p:cNvGrpSpPr>
            <a:grpSpLocks/>
          </p:cNvGrpSpPr>
          <p:nvPr/>
        </p:nvGrpSpPr>
        <p:grpSpPr bwMode="auto">
          <a:xfrm>
            <a:off x="6300788" y="5084763"/>
            <a:ext cx="944562" cy="1152525"/>
            <a:chOff x="4724400" y="662444"/>
            <a:chExt cx="762000" cy="1151711"/>
          </a:xfrm>
        </p:grpSpPr>
        <p:sp>
          <p:nvSpPr>
            <p:cNvPr id="23578" name="مربع نص 42"/>
            <p:cNvSpPr txBox="1">
              <a:spLocks noChangeArrowheads="1"/>
            </p:cNvSpPr>
            <p:nvPr/>
          </p:nvSpPr>
          <p:spPr bwMode="auto">
            <a:xfrm>
              <a:off x="4724400" y="662444"/>
              <a:ext cx="762000" cy="707886"/>
            </a:xfrm>
            <a:prstGeom prst="rect">
              <a:avLst/>
            </a:prstGeom>
            <a:noFill/>
            <a:ln w="9525">
              <a:noFill/>
              <a:miter lim="800000"/>
              <a:headEnd/>
              <a:tailEnd/>
            </a:ln>
          </p:spPr>
          <p:txBody>
            <a:bodyPr>
              <a:spAutoFit/>
            </a:bodyPr>
            <a:lstStyle/>
            <a:p>
              <a:pPr algn="ctr" rtl="0"/>
              <a:r>
                <a:rPr lang="ar-EG" sz="4000" b="1"/>
                <a:t>14</a:t>
              </a:r>
              <a:endParaRPr lang="en-US" sz="4000" b="1"/>
            </a:p>
          </p:txBody>
        </p:sp>
        <p:sp>
          <p:nvSpPr>
            <p:cNvPr id="23579" name="مربع نص 43"/>
            <p:cNvSpPr txBox="1">
              <a:spLocks noChangeArrowheads="1"/>
            </p:cNvSpPr>
            <p:nvPr/>
          </p:nvSpPr>
          <p:spPr bwMode="auto">
            <a:xfrm>
              <a:off x="4724400" y="1106269"/>
              <a:ext cx="762000" cy="707886"/>
            </a:xfrm>
            <a:prstGeom prst="rect">
              <a:avLst/>
            </a:prstGeom>
            <a:noFill/>
            <a:ln w="9525">
              <a:noFill/>
              <a:miter lim="800000"/>
              <a:headEnd/>
              <a:tailEnd/>
            </a:ln>
          </p:spPr>
          <p:txBody>
            <a:bodyPr>
              <a:spAutoFit/>
            </a:bodyPr>
            <a:lstStyle/>
            <a:p>
              <a:pPr algn="ctr" rtl="0"/>
              <a:r>
                <a:rPr lang="ar-EG" sz="4000" b="1"/>
                <a:t>16</a:t>
              </a:r>
              <a:endParaRPr lang="en-US" sz="4000" b="1"/>
            </a:p>
          </p:txBody>
        </p:sp>
        <p:cxnSp>
          <p:nvCxnSpPr>
            <p:cNvPr id="45" name="رابط مستقيم 44"/>
            <p:cNvCxnSpPr/>
            <p:nvPr/>
          </p:nvCxnSpPr>
          <p:spPr>
            <a:xfrm rot="10800000">
              <a:off x="4867835" y="1238299"/>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7" name="مجموعة 52"/>
          <p:cNvGrpSpPr>
            <a:grpSpLocks/>
          </p:cNvGrpSpPr>
          <p:nvPr/>
        </p:nvGrpSpPr>
        <p:grpSpPr bwMode="auto">
          <a:xfrm>
            <a:off x="3779838" y="1773238"/>
            <a:ext cx="2168525" cy="830262"/>
            <a:chOff x="4707614" y="2636912"/>
            <a:chExt cx="2168642" cy="830416"/>
          </a:xfrm>
        </p:grpSpPr>
        <p:sp>
          <p:nvSpPr>
            <p:cNvPr id="54" name="مربع نص 53"/>
            <p:cNvSpPr txBox="1"/>
            <p:nvPr/>
          </p:nvSpPr>
          <p:spPr>
            <a:xfrm>
              <a:off x="4788580" y="2709951"/>
              <a:ext cx="2087676" cy="58589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rtl="0">
                <a:defRPr/>
              </a:pPr>
              <a:r>
                <a:rPr lang="ar-EG" sz="3200" b="1" dirty="0"/>
                <a:t>يقرب إلى</a:t>
              </a:r>
              <a:endParaRPr lang="en-US" sz="3200" b="1" dirty="0"/>
            </a:p>
          </p:txBody>
        </p:sp>
        <p:grpSp>
          <p:nvGrpSpPr>
            <p:cNvPr id="23574" name="مجموعة 16"/>
            <p:cNvGrpSpPr>
              <a:grpSpLocks/>
            </p:cNvGrpSpPr>
            <p:nvPr/>
          </p:nvGrpSpPr>
          <p:grpSpPr bwMode="auto">
            <a:xfrm>
              <a:off x="4707614" y="2636912"/>
              <a:ext cx="944508" cy="830416"/>
              <a:chOff x="5182370" y="693385"/>
              <a:chExt cx="762002" cy="830416"/>
            </a:xfrm>
          </p:grpSpPr>
          <p:sp>
            <p:nvSpPr>
              <p:cNvPr id="23575" name="مربع نص 55"/>
              <p:cNvSpPr txBox="1">
                <a:spLocks noChangeArrowheads="1"/>
              </p:cNvSpPr>
              <p:nvPr/>
            </p:nvSpPr>
            <p:spPr bwMode="auto">
              <a:xfrm>
                <a:off x="5182372" y="693385"/>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3576" name="مربع نص 56"/>
              <p:cNvSpPr txBox="1">
                <a:spLocks noChangeArrowheads="1"/>
              </p:cNvSpPr>
              <p:nvPr/>
            </p:nvSpPr>
            <p:spPr bwMode="auto">
              <a:xfrm>
                <a:off x="5182370" y="1000581"/>
                <a:ext cx="761999"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58" name="رابط مستقيم 57"/>
              <p:cNvCxnSpPr/>
              <p:nvPr/>
            </p:nvCxnSpPr>
            <p:spPr>
              <a:xfrm rot="10800000">
                <a:off x="5325822" y="1072867"/>
                <a:ext cx="457252" cy="0"/>
              </a:xfrm>
              <a:prstGeom prst="line">
                <a:avLst/>
              </a:prstGeom>
            </p:spPr>
            <p:style>
              <a:lnRef idx="3">
                <a:schemeClr val="dk1"/>
              </a:lnRef>
              <a:fillRef idx="0">
                <a:schemeClr val="dk1"/>
              </a:fillRef>
              <a:effectRef idx="2">
                <a:schemeClr val="dk1"/>
              </a:effectRef>
              <a:fontRef idx="minor">
                <a:schemeClr val="tx1"/>
              </a:fontRef>
            </p:style>
          </p:cxnSp>
        </p:grpSp>
      </p:grpSp>
      <p:sp>
        <p:nvSpPr>
          <p:cNvPr id="42" name="مربع نص 41"/>
          <p:cNvSpPr txBox="1"/>
          <p:nvPr/>
        </p:nvSpPr>
        <p:spPr>
          <a:xfrm>
            <a:off x="3851275" y="5426075"/>
            <a:ext cx="2160588"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rtl="0">
              <a:defRPr/>
            </a:pPr>
            <a:r>
              <a:rPr lang="ar-EG" sz="2800" b="1" dirty="0"/>
              <a:t>يقرب إلى  1</a:t>
            </a:r>
            <a:endParaRPr lang="en-US" sz="2800" b="1" dirty="0"/>
          </a:p>
        </p:txBody>
      </p:sp>
      <p:grpSp>
        <p:nvGrpSpPr>
          <p:cNvPr id="9" name="مجموعة 52"/>
          <p:cNvGrpSpPr>
            <a:grpSpLocks/>
          </p:cNvGrpSpPr>
          <p:nvPr/>
        </p:nvGrpSpPr>
        <p:grpSpPr bwMode="auto">
          <a:xfrm>
            <a:off x="3779838" y="4110038"/>
            <a:ext cx="2168525" cy="831850"/>
            <a:chOff x="4707614" y="2636912"/>
            <a:chExt cx="2168642" cy="830416"/>
          </a:xfrm>
        </p:grpSpPr>
        <p:sp>
          <p:nvSpPr>
            <p:cNvPr id="46" name="مربع نص 45"/>
            <p:cNvSpPr txBox="1"/>
            <p:nvPr/>
          </p:nvSpPr>
          <p:spPr>
            <a:xfrm>
              <a:off x="4788580" y="2711395"/>
              <a:ext cx="2087676" cy="58477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rtl="0">
                <a:defRPr/>
              </a:pPr>
              <a:r>
                <a:rPr lang="ar-EG" sz="3200" b="1" dirty="0"/>
                <a:t>يقرب إلى</a:t>
              </a:r>
              <a:endParaRPr lang="en-US" sz="3200" b="1" dirty="0"/>
            </a:p>
          </p:txBody>
        </p:sp>
        <p:grpSp>
          <p:nvGrpSpPr>
            <p:cNvPr id="23569" name="مجموعة 16"/>
            <p:cNvGrpSpPr>
              <a:grpSpLocks/>
            </p:cNvGrpSpPr>
            <p:nvPr/>
          </p:nvGrpSpPr>
          <p:grpSpPr bwMode="auto">
            <a:xfrm>
              <a:off x="4707614" y="2636912"/>
              <a:ext cx="944508" cy="830416"/>
              <a:chOff x="5182370" y="693385"/>
              <a:chExt cx="762002" cy="830416"/>
            </a:xfrm>
          </p:grpSpPr>
          <p:sp>
            <p:nvSpPr>
              <p:cNvPr id="23570" name="مربع نص 47"/>
              <p:cNvSpPr txBox="1">
                <a:spLocks noChangeArrowheads="1"/>
              </p:cNvSpPr>
              <p:nvPr/>
            </p:nvSpPr>
            <p:spPr bwMode="auto">
              <a:xfrm>
                <a:off x="5182372" y="693385"/>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3571" name="مربع نص 48"/>
              <p:cNvSpPr txBox="1">
                <a:spLocks noChangeArrowheads="1"/>
              </p:cNvSpPr>
              <p:nvPr/>
            </p:nvSpPr>
            <p:spPr bwMode="auto">
              <a:xfrm>
                <a:off x="5182370" y="1000581"/>
                <a:ext cx="761999"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50" name="رابط مستقيم 49"/>
              <p:cNvCxnSpPr/>
              <p:nvPr/>
            </p:nvCxnSpPr>
            <p:spPr>
              <a:xfrm rot="10800000">
                <a:off x="5325822" y="1072143"/>
                <a:ext cx="457252" cy="0"/>
              </a:xfrm>
              <a:prstGeom prst="line">
                <a:avLst/>
              </a:prstGeom>
            </p:spPr>
            <p:style>
              <a:lnRef idx="3">
                <a:schemeClr val="dk1"/>
              </a:lnRef>
              <a:fillRef idx="0">
                <a:schemeClr val="dk1"/>
              </a:fillRef>
              <a:effectRef idx="2">
                <a:schemeClr val="dk1"/>
              </a:effectRef>
              <a:fontRef idx="minor">
                <a:schemeClr val="tx1"/>
              </a:fontRef>
            </p:style>
          </p:cxnSp>
        </p:gr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8" presetID="49" presetClass="entr" presetSubtype="0" decel="10000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 calcmode="lin" valueType="num">
                                      <p:cBhvr>
                                        <p:cTn id="12" dur="500" fill="hold"/>
                                        <p:tgtEl>
                                          <p:spTgt spid="30"/>
                                        </p:tgtEl>
                                        <p:attrNameLst>
                                          <p:attrName>style.rotation</p:attrName>
                                        </p:attrNameLst>
                                      </p:cBhvr>
                                      <p:tavLst>
                                        <p:tav tm="0">
                                          <p:val>
                                            <p:fltVal val="360"/>
                                          </p:val>
                                        </p:tav>
                                        <p:tav tm="100000">
                                          <p:val>
                                            <p:fltVal val="0"/>
                                          </p:val>
                                        </p:tav>
                                      </p:tavLst>
                                    </p:anim>
                                    <p:animEffect transition="in" filter="fade">
                                      <p:cBhvr>
                                        <p:cTn id="13" dur="500"/>
                                        <p:tgtEl>
                                          <p:spTgt spid="30"/>
                                        </p:tgtEl>
                                      </p:cBhvr>
                                    </p:animEffect>
                                  </p:childTnLst>
                                  <p:subTnLst>
                                    <p:audio>
                                      <p:cMediaNode>
                                        <p:cTn display="0" masterRel="sameClick">
                                          <p:stCondLst>
                                            <p:cond evt="begin" delay="0">
                                              <p:tn val="8"/>
                                            </p:cond>
                                          </p:stCondLst>
                                          <p:endCondLst>
                                            <p:cond evt="onStopAudio" delay="0">
                                              <p:tgtEl>
                                                <p:sldTgt/>
                                              </p:tgtEl>
                                            </p:cond>
                                          </p:endCondLst>
                                        </p:cTn>
                                        <p:tgtEl>
                                          <p:sndTgt r:embed="rId4" name="SPEEDEND.WAV"/>
                                        </p:tgtEl>
                                      </p:cMediaNode>
                                    </p:audio>
                                  </p:subTnLst>
                                </p:cTn>
                              </p:par>
                              <p:par>
                                <p:cTn id="14" presetID="49" presetClass="entr" presetSubtype="0" decel="10000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 calcmode="lin" valueType="num">
                                      <p:cBhvr>
                                        <p:cTn id="18" dur="500" fill="hold"/>
                                        <p:tgtEl>
                                          <p:spTgt spid="31"/>
                                        </p:tgtEl>
                                        <p:attrNameLst>
                                          <p:attrName>style.rotation</p:attrName>
                                        </p:attrNameLst>
                                      </p:cBhvr>
                                      <p:tavLst>
                                        <p:tav tm="0">
                                          <p:val>
                                            <p:fltVal val="360"/>
                                          </p:val>
                                        </p:tav>
                                        <p:tav tm="100000">
                                          <p:val>
                                            <p:fltVal val="0"/>
                                          </p:val>
                                        </p:tav>
                                      </p:tavLst>
                                    </p:anim>
                                    <p:animEffect transition="in" filter="fade">
                                      <p:cBhvr>
                                        <p:cTn id="19"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4" name="SPEEDEND.WAV"/>
                                        </p:tgtEl>
                                      </p:cMediaNode>
                                    </p:audio>
                                  </p:subTnLst>
                                </p:cTn>
                              </p:par>
                              <p:par>
                                <p:cTn id="20" presetID="49" presetClass="entr" presetSubtype="0" decel="10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 calcmode="lin" valueType="num">
                                      <p:cBhvr>
                                        <p:cTn id="24" dur="500" fill="hold"/>
                                        <p:tgtEl>
                                          <p:spTgt spid="32"/>
                                        </p:tgtEl>
                                        <p:attrNameLst>
                                          <p:attrName>style.rotation</p:attrName>
                                        </p:attrNameLst>
                                      </p:cBhvr>
                                      <p:tavLst>
                                        <p:tav tm="0">
                                          <p:val>
                                            <p:fltVal val="360"/>
                                          </p:val>
                                        </p:tav>
                                        <p:tav tm="100000">
                                          <p:val>
                                            <p:fltVal val="0"/>
                                          </p:val>
                                        </p:tav>
                                      </p:tavLst>
                                    </p:anim>
                                    <p:animEffect transition="in" filter="fade">
                                      <p:cBhvr>
                                        <p:cTn id="25" dur="500"/>
                                        <p:tgtEl>
                                          <p:spTgt spid="32"/>
                                        </p:tgtEl>
                                      </p:cBhvr>
                                    </p:animEffect>
                                  </p:childTnLst>
                                  <p:subTnLst>
                                    <p:audio>
                                      <p:cMediaNode>
                                        <p:cTn display="0" masterRel="sameClick">
                                          <p:stCondLst>
                                            <p:cond evt="begin" delay="0">
                                              <p:tn val="20"/>
                                            </p:cond>
                                          </p:stCondLst>
                                          <p:endCondLst>
                                            <p:cond evt="onStopAudio" delay="0">
                                              <p:tgtEl>
                                                <p:sldTgt/>
                                              </p:tgtEl>
                                            </p:cond>
                                          </p:endCondLst>
                                        </p:cTn>
                                        <p:tgtEl>
                                          <p:sndTgt r:embed="rId4" name="SPEEDEND.WAV"/>
                                        </p:tgtEl>
                                      </p:cMediaNode>
                                    </p:audio>
                                  </p:subTnLst>
                                </p:cTn>
                              </p:par>
                              <p:par>
                                <p:cTn id="26" presetID="49" presetClass="entr" presetSubtype="0" decel="10000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subTnLst>
                                    <p:audio>
                                      <p:cMediaNode>
                                        <p:cTn display="0" masterRel="sameClick">
                                          <p:stCondLst>
                                            <p:cond evt="begin" delay="0">
                                              <p:tn val="26"/>
                                            </p:cond>
                                          </p:stCondLst>
                                          <p:endCondLst>
                                            <p:cond evt="onStopAudio" delay="0">
                                              <p:tgtEl>
                                                <p:sldTgt/>
                                              </p:tgtEl>
                                            </p:cond>
                                          </p:endCondLst>
                                        </p:cTn>
                                        <p:tgtEl>
                                          <p:sndTgt r:embed="rId4" name="SPEEDEND.WAV"/>
                                        </p:tgtEl>
                                      </p:cMediaNode>
                                    </p:audio>
                                  </p:subTnLst>
                                </p:cTn>
                              </p:par>
                              <p:par>
                                <p:cTn id="32" presetID="18"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strips(down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3" name="voltage.wav"/>
                                        </p:tgtEl>
                                      </p:cMediaNode>
                                    </p:audio>
                                  </p:subTnLst>
                                </p:cTn>
                              </p:par>
                              <p:par>
                                <p:cTn id="35" presetID="18"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Left)">
                                      <p:cBhvr>
                                        <p:cTn id="37" dur="5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3" name="voltage.wav"/>
                                        </p:tgtEl>
                                      </p:cMediaNode>
                                    </p:audio>
                                  </p:subTnLst>
                                </p:cTn>
                              </p:par>
                              <p:par>
                                <p:cTn id="38" presetID="18" presetClass="entr" presetSubtype="12"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trips(downLeft)">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3" name="voltage.wav"/>
                                        </p:tgtEl>
                                      </p:cMediaNode>
                                    </p:audio>
                                  </p:subTnLst>
                                </p:cTn>
                              </p:par>
                            </p:childTnLst>
                          </p:cTn>
                        </p:par>
                      </p:childTnLst>
                    </p:cTn>
                  </p:par>
                  <p:par>
                    <p:cTn id="41" fill="hold">
                      <p:stCondLst>
                        <p:cond delay="indefinite"/>
                      </p:stCondLst>
                      <p:childTnLst>
                        <p:par>
                          <p:cTn id="42" fill="hold">
                            <p:stCondLst>
                              <p:cond delay="0"/>
                            </p:stCondLst>
                            <p:childTnLst>
                              <p:par>
                                <p:cTn id="43" presetID="16" presetClass="entr" presetSubtype="2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Horizontal)">
                                      <p:cBhvr>
                                        <p:cTn id="45" dur="500"/>
                                        <p:tgtEl>
                                          <p:spTgt spid="7"/>
                                        </p:tgtEl>
                                      </p:cBhvr>
                                    </p:animEffect>
                                  </p:childTnLst>
                                  <p:subTnLst>
                                    <p:audio>
                                      <p:cMediaNode>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Horizontal)">
                                      <p:cBhvr>
                                        <p:cTn id="50" dur="500"/>
                                        <p:tgtEl>
                                          <p:spTgt spid="24"/>
                                        </p:tgtEl>
                                      </p:cBhvr>
                                    </p:animEffect>
                                  </p:childTnLst>
                                  <p:subTnLst>
                                    <p:audio>
                                      <p:cMediaNode>
                                        <p:cTn display="0" masterRel="sameClick">
                                          <p:stCondLst>
                                            <p:cond evt="begin" delay="0">
                                              <p:tn val="48"/>
                                            </p:cond>
                                          </p:stCondLst>
                                          <p:endCondLst>
                                            <p:cond evt="onStopAudio" delay="0">
                                              <p:tgtEl>
                                                <p:sldTgt/>
                                              </p:tgtEl>
                                            </p:cond>
                                          </p:endCondLst>
                                        </p:cTn>
                                        <p:tgtEl>
                                          <p:sndTgt r:embed="rId5" name="applause.wav"/>
                                        </p:tgtEl>
                                      </p:cMediaNode>
                                    </p:audio>
                                  </p:subTnLst>
                                </p:cTn>
                              </p:par>
                            </p:childTnLst>
                          </p:cTn>
                        </p:par>
                      </p:childTnLst>
                    </p:cTn>
                  </p:par>
                  <p:par>
                    <p:cTn id="51" fill="hold">
                      <p:stCondLst>
                        <p:cond delay="indefinite"/>
                      </p:stCondLst>
                      <p:childTnLst>
                        <p:par>
                          <p:cTn id="52" fill="hold">
                            <p:stCondLst>
                              <p:cond delay="0"/>
                            </p:stCondLst>
                            <p:childTnLst>
                              <p:par>
                                <p:cTn id="53" presetID="16" presetClass="entr" presetSubtype="2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Horizontal)">
                                      <p:cBhvr>
                                        <p:cTn id="55" dur="500"/>
                                        <p:tgtEl>
                                          <p:spTgt spid="9"/>
                                        </p:tgtEl>
                                      </p:cBhvr>
                                    </p:animEffect>
                                  </p:childTnLst>
                                  <p:subTnLst>
                                    <p:audio>
                                      <p:cMediaNode>
                                        <p:cTn display="0" masterRel="sameClick">
                                          <p:stCondLst>
                                            <p:cond evt="begin" delay="0">
                                              <p:tn val="53"/>
                                            </p:cond>
                                          </p:stCondLst>
                                          <p:endCondLst>
                                            <p:cond evt="onStopAudio" delay="0">
                                              <p:tgtEl>
                                                <p:sldTgt/>
                                              </p:tgtEl>
                                            </p:cond>
                                          </p:endCondLst>
                                        </p:cTn>
                                        <p:tgtEl>
                                          <p:sndTgt r:embed="rId5"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16" presetClass="entr" presetSubtype="26"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Horizontal)">
                                      <p:cBhvr>
                                        <p:cTn id="60" dur="500"/>
                                        <p:tgtEl>
                                          <p:spTgt spid="42"/>
                                        </p:tgtEl>
                                      </p:cBhvr>
                                    </p:animEffect>
                                  </p:childTnLst>
                                  <p:subTnLst>
                                    <p:audio>
                                      <p:cMediaNode>
                                        <p:cTn display="0" masterRel="sameClick">
                                          <p:stCondLst>
                                            <p:cond evt="begin" delay="0">
                                              <p:tn val="58"/>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1" grpId="0" animBg="1"/>
      <p:bldP spid="32" grpId="0" animBg="1"/>
      <p:bldP spid="33"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a:grpSpLocks/>
          </p:cNvGrpSpPr>
          <p:nvPr/>
        </p:nvGrpSpPr>
        <p:grpSpPr bwMode="auto">
          <a:xfrm>
            <a:off x="142875" y="285750"/>
            <a:ext cx="8742363" cy="4857750"/>
            <a:chOff x="500034" y="1500174"/>
            <a:chExt cx="8385397" cy="4101162"/>
          </a:xfrm>
        </p:grpSpPr>
        <p:grpSp>
          <p:nvGrpSpPr>
            <p:cNvPr id="24586" name="Group 7"/>
            <p:cNvGrpSpPr>
              <a:grpSpLocks/>
            </p:cNvGrpSpPr>
            <p:nvPr/>
          </p:nvGrpSpPr>
          <p:grpSpPr bwMode="auto">
            <a:xfrm>
              <a:off x="500034" y="1500174"/>
              <a:ext cx="8385397" cy="4101162"/>
              <a:chOff x="142844" y="1071546"/>
              <a:chExt cx="9268074" cy="4101192"/>
            </a:xfrm>
          </p:grpSpPr>
          <p:sp>
            <p:nvSpPr>
              <p:cNvPr id="12" name="Round Diagonal Corner Rectangle 11"/>
              <p:cNvSpPr/>
              <p:nvPr/>
            </p:nvSpPr>
            <p:spPr>
              <a:xfrm rot="5400000">
                <a:off x="1556309" y="-341919"/>
                <a:ext cx="3888091" cy="6715020"/>
              </a:xfrm>
              <a:prstGeom prst="round2DiagRect">
                <a:avLst>
                  <a:gd name="adj1" fmla="val 50000"/>
                  <a:gd name="adj2" fmla="val 0"/>
                </a:avLst>
              </a:prstGeom>
              <a:blipFill>
                <a:blip r:embed="rId7"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3" name="Round Diagonal Corner Rectangle 12"/>
              <p:cNvSpPr/>
              <p:nvPr/>
            </p:nvSpPr>
            <p:spPr>
              <a:xfrm>
                <a:off x="695513" y="1315085"/>
                <a:ext cx="8715405" cy="3857653"/>
              </a:xfrm>
              <a:prstGeom prst="round2DiagRect">
                <a:avLst>
                  <a:gd name="adj1" fmla="val 36616"/>
                  <a:gd name="adj2" fmla="val 0"/>
                </a:avLst>
              </a:prstGeom>
              <a:gradFill>
                <a:gsLst>
                  <a:gs pos="0">
                    <a:srgbClr val="800080"/>
                  </a:gs>
                  <a:gs pos="50000">
                    <a:srgbClr val="FFFF00"/>
                  </a:gs>
                  <a:gs pos="100000">
                    <a:srgbClr val="9900FF"/>
                  </a:gs>
                </a:gsLst>
                <a:lin ang="16200000" scaled="0"/>
              </a:gradFill>
              <a:ln w="57150">
                <a:solidFill>
                  <a:schemeClr val="tx1"/>
                </a:solidFill>
              </a:ln>
              <a:effectLst>
                <a:innerShdw blurRad="508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24587" name="TextBox 10"/>
            <p:cNvSpPr txBox="1">
              <a:spLocks noChangeArrowheads="1"/>
            </p:cNvSpPr>
            <p:nvPr/>
          </p:nvSpPr>
          <p:spPr bwMode="auto">
            <a:xfrm>
              <a:off x="2143108" y="2285992"/>
              <a:ext cx="5643602" cy="646331"/>
            </a:xfrm>
            <a:prstGeom prst="rect">
              <a:avLst/>
            </a:prstGeom>
            <a:noFill/>
            <a:ln w="9525">
              <a:noFill/>
              <a:miter lim="800000"/>
              <a:headEnd/>
              <a:tailEnd/>
            </a:ln>
          </p:spPr>
          <p:txBody>
            <a:bodyPr>
              <a:spAutoFit/>
            </a:bodyPr>
            <a:lstStyle/>
            <a:p>
              <a:endParaRPr lang="en-US" sz="3600">
                <a:latin typeface="Calibri" pitchFamily="34" charset="0"/>
              </a:endParaRPr>
            </a:p>
          </p:txBody>
        </p:sp>
      </p:grpSp>
      <p:sp>
        <p:nvSpPr>
          <p:cNvPr id="2" name="Rectangle 1"/>
          <p:cNvSpPr/>
          <p:nvPr/>
        </p:nvSpPr>
        <p:spPr>
          <a:xfrm>
            <a:off x="1187450" y="1125538"/>
            <a:ext cx="6716713" cy="24828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lnSpc>
                <a:spcPct val="150000"/>
              </a:lnSpc>
              <a:spcBef>
                <a:spcPts val="0"/>
              </a:spcBef>
              <a:spcAft>
                <a:spcPts val="0"/>
              </a:spcAft>
              <a:defRPr/>
            </a:pPr>
            <a:r>
              <a:rPr lang="ar-EG" sz="3600" b="1" dirty="0"/>
              <a:t>أكلت خديجة         من فطيرة. أي مما يأتي يعد تقديراً أفضل للكمية التي أكلتها خديجة: نصف الفطيرة تقريباً أم كل الفطيرة تقريباً؟ </a:t>
            </a:r>
            <a:endParaRPr lang="ar-EG" sz="3200" dirty="0"/>
          </a:p>
        </p:txBody>
      </p:sp>
      <p:sp>
        <p:nvSpPr>
          <p:cNvPr id="4" name="Rectangle 3"/>
          <p:cNvSpPr>
            <a:spLocks noChangeArrowheads="1"/>
          </p:cNvSpPr>
          <p:nvPr/>
        </p:nvSpPr>
        <p:spPr bwMode="auto">
          <a:xfrm>
            <a:off x="6337300" y="3786188"/>
            <a:ext cx="284163" cy="523875"/>
          </a:xfrm>
          <a:prstGeom prst="rect">
            <a:avLst/>
          </a:prstGeom>
          <a:noFill/>
          <a:ln w="9525">
            <a:noFill/>
            <a:miter lim="800000"/>
            <a:headEnd/>
            <a:tailEnd/>
          </a:ln>
        </p:spPr>
        <p:txBody>
          <a:bodyPr wrap="none">
            <a:spAutoFit/>
          </a:bodyPr>
          <a:lstStyle/>
          <a:p>
            <a:r>
              <a:rPr lang="ar-EG" sz="2800">
                <a:latin typeface="Calibri" pitchFamily="34" charset="0"/>
              </a:rPr>
              <a:t>.</a:t>
            </a:r>
          </a:p>
        </p:txBody>
      </p:sp>
      <p:grpSp>
        <p:nvGrpSpPr>
          <p:cNvPr id="6" name="مجموعة 16"/>
          <p:cNvGrpSpPr>
            <a:grpSpLocks/>
          </p:cNvGrpSpPr>
          <p:nvPr/>
        </p:nvGrpSpPr>
        <p:grpSpPr bwMode="auto">
          <a:xfrm>
            <a:off x="4924425" y="1125538"/>
            <a:ext cx="942975" cy="966787"/>
            <a:chOff x="4724400" y="662444"/>
            <a:chExt cx="762000" cy="967045"/>
          </a:xfrm>
        </p:grpSpPr>
        <p:sp>
          <p:nvSpPr>
            <p:cNvPr id="24583" name="مربع نص 9"/>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5</a:t>
              </a:r>
              <a:endParaRPr lang="en-US" sz="2800"/>
            </a:p>
          </p:txBody>
        </p:sp>
        <p:sp>
          <p:nvSpPr>
            <p:cNvPr id="24584" name="مربع نص 10"/>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12</a:t>
              </a:r>
              <a:endParaRPr lang="en-US" sz="2800"/>
            </a:p>
          </p:txBody>
        </p:sp>
        <p:cxnSp>
          <p:nvCxnSpPr>
            <p:cNvPr id="14" name="رابط مستقيم 13"/>
            <p:cNvCxnSpPr/>
            <p:nvPr/>
          </p:nvCxnSpPr>
          <p:spPr>
            <a:xfrm rot="10800000">
              <a:off x="4868077" y="1143584"/>
              <a:ext cx="457970" cy="0"/>
            </a:xfrm>
            <a:prstGeom prst="line">
              <a:avLst/>
            </a:prstGeom>
          </p:spPr>
          <p:style>
            <a:lnRef idx="3">
              <a:schemeClr val="dk1"/>
            </a:lnRef>
            <a:fillRef idx="0">
              <a:schemeClr val="dk1"/>
            </a:fillRef>
            <a:effectRef idx="2">
              <a:schemeClr val="dk1"/>
            </a:effectRef>
            <a:fontRef idx="minor">
              <a:schemeClr val="tx1"/>
            </a:fontRef>
          </p:style>
        </p:cxnSp>
      </p:grpSp>
      <p:sp>
        <p:nvSpPr>
          <p:cNvPr id="18" name="شكل بيضاوي 17"/>
          <p:cNvSpPr/>
          <p:nvPr/>
        </p:nvSpPr>
        <p:spPr>
          <a:xfrm>
            <a:off x="4859338" y="2781300"/>
            <a:ext cx="3025775" cy="935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81 - اعلان اهمال الويندوز.wav"/>
                                        </p:tgtEl>
                                      </p:cMediaNode>
                                    </p:audio>
                                  </p:subTnLst>
                                </p:cTn>
                              </p:par>
                              <p:par>
                                <p:cTn id="8" presetID="16" presetClass="entr" presetSubtype="2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Horizontal)">
                                      <p:cBhvr>
                                        <p:cTn id="10" dur="500"/>
                                        <p:tgtEl>
                                          <p:spTgt spid="2"/>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Horizontal)">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par>
                                <p:cTn id="14" presetID="16" presetClass="entr" presetSubtype="2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Horizontal)">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5" name="push.wav"/>
                                        </p:tgtEl>
                                      </p:cMediaNode>
                                    </p:audio>
                                  </p:sub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trips(downLeft)">
                                      <p:cBhvr>
                                        <p:cTn id="21" dur="5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a:grpSpLocks/>
          </p:cNvGrpSpPr>
          <p:nvPr/>
        </p:nvGrpSpPr>
        <p:grpSpPr bwMode="auto">
          <a:xfrm>
            <a:off x="142875" y="285750"/>
            <a:ext cx="8742363" cy="4857750"/>
            <a:chOff x="500034" y="1500174"/>
            <a:chExt cx="8385397" cy="4101162"/>
          </a:xfrm>
        </p:grpSpPr>
        <p:grpSp>
          <p:nvGrpSpPr>
            <p:cNvPr id="25614" name="Group 7"/>
            <p:cNvGrpSpPr>
              <a:grpSpLocks/>
            </p:cNvGrpSpPr>
            <p:nvPr/>
          </p:nvGrpSpPr>
          <p:grpSpPr bwMode="auto">
            <a:xfrm>
              <a:off x="500034" y="1500174"/>
              <a:ext cx="8385397" cy="4101162"/>
              <a:chOff x="142844" y="1071546"/>
              <a:chExt cx="9268074" cy="4101192"/>
            </a:xfrm>
          </p:grpSpPr>
          <p:sp>
            <p:nvSpPr>
              <p:cNvPr id="12" name="Round Diagonal Corner Rectangle 11"/>
              <p:cNvSpPr/>
              <p:nvPr/>
            </p:nvSpPr>
            <p:spPr>
              <a:xfrm rot="5400000">
                <a:off x="1556309" y="-341919"/>
                <a:ext cx="3888091" cy="6715020"/>
              </a:xfrm>
              <a:prstGeom prst="round2DiagRect">
                <a:avLst>
                  <a:gd name="adj1" fmla="val 50000"/>
                  <a:gd name="adj2" fmla="val 0"/>
                </a:avLst>
              </a:prstGeom>
              <a:blipFill>
                <a:blip r:embed="rId7"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3" name="Round Diagonal Corner Rectangle 12"/>
              <p:cNvSpPr/>
              <p:nvPr/>
            </p:nvSpPr>
            <p:spPr>
              <a:xfrm>
                <a:off x="695513" y="1315085"/>
                <a:ext cx="8715405" cy="3857653"/>
              </a:xfrm>
              <a:prstGeom prst="round2DiagRect">
                <a:avLst>
                  <a:gd name="adj1" fmla="val 36616"/>
                  <a:gd name="adj2" fmla="val 0"/>
                </a:avLst>
              </a:prstGeom>
              <a:gradFill>
                <a:gsLst>
                  <a:gs pos="0">
                    <a:srgbClr val="800080"/>
                  </a:gs>
                  <a:gs pos="50000">
                    <a:srgbClr val="FFFF00"/>
                  </a:gs>
                  <a:gs pos="100000">
                    <a:srgbClr val="9900FF"/>
                  </a:gs>
                </a:gsLst>
                <a:lin ang="16200000" scaled="0"/>
              </a:gradFill>
              <a:ln w="57150">
                <a:solidFill>
                  <a:schemeClr val="tx1"/>
                </a:solidFill>
              </a:ln>
              <a:effectLst>
                <a:innerShdw blurRad="508000">
                  <a:srgbClr val="C00000"/>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25615" name="TextBox 10"/>
            <p:cNvSpPr txBox="1">
              <a:spLocks noChangeArrowheads="1"/>
            </p:cNvSpPr>
            <p:nvPr/>
          </p:nvSpPr>
          <p:spPr bwMode="auto">
            <a:xfrm>
              <a:off x="2143108" y="2285992"/>
              <a:ext cx="5643602" cy="646331"/>
            </a:xfrm>
            <a:prstGeom prst="rect">
              <a:avLst/>
            </a:prstGeom>
            <a:noFill/>
            <a:ln w="9525">
              <a:noFill/>
              <a:miter lim="800000"/>
              <a:headEnd/>
              <a:tailEnd/>
            </a:ln>
          </p:spPr>
          <p:txBody>
            <a:bodyPr>
              <a:spAutoFit/>
            </a:bodyPr>
            <a:lstStyle/>
            <a:p>
              <a:endParaRPr lang="en-US" sz="3600">
                <a:latin typeface="Calibri" pitchFamily="34" charset="0"/>
              </a:endParaRPr>
            </a:p>
          </p:txBody>
        </p:sp>
      </p:grpSp>
      <p:sp>
        <p:nvSpPr>
          <p:cNvPr id="2" name="Rectangle 1"/>
          <p:cNvSpPr/>
          <p:nvPr/>
        </p:nvSpPr>
        <p:spPr>
          <a:xfrm>
            <a:off x="1187450" y="1071563"/>
            <a:ext cx="7313613" cy="2586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lnSpc>
                <a:spcPct val="150000"/>
              </a:lnSpc>
              <a:spcBef>
                <a:spcPts val="0"/>
              </a:spcBef>
              <a:spcAft>
                <a:spcPts val="0"/>
              </a:spcAft>
              <a:defRPr/>
            </a:pPr>
            <a:r>
              <a:rPr lang="ar-EG" sz="4400" b="1" dirty="0">
                <a:solidFill>
                  <a:srgbClr val="C00000"/>
                </a:solidFill>
              </a:rPr>
              <a:t>30 - قياس:</a:t>
            </a:r>
            <a:r>
              <a:rPr lang="ar-EG" sz="3200" dirty="0"/>
              <a:t> حفر مزارع حفرة مربعة الشكل، طول ضلعها           متر.</a:t>
            </a:r>
          </a:p>
          <a:p>
            <a:pPr fontAlgn="auto">
              <a:lnSpc>
                <a:spcPct val="150000"/>
              </a:lnSpc>
              <a:spcBef>
                <a:spcPts val="0"/>
              </a:spcBef>
              <a:spcAft>
                <a:spcPts val="0"/>
              </a:spcAft>
              <a:defRPr/>
            </a:pPr>
            <a:r>
              <a:rPr lang="ar-EG" sz="3200" dirty="0"/>
              <a:t>هل طول </a:t>
            </a:r>
            <a:r>
              <a:rPr lang="ar-EG" sz="3200" dirty="0"/>
              <a:t>ضلع الحفرة </a:t>
            </a:r>
            <a:r>
              <a:rPr lang="ar-EG" sz="3200" dirty="0"/>
              <a:t>أقرب إلى       متر أم إلى 1متر؟</a:t>
            </a:r>
            <a:endParaRPr lang="ar-EG" sz="2800" dirty="0"/>
          </a:p>
        </p:txBody>
      </p:sp>
      <p:sp>
        <p:nvSpPr>
          <p:cNvPr id="4" name="Rectangle 3"/>
          <p:cNvSpPr>
            <a:spLocks noChangeArrowheads="1"/>
          </p:cNvSpPr>
          <p:nvPr/>
        </p:nvSpPr>
        <p:spPr bwMode="auto">
          <a:xfrm>
            <a:off x="6337300" y="3786188"/>
            <a:ext cx="284163" cy="523875"/>
          </a:xfrm>
          <a:prstGeom prst="rect">
            <a:avLst/>
          </a:prstGeom>
          <a:noFill/>
          <a:ln w="9525">
            <a:noFill/>
            <a:miter lim="800000"/>
            <a:headEnd/>
            <a:tailEnd/>
          </a:ln>
        </p:spPr>
        <p:txBody>
          <a:bodyPr wrap="none">
            <a:spAutoFit/>
          </a:bodyPr>
          <a:lstStyle/>
          <a:p>
            <a:r>
              <a:rPr lang="ar-EG" sz="2800">
                <a:latin typeface="Calibri" pitchFamily="34" charset="0"/>
              </a:rPr>
              <a:t>.</a:t>
            </a:r>
          </a:p>
        </p:txBody>
      </p:sp>
      <p:grpSp>
        <p:nvGrpSpPr>
          <p:cNvPr id="6" name="مجموعة 16"/>
          <p:cNvGrpSpPr>
            <a:grpSpLocks/>
          </p:cNvGrpSpPr>
          <p:nvPr/>
        </p:nvGrpSpPr>
        <p:grpSpPr bwMode="auto">
          <a:xfrm>
            <a:off x="3484563" y="2822575"/>
            <a:ext cx="944562" cy="966788"/>
            <a:chOff x="4724400" y="662444"/>
            <a:chExt cx="762000" cy="967045"/>
          </a:xfrm>
        </p:grpSpPr>
        <p:sp>
          <p:nvSpPr>
            <p:cNvPr id="25611" name="مربع نص 9"/>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5612" name="مربع نص 10"/>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14" name="رابط مستقيم 13"/>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7" name="مجموعة 16"/>
          <p:cNvGrpSpPr>
            <a:grpSpLocks/>
          </p:cNvGrpSpPr>
          <p:nvPr/>
        </p:nvGrpSpPr>
        <p:grpSpPr bwMode="auto">
          <a:xfrm>
            <a:off x="5627688" y="2030413"/>
            <a:ext cx="944562" cy="966787"/>
            <a:chOff x="4724400" y="662444"/>
            <a:chExt cx="762000" cy="967045"/>
          </a:xfrm>
        </p:grpSpPr>
        <p:sp>
          <p:nvSpPr>
            <p:cNvPr id="25608" name="مربع نص 15"/>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15</a:t>
              </a:r>
              <a:endParaRPr lang="en-US" sz="2800"/>
            </a:p>
          </p:txBody>
        </p:sp>
        <p:sp>
          <p:nvSpPr>
            <p:cNvPr id="25609" name="مربع نص 16"/>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16</a:t>
              </a:r>
              <a:endParaRPr lang="en-US" sz="2800"/>
            </a:p>
          </p:txBody>
        </p:sp>
        <p:cxnSp>
          <p:nvCxnSpPr>
            <p:cNvPr id="18" name="رابط مستقيم 17"/>
            <p:cNvCxnSpPr/>
            <p:nvPr/>
          </p:nvCxnSpPr>
          <p:spPr>
            <a:xfrm rot="10800000">
              <a:off x="4867835" y="1143584"/>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19" name="شكل بيضاوي 18"/>
          <p:cNvSpPr/>
          <p:nvPr/>
        </p:nvSpPr>
        <p:spPr>
          <a:xfrm>
            <a:off x="1428750" y="2997200"/>
            <a:ext cx="865188"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81 - اعلان اهمال الويندوز.wav"/>
                                        </p:tgtEl>
                                      </p:cMediaNode>
                                    </p:audio>
                                  </p:sub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4" name="type.wav"/>
                                        </p:tgtEl>
                                      </p:cMediaNode>
                                    </p:audio>
                                  </p:subTnLst>
                                </p:cTn>
                              </p:par>
                              <p:par>
                                <p:cTn id="14" presetID="18" presetClass="entr" presetSubtype="1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5" name="push.wav"/>
                                        </p:tgtEl>
                                      </p:cMediaNode>
                                    </p:audio>
                                  </p:subTnLst>
                                </p:cTn>
                              </p:par>
                              <p:par>
                                <p:cTn id="17" presetID="18" presetClass="entr" presetSubtype="1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5" name="push.wav"/>
                                        </p:tgtEl>
                                      </p:cMediaNode>
                                    </p:audio>
                                  </p:sub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Left)">
                                      <p:cBhvr>
                                        <p:cTn id="24" dur="500"/>
                                        <p:tgtEl>
                                          <p:spTgt spid="19"/>
                                        </p:tgtEl>
                                      </p:cBhvr>
                                    </p:animEffect>
                                  </p:childTnLst>
                                  <p:subTnLst>
                                    <p:audio>
                                      <p:cMediaNode>
                                        <p:cTn display="0" masterRel="sameClick">
                                          <p:stCondLst>
                                            <p:cond evt="begin" delay="0">
                                              <p:tn val="2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14375" y="214313"/>
            <a:ext cx="7715250" cy="4727575"/>
            <a:chOff x="714348" y="214290"/>
            <a:chExt cx="7715306" cy="6357982"/>
          </a:xfrm>
        </p:grpSpPr>
        <p:grpSp>
          <p:nvGrpSpPr>
            <p:cNvPr id="3" name="Group 4"/>
            <p:cNvGrpSpPr/>
            <p:nvPr/>
          </p:nvGrpSpPr>
          <p:grpSpPr>
            <a:xfrm>
              <a:off x="714348" y="214290"/>
              <a:ext cx="7715306" cy="6357982"/>
              <a:chOff x="642910" y="928670"/>
              <a:chExt cx="7715306" cy="4857783"/>
            </a:xfrm>
            <a:effectLst>
              <a:reflection blurRad="6350" stA="52000" endA="300" endPos="35000" dir="5400000" sy="-100000" algn="bl" rotWithShape="0"/>
            </a:effectLst>
          </p:grpSpPr>
          <p:pic>
            <p:nvPicPr>
              <p:cNvPr id="7" name="Picture 6" descr="002K052IiWh.gif"/>
              <p:cNvPicPr>
                <a:picLocks noChangeAspect="1"/>
              </p:cNvPicPr>
              <p:nvPr/>
            </p:nvPicPr>
            <p:blipFill>
              <a:blip r:embed="rId6" cstate="print"/>
              <a:stretch>
                <a:fillRect/>
              </a:stretch>
            </p:blipFill>
            <p:spPr>
              <a:xfrm>
                <a:off x="969471" y="2428868"/>
                <a:ext cx="866775" cy="1247775"/>
              </a:xfrm>
              <a:prstGeom prst="rect">
                <a:avLst/>
              </a:prstGeom>
            </p:spPr>
          </p:pic>
          <p:grpSp>
            <p:nvGrpSpPr>
              <p:cNvPr id="4" name="Group 6"/>
              <p:cNvGrpSpPr/>
              <p:nvPr/>
            </p:nvGrpSpPr>
            <p:grpSpPr>
              <a:xfrm>
                <a:off x="642910" y="928670"/>
                <a:ext cx="7715306" cy="4857783"/>
                <a:chOff x="642910" y="928670"/>
                <a:chExt cx="7715306" cy="4857783"/>
              </a:xfrm>
            </p:grpSpPr>
            <p:sp>
              <p:nvSpPr>
                <p:cNvPr id="8" name="Flowchart: Terminator 7"/>
                <p:cNvSpPr/>
                <p:nvPr/>
              </p:nvSpPr>
              <p:spPr>
                <a:xfrm rot="5400000">
                  <a:off x="2357422" y="-785841"/>
                  <a:ext cx="4286281" cy="7715304"/>
                </a:xfrm>
                <a:prstGeom prst="flowChartTerminator">
                  <a:avLst/>
                </a:prstGeom>
                <a:solidFill>
                  <a:srgbClr val="9900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Flowchart: Terminator 4"/>
                <p:cNvSpPr/>
                <p:nvPr/>
              </p:nvSpPr>
              <p:spPr>
                <a:xfrm rot="5400000">
                  <a:off x="2357423" y="-214339"/>
                  <a:ext cx="4286281" cy="7715304"/>
                </a:xfrm>
                <a:prstGeom prst="flowChartTerminator">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Flowchart: Terminator 3"/>
                <p:cNvSpPr/>
                <p:nvPr/>
              </p:nvSpPr>
              <p:spPr>
                <a:xfrm rot="5400000">
                  <a:off x="2357421" y="-500088"/>
                  <a:ext cx="4286281" cy="7715304"/>
                </a:xfrm>
                <a:prstGeom prst="flowChartTerminator">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grpSp>
        </p:grpSp>
        <p:sp>
          <p:nvSpPr>
            <p:cNvPr id="26633" name="Rectangle 1"/>
            <p:cNvSpPr>
              <a:spLocks noChangeArrowheads="1"/>
            </p:cNvSpPr>
            <p:nvPr/>
          </p:nvSpPr>
          <p:spPr bwMode="auto">
            <a:xfrm>
              <a:off x="1643042" y="1000108"/>
              <a:ext cx="5715008" cy="3047010"/>
            </a:xfrm>
            <a:prstGeom prst="rect">
              <a:avLst/>
            </a:prstGeom>
            <a:noFill/>
            <a:ln w="9525">
              <a:noFill/>
              <a:miter lim="800000"/>
              <a:headEnd/>
              <a:tailEnd/>
            </a:ln>
          </p:spPr>
          <p:txBody>
            <a:bodyPr>
              <a:spAutoFit/>
            </a:bodyPr>
            <a:lstStyle/>
            <a:p>
              <a:pPr algn="ctr"/>
              <a:r>
                <a:rPr lang="ar-EG" sz="4800" b="1">
                  <a:solidFill>
                    <a:srgbClr val="0000FF"/>
                  </a:solidFill>
                  <a:latin typeface="Calibri" pitchFamily="34" charset="0"/>
                </a:rPr>
                <a:t>31- انتهي عثمان من قراءة           من كتابه.</a:t>
              </a:r>
            </a:p>
            <a:p>
              <a:pPr algn="ctr"/>
              <a:r>
                <a:rPr lang="ar-EG" sz="4800" b="1">
                  <a:solidFill>
                    <a:srgbClr val="0000FF"/>
                  </a:solidFill>
                  <a:latin typeface="Calibri" pitchFamily="34" charset="0"/>
                </a:rPr>
                <a:t>هل قرأ نصف الكتاب أم معظم الكتاب ؟                                   </a:t>
              </a:r>
              <a:endParaRPr lang="ar-EG" sz="4400">
                <a:latin typeface="Calibri" pitchFamily="34" charset="0"/>
              </a:endParaRPr>
            </a:p>
          </p:txBody>
        </p:sp>
      </p:grpSp>
      <p:grpSp>
        <p:nvGrpSpPr>
          <p:cNvPr id="5" name="مجموعة 16"/>
          <p:cNvGrpSpPr>
            <a:grpSpLocks/>
          </p:cNvGrpSpPr>
          <p:nvPr/>
        </p:nvGrpSpPr>
        <p:grpSpPr bwMode="auto">
          <a:xfrm>
            <a:off x="4427538" y="1557338"/>
            <a:ext cx="944562" cy="1089025"/>
            <a:chOff x="4724400" y="662444"/>
            <a:chExt cx="762000" cy="1090156"/>
          </a:xfrm>
        </p:grpSpPr>
        <p:sp>
          <p:nvSpPr>
            <p:cNvPr id="26629" name="مربع نص 11"/>
            <p:cNvSpPr txBox="1">
              <a:spLocks noChangeArrowheads="1"/>
            </p:cNvSpPr>
            <p:nvPr/>
          </p:nvSpPr>
          <p:spPr bwMode="auto">
            <a:xfrm>
              <a:off x="4724400" y="662444"/>
              <a:ext cx="762000" cy="646331"/>
            </a:xfrm>
            <a:prstGeom prst="rect">
              <a:avLst/>
            </a:prstGeom>
            <a:noFill/>
            <a:ln w="9525">
              <a:noFill/>
              <a:miter lim="800000"/>
              <a:headEnd/>
              <a:tailEnd/>
            </a:ln>
          </p:spPr>
          <p:txBody>
            <a:bodyPr>
              <a:spAutoFit/>
            </a:bodyPr>
            <a:lstStyle/>
            <a:p>
              <a:pPr algn="ctr" rtl="0"/>
              <a:r>
                <a:rPr lang="ar-EG" sz="3600" b="1">
                  <a:solidFill>
                    <a:srgbClr val="C00000"/>
                  </a:solidFill>
                </a:rPr>
                <a:t>12</a:t>
              </a:r>
              <a:endParaRPr lang="en-US" sz="3600" b="1">
                <a:solidFill>
                  <a:srgbClr val="C00000"/>
                </a:solidFill>
              </a:endParaRPr>
            </a:p>
          </p:txBody>
        </p:sp>
        <p:sp>
          <p:nvSpPr>
            <p:cNvPr id="26630" name="مربع نص 12"/>
            <p:cNvSpPr txBox="1">
              <a:spLocks noChangeArrowheads="1"/>
            </p:cNvSpPr>
            <p:nvPr/>
          </p:nvSpPr>
          <p:spPr bwMode="auto">
            <a:xfrm>
              <a:off x="4724400" y="1106269"/>
              <a:ext cx="762000" cy="646331"/>
            </a:xfrm>
            <a:prstGeom prst="rect">
              <a:avLst/>
            </a:prstGeom>
            <a:noFill/>
            <a:ln w="9525">
              <a:noFill/>
              <a:miter lim="800000"/>
              <a:headEnd/>
              <a:tailEnd/>
            </a:ln>
          </p:spPr>
          <p:txBody>
            <a:bodyPr>
              <a:spAutoFit/>
            </a:bodyPr>
            <a:lstStyle/>
            <a:p>
              <a:pPr algn="ctr" rtl="0"/>
              <a:r>
                <a:rPr lang="ar-EG" sz="3600" b="1">
                  <a:solidFill>
                    <a:srgbClr val="C00000"/>
                  </a:solidFill>
                </a:rPr>
                <a:t>15</a:t>
              </a:r>
              <a:endParaRPr lang="en-US" sz="3600" b="1">
                <a:solidFill>
                  <a:srgbClr val="C00000"/>
                </a:solidFill>
              </a:endParaRPr>
            </a:p>
          </p:txBody>
        </p:sp>
        <p:cxnSp>
          <p:nvCxnSpPr>
            <p:cNvPr id="14" name="رابط مستقيم 13"/>
            <p:cNvCxnSpPr/>
            <p:nvPr/>
          </p:nvCxnSpPr>
          <p:spPr>
            <a:xfrm rot="10800000">
              <a:off x="4867835" y="1142367"/>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16" name="شكل بيضاوي 15"/>
          <p:cNvSpPr/>
          <p:nvPr/>
        </p:nvSpPr>
        <p:spPr>
          <a:xfrm>
            <a:off x="3276600" y="3068638"/>
            <a:ext cx="2879725" cy="936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65 - صوت سؤال الويندوز.wav"/>
                                        </p:tgtEl>
                                      </p:cMediaNode>
                                    </p:audio>
                                  </p:sub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4" name="push.wav"/>
                                        </p:tgtEl>
                                      </p:cMediaNode>
                                    </p:audio>
                                  </p:sub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subTnLst>
                                    <p:audio>
                                      <p:cMediaNode>
                                        <p:cTn display="0" masterRel="sameClick">
                                          <p:stCondLst>
                                            <p:cond evt="begin" delay="0">
                                              <p:tn val="13"/>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14375" y="214313"/>
            <a:ext cx="7715250" cy="6357937"/>
            <a:chOff x="714348" y="214290"/>
            <a:chExt cx="7715305" cy="6357982"/>
          </a:xfrm>
        </p:grpSpPr>
        <p:grpSp>
          <p:nvGrpSpPr>
            <p:cNvPr id="3" name="Group 4"/>
            <p:cNvGrpSpPr/>
            <p:nvPr/>
          </p:nvGrpSpPr>
          <p:grpSpPr>
            <a:xfrm>
              <a:off x="714348" y="214290"/>
              <a:ext cx="7715305" cy="6357982"/>
              <a:chOff x="642910" y="928670"/>
              <a:chExt cx="7715305" cy="4857783"/>
            </a:xfrm>
            <a:effectLst>
              <a:reflection blurRad="6350" stA="52000" endA="300" endPos="35000" dir="5400000" sy="-100000" algn="bl" rotWithShape="0"/>
            </a:effectLst>
          </p:grpSpPr>
          <p:pic>
            <p:nvPicPr>
              <p:cNvPr id="7" name="Picture 6" descr="002K052IiWh.gif"/>
              <p:cNvPicPr>
                <a:picLocks noChangeAspect="1"/>
              </p:cNvPicPr>
              <p:nvPr/>
            </p:nvPicPr>
            <p:blipFill>
              <a:blip r:embed="rId6" cstate="print"/>
              <a:stretch>
                <a:fillRect/>
              </a:stretch>
            </p:blipFill>
            <p:spPr>
              <a:xfrm>
                <a:off x="969471" y="2428868"/>
                <a:ext cx="866775" cy="1247775"/>
              </a:xfrm>
              <a:prstGeom prst="rect">
                <a:avLst/>
              </a:prstGeom>
            </p:spPr>
          </p:pic>
          <p:grpSp>
            <p:nvGrpSpPr>
              <p:cNvPr id="4" name="Group 6"/>
              <p:cNvGrpSpPr/>
              <p:nvPr/>
            </p:nvGrpSpPr>
            <p:grpSpPr>
              <a:xfrm>
                <a:off x="642910" y="928670"/>
                <a:ext cx="7715305" cy="4857783"/>
                <a:chOff x="642910" y="928670"/>
                <a:chExt cx="7715305" cy="4857783"/>
              </a:xfrm>
            </p:grpSpPr>
            <p:sp>
              <p:nvSpPr>
                <p:cNvPr id="8" name="Flowchart: Terminator 7"/>
                <p:cNvSpPr/>
                <p:nvPr/>
              </p:nvSpPr>
              <p:spPr>
                <a:xfrm rot="5400000">
                  <a:off x="2357422" y="-785841"/>
                  <a:ext cx="4286281" cy="7715304"/>
                </a:xfrm>
                <a:prstGeom prst="flowChartTerminator">
                  <a:avLst/>
                </a:prstGeom>
                <a:solidFill>
                  <a:srgbClr val="9900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Flowchart: Terminator 4"/>
                <p:cNvSpPr/>
                <p:nvPr/>
              </p:nvSpPr>
              <p:spPr>
                <a:xfrm rot="5400000">
                  <a:off x="2357422" y="-214339"/>
                  <a:ext cx="4286281" cy="7715304"/>
                </a:xfrm>
                <a:prstGeom prst="flowChartTerminator">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Flowchart: Terminator 3"/>
                <p:cNvSpPr/>
                <p:nvPr/>
              </p:nvSpPr>
              <p:spPr>
                <a:xfrm rot="5400000">
                  <a:off x="2357421" y="-500088"/>
                  <a:ext cx="4286281" cy="7715304"/>
                </a:xfrm>
                <a:prstGeom prst="flowChartTerminator">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grpSp>
        </p:grpSp>
        <p:sp>
          <p:nvSpPr>
            <p:cNvPr id="27657" name="Rectangle 1"/>
            <p:cNvSpPr>
              <a:spLocks noChangeArrowheads="1"/>
            </p:cNvSpPr>
            <p:nvPr/>
          </p:nvSpPr>
          <p:spPr bwMode="auto">
            <a:xfrm>
              <a:off x="1643042" y="980710"/>
              <a:ext cx="6025325" cy="4709014"/>
            </a:xfrm>
            <a:prstGeom prst="rect">
              <a:avLst/>
            </a:prstGeom>
            <a:noFill/>
            <a:ln w="9525">
              <a:noFill/>
              <a:miter lim="800000"/>
              <a:headEnd/>
              <a:tailEnd/>
            </a:ln>
          </p:spPr>
          <p:txBody>
            <a:bodyPr>
              <a:spAutoFit/>
            </a:bodyPr>
            <a:lstStyle/>
            <a:p>
              <a:pPr algn="ctr">
                <a:lnSpc>
                  <a:spcPct val="150000"/>
                </a:lnSpc>
              </a:pPr>
              <a:r>
                <a:rPr lang="ar-EG" sz="4000" b="1">
                  <a:solidFill>
                    <a:srgbClr val="0000FF"/>
                  </a:solidFill>
                  <a:latin typeface="Calibri" pitchFamily="34" charset="0"/>
                </a:rPr>
                <a:t>32-انتهى حسين من تنظيف      من حديقة منزله.</a:t>
              </a:r>
            </a:p>
            <a:p>
              <a:pPr algn="ctr">
                <a:lnSpc>
                  <a:spcPct val="150000"/>
                </a:lnSpc>
              </a:pPr>
              <a:r>
                <a:rPr lang="ar-EG" sz="4000" b="1">
                  <a:solidFill>
                    <a:srgbClr val="0000FF"/>
                  </a:solidFill>
                  <a:latin typeface="Calibri" pitchFamily="34" charset="0"/>
                </a:rPr>
                <a:t> أي مما يأتي يعد تقديرا أفضل للجزء الذي لم يتم تنظيفه: </a:t>
              </a:r>
            </a:p>
            <a:p>
              <a:pPr algn="ctr">
                <a:lnSpc>
                  <a:spcPct val="150000"/>
                </a:lnSpc>
              </a:pPr>
              <a:r>
                <a:rPr lang="ar-EG" sz="4000" b="1">
                  <a:solidFill>
                    <a:srgbClr val="0000FF"/>
                  </a:solidFill>
                  <a:latin typeface="Calibri" pitchFamily="34" charset="0"/>
                </a:rPr>
                <a:t>كل الحديقة أم نصف الحديقة ؟</a:t>
              </a:r>
              <a:endParaRPr lang="ar-EG" sz="3600">
                <a:latin typeface="Calibri" pitchFamily="34" charset="0"/>
              </a:endParaRPr>
            </a:p>
          </p:txBody>
        </p:sp>
      </p:grpSp>
      <p:grpSp>
        <p:nvGrpSpPr>
          <p:cNvPr id="5" name="مجموعة 16"/>
          <p:cNvGrpSpPr>
            <a:grpSpLocks/>
          </p:cNvGrpSpPr>
          <p:nvPr/>
        </p:nvGrpSpPr>
        <p:grpSpPr bwMode="auto">
          <a:xfrm>
            <a:off x="1476375" y="1042988"/>
            <a:ext cx="944563" cy="1090612"/>
            <a:chOff x="4724400" y="662444"/>
            <a:chExt cx="762000" cy="1090156"/>
          </a:xfrm>
        </p:grpSpPr>
        <p:sp>
          <p:nvSpPr>
            <p:cNvPr id="27653" name="مربع نص 11"/>
            <p:cNvSpPr txBox="1">
              <a:spLocks noChangeArrowheads="1"/>
            </p:cNvSpPr>
            <p:nvPr/>
          </p:nvSpPr>
          <p:spPr bwMode="auto">
            <a:xfrm>
              <a:off x="4724400" y="662444"/>
              <a:ext cx="762000" cy="646331"/>
            </a:xfrm>
            <a:prstGeom prst="rect">
              <a:avLst/>
            </a:prstGeom>
            <a:noFill/>
            <a:ln w="9525">
              <a:noFill/>
              <a:miter lim="800000"/>
              <a:headEnd/>
              <a:tailEnd/>
            </a:ln>
          </p:spPr>
          <p:txBody>
            <a:bodyPr>
              <a:spAutoFit/>
            </a:bodyPr>
            <a:lstStyle/>
            <a:p>
              <a:pPr algn="ctr" rtl="0"/>
              <a:r>
                <a:rPr lang="ar-EG" sz="3600" b="1">
                  <a:solidFill>
                    <a:srgbClr val="C00000"/>
                  </a:solidFill>
                </a:rPr>
                <a:t>2</a:t>
              </a:r>
              <a:endParaRPr lang="en-US" sz="3600" b="1">
                <a:solidFill>
                  <a:srgbClr val="C00000"/>
                </a:solidFill>
              </a:endParaRPr>
            </a:p>
          </p:txBody>
        </p:sp>
        <p:sp>
          <p:nvSpPr>
            <p:cNvPr id="27654" name="مربع نص 12"/>
            <p:cNvSpPr txBox="1">
              <a:spLocks noChangeArrowheads="1"/>
            </p:cNvSpPr>
            <p:nvPr/>
          </p:nvSpPr>
          <p:spPr bwMode="auto">
            <a:xfrm>
              <a:off x="4724400" y="1106269"/>
              <a:ext cx="762000" cy="646331"/>
            </a:xfrm>
            <a:prstGeom prst="rect">
              <a:avLst/>
            </a:prstGeom>
            <a:noFill/>
            <a:ln w="9525">
              <a:noFill/>
              <a:miter lim="800000"/>
              <a:headEnd/>
              <a:tailEnd/>
            </a:ln>
          </p:spPr>
          <p:txBody>
            <a:bodyPr>
              <a:spAutoFit/>
            </a:bodyPr>
            <a:lstStyle/>
            <a:p>
              <a:pPr algn="ctr" rtl="0"/>
              <a:r>
                <a:rPr lang="ar-EG" sz="3600" b="1">
                  <a:solidFill>
                    <a:srgbClr val="C00000"/>
                  </a:solidFill>
                </a:rPr>
                <a:t>10</a:t>
              </a:r>
              <a:endParaRPr lang="en-US" sz="3600" b="1">
                <a:solidFill>
                  <a:srgbClr val="C00000"/>
                </a:solidFill>
              </a:endParaRPr>
            </a:p>
          </p:txBody>
        </p:sp>
        <p:cxnSp>
          <p:nvCxnSpPr>
            <p:cNvPr id="14" name="رابط مستقيم 13"/>
            <p:cNvCxnSpPr/>
            <p:nvPr/>
          </p:nvCxnSpPr>
          <p:spPr>
            <a:xfrm rot="10800000">
              <a:off x="4867835" y="1143255"/>
              <a:ext cx="457200" cy="0"/>
            </a:xfrm>
            <a:prstGeom prst="line">
              <a:avLst/>
            </a:prstGeom>
          </p:spPr>
          <p:style>
            <a:lnRef idx="3">
              <a:schemeClr val="dk1"/>
            </a:lnRef>
            <a:fillRef idx="0">
              <a:schemeClr val="dk1"/>
            </a:fillRef>
            <a:effectRef idx="2">
              <a:schemeClr val="dk1"/>
            </a:effectRef>
            <a:fontRef idx="minor">
              <a:schemeClr val="tx1"/>
            </a:fontRef>
          </p:style>
        </p:cxnSp>
      </p:grpSp>
      <p:sp>
        <p:nvSpPr>
          <p:cNvPr id="15" name="شكل بيضاوي 14"/>
          <p:cNvSpPr/>
          <p:nvPr/>
        </p:nvSpPr>
        <p:spPr>
          <a:xfrm>
            <a:off x="5148263" y="4724400"/>
            <a:ext cx="2376487" cy="936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365 - صوت سؤال الويندوز.wav"/>
                                        </p:tgtEl>
                                      </p:cMediaNode>
                                    </p:audio>
                                  </p:subTnLst>
                                </p:cTn>
                              </p:par>
                              <p:par>
                                <p:cTn id="11" presetID="18" presetClass="entr" presetSubtype="1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push.wav"/>
                                        </p:tgtEl>
                                      </p:cMediaNode>
                                    </p:audio>
                                  </p:sub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Left)">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928938" y="571500"/>
            <a:ext cx="5500687" cy="857250"/>
            <a:chOff x="2928926" y="357166"/>
            <a:chExt cx="5500726" cy="857256"/>
          </a:xfrm>
        </p:grpSpPr>
        <p:sp>
          <p:nvSpPr>
            <p:cNvPr id="3" name="Hexagon 2"/>
            <p:cNvSpPr/>
            <p:nvPr/>
          </p:nvSpPr>
          <p:spPr>
            <a:xfrm>
              <a:off x="2928926" y="357166"/>
              <a:ext cx="5500726" cy="857256"/>
            </a:xfrm>
            <a:prstGeom prst="hexagon">
              <a:avLst/>
            </a:prstGeom>
            <a:gradFill flip="none" rotWithShape="1">
              <a:gsLst>
                <a:gs pos="0">
                  <a:srgbClr val="C00000"/>
                </a:gs>
                <a:gs pos="30000">
                  <a:srgbClr val="9900FF"/>
                </a:gs>
                <a:gs pos="64999">
                  <a:srgbClr val="FFFF00"/>
                </a:gs>
                <a:gs pos="89999">
                  <a:srgbClr val="FF0000"/>
                </a:gs>
                <a:gs pos="100000">
                  <a:srgbClr val="00FF00"/>
                </a:gs>
              </a:gsLst>
              <a:lin ang="13500000" scaled="1"/>
              <a:tileRect/>
            </a:gradFill>
            <a:ln w="57150">
              <a:solidFill>
                <a:schemeClr val="tx1"/>
              </a:solidFill>
            </a:ln>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a:p>
          </p:txBody>
        </p:sp>
        <p:sp>
          <p:nvSpPr>
            <p:cNvPr id="28690" name="TextBox 1"/>
            <p:cNvSpPr txBox="1">
              <a:spLocks noChangeArrowheads="1"/>
            </p:cNvSpPr>
            <p:nvPr/>
          </p:nvSpPr>
          <p:spPr bwMode="auto">
            <a:xfrm>
              <a:off x="3214678" y="428604"/>
              <a:ext cx="4857784" cy="707886"/>
            </a:xfrm>
            <a:prstGeom prst="rect">
              <a:avLst/>
            </a:prstGeom>
            <a:noFill/>
            <a:ln w="9525">
              <a:noFill/>
              <a:miter lim="800000"/>
              <a:headEnd/>
              <a:tailEnd/>
            </a:ln>
          </p:spPr>
          <p:txBody>
            <a:bodyPr>
              <a:spAutoFit/>
            </a:bodyPr>
            <a:lstStyle/>
            <a:p>
              <a:r>
                <a:rPr lang="ar-EG" sz="4000" b="1">
                  <a:latin typeface="Calibri" pitchFamily="34" charset="0"/>
                </a:rPr>
                <a:t>مسائل مهارات التفكير العليا</a:t>
              </a:r>
            </a:p>
          </p:txBody>
        </p:sp>
      </p:grpSp>
      <p:grpSp>
        <p:nvGrpSpPr>
          <p:cNvPr id="4" name="Group 10"/>
          <p:cNvGrpSpPr>
            <a:grpSpLocks/>
          </p:cNvGrpSpPr>
          <p:nvPr/>
        </p:nvGrpSpPr>
        <p:grpSpPr bwMode="auto">
          <a:xfrm>
            <a:off x="539750" y="1628775"/>
            <a:ext cx="8286750" cy="4738688"/>
            <a:chOff x="857223" y="1714490"/>
            <a:chExt cx="6429421" cy="4286278"/>
          </a:xfrm>
        </p:grpSpPr>
        <p:grpSp>
          <p:nvGrpSpPr>
            <p:cNvPr id="28684" name="Group 6"/>
            <p:cNvGrpSpPr>
              <a:grpSpLocks/>
            </p:cNvGrpSpPr>
            <p:nvPr/>
          </p:nvGrpSpPr>
          <p:grpSpPr bwMode="auto">
            <a:xfrm>
              <a:off x="857223" y="1714490"/>
              <a:ext cx="6429421" cy="4286278"/>
              <a:chOff x="428595" y="130097"/>
              <a:chExt cx="8501123" cy="6812122"/>
            </a:xfrm>
          </p:grpSpPr>
          <p:sp>
            <p:nvSpPr>
              <p:cNvPr id="8" name="Flowchart: Terminator 7"/>
              <p:cNvSpPr/>
              <p:nvPr/>
            </p:nvSpPr>
            <p:spPr>
              <a:xfrm rot="5400000">
                <a:off x="1714685" y="-1155993"/>
                <a:ext cx="5928942" cy="8501123"/>
              </a:xfrm>
              <a:prstGeom prst="flowChartTerminator">
                <a:avLst/>
              </a:prstGeom>
              <a:solidFill>
                <a:srgbClr val="80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Flowchart: Terminator 8"/>
              <p:cNvSpPr/>
              <p:nvPr/>
            </p:nvSpPr>
            <p:spPr>
              <a:xfrm rot="5400000">
                <a:off x="1714685" y="-272813"/>
                <a:ext cx="5928942" cy="8501123"/>
              </a:xfrm>
              <a:prstGeom prst="flowChartTerminator">
                <a:avLst/>
              </a:prstGeom>
              <a:solidFill>
                <a:srgbClr val="80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Flowchart: Terminator 9"/>
              <p:cNvSpPr/>
              <p:nvPr/>
            </p:nvSpPr>
            <p:spPr>
              <a:xfrm rot="5400000">
                <a:off x="1713545" y="-714404"/>
                <a:ext cx="5931223" cy="8501123"/>
              </a:xfrm>
              <a:prstGeom prst="flowChartTerminator">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grpSp>
        <p:sp>
          <p:nvSpPr>
            <p:cNvPr id="28685" name="Rectangle 4"/>
            <p:cNvSpPr>
              <a:spLocks noChangeArrowheads="1"/>
            </p:cNvSpPr>
            <p:nvPr/>
          </p:nvSpPr>
          <p:spPr bwMode="auto">
            <a:xfrm>
              <a:off x="1428728" y="2285986"/>
              <a:ext cx="5357818" cy="1085732"/>
            </a:xfrm>
            <a:prstGeom prst="rect">
              <a:avLst/>
            </a:prstGeom>
            <a:noFill/>
            <a:ln w="9525">
              <a:noFill/>
              <a:miter lim="800000"/>
              <a:headEnd/>
              <a:tailEnd/>
            </a:ln>
          </p:spPr>
          <p:txBody>
            <a:bodyPr>
              <a:spAutoFit/>
            </a:bodyPr>
            <a:lstStyle/>
            <a:p>
              <a:r>
                <a:rPr lang="ar-EG" sz="4000" b="1">
                  <a:solidFill>
                    <a:srgbClr val="C00000"/>
                  </a:solidFill>
                  <a:latin typeface="Calibri" pitchFamily="34" charset="0"/>
                </a:rPr>
                <a:t>33-مسألة مفتوحة: </a:t>
              </a:r>
              <a:r>
                <a:rPr lang="ar-EG" sz="3200" b="1">
                  <a:solidFill>
                    <a:srgbClr val="0000FF"/>
                  </a:solidFill>
                  <a:latin typeface="Calibri" pitchFamily="34" charset="0"/>
                </a:rPr>
                <a:t>اكتب كسرا مقامه 15 ويمكن تقريبه إلى        .       </a:t>
              </a:r>
            </a:p>
          </p:txBody>
        </p:sp>
      </p:grpSp>
      <p:grpSp>
        <p:nvGrpSpPr>
          <p:cNvPr id="6" name="مجموعة 16"/>
          <p:cNvGrpSpPr>
            <a:grpSpLocks/>
          </p:cNvGrpSpPr>
          <p:nvPr/>
        </p:nvGrpSpPr>
        <p:grpSpPr bwMode="auto">
          <a:xfrm>
            <a:off x="4851400" y="2749550"/>
            <a:ext cx="944563" cy="966788"/>
            <a:chOff x="4724400" y="662444"/>
            <a:chExt cx="762000" cy="967045"/>
          </a:xfrm>
        </p:grpSpPr>
        <p:sp>
          <p:nvSpPr>
            <p:cNvPr id="28681" name="مربع نص 11"/>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28682" name="مربع نص 12"/>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14" name="رابط مستقيم 13"/>
            <p:cNvCxnSpPr/>
            <p:nvPr/>
          </p:nvCxnSpPr>
          <p:spPr>
            <a:xfrm rot="10800000">
              <a:off x="4867835" y="1143585"/>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7" name="مجموعة 16"/>
          <p:cNvGrpSpPr>
            <a:grpSpLocks/>
          </p:cNvGrpSpPr>
          <p:nvPr/>
        </p:nvGrpSpPr>
        <p:grpSpPr bwMode="auto">
          <a:xfrm>
            <a:off x="4786313" y="4319588"/>
            <a:ext cx="944562" cy="966787"/>
            <a:chOff x="4724400" y="662444"/>
            <a:chExt cx="762000" cy="967045"/>
          </a:xfrm>
        </p:grpSpPr>
        <p:sp>
          <p:nvSpPr>
            <p:cNvPr id="28678" name="مربع نص 11"/>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solidFill>
                    <a:srgbClr val="C00000"/>
                  </a:solidFill>
                </a:rPr>
                <a:t>7</a:t>
              </a:r>
              <a:endParaRPr lang="en-US" sz="2800">
                <a:solidFill>
                  <a:srgbClr val="C00000"/>
                </a:solidFill>
              </a:endParaRPr>
            </a:p>
          </p:txBody>
        </p:sp>
        <p:sp>
          <p:nvSpPr>
            <p:cNvPr id="28679" name="مربع نص 12"/>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solidFill>
                    <a:srgbClr val="C00000"/>
                  </a:solidFill>
                </a:rPr>
                <a:t>15</a:t>
              </a:r>
              <a:endParaRPr lang="en-US" sz="2800">
                <a:solidFill>
                  <a:srgbClr val="C00000"/>
                </a:solidFill>
              </a:endParaRPr>
            </a:p>
          </p:txBody>
        </p:sp>
        <p:cxnSp>
          <p:nvCxnSpPr>
            <p:cNvPr id="19" name="رابط مستقيم 13"/>
            <p:cNvCxnSpPr/>
            <p:nvPr/>
          </p:nvCxnSpPr>
          <p:spPr>
            <a:xfrm rot="10800000">
              <a:off x="4867835" y="1143584"/>
              <a:ext cx="457200" cy="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Default.wav"/>
                                        </p:tgtEl>
                                      </p:cMediaNode>
                                    </p:audio>
                                  </p:sub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plus(in)">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par>
                                <p:cTn id="26" presetID="18" presetClass="entr" presetSubtype="1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subTnLst>
                                    <p:audio>
                                      <p:cMediaNode>
                                        <p:cTn display="0" masterRel="sameClick">
                                          <p:stCondLst>
                                            <p:cond evt="begin" delay="0">
                                              <p:tn val="26"/>
                                            </p:cond>
                                          </p:stCondLst>
                                          <p:endCondLst>
                                            <p:cond evt="onStopAudio" delay="0">
                                              <p:tgtEl>
                                                <p:sldTgt/>
                                              </p:tgtEl>
                                            </p:cond>
                                          </p:endCondLst>
                                        </p:cTn>
                                        <p:tgtEl>
                                          <p:sndTgt r:embed="rId5" name="push.wav"/>
                                        </p:tgtEl>
                                      </p:cMediaNode>
                                    </p:audio>
                                  </p:sub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5"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928938" y="571500"/>
            <a:ext cx="5500687" cy="857250"/>
            <a:chOff x="2928926" y="357166"/>
            <a:chExt cx="5500726" cy="857256"/>
          </a:xfrm>
        </p:grpSpPr>
        <p:sp>
          <p:nvSpPr>
            <p:cNvPr id="3" name="Hexagon 2"/>
            <p:cNvSpPr/>
            <p:nvPr/>
          </p:nvSpPr>
          <p:spPr>
            <a:xfrm>
              <a:off x="2928926" y="357166"/>
              <a:ext cx="5500726" cy="857256"/>
            </a:xfrm>
            <a:prstGeom prst="hexagon">
              <a:avLst/>
            </a:prstGeom>
            <a:gradFill flip="none" rotWithShape="1">
              <a:gsLst>
                <a:gs pos="0">
                  <a:srgbClr val="C00000"/>
                </a:gs>
                <a:gs pos="30000">
                  <a:srgbClr val="9900FF"/>
                </a:gs>
                <a:gs pos="64999">
                  <a:srgbClr val="FFFF00"/>
                </a:gs>
                <a:gs pos="89999">
                  <a:srgbClr val="FF0000"/>
                </a:gs>
                <a:gs pos="100000">
                  <a:srgbClr val="00FF00"/>
                </a:gs>
              </a:gsLst>
              <a:lin ang="13500000" scaled="1"/>
              <a:tileRect/>
            </a:gradFill>
            <a:ln w="57150">
              <a:solidFill>
                <a:schemeClr val="tx1"/>
              </a:solidFill>
            </a:ln>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a:p>
          </p:txBody>
        </p:sp>
        <p:sp>
          <p:nvSpPr>
            <p:cNvPr id="29708" name="TextBox 1"/>
            <p:cNvSpPr txBox="1">
              <a:spLocks noChangeArrowheads="1"/>
            </p:cNvSpPr>
            <p:nvPr/>
          </p:nvSpPr>
          <p:spPr bwMode="auto">
            <a:xfrm>
              <a:off x="3214678" y="428604"/>
              <a:ext cx="4857784" cy="707886"/>
            </a:xfrm>
            <a:prstGeom prst="rect">
              <a:avLst/>
            </a:prstGeom>
            <a:noFill/>
            <a:ln w="9525">
              <a:noFill/>
              <a:miter lim="800000"/>
              <a:headEnd/>
              <a:tailEnd/>
            </a:ln>
          </p:spPr>
          <p:txBody>
            <a:bodyPr>
              <a:spAutoFit/>
            </a:bodyPr>
            <a:lstStyle/>
            <a:p>
              <a:r>
                <a:rPr lang="ar-EG" sz="4000" b="1">
                  <a:latin typeface="Calibri" pitchFamily="34" charset="0"/>
                </a:rPr>
                <a:t>مسائل مهارات التفكير العليا</a:t>
              </a:r>
            </a:p>
          </p:txBody>
        </p:sp>
      </p:grpSp>
      <p:grpSp>
        <p:nvGrpSpPr>
          <p:cNvPr id="4" name="Group 10"/>
          <p:cNvGrpSpPr>
            <a:grpSpLocks/>
          </p:cNvGrpSpPr>
          <p:nvPr/>
        </p:nvGrpSpPr>
        <p:grpSpPr bwMode="auto">
          <a:xfrm>
            <a:off x="539750" y="1628775"/>
            <a:ext cx="8286750" cy="4738688"/>
            <a:chOff x="857223" y="1714490"/>
            <a:chExt cx="6429421" cy="4286278"/>
          </a:xfrm>
        </p:grpSpPr>
        <p:grpSp>
          <p:nvGrpSpPr>
            <p:cNvPr id="29702" name="Group 6"/>
            <p:cNvGrpSpPr>
              <a:grpSpLocks/>
            </p:cNvGrpSpPr>
            <p:nvPr/>
          </p:nvGrpSpPr>
          <p:grpSpPr bwMode="auto">
            <a:xfrm>
              <a:off x="857223" y="1714490"/>
              <a:ext cx="6429421" cy="4286278"/>
              <a:chOff x="428595" y="130097"/>
              <a:chExt cx="8501123" cy="6812122"/>
            </a:xfrm>
          </p:grpSpPr>
          <p:sp>
            <p:nvSpPr>
              <p:cNvPr id="8" name="Flowchart: Terminator 7"/>
              <p:cNvSpPr/>
              <p:nvPr/>
            </p:nvSpPr>
            <p:spPr>
              <a:xfrm rot="5400000">
                <a:off x="1714685" y="-1155993"/>
                <a:ext cx="5928942" cy="8501123"/>
              </a:xfrm>
              <a:prstGeom prst="flowChartTerminator">
                <a:avLst/>
              </a:prstGeom>
              <a:solidFill>
                <a:srgbClr val="80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9" name="Flowchart: Terminator 8"/>
              <p:cNvSpPr/>
              <p:nvPr/>
            </p:nvSpPr>
            <p:spPr>
              <a:xfrm rot="5400000">
                <a:off x="1714685" y="-272813"/>
                <a:ext cx="5928942" cy="8501123"/>
              </a:xfrm>
              <a:prstGeom prst="flowChartTerminator">
                <a:avLst/>
              </a:prstGeom>
              <a:solidFill>
                <a:srgbClr val="8000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Flowchart: Terminator 9"/>
              <p:cNvSpPr/>
              <p:nvPr/>
            </p:nvSpPr>
            <p:spPr>
              <a:xfrm rot="5400000">
                <a:off x="1713545" y="-714404"/>
                <a:ext cx="5931223" cy="8501123"/>
              </a:xfrm>
              <a:prstGeom prst="flowChartTerminator">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grpSp>
        <p:sp>
          <p:nvSpPr>
            <p:cNvPr id="29703" name="Rectangle 4"/>
            <p:cNvSpPr>
              <a:spLocks noChangeArrowheads="1"/>
            </p:cNvSpPr>
            <p:nvPr/>
          </p:nvSpPr>
          <p:spPr bwMode="auto">
            <a:xfrm>
              <a:off x="1428728" y="2285986"/>
              <a:ext cx="5357818" cy="974374"/>
            </a:xfrm>
            <a:prstGeom prst="rect">
              <a:avLst/>
            </a:prstGeom>
            <a:noFill/>
            <a:ln w="9525">
              <a:noFill/>
              <a:miter lim="800000"/>
              <a:headEnd/>
              <a:tailEnd/>
            </a:ln>
          </p:spPr>
          <p:txBody>
            <a:bodyPr>
              <a:spAutoFit/>
            </a:bodyPr>
            <a:lstStyle/>
            <a:p>
              <a:r>
                <a:rPr lang="ar-EG" sz="3200" b="1">
                  <a:solidFill>
                    <a:srgbClr val="C00000"/>
                  </a:solidFill>
                  <a:latin typeface="Calibri" pitchFamily="34" charset="0"/>
                </a:rPr>
                <a:t>34- اكتشف المختلف: </a:t>
              </a:r>
              <a:r>
                <a:rPr lang="ar-EG" sz="3200" b="1">
                  <a:solidFill>
                    <a:srgbClr val="0000FF"/>
                  </a:solidFill>
                  <a:latin typeface="Calibri" pitchFamily="34" charset="0"/>
                </a:rPr>
                <a:t>حدد الكسر الذي يختلف عن الكسور الثلاثة الأخرى ،وبرر إجابتك</a:t>
              </a:r>
              <a:endParaRPr lang="ar-EG" sz="2800">
                <a:latin typeface="Calibri" pitchFamily="34" charset="0"/>
              </a:endParaRPr>
            </a:p>
          </p:txBody>
        </p:sp>
      </p:grpSp>
      <p:pic>
        <p:nvPicPr>
          <p:cNvPr id="21517" name="Picture 13"/>
          <p:cNvPicPr>
            <a:picLocks noChangeAspect="1" noChangeArrowheads="1"/>
          </p:cNvPicPr>
          <p:nvPr/>
        </p:nvPicPr>
        <p:blipFill>
          <a:blip r:embed="rId5" cstate="print">
            <a:lum bright="-22000" contrast="52000"/>
          </a:blip>
          <a:srcRect/>
          <a:stretch>
            <a:fillRect/>
          </a:stretch>
        </p:blipFill>
        <p:spPr bwMode="auto">
          <a:xfrm>
            <a:off x="992188" y="3357563"/>
            <a:ext cx="7324725" cy="1009650"/>
          </a:xfrm>
          <a:prstGeom prst="rect">
            <a:avLst/>
          </a:prstGeom>
          <a:noFill/>
          <a:ln w="9525">
            <a:noFill/>
            <a:miter lim="800000"/>
            <a:headEnd/>
            <a:tailEnd/>
          </a:ln>
        </p:spPr>
      </p:pic>
      <p:pic>
        <p:nvPicPr>
          <p:cNvPr id="40962" name="Picture 2"/>
          <p:cNvPicPr>
            <a:picLocks noChangeAspect="1" noChangeArrowheads="1"/>
          </p:cNvPicPr>
          <p:nvPr/>
        </p:nvPicPr>
        <p:blipFill>
          <a:blip r:embed="rId6" cstate="print"/>
          <a:srcRect/>
          <a:stretch>
            <a:fillRect/>
          </a:stretch>
        </p:blipFill>
        <p:spPr bwMode="auto">
          <a:xfrm>
            <a:off x="1071538" y="4643445"/>
            <a:ext cx="7143777" cy="196795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Default.wav"/>
                                        </p:tgtEl>
                                      </p:cMediaNode>
                                    </p:audio>
                                  </p:sub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plus(in)">
                                      <p:cBhvr>
                                        <p:cTn id="25" dur="5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par>
                                <p:cTn id="26" presetID="4" presetClass="entr" presetSubtype="16" fill="hold" nodeType="withEffect">
                                  <p:stCondLst>
                                    <p:cond delay="0"/>
                                  </p:stCondLst>
                                  <p:childTnLst>
                                    <p:set>
                                      <p:cBhvr>
                                        <p:cTn id="27" dur="1" fill="hold">
                                          <p:stCondLst>
                                            <p:cond delay="0"/>
                                          </p:stCondLst>
                                        </p:cTn>
                                        <p:tgtEl>
                                          <p:spTgt spid="21517"/>
                                        </p:tgtEl>
                                        <p:attrNameLst>
                                          <p:attrName>style.visibility</p:attrName>
                                        </p:attrNameLst>
                                      </p:cBhvr>
                                      <p:to>
                                        <p:strVal val="visible"/>
                                      </p:to>
                                    </p:set>
                                    <p:animEffect transition="in" filter="box(in)">
                                      <p:cBhvr>
                                        <p:cTn id="28" dur="500"/>
                                        <p:tgtEl>
                                          <p:spTgt spid="2151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0962"/>
                                        </p:tgtEl>
                                        <p:attrNameLst>
                                          <p:attrName>style.visibility</p:attrName>
                                        </p:attrNameLst>
                                      </p:cBhvr>
                                      <p:to>
                                        <p:strVal val="visible"/>
                                      </p:to>
                                    </p:set>
                                    <p:anim calcmode="lin" valueType="num">
                                      <p:cBhvr>
                                        <p:cTn id="33" dur="1000" fill="hold"/>
                                        <p:tgtEl>
                                          <p:spTgt spid="40962"/>
                                        </p:tgtEl>
                                        <p:attrNameLst>
                                          <p:attrName>ppt_x</p:attrName>
                                        </p:attrNameLst>
                                      </p:cBhvr>
                                      <p:tavLst>
                                        <p:tav tm="0">
                                          <p:val>
                                            <p:strVal val="#ppt_x-.2"/>
                                          </p:val>
                                        </p:tav>
                                        <p:tav tm="100000">
                                          <p:val>
                                            <p:strVal val="#ppt_x"/>
                                          </p:val>
                                        </p:tav>
                                      </p:tavLst>
                                    </p:anim>
                                    <p:anim calcmode="lin" valueType="num">
                                      <p:cBhvr>
                                        <p:cTn id="34"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0962"/>
                                        </p:tgtEl>
                                      </p:cBhvr>
                                    </p:animEffect>
                                  </p:childTnLst>
                                  <p:subTnLst>
                                    <p:audio>
                                      <p:cMediaNode>
                                        <p:cTn display="0" masterRel="sameClick">
                                          <p:stCondLst>
                                            <p:cond evt="begin" delay="0">
                                              <p:tn val="31"/>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572396" y="571480"/>
            <a:ext cx="857256" cy="7143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35</a:t>
            </a:r>
          </a:p>
        </p:txBody>
      </p:sp>
      <p:grpSp>
        <p:nvGrpSpPr>
          <p:cNvPr id="2" name="Group 6"/>
          <p:cNvGrpSpPr>
            <a:grpSpLocks/>
          </p:cNvGrpSpPr>
          <p:nvPr/>
        </p:nvGrpSpPr>
        <p:grpSpPr bwMode="auto">
          <a:xfrm>
            <a:off x="3552825" y="357188"/>
            <a:ext cx="3448050" cy="2357437"/>
            <a:chOff x="3409965" y="1571612"/>
            <a:chExt cx="3448051" cy="2357454"/>
          </a:xfrm>
        </p:grpSpPr>
        <p:pic>
          <p:nvPicPr>
            <p:cNvPr id="30729" name="Picture 5" descr="BCKMC133.WMF"/>
            <p:cNvPicPr>
              <a:picLocks noChangeAspect="1"/>
            </p:cNvPicPr>
            <p:nvPr/>
          </p:nvPicPr>
          <p:blipFill>
            <a:blip r:embed="rId6" cstate="print">
              <a:lum bright="-14000" contrast="30000"/>
            </a:blip>
            <a:srcRect/>
            <a:stretch>
              <a:fillRect/>
            </a:stretch>
          </p:blipFill>
          <p:spPr bwMode="auto">
            <a:xfrm>
              <a:off x="3409965" y="1571612"/>
              <a:ext cx="3448051" cy="2357454"/>
            </a:xfrm>
            <a:prstGeom prst="rect">
              <a:avLst/>
            </a:prstGeom>
            <a:noFill/>
            <a:ln w="9525">
              <a:noFill/>
              <a:miter lim="800000"/>
              <a:headEnd/>
              <a:tailEnd/>
            </a:ln>
          </p:spPr>
        </p:pic>
        <p:sp>
          <p:nvSpPr>
            <p:cNvPr id="30730" name="TextBox 3"/>
            <p:cNvSpPr txBox="1">
              <a:spLocks noChangeArrowheads="1"/>
            </p:cNvSpPr>
            <p:nvPr/>
          </p:nvSpPr>
          <p:spPr bwMode="auto">
            <a:xfrm rot="260318">
              <a:off x="5429256" y="1643050"/>
              <a:ext cx="1285884" cy="830997"/>
            </a:xfrm>
            <a:prstGeom prst="rect">
              <a:avLst/>
            </a:prstGeom>
            <a:noFill/>
            <a:ln w="9525">
              <a:noFill/>
              <a:miter lim="800000"/>
              <a:headEnd/>
              <a:tailEnd/>
            </a:ln>
          </p:spPr>
          <p:txBody>
            <a:bodyPr>
              <a:spAutoFit/>
            </a:bodyPr>
            <a:lstStyle/>
            <a:p>
              <a:pPr algn="ctr"/>
              <a:r>
                <a:rPr lang="ar-EG" sz="4800" b="1">
                  <a:latin typeface="Calibri" pitchFamily="34" charset="0"/>
                </a:rPr>
                <a:t>أكتب</a:t>
              </a:r>
            </a:p>
          </p:txBody>
        </p:sp>
      </p:grpSp>
      <p:grpSp>
        <p:nvGrpSpPr>
          <p:cNvPr id="4" name="Group 12"/>
          <p:cNvGrpSpPr>
            <a:grpSpLocks/>
          </p:cNvGrpSpPr>
          <p:nvPr/>
        </p:nvGrpSpPr>
        <p:grpSpPr bwMode="auto">
          <a:xfrm>
            <a:off x="1357313" y="2643188"/>
            <a:ext cx="6429375" cy="2786062"/>
            <a:chOff x="1428728" y="2571743"/>
            <a:chExt cx="6429421" cy="3500463"/>
          </a:xfrm>
        </p:grpSpPr>
        <p:grpSp>
          <p:nvGrpSpPr>
            <p:cNvPr id="30725" name="Group 11"/>
            <p:cNvGrpSpPr>
              <a:grpSpLocks/>
            </p:cNvGrpSpPr>
            <p:nvPr/>
          </p:nvGrpSpPr>
          <p:grpSpPr bwMode="auto">
            <a:xfrm>
              <a:off x="1428728" y="2571743"/>
              <a:ext cx="6429421" cy="3500463"/>
              <a:chOff x="1428728" y="2571743"/>
              <a:chExt cx="6429421" cy="3500463"/>
            </a:xfrm>
          </p:grpSpPr>
          <p:sp>
            <p:nvSpPr>
              <p:cNvPr id="11" name="Flowchart: Off-page Connector 10"/>
              <p:cNvSpPr/>
              <p:nvPr/>
            </p:nvSpPr>
            <p:spPr>
              <a:xfrm rot="10800000">
                <a:off x="1428728" y="2571743"/>
                <a:ext cx="6429421" cy="2928023"/>
              </a:xfrm>
              <a:prstGeom prst="flowChartOffpageConnector">
                <a:avLst/>
              </a:prstGeom>
              <a:solidFill>
                <a:srgbClr val="FFFF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8" name="Flowchart: Off-page Connector 7"/>
              <p:cNvSpPr/>
              <p:nvPr/>
            </p:nvSpPr>
            <p:spPr>
              <a:xfrm>
                <a:off x="1428728" y="3144183"/>
                <a:ext cx="6429421" cy="2928023"/>
              </a:xfrm>
              <a:prstGeom prst="flowChartOffpageConnector">
                <a:avLst/>
              </a:prstGeom>
              <a:solidFill>
                <a:srgbClr val="0000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 name="Rectangle 4"/>
            <p:cNvSpPr/>
            <p:nvPr/>
          </p:nvSpPr>
          <p:spPr>
            <a:xfrm>
              <a:off x="1785918" y="3357562"/>
              <a:ext cx="5500726" cy="1353438"/>
            </a:xfrm>
            <a:prstGeom prst="rect">
              <a:avLst/>
            </a:prstGeom>
          </p:spPr>
          <p:txBody>
            <a:bodyPr>
              <a:spAutoFit/>
            </a:bodyPr>
            <a:lstStyle/>
            <a:p>
              <a:pPr fontAlgn="auto">
                <a:spcBef>
                  <a:spcPts val="0"/>
                </a:spcBef>
                <a:spcAft>
                  <a:spcPts val="0"/>
                </a:spcAft>
                <a:defRPr/>
              </a:pPr>
              <a:r>
                <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وضح طريقتين مختلفين لتقريب الكسور، وبين الاستعمال المناسب لكل  منهما.</a:t>
              </a:r>
            </a:p>
          </p:txBody>
        </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ose.wav"/>
                                        </p:tgtEl>
                                      </p:cMediaNode>
                                    </p:audio>
                                  </p:sub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0294 - ويندوز صغير.wav"/>
                                        </p:tgtEl>
                                      </p:cMediaNode>
                                    </p:audio>
                                  </p:sub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5" name="BEA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000750" y="214313"/>
            <a:ext cx="2643188" cy="1500187"/>
            <a:chOff x="6000436" y="214290"/>
            <a:chExt cx="2643530" cy="1500198"/>
          </a:xfrm>
        </p:grpSpPr>
        <p:pic>
          <p:nvPicPr>
            <p:cNvPr id="4107" name="Picture 2" descr="Chrome.wmf"/>
            <p:cNvPicPr>
              <a:picLocks noChangeAspect="1"/>
            </p:cNvPicPr>
            <p:nvPr/>
          </p:nvPicPr>
          <p:blipFill>
            <a:blip r:embed="rId5" cstate="print"/>
            <a:srcRect/>
            <a:stretch>
              <a:fillRect/>
            </a:stretch>
          </p:blipFill>
          <p:spPr bwMode="auto">
            <a:xfrm>
              <a:off x="6000436" y="214290"/>
              <a:ext cx="2643530" cy="1500198"/>
            </a:xfrm>
            <a:prstGeom prst="rect">
              <a:avLst/>
            </a:prstGeom>
            <a:noFill/>
            <a:ln w="9525">
              <a:noFill/>
              <a:miter lim="800000"/>
              <a:headEnd/>
              <a:tailEnd/>
            </a:ln>
          </p:spPr>
        </p:pic>
        <p:sp>
          <p:nvSpPr>
            <p:cNvPr id="4108" name="TextBox 1"/>
            <p:cNvSpPr txBox="1">
              <a:spLocks noChangeArrowheads="1"/>
            </p:cNvSpPr>
            <p:nvPr/>
          </p:nvSpPr>
          <p:spPr bwMode="auto">
            <a:xfrm>
              <a:off x="6572264" y="571480"/>
              <a:ext cx="1357322" cy="769441"/>
            </a:xfrm>
            <a:prstGeom prst="rect">
              <a:avLst/>
            </a:prstGeom>
            <a:noFill/>
            <a:ln w="9525">
              <a:noFill/>
              <a:miter lim="800000"/>
              <a:headEnd/>
              <a:tailEnd/>
            </a:ln>
          </p:spPr>
          <p:txBody>
            <a:bodyPr>
              <a:spAutoFit/>
            </a:bodyPr>
            <a:lstStyle/>
            <a:p>
              <a:pPr algn="ctr"/>
              <a:r>
                <a:rPr lang="ar-EG" sz="4400" b="1">
                  <a:latin typeface="Calibri" pitchFamily="34" charset="0"/>
                </a:rPr>
                <a:t>إستعد </a:t>
              </a:r>
            </a:p>
          </p:txBody>
        </p:sp>
      </p:grpSp>
      <p:grpSp>
        <p:nvGrpSpPr>
          <p:cNvPr id="3" name="Group 14"/>
          <p:cNvGrpSpPr>
            <a:grpSpLocks/>
          </p:cNvGrpSpPr>
          <p:nvPr/>
        </p:nvGrpSpPr>
        <p:grpSpPr bwMode="auto">
          <a:xfrm>
            <a:off x="857250" y="2000250"/>
            <a:ext cx="7643813" cy="2143125"/>
            <a:chOff x="857224" y="2000240"/>
            <a:chExt cx="7643866" cy="4000528"/>
          </a:xfrm>
        </p:grpSpPr>
        <p:sp>
          <p:nvSpPr>
            <p:cNvPr id="14" name="Round Single Corner Rectangle 13"/>
            <p:cNvSpPr/>
            <p:nvPr/>
          </p:nvSpPr>
          <p:spPr>
            <a:xfrm>
              <a:off x="857224" y="2000240"/>
              <a:ext cx="7643866" cy="4000528"/>
            </a:xfrm>
            <a:prstGeom prst="round1Rect">
              <a:avLst/>
            </a:prstGeom>
            <a:ln w="57150">
              <a:solidFill>
                <a:srgbClr val="006600"/>
              </a:solidFill>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4106" name="Rectangle 4"/>
            <p:cNvSpPr>
              <a:spLocks noChangeArrowheads="1"/>
            </p:cNvSpPr>
            <p:nvPr/>
          </p:nvSpPr>
          <p:spPr bwMode="auto">
            <a:xfrm>
              <a:off x="1071538" y="2143116"/>
              <a:ext cx="6858048" cy="3274765"/>
            </a:xfrm>
            <a:prstGeom prst="rect">
              <a:avLst/>
            </a:prstGeom>
            <a:noFill/>
            <a:ln w="9525">
              <a:noFill/>
              <a:miter lim="800000"/>
              <a:headEnd/>
              <a:tailEnd/>
            </a:ln>
          </p:spPr>
          <p:txBody>
            <a:bodyPr>
              <a:spAutoFit/>
            </a:bodyPr>
            <a:lstStyle/>
            <a:p>
              <a:r>
                <a:rPr lang="ar-EG" sz="3600" b="1">
                  <a:solidFill>
                    <a:srgbClr val="0000FF"/>
                  </a:solidFill>
                  <a:latin typeface="Calibri" pitchFamily="34" charset="0"/>
                </a:rPr>
                <a:t>يبلغ طول الضفدع السام الظاهر في الصورة حوالي 5 سنتمترات، وهي قيمة تساوي       متر .</a:t>
              </a:r>
              <a:endParaRPr lang="ar-EG" sz="3200">
                <a:latin typeface="Calibri" pitchFamily="34" charset="0"/>
              </a:endParaRPr>
            </a:p>
          </p:txBody>
        </p:sp>
      </p:grpSp>
      <p:grpSp>
        <p:nvGrpSpPr>
          <p:cNvPr id="4" name="مجموعة 7"/>
          <p:cNvGrpSpPr>
            <a:grpSpLocks/>
          </p:cNvGrpSpPr>
          <p:nvPr/>
        </p:nvGrpSpPr>
        <p:grpSpPr bwMode="auto">
          <a:xfrm>
            <a:off x="1403350" y="2492375"/>
            <a:ext cx="762000" cy="966788"/>
            <a:chOff x="4724400" y="662444"/>
            <a:chExt cx="762000" cy="967045"/>
          </a:xfrm>
        </p:grpSpPr>
        <p:sp>
          <p:nvSpPr>
            <p:cNvPr id="4102" name="مربع نص 8"/>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4103" name="مربع نص 9"/>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20</a:t>
              </a:r>
              <a:endParaRPr lang="en-US" sz="2800"/>
            </a:p>
          </p:txBody>
        </p:sp>
        <p:cxnSp>
          <p:nvCxnSpPr>
            <p:cNvPr id="11" name="رابط مستقيم 10"/>
            <p:cNvCxnSpPr/>
            <p:nvPr/>
          </p:nvCxnSpPr>
          <p:spPr>
            <a:xfrm rot="10800000">
              <a:off x="4868863" y="1143585"/>
              <a:ext cx="457200" cy="0"/>
            </a:xfrm>
            <a:prstGeom prst="line">
              <a:avLst/>
            </a:prstGeom>
          </p:spPr>
          <p:style>
            <a:lnRef idx="3">
              <a:schemeClr val="dk1"/>
            </a:lnRef>
            <a:fillRef idx="0">
              <a:schemeClr val="dk1"/>
            </a:fillRef>
            <a:effectRef idx="2">
              <a:schemeClr val="dk1"/>
            </a:effectRef>
            <a:fontRef idx="minor">
              <a:schemeClr val="tx1"/>
            </a:fontRef>
          </p:style>
        </p:cxnSp>
      </p:grpSp>
      <p:pic>
        <p:nvPicPr>
          <p:cNvPr id="12" name="Picture 3"/>
          <p:cNvPicPr>
            <a:picLocks noChangeAspect="1" noChangeArrowheads="1"/>
          </p:cNvPicPr>
          <p:nvPr/>
        </p:nvPicPr>
        <p:blipFill>
          <a:blip r:embed="rId6" cstate="print"/>
          <a:srcRect/>
          <a:stretch>
            <a:fillRect/>
          </a:stretch>
        </p:blipFill>
        <p:spPr bwMode="auto">
          <a:xfrm>
            <a:off x="1000125" y="4241800"/>
            <a:ext cx="2995613" cy="1687513"/>
          </a:xfrm>
          <a:prstGeom prst="rect">
            <a:avLst/>
          </a:prstGeom>
          <a:noFill/>
          <a:ln w="38100" cap="sq">
            <a:solidFill>
              <a:srgbClr val="000000"/>
            </a:solidFill>
            <a:miter lim="800000"/>
            <a:headEnd/>
            <a:tailEnd/>
          </a:ln>
          <a:effectLst>
            <a:outerShdw dist="38100" dir="2700000" algn="tl" rotWithShape="0">
              <a:srgbClr val="000000">
                <a:alpha val="42999"/>
              </a:srgbClr>
            </a:outerShdw>
          </a:effectLst>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37 - حد حاسم ل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par>
                                <p:cTn id="13" presetID="4"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18" presetClass="entr" presetSubtype="1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572396" y="571480"/>
            <a:ext cx="857256" cy="71438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35</a:t>
            </a:r>
          </a:p>
        </p:txBody>
      </p:sp>
      <p:grpSp>
        <p:nvGrpSpPr>
          <p:cNvPr id="31747" name="Group 6"/>
          <p:cNvGrpSpPr>
            <a:grpSpLocks/>
          </p:cNvGrpSpPr>
          <p:nvPr/>
        </p:nvGrpSpPr>
        <p:grpSpPr bwMode="auto">
          <a:xfrm>
            <a:off x="3552825" y="357188"/>
            <a:ext cx="3448050" cy="2357437"/>
            <a:chOff x="3409965" y="1571612"/>
            <a:chExt cx="3448051" cy="2357454"/>
          </a:xfrm>
        </p:grpSpPr>
        <p:pic>
          <p:nvPicPr>
            <p:cNvPr id="31753" name="Picture 5" descr="BCKMC133.WMF"/>
            <p:cNvPicPr>
              <a:picLocks noChangeAspect="1"/>
            </p:cNvPicPr>
            <p:nvPr/>
          </p:nvPicPr>
          <p:blipFill>
            <a:blip r:embed="rId4" cstate="print">
              <a:lum bright="-14000" contrast="30000"/>
            </a:blip>
            <a:srcRect/>
            <a:stretch>
              <a:fillRect/>
            </a:stretch>
          </p:blipFill>
          <p:spPr bwMode="auto">
            <a:xfrm>
              <a:off x="3409965" y="1571612"/>
              <a:ext cx="3448051" cy="2357454"/>
            </a:xfrm>
            <a:prstGeom prst="rect">
              <a:avLst/>
            </a:prstGeom>
            <a:noFill/>
            <a:ln w="9525">
              <a:noFill/>
              <a:miter lim="800000"/>
              <a:headEnd/>
              <a:tailEnd/>
            </a:ln>
          </p:spPr>
        </p:pic>
        <p:sp>
          <p:nvSpPr>
            <p:cNvPr id="31754" name="TextBox 3"/>
            <p:cNvSpPr txBox="1">
              <a:spLocks noChangeArrowheads="1"/>
            </p:cNvSpPr>
            <p:nvPr/>
          </p:nvSpPr>
          <p:spPr bwMode="auto">
            <a:xfrm rot="260318">
              <a:off x="5429256" y="1643050"/>
              <a:ext cx="1285884" cy="830997"/>
            </a:xfrm>
            <a:prstGeom prst="rect">
              <a:avLst/>
            </a:prstGeom>
            <a:noFill/>
            <a:ln w="9525">
              <a:noFill/>
              <a:miter lim="800000"/>
              <a:headEnd/>
              <a:tailEnd/>
            </a:ln>
          </p:spPr>
          <p:txBody>
            <a:bodyPr>
              <a:spAutoFit/>
            </a:bodyPr>
            <a:lstStyle/>
            <a:p>
              <a:pPr algn="ctr"/>
              <a:r>
                <a:rPr lang="ar-EG" sz="4800" b="1">
                  <a:latin typeface="Calibri" pitchFamily="34" charset="0"/>
                </a:rPr>
                <a:t>أكتب</a:t>
              </a:r>
            </a:p>
          </p:txBody>
        </p:sp>
      </p:grpSp>
      <p:grpSp>
        <p:nvGrpSpPr>
          <p:cNvPr id="4" name="Group 12"/>
          <p:cNvGrpSpPr>
            <a:grpSpLocks/>
          </p:cNvGrpSpPr>
          <p:nvPr/>
        </p:nvGrpSpPr>
        <p:grpSpPr bwMode="auto">
          <a:xfrm>
            <a:off x="1357313" y="2643188"/>
            <a:ext cx="6429375" cy="4214812"/>
            <a:chOff x="1428728" y="2571743"/>
            <a:chExt cx="6429421" cy="5295573"/>
          </a:xfrm>
        </p:grpSpPr>
        <p:grpSp>
          <p:nvGrpSpPr>
            <p:cNvPr id="31749" name="Group 11"/>
            <p:cNvGrpSpPr>
              <a:grpSpLocks/>
            </p:cNvGrpSpPr>
            <p:nvPr/>
          </p:nvGrpSpPr>
          <p:grpSpPr bwMode="auto">
            <a:xfrm>
              <a:off x="1428728" y="2571743"/>
              <a:ext cx="6429421" cy="5295573"/>
              <a:chOff x="1428728" y="2571743"/>
              <a:chExt cx="6429421" cy="5295573"/>
            </a:xfrm>
          </p:grpSpPr>
          <p:sp>
            <p:nvSpPr>
              <p:cNvPr id="11" name="Flowchart: Off-page Connector 10"/>
              <p:cNvSpPr/>
              <p:nvPr/>
            </p:nvSpPr>
            <p:spPr>
              <a:xfrm rot="10800000">
                <a:off x="1428728" y="2571743"/>
                <a:ext cx="6429421" cy="2928023"/>
              </a:xfrm>
              <a:prstGeom prst="flowChartOffpageConnector">
                <a:avLst/>
              </a:prstGeom>
              <a:solidFill>
                <a:srgbClr val="FFFF00"/>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8" name="Flowchart: Off-page Connector 7"/>
              <p:cNvSpPr/>
              <p:nvPr/>
            </p:nvSpPr>
            <p:spPr>
              <a:xfrm>
                <a:off x="1428728" y="3144183"/>
                <a:ext cx="6429421" cy="4723133"/>
              </a:xfrm>
              <a:prstGeom prst="flowChartOffpageConnector">
                <a:avLst/>
              </a:prstGeom>
              <a:solidFill>
                <a:srgbClr val="0000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31750" name="Rectangle 4"/>
            <p:cNvSpPr>
              <a:spLocks noChangeArrowheads="1"/>
            </p:cNvSpPr>
            <p:nvPr/>
          </p:nvSpPr>
          <p:spPr bwMode="auto">
            <a:xfrm>
              <a:off x="1785918" y="3357562"/>
              <a:ext cx="5500726" cy="3209580"/>
            </a:xfrm>
            <a:prstGeom prst="rect">
              <a:avLst/>
            </a:prstGeom>
            <a:noFill/>
            <a:ln w="9525">
              <a:noFill/>
              <a:miter lim="800000"/>
              <a:headEnd/>
              <a:tailEnd/>
            </a:ln>
          </p:spPr>
          <p:txBody>
            <a:bodyPr>
              <a:spAutoFit/>
            </a:bodyPr>
            <a:lstStyle/>
            <a:p>
              <a:pPr algn="ctr"/>
              <a:r>
                <a:rPr lang="ar-EG" sz="3200" b="1">
                  <a:solidFill>
                    <a:schemeClr val="bg1"/>
                  </a:solidFill>
                </a:rPr>
                <a:t>يمكن استعمال خط الأعداد لتقريب الكسور وذلك عندما تكون مقامات الكسور متساوية, ويمكن أيضاً تقريب الكسور ذهنياً وذلك بمقارنة بسوط ومقامات المكسور.  </a:t>
              </a:r>
              <a:endParaRPr lang="en-US" sz="3200">
                <a:solidFill>
                  <a:schemeClr val="bg1"/>
                </a:solidFill>
              </a:endParaRPr>
            </a:p>
          </p:txBody>
        </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BEA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357313" y="512763"/>
            <a:ext cx="7186612" cy="5773737"/>
            <a:chOff x="1571604" y="512183"/>
            <a:chExt cx="7186636" cy="5774337"/>
          </a:xfrm>
        </p:grpSpPr>
        <p:pic>
          <p:nvPicPr>
            <p:cNvPr id="5123" name="Picture 2" descr="BCKLC073.WMF"/>
            <p:cNvPicPr>
              <a:picLocks noChangeAspect="1"/>
            </p:cNvPicPr>
            <p:nvPr/>
          </p:nvPicPr>
          <p:blipFill>
            <a:blip r:embed="rId4" cstate="print">
              <a:lum bright="-10000" contrast="72000"/>
            </a:blip>
            <a:srcRect/>
            <a:stretch>
              <a:fillRect/>
            </a:stretch>
          </p:blipFill>
          <p:spPr bwMode="auto">
            <a:xfrm>
              <a:off x="1571604" y="512183"/>
              <a:ext cx="7186636" cy="5774337"/>
            </a:xfrm>
            <a:prstGeom prst="rect">
              <a:avLst/>
            </a:prstGeom>
            <a:noFill/>
            <a:ln w="9525">
              <a:noFill/>
              <a:miter lim="800000"/>
              <a:headEnd/>
              <a:tailEnd/>
            </a:ln>
          </p:spPr>
        </p:pic>
        <p:sp>
          <p:nvSpPr>
            <p:cNvPr id="5124" name="Rectangle 1"/>
            <p:cNvSpPr>
              <a:spLocks noChangeArrowheads="1"/>
            </p:cNvSpPr>
            <p:nvPr/>
          </p:nvSpPr>
          <p:spPr bwMode="auto">
            <a:xfrm>
              <a:off x="2143086" y="3643059"/>
              <a:ext cx="3714781" cy="1077330"/>
            </a:xfrm>
            <a:prstGeom prst="rect">
              <a:avLst/>
            </a:prstGeom>
            <a:noFill/>
            <a:ln w="9525">
              <a:noFill/>
              <a:miter lim="800000"/>
              <a:headEnd/>
              <a:tailEnd/>
            </a:ln>
          </p:spPr>
          <p:txBody>
            <a:bodyPr>
              <a:spAutoFit/>
            </a:bodyPr>
            <a:lstStyle/>
            <a:p>
              <a:r>
                <a:rPr lang="ar-EG" sz="3200" b="1">
                  <a:latin typeface="Calibri" pitchFamily="34" charset="0"/>
                </a:rPr>
                <a:t>يمكن تقريب الكسور باستعمال خط الأعداد.</a:t>
              </a:r>
            </a:p>
          </p:txBody>
        </p: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0005 - العلامة النجم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214563" y="214313"/>
            <a:ext cx="6643687" cy="1500187"/>
            <a:chOff x="2071604" y="428604"/>
            <a:chExt cx="6643801" cy="1500198"/>
          </a:xfrm>
        </p:grpSpPr>
        <p:sp>
          <p:nvSpPr>
            <p:cNvPr id="3" name="Cloud Callout 2"/>
            <p:cNvSpPr/>
            <p:nvPr/>
          </p:nvSpPr>
          <p:spPr>
            <a:xfrm>
              <a:off x="2071604" y="428604"/>
              <a:ext cx="6643801" cy="1500198"/>
            </a:xfrm>
            <a:prstGeom prst="cloudCallout">
              <a:avLst>
                <a:gd name="adj1" fmla="val -35709"/>
                <a:gd name="adj2" fmla="val 68301"/>
              </a:avLst>
            </a:prstGeom>
            <a:ln>
              <a:solidFill>
                <a:srgbClr val="FF0000"/>
              </a:solidFill>
            </a:ln>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endParaRPr lang="ar-EG" dirty="0"/>
            </a:p>
          </p:txBody>
        </p:sp>
        <p:sp>
          <p:nvSpPr>
            <p:cNvPr id="2" name="TextBox 1"/>
            <p:cNvSpPr txBox="1"/>
            <p:nvPr/>
          </p:nvSpPr>
          <p:spPr>
            <a:xfrm>
              <a:off x="3214629" y="714335"/>
              <a:ext cx="4929271" cy="923337"/>
            </a:xfrm>
            <a:prstGeom prst="rect">
              <a:avLst/>
            </a:prstGeom>
            <a:noFill/>
          </p:spPr>
          <p:txBody>
            <a:bodyPr rtlCol="1">
              <a:spAutoFit/>
            </a:bodyPr>
            <a:lstStyle/>
            <a:p>
              <a:pPr fontAlgn="auto">
                <a:spcBef>
                  <a:spcPts val="0"/>
                </a:spcBef>
                <a:spcAft>
                  <a:spcPts val="0"/>
                </a:spcAft>
                <a:defRPr/>
              </a:pPr>
              <a:r>
                <a:rPr lang="ar-EG" sz="5400" dirty="0">
                  <a:ln w="18415" cmpd="sng">
                    <a:solidFill>
                      <a:srgbClr val="00FF00"/>
                    </a:solidFill>
                    <a:prstDash val="solid"/>
                  </a:ln>
                  <a:solidFill>
                    <a:srgbClr val="FFFF00"/>
                  </a:solidFill>
                  <a:effectLst>
                    <a:outerShdw blurRad="63500" dir="3600000" algn="tl" rotWithShape="0">
                      <a:srgbClr val="000000">
                        <a:alpha val="70000"/>
                      </a:srgbClr>
                    </a:outerShdw>
                  </a:effectLst>
                  <a:latin typeface="+mn-lt"/>
                  <a:cs typeface="+mn-cs"/>
                </a:rPr>
                <a:t>مثال من واقع الحياة </a:t>
              </a:r>
            </a:p>
          </p:txBody>
        </p:sp>
      </p:grpSp>
      <p:sp>
        <p:nvSpPr>
          <p:cNvPr id="5" name="Rectangle 4"/>
          <p:cNvSpPr>
            <a:spLocks noChangeArrowheads="1"/>
          </p:cNvSpPr>
          <p:nvPr/>
        </p:nvSpPr>
        <p:spPr bwMode="auto">
          <a:xfrm>
            <a:off x="5122863" y="2286000"/>
            <a:ext cx="2047875" cy="584200"/>
          </a:xfrm>
          <a:prstGeom prst="rect">
            <a:avLst/>
          </a:prstGeom>
          <a:solidFill>
            <a:srgbClr val="FFFF00"/>
          </a:solidFill>
          <a:ln w="38100">
            <a:solidFill>
              <a:schemeClr val="tx1"/>
            </a:solidFill>
            <a:miter lim="800000"/>
            <a:headEnd/>
            <a:tailEnd/>
          </a:ln>
        </p:spPr>
        <p:txBody>
          <a:bodyPr wrap="none">
            <a:spAutoFit/>
          </a:bodyPr>
          <a:lstStyle/>
          <a:p>
            <a:r>
              <a:rPr lang="ar-EG" sz="3200" b="1">
                <a:latin typeface="Calibri" pitchFamily="34" charset="0"/>
              </a:rPr>
              <a:t>تقريب الكسور</a:t>
            </a:r>
          </a:p>
        </p:txBody>
      </p:sp>
      <p:grpSp>
        <p:nvGrpSpPr>
          <p:cNvPr id="7" name="Group 10"/>
          <p:cNvGrpSpPr>
            <a:grpSpLocks/>
          </p:cNvGrpSpPr>
          <p:nvPr/>
        </p:nvGrpSpPr>
        <p:grpSpPr bwMode="auto">
          <a:xfrm>
            <a:off x="285750" y="3071813"/>
            <a:ext cx="6715125" cy="3111500"/>
            <a:chOff x="928662" y="3500438"/>
            <a:chExt cx="6072230" cy="1785950"/>
          </a:xfrm>
        </p:grpSpPr>
        <p:sp>
          <p:nvSpPr>
            <p:cNvPr id="10" name="Pentagon 9"/>
            <p:cNvSpPr/>
            <p:nvPr/>
          </p:nvSpPr>
          <p:spPr>
            <a:xfrm>
              <a:off x="1000438" y="3500438"/>
              <a:ext cx="6000454" cy="1785950"/>
            </a:xfrm>
            <a:prstGeom prst="homePlate">
              <a:avLst/>
            </a:prstGeom>
            <a:gradFill>
              <a:gsLst>
                <a:gs pos="0">
                  <a:srgbClr val="FF0000"/>
                </a:gs>
                <a:gs pos="35000">
                  <a:srgbClr val="FF3300"/>
                </a:gs>
                <a:gs pos="100000">
                  <a:srgbClr val="C00000"/>
                </a:gs>
              </a:gsLst>
            </a:gradFill>
            <a:ln w="57150">
              <a:solidFill>
                <a:schemeClr val="tx1"/>
              </a:solidFill>
              <a:prstDash val="dashDot"/>
            </a:ln>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EG"/>
            </a:p>
          </p:txBody>
        </p:sp>
        <p:sp>
          <p:nvSpPr>
            <p:cNvPr id="6" name="Rectangle 5"/>
            <p:cNvSpPr/>
            <p:nvPr/>
          </p:nvSpPr>
          <p:spPr>
            <a:xfrm>
              <a:off x="928662" y="3857628"/>
              <a:ext cx="5500895" cy="901176"/>
            </a:xfrm>
            <a:prstGeom prst="rect">
              <a:avLst/>
            </a:prstGeom>
          </p:spPr>
          <p:txBody>
            <a:bodyPr>
              <a:spAutoFit/>
            </a:bodyPr>
            <a:lstStyle/>
            <a:p>
              <a:pPr fontAlgn="auto">
                <a:spcBef>
                  <a:spcPts val="0"/>
                </a:spcBef>
                <a:spcAft>
                  <a:spcPts val="0"/>
                </a:spcAft>
                <a:defRPr/>
              </a:pPr>
              <a:r>
                <a:rPr lang="ar-EG" sz="3200" b="1" dirty="0">
                  <a:solidFill>
                    <a:schemeClr val="bg1"/>
                  </a:solidFill>
                  <a:latin typeface="+mn-lt"/>
                  <a:cs typeface="+mn-cs"/>
                </a:rPr>
                <a:t>حيوانات: ارجع إلى المعلومات أعلاه .</a:t>
              </a:r>
            </a:p>
            <a:p>
              <a:pPr fontAlgn="auto">
                <a:spcBef>
                  <a:spcPts val="0"/>
                </a:spcBef>
                <a:spcAft>
                  <a:spcPts val="0"/>
                </a:spcAft>
                <a:defRPr/>
              </a:pPr>
              <a:r>
                <a:rPr lang="ar-EG" sz="3200" b="1" dirty="0">
                  <a:solidFill>
                    <a:schemeClr val="bg1"/>
                  </a:solidFill>
                  <a:latin typeface="+mn-lt"/>
                  <a:cs typeface="+mn-cs"/>
                </a:rPr>
                <a:t>هل طول الضفدع السام اقرب إلى</a:t>
              </a:r>
            </a:p>
            <a:p>
              <a:pPr fontAlgn="auto">
                <a:spcBef>
                  <a:spcPts val="0"/>
                </a:spcBef>
                <a:spcAft>
                  <a:spcPts val="0"/>
                </a:spcAft>
                <a:defRPr/>
              </a:pPr>
              <a:r>
                <a:rPr lang="ar-EG" sz="3200" b="1" dirty="0">
                  <a:solidFill>
                    <a:schemeClr val="bg1"/>
                  </a:solidFill>
                  <a:latin typeface="+mn-lt"/>
                  <a:cs typeface="+mn-cs"/>
                </a:rPr>
                <a:t> (الصفر أو         أو1) متر ؟  </a:t>
              </a:r>
              <a:endParaRPr lang="ar-EG" sz="3200" dirty="0">
                <a:latin typeface="+mn-lt"/>
                <a:cs typeface="+mn-cs"/>
              </a:endParaRPr>
            </a:p>
          </p:txBody>
        </p:sp>
      </p:grpSp>
      <p:grpSp>
        <p:nvGrpSpPr>
          <p:cNvPr id="11" name="Group 6"/>
          <p:cNvGrpSpPr>
            <a:grpSpLocks/>
          </p:cNvGrpSpPr>
          <p:nvPr/>
        </p:nvGrpSpPr>
        <p:grpSpPr bwMode="auto">
          <a:xfrm>
            <a:off x="7286625" y="3714750"/>
            <a:ext cx="1428750" cy="1223963"/>
            <a:chOff x="6500826" y="1928802"/>
            <a:chExt cx="1428760" cy="1223970"/>
          </a:xfrm>
        </p:grpSpPr>
        <p:sp>
          <p:nvSpPr>
            <p:cNvPr id="8" name="32-Point Star 7"/>
            <p:cNvSpPr/>
            <p:nvPr/>
          </p:nvSpPr>
          <p:spPr>
            <a:xfrm>
              <a:off x="6581790" y="1928802"/>
              <a:ext cx="1347796" cy="1223970"/>
            </a:xfrm>
            <a:prstGeom prst="star3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sz="6000" dirty="0"/>
            </a:p>
          </p:txBody>
        </p:sp>
        <p:sp>
          <p:nvSpPr>
            <p:cNvPr id="9" name="32-Point Star 8"/>
            <p:cNvSpPr/>
            <p:nvPr/>
          </p:nvSpPr>
          <p:spPr>
            <a:xfrm>
              <a:off x="6500826" y="1928802"/>
              <a:ext cx="1000132" cy="1000131"/>
            </a:xfrm>
            <a:prstGeom prst="star32">
              <a:avLst/>
            </a:prstGeom>
            <a:solidFill>
              <a:srgbClr val="99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6000" dirty="0"/>
                <a:t>1</a:t>
              </a:r>
            </a:p>
          </p:txBody>
        </p:sp>
      </p:grpSp>
      <p:grpSp>
        <p:nvGrpSpPr>
          <p:cNvPr id="12" name="مجموعة 11"/>
          <p:cNvGrpSpPr>
            <a:grpSpLocks/>
          </p:cNvGrpSpPr>
          <p:nvPr/>
        </p:nvGrpSpPr>
        <p:grpSpPr bwMode="auto">
          <a:xfrm>
            <a:off x="4025900" y="4478338"/>
            <a:ext cx="762000" cy="966787"/>
            <a:chOff x="4724400" y="662444"/>
            <a:chExt cx="762000" cy="967045"/>
          </a:xfrm>
        </p:grpSpPr>
        <p:sp>
          <p:nvSpPr>
            <p:cNvPr id="6151" name="مربع نص 12"/>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6152" name="مربع نص 13"/>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15" name="رابط مستقيم 14"/>
            <p:cNvCxnSpPr/>
            <p:nvPr/>
          </p:nvCxnSpPr>
          <p:spPr>
            <a:xfrm rot="10800000">
              <a:off x="4868863" y="1143584"/>
              <a:ext cx="457200" cy="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coin.wav"/>
                                        </p:tgtEl>
                                      </p:cMediaNode>
                                    </p:audio>
                                  </p:sub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
                                        <p:tgtEl>
                                          <p:spTgt spid="11"/>
                                        </p:tgtEl>
                                      </p:cBhvr>
                                    </p:animEffect>
                                    <p:anim calcmode="lin" valueType="num">
                                      <p:cBhvr>
                                        <p:cTn id="19" dur="400" fill="hold"/>
                                        <p:tgtEl>
                                          <p:spTgt spid="11"/>
                                        </p:tgtEl>
                                        <p:attrNameLst>
                                          <p:attrName>ppt_x</p:attrName>
                                        </p:attrNameLst>
                                      </p:cBhvr>
                                      <p:tavLst>
                                        <p:tav tm="0">
                                          <p:val>
                                            <p:strVal val="#ppt_x"/>
                                          </p:val>
                                        </p:tav>
                                        <p:tav tm="100000">
                                          <p:val>
                                            <p:strVal val="#ppt_x"/>
                                          </p:val>
                                        </p:tav>
                                      </p:tavLst>
                                    </p:anim>
                                    <p:anim calcmode="lin" valueType="num">
                                      <p:cBhvr>
                                        <p:cTn id="20" dur="400" fill="hold"/>
                                        <p:tgtEl>
                                          <p:spTgt spid="11"/>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GAMEOVER.WAV"/>
                                        </p:tgtEl>
                                      </p:cMediaNode>
                                    </p:audio>
                                  </p:sub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from="(-#ppt_w/2)" to="(#ppt_x)" calcmode="lin" valueType="num">
                                      <p:cBhvr>
                                        <p:cTn id="27" dur="600" fill="hold">
                                          <p:stCondLst>
                                            <p:cond delay="0"/>
                                          </p:stCondLst>
                                        </p:cTn>
                                        <p:tgtEl>
                                          <p:spTgt spid="7"/>
                                        </p:tgtEl>
                                        <p:attrNameLst>
                                          <p:attrName>ppt_x</p:attrName>
                                        </p:attrNameLst>
                                      </p:cBhvr>
                                    </p:anim>
                                    <p:anim from="0" to="-1.0" calcmode="lin" valueType="num">
                                      <p:cBhvr>
                                        <p:cTn id="28" dur="200" decel="50000" autoRev="1" fill="hold">
                                          <p:stCondLst>
                                            <p:cond delay="600"/>
                                          </p:stCondLst>
                                        </p:cTn>
                                        <p:tgtEl>
                                          <p:spTgt spid="7"/>
                                        </p:tgtEl>
                                        <p:attrNameLst>
                                          <p:attrName>xshear</p:attrName>
                                        </p:attrNameLst>
                                      </p:cBhvr>
                                    </p:anim>
                                    <p:animScale>
                                      <p:cBhvr>
                                        <p:cTn id="29" dur="200" decel="100000" autoRev="1" fill="hold">
                                          <p:stCondLst>
                                            <p:cond delay="600"/>
                                          </p:stCondLst>
                                        </p:cTn>
                                        <p:tgtEl>
                                          <p:spTgt spid="7"/>
                                        </p:tgtEl>
                                      </p:cBhvr>
                                      <p:from x="100000" y="100000"/>
                                      <p:to x="80000" y="100000"/>
                                    </p:animScale>
                                    <p:anim by="(#ppt_h/3+#ppt_w*0.1)" calcmode="lin" valueType="num">
                                      <p:cBhvr additive="sum">
                                        <p:cTn id="30" dur="200" decel="100000" autoRev="1" fill="hold">
                                          <p:stCondLst>
                                            <p:cond delay="600"/>
                                          </p:stCondLst>
                                        </p:cTn>
                                        <p:tgtEl>
                                          <p:spTgt spid="7"/>
                                        </p:tgtEl>
                                        <p:attrNameLst>
                                          <p:attrName>ppt_x</p:attrName>
                                        </p:attrNameLst>
                                      </p:cBhvr>
                                    </p:anim>
                                  </p:childTnLst>
                                  <p:subTnLst>
                                    <p:audio>
                                      <p:cMediaNode>
                                        <p:cTn display="0" masterRel="sameClick">
                                          <p:stCondLst>
                                            <p:cond evt="begin" delay="0">
                                              <p:tn val="25"/>
                                            </p:cond>
                                          </p:stCondLst>
                                          <p:endCondLst>
                                            <p:cond evt="onStopAudio" delay="0">
                                              <p:tgtEl>
                                                <p:sldTgt/>
                                              </p:tgtEl>
                                            </p:cond>
                                          </p:endCondLst>
                                        </p:cTn>
                                        <p:tgtEl>
                                          <p:sndTgt r:embed="rId6" name="0003 - وندوز الوصول.wav"/>
                                        </p:tgtEl>
                                      </p:cMediaNode>
                                    </p:audio>
                                  </p:subTnLst>
                                </p:cTn>
                              </p:par>
                              <p:par>
                                <p:cTn id="31" presetID="4"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85750" y="1643063"/>
            <a:ext cx="8429625" cy="4857750"/>
            <a:chOff x="285720" y="1643050"/>
            <a:chExt cx="8429684" cy="4857785"/>
          </a:xfrm>
        </p:grpSpPr>
        <p:pic>
          <p:nvPicPr>
            <p:cNvPr id="7184" name="Picture 5" descr="DIPLOMA.WMF"/>
            <p:cNvPicPr>
              <a:picLocks noChangeAspect="1"/>
            </p:cNvPicPr>
            <p:nvPr/>
          </p:nvPicPr>
          <p:blipFill>
            <a:blip r:embed="rId4" cstate="print">
              <a:lum bright="-22000" contrast="76000"/>
            </a:blip>
            <a:srcRect/>
            <a:stretch>
              <a:fillRect/>
            </a:stretch>
          </p:blipFill>
          <p:spPr bwMode="auto">
            <a:xfrm>
              <a:off x="285720" y="1643050"/>
              <a:ext cx="8429684" cy="4857785"/>
            </a:xfrm>
            <a:prstGeom prst="rect">
              <a:avLst/>
            </a:prstGeom>
            <a:noFill/>
            <a:ln w="9525">
              <a:noFill/>
              <a:miter lim="800000"/>
              <a:headEnd/>
              <a:tailEnd/>
            </a:ln>
          </p:spPr>
        </p:pic>
        <p:sp>
          <p:nvSpPr>
            <p:cNvPr id="7185" name="Rectangle 4"/>
            <p:cNvSpPr>
              <a:spLocks noChangeArrowheads="1"/>
            </p:cNvSpPr>
            <p:nvPr/>
          </p:nvSpPr>
          <p:spPr bwMode="auto">
            <a:xfrm>
              <a:off x="1357291" y="2285992"/>
              <a:ext cx="5500727" cy="3539456"/>
            </a:xfrm>
            <a:prstGeom prst="rect">
              <a:avLst/>
            </a:prstGeom>
            <a:noFill/>
            <a:ln w="9525">
              <a:noFill/>
              <a:miter lim="800000"/>
              <a:headEnd/>
              <a:tailEnd/>
            </a:ln>
          </p:spPr>
          <p:txBody>
            <a:bodyPr>
              <a:spAutoFit/>
            </a:bodyPr>
            <a:lstStyle/>
            <a:p>
              <a:r>
                <a:rPr lang="ar-EG" sz="3200">
                  <a:latin typeface="Calibri" pitchFamily="34" charset="0"/>
                </a:rPr>
                <a:t>مثل        على خط الإعداد</a:t>
              </a:r>
            </a:p>
            <a:p>
              <a:endParaRPr lang="ar-EG" sz="3200">
                <a:latin typeface="Calibri" pitchFamily="34" charset="0"/>
              </a:endParaRPr>
            </a:p>
            <a:p>
              <a:endParaRPr lang="ar-EG" sz="3200">
                <a:latin typeface="Calibri" pitchFamily="34" charset="0"/>
              </a:endParaRPr>
            </a:p>
            <a:p>
              <a:endParaRPr lang="ar-EG" sz="3200">
                <a:latin typeface="Calibri" pitchFamily="34" charset="0"/>
              </a:endParaRPr>
            </a:p>
            <a:p>
              <a:r>
                <a:rPr lang="ar-EG" sz="3200">
                  <a:latin typeface="Calibri" pitchFamily="34" charset="0"/>
                </a:rPr>
                <a:t>لاحظ أن الكسر      .اقرب إلى صفر منه إلى      أو 1، إذن، طول الضفدع السام أقرب إلى صفر متر.</a:t>
              </a:r>
            </a:p>
          </p:txBody>
        </p:sp>
      </p:grpSp>
      <p:grpSp>
        <p:nvGrpSpPr>
          <p:cNvPr id="3" name="مجموعة 5"/>
          <p:cNvGrpSpPr>
            <a:grpSpLocks/>
          </p:cNvGrpSpPr>
          <p:nvPr/>
        </p:nvGrpSpPr>
        <p:grpSpPr bwMode="auto">
          <a:xfrm>
            <a:off x="5538788" y="2060575"/>
            <a:ext cx="762000" cy="966788"/>
            <a:chOff x="4724400" y="662444"/>
            <a:chExt cx="762000" cy="967045"/>
          </a:xfrm>
        </p:grpSpPr>
        <p:sp>
          <p:nvSpPr>
            <p:cNvPr id="7181" name="مربع نص 6"/>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7182" name="مربع نص 7"/>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20</a:t>
              </a:r>
              <a:endParaRPr lang="en-US" sz="2800"/>
            </a:p>
          </p:txBody>
        </p:sp>
        <p:cxnSp>
          <p:nvCxnSpPr>
            <p:cNvPr id="9" name="رابط مستقيم 8"/>
            <p:cNvCxnSpPr/>
            <p:nvPr/>
          </p:nvCxnSpPr>
          <p:spPr>
            <a:xfrm rot="10800000">
              <a:off x="4868862" y="1143585"/>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4" name="مجموعة 9"/>
          <p:cNvGrpSpPr>
            <a:grpSpLocks/>
          </p:cNvGrpSpPr>
          <p:nvPr/>
        </p:nvGrpSpPr>
        <p:grpSpPr bwMode="auto">
          <a:xfrm>
            <a:off x="4170363" y="4046538"/>
            <a:ext cx="762000" cy="966787"/>
            <a:chOff x="4724400" y="662444"/>
            <a:chExt cx="762000" cy="967045"/>
          </a:xfrm>
        </p:grpSpPr>
        <p:sp>
          <p:nvSpPr>
            <p:cNvPr id="7178" name="مربع نص 10"/>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7179" name="مربع نص 11"/>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20</a:t>
              </a:r>
              <a:endParaRPr lang="en-US" sz="2800"/>
            </a:p>
          </p:txBody>
        </p:sp>
        <p:cxnSp>
          <p:nvCxnSpPr>
            <p:cNvPr id="13" name="رابط مستقيم 12"/>
            <p:cNvCxnSpPr/>
            <p:nvPr/>
          </p:nvCxnSpPr>
          <p:spPr>
            <a:xfrm rot="10800000">
              <a:off x="4868862" y="114358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5" name="مجموعة 13"/>
          <p:cNvGrpSpPr>
            <a:grpSpLocks/>
          </p:cNvGrpSpPr>
          <p:nvPr/>
        </p:nvGrpSpPr>
        <p:grpSpPr bwMode="auto">
          <a:xfrm>
            <a:off x="5691188" y="4549775"/>
            <a:ext cx="762000" cy="966788"/>
            <a:chOff x="4724400" y="662444"/>
            <a:chExt cx="762000" cy="967045"/>
          </a:xfrm>
        </p:grpSpPr>
        <p:sp>
          <p:nvSpPr>
            <p:cNvPr id="7175" name="مربع نص 14"/>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7176" name="مربع نص 15"/>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17" name="رابط مستقيم 16"/>
            <p:cNvCxnSpPr/>
            <p:nvPr/>
          </p:nvCxnSpPr>
          <p:spPr>
            <a:xfrm rot="10800000">
              <a:off x="4868862" y="1143585"/>
              <a:ext cx="457200" cy="0"/>
            </a:xfrm>
            <a:prstGeom prst="line">
              <a:avLst/>
            </a:prstGeom>
          </p:spPr>
          <p:style>
            <a:lnRef idx="3">
              <a:schemeClr val="dk1"/>
            </a:lnRef>
            <a:fillRef idx="0">
              <a:schemeClr val="dk1"/>
            </a:fillRef>
            <a:effectRef idx="2">
              <a:schemeClr val="dk1"/>
            </a:effectRef>
            <a:fontRef idx="minor">
              <a:schemeClr val="tx1"/>
            </a:fontRef>
          </p:style>
        </p:cxnSp>
      </p:grpSp>
      <p:pic>
        <p:nvPicPr>
          <p:cNvPr id="8199" name="Picture 7"/>
          <p:cNvPicPr>
            <a:picLocks noChangeAspect="1" noChangeArrowheads="1"/>
          </p:cNvPicPr>
          <p:nvPr/>
        </p:nvPicPr>
        <p:blipFill>
          <a:blip r:embed="rId5" cstate="print">
            <a:lum bright="-22000" contrast="42000"/>
          </a:blip>
          <a:srcRect/>
          <a:stretch>
            <a:fillRect/>
          </a:stretch>
        </p:blipFill>
        <p:spPr bwMode="auto">
          <a:xfrm>
            <a:off x="1331913" y="2924175"/>
            <a:ext cx="6553200" cy="1276350"/>
          </a:xfrm>
          <a:prstGeom prst="rect">
            <a:avLst/>
          </a:prstGeom>
          <a:noFill/>
          <a:ln w="9525">
            <a:noFill/>
            <a:miter lim="800000"/>
            <a:headEnd/>
            <a:tailEnd/>
          </a:ln>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GAMEOVER.WAV"/>
                                        </p:tgtEl>
                                      </p:cMediaNode>
                                    </p:audio>
                                  </p:sub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4"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18" presetClass="entr" presetSubtype="12" fill="hold" nodeType="with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strips(downLeft)">
                                      <p:cBhvr>
                                        <p:cTn id="19"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lum/>
          </a:blip>
          <a:srcRect/>
          <a:stretch>
            <a:fillRect l="-4000" r="-4000"/>
          </a:stretch>
        </a:blipFill>
        <a:effectLst/>
      </p:bgPr>
    </p:bg>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5" cstate="print">
            <a:lum bright="-32000" contrast="48000"/>
          </a:blip>
          <a:srcRect/>
          <a:stretch>
            <a:fillRect/>
          </a:stretch>
        </p:blipFill>
        <p:spPr bwMode="auto">
          <a:xfrm>
            <a:off x="566738" y="1125538"/>
            <a:ext cx="8108950" cy="4881562"/>
          </a:xfrm>
          <a:prstGeom prst="rect">
            <a:avLst/>
          </a:prstGeom>
          <a:noFill/>
          <a:ln w="9525">
            <a:noFill/>
            <a:miter lim="800000"/>
            <a:headEnd/>
            <a:tailEnd/>
          </a:ln>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arn(inHorizontal)">
                                      <p:cBhvr>
                                        <p:cTn id="7" dur="500"/>
                                        <p:tgtEl>
                                          <p:spTgt spid="922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785813" y="1714500"/>
            <a:ext cx="7643812" cy="4162425"/>
            <a:chOff x="142844" y="1571612"/>
            <a:chExt cx="8724960" cy="5224498"/>
          </a:xfrm>
        </p:grpSpPr>
        <p:sp>
          <p:nvSpPr>
            <p:cNvPr id="8" name="Flowchart: Delay 7"/>
            <p:cNvSpPr/>
            <p:nvPr/>
          </p:nvSpPr>
          <p:spPr>
            <a:xfrm rot="5400000">
              <a:off x="1785777" y="72144"/>
              <a:ext cx="5073063" cy="8358928"/>
            </a:xfrm>
            <a:prstGeom prst="flowChartDelay">
              <a:avLst/>
            </a:prstGeom>
            <a:solidFill>
              <a:srgbClr val="0000FF"/>
            </a:solidFill>
            <a:ln w="762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EG"/>
            </a:p>
          </p:txBody>
        </p:sp>
        <p:sp>
          <p:nvSpPr>
            <p:cNvPr id="9" name="Flowchart: Delay 8"/>
            <p:cNvSpPr/>
            <p:nvPr/>
          </p:nvSpPr>
          <p:spPr>
            <a:xfrm rot="5400000">
              <a:off x="2152805" y="81111"/>
              <a:ext cx="5071070" cy="8358928"/>
            </a:xfrm>
            <a:prstGeom prst="flowChartDelay">
              <a:avLst/>
            </a:prstGeom>
            <a:solidFill>
              <a:srgbClr val="0000FF"/>
            </a:solidFill>
            <a:ln w="762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EG"/>
            </a:p>
          </p:txBody>
        </p:sp>
        <p:sp>
          <p:nvSpPr>
            <p:cNvPr id="10" name="Flowchart: Delay 9"/>
            <p:cNvSpPr/>
            <p:nvPr/>
          </p:nvSpPr>
          <p:spPr>
            <a:xfrm rot="5400000">
              <a:off x="2000594" y="-72317"/>
              <a:ext cx="5071071" cy="8358928"/>
            </a:xfrm>
            <a:prstGeom prst="flowChartDelay">
              <a:avLst/>
            </a:prstGeom>
            <a:ln w="762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1" anchor="ctr"/>
            <a:lstStyle/>
            <a:p>
              <a:pPr algn="ctr" fontAlgn="auto">
                <a:spcBef>
                  <a:spcPts val="0"/>
                </a:spcBef>
                <a:spcAft>
                  <a:spcPts val="0"/>
                </a:spcAft>
                <a:defRPr/>
              </a:pPr>
              <a:endParaRPr lang="ar-EG"/>
            </a:p>
          </p:txBody>
        </p:sp>
      </p:grpSp>
      <p:grpSp>
        <p:nvGrpSpPr>
          <p:cNvPr id="4" name="Group 1"/>
          <p:cNvGrpSpPr>
            <a:grpSpLocks/>
          </p:cNvGrpSpPr>
          <p:nvPr/>
        </p:nvGrpSpPr>
        <p:grpSpPr bwMode="auto">
          <a:xfrm>
            <a:off x="6072188" y="357188"/>
            <a:ext cx="2451100" cy="1166812"/>
            <a:chOff x="6072198" y="357166"/>
            <a:chExt cx="2450408" cy="1166809"/>
          </a:xfrm>
        </p:grpSpPr>
        <p:pic>
          <p:nvPicPr>
            <p:cNvPr id="3" name="Picture 2" descr="BDRLC034.WMF"/>
            <p:cNvPicPr>
              <a:picLocks noChangeAspect="1"/>
            </p:cNvPicPr>
            <p:nvPr/>
          </p:nvPicPr>
          <p:blipFill>
            <a:blip r:embed="rId5" cstate="print">
              <a:lum bright="-11000" contrast="59000"/>
            </a:blip>
            <a:stretch>
              <a:fillRect/>
            </a:stretch>
          </p:blipFill>
          <p:spPr>
            <a:xfrm>
              <a:off x="6072198" y="357166"/>
              <a:ext cx="2450408" cy="1166809"/>
            </a:xfrm>
            <a:prstGeom prst="rect">
              <a:avLst/>
            </a:prstGeom>
            <a:effectLst>
              <a:innerShdw blurRad="381000">
                <a:srgbClr val="CC00FF"/>
              </a:innerShdw>
            </a:effectLst>
          </p:spPr>
        </p:pic>
        <p:sp>
          <p:nvSpPr>
            <p:cNvPr id="9226" name="Rectangle 3"/>
            <p:cNvSpPr>
              <a:spLocks noChangeArrowheads="1"/>
            </p:cNvSpPr>
            <p:nvPr/>
          </p:nvSpPr>
          <p:spPr bwMode="auto">
            <a:xfrm>
              <a:off x="6883782" y="571480"/>
              <a:ext cx="1348065" cy="646329"/>
            </a:xfrm>
            <a:prstGeom prst="rect">
              <a:avLst/>
            </a:prstGeom>
            <a:noFill/>
            <a:ln w="9525">
              <a:noFill/>
              <a:miter lim="800000"/>
              <a:headEnd/>
              <a:tailEnd/>
            </a:ln>
          </p:spPr>
          <p:txBody>
            <a:bodyPr wrap="none">
              <a:spAutoFit/>
            </a:bodyPr>
            <a:lstStyle/>
            <a:p>
              <a:r>
                <a:rPr lang="ar-EG" sz="3600" b="1">
                  <a:latin typeface="Calibri" pitchFamily="34" charset="0"/>
                </a:rPr>
                <a:t>   تذكر </a:t>
              </a:r>
            </a:p>
          </p:txBody>
        </p:sp>
      </p:grpSp>
      <p:sp>
        <p:nvSpPr>
          <p:cNvPr id="5" name="Rectangle 4"/>
          <p:cNvSpPr>
            <a:spLocks noChangeArrowheads="1"/>
          </p:cNvSpPr>
          <p:nvPr/>
        </p:nvSpPr>
        <p:spPr bwMode="auto">
          <a:xfrm>
            <a:off x="1357313" y="2286000"/>
            <a:ext cx="6500812" cy="2308225"/>
          </a:xfrm>
          <a:prstGeom prst="rect">
            <a:avLst/>
          </a:prstGeom>
          <a:noFill/>
          <a:ln w="9525">
            <a:noFill/>
            <a:miter lim="800000"/>
            <a:headEnd/>
            <a:tailEnd/>
          </a:ln>
        </p:spPr>
        <p:txBody>
          <a:bodyPr>
            <a:spAutoFit/>
          </a:bodyPr>
          <a:lstStyle/>
          <a:p>
            <a:r>
              <a:rPr lang="ar-EG" sz="3600">
                <a:latin typeface="Calibri" pitchFamily="34" charset="0"/>
              </a:rPr>
              <a:t>البسط هو العدد فوق خط الكسر، والمقام هو العدد تحت خط الكسر</a:t>
            </a:r>
          </a:p>
          <a:p>
            <a:r>
              <a:rPr lang="ar-EG" sz="3600">
                <a:latin typeface="Calibri" pitchFamily="34" charset="0"/>
              </a:rPr>
              <a:t> في الكسر</a:t>
            </a:r>
          </a:p>
          <a:p>
            <a:r>
              <a:rPr lang="ar-EG" sz="3600">
                <a:latin typeface="Calibri" pitchFamily="34" charset="0"/>
              </a:rPr>
              <a:t>البسط 4، والمقام 9.</a:t>
            </a:r>
          </a:p>
        </p:txBody>
      </p:sp>
      <p:grpSp>
        <p:nvGrpSpPr>
          <p:cNvPr id="6" name="مجموعة 10"/>
          <p:cNvGrpSpPr>
            <a:grpSpLocks/>
          </p:cNvGrpSpPr>
          <p:nvPr/>
        </p:nvGrpSpPr>
        <p:grpSpPr bwMode="auto">
          <a:xfrm>
            <a:off x="5754688" y="3284538"/>
            <a:ext cx="762000" cy="966787"/>
            <a:chOff x="4724400" y="662444"/>
            <a:chExt cx="762000" cy="967045"/>
          </a:xfrm>
        </p:grpSpPr>
        <p:sp>
          <p:nvSpPr>
            <p:cNvPr id="9222" name="مربع نص 11"/>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4</a:t>
              </a:r>
              <a:endParaRPr lang="en-US" sz="2800"/>
            </a:p>
          </p:txBody>
        </p:sp>
        <p:sp>
          <p:nvSpPr>
            <p:cNvPr id="9223" name="مربع نص 12"/>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9</a:t>
              </a:r>
              <a:endParaRPr lang="en-US" sz="2800"/>
            </a:p>
          </p:txBody>
        </p:sp>
        <p:cxnSp>
          <p:nvCxnSpPr>
            <p:cNvPr id="14" name="رابط مستقيم 13"/>
            <p:cNvCxnSpPr/>
            <p:nvPr/>
          </p:nvCxnSpPr>
          <p:spPr>
            <a:xfrm rot="10800000">
              <a:off x="4868862" y="1143584"/>
              <a:ext cx="457200" cy="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0170 -  خطأ الويندوز.wav"/>
                                        </p:tgtEl>
                                      </p:cMediaNode>
                                    </p:audio>
                                  </p:sub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
                                        <p:tgtEl>
                                          <p:spTgt spid="2"/>
                                        </p:tgtEl>
                                      </p:cBhvr>
                                    </p:animEffect>
                                    <p:anim calcmode="lin" valueType="num">
                                      <p:cBhvr>
                                        <p:cTn id="13" dur="400" fill="hold"/>
                                        <p:tgtEl>
                                          <p:spTgt spid="2"/>
                                        </p:tgtEl>
                                        <p:attrNameLst>
                                          <p:attrName>ppt_x</p:attrName>
                                        </p:attrNameLst>
                                      </p:cBhvr>
                                      <p:tavLst>
                                        <p:tav tm="0">
                                          <p:val>
                                            <p:strVal val="#ppt_x"/>
                                          </p:val>
                                        </p:tav>
                                        <p:tav tm="100000">
                                          <p:val>
                                            <p:strVal val="#ppt_x"/>
                                          </p:val>
                                        </p:tav>
                                      </p:tavLst>
                                    </p:anim>
                                    <p:anim calcmode="lin" valueType="num">
                                      <p:cBhvr>
                                        <p:cTn id="14" dur="400" fill="hold"/>
                                        <p:tgtEl>
                                          <p:spTgt spid="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on notify.wav"/>
                                        </p:tgtEl>
                                      </p:cMediaNode>
                                    </p:audio>
                                  </p:subTnLst>
                                </p:cTn>
                              </p:par>
                              <p:par>
                                <p:cTn id="17" presetID="43"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
                                        <p:tgtEl>
                                          <p:spTgt spid="5"/>
                                        </p:tgtEl>
                                      </p:cBhvr>
                                    </p:animEffect>
                                    <p:anim calcmode="lin" valueType="num">
                                      <p:cBhvr>
                                        <p:cTn id="20" dur="400" fill="hold"/>
                                        <p:tgtEl>
                                          <p:spTgt spid="5"/>
                                        </p:tgtEl>
                                        <p:attrNameLst>
                                          <p:attrName>ppt_x</p:attrName>
                                        </p:attrNameLst>
                                      </p:cBhvr>
                                      <p:tavLst>
                                        <p:tav tm="0">
                                          <p:val>
                                            <p:strVal val="#ppt_x"/>
                                          </p:val>
                                        </p:tav>
                                        <p:tav tm="100000">
                                          <p:val>
                                            <p:strVal val="#ppt_x"/>
                                          </p:val>
                                        </p:tav>
                                      </p:tavLst>
                                    </p:anim>
                                    <p:anim calcmode="lin" valueType="num">
                                      <p:cBhvr>
                                        <p:cTn id="21" dur="400" fill="hold"/>
                                        <p:tgtEl>
                                          <p:spTgt spid="5"/>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072188" y="357188"/>
            <a:ext cx="2451100" cy="1166812"/>
            <a:chOff x="6072198" y="357166"/>
            <a:chExt cx="2450408" cy="1166809"/>
          </a:xfrm>
        </p:grpSpPr>
        <p:pic>
          <p:nvPicPr>
            <p:cNvPr id="3" name="Picture 2" descr="BDRLC034.WMF"/>
            <p:cNvPicPr>
              <a:picLocks noChangeAspect="1"/>
            </p:cNvPicPr>
            <p:nvPr/>
          </p:nvPicPr>
          <p:blipFill>
            <a:blip r:embed="rId5" cstate="print">
              <a:lum bright="-11000" contrast="59000"/>
            </a:blip>
            <a:stretch>
              <a:fillRect/>
            </a:stretch>
          </p:blipFill>
          <p:spPr>
            <a:xfrm>
              <a:off x="6072198" y="357166"/>
              <a:ext cx="2450408" cy="1166809"/>
            </a:xfrm>
            <a:prstGeom prst="rect">
              <a:avLst/>
            </a:prstGeom>
            <a:effectLst>
              <a:innerShdw blurRad="381000">
                <a:srgbClr val="CC00FF"/>
              </a:innerShdw>
            </a:effectLst>
          </p:spPr>
        </p:pic>
        <p:sp>
          <p:nvSpPr>
            <p:cNvPr id="10276" name="Rectangle 3"/>
            <p:cNvSpPr>
              <a:spLocks noChangeArrowheads="1"/>
            </p:cNvSpPr>
            <p:nvPr/>
          </p:nvSpPr>
          <p:spPr bwMode="auto">
            <a:xfrm>
              <a:off x="7028004" y="571480"/>
              <a:ext cx="1203836" cy="646329"/>
            </a:xfrm>
            <a:prstGeom prst="rect">
              <a:avLst/>
            </a:prstGeom>
            <a:noFill/>
            <a:ln w="9525">
              <a:noFill/>
              <a:miter lim="800000"/>
              <a:headEnd/>
              <a:tailEnd/>
            </a:ln>
          </p:spPr>
          <p:txBody>
            <a:bodyPr wrap="none">
              <a:spAutoFit/>
            </a:bodyPr>
            <a:lstStyle/>
            <a:p>
              <a:r>
                <a:rPr lang="ar-EG" sz="3600" b="1">
                  <a:latin typeface="Calibri" pitchFamily="34" charset="0"/>
                </a:rPr>
                <a:t>   مثال</a:t>
              </a:r>
            </a:p>
          </p:txBody>
        </p:sp>
      </p:grpSp>
      <p:grpSp>
        <p:nvGrpSpPr>
          <p:cNvPr id="4" name="Group 11"/>
          <p:cNvGrpSpPr>
            <a:grpSpLocks/>
          </p:cNvGrpSpPr>
          <p:nvPr/>
        </p:nvGrpSpPr>
        <p:grpSpPr bwMode="auto">
          <a:xfrm>
            <a:off x="285750" y="1643063"/>
            <a:ext cx="8643938" cy="4857750"/>
            <a:chOff x="285720" y="1643050"/>
            <a:chExt cx="8643998" cy="4857784"/>
          </a:xfrm>
        </p:grpSpPr>
        <p:grpSp>
          <p:nvGrpSpPr>
            <p:cNvPr id="10270" name="Group 7"/>
            <p:cNvGrpSpPr>
              <a:grpSpLocks/>
            </p:cNvGrpSpPr>
            <p:nvPr/>
          </p:nvGrpSpPr>
          <p:grpSpPr bwMode="auto">
            <a:xfrm>
              <a:off x="285720" y="1643050"/>
              <a:ext cx="8643998" cy="4857784"/>
              <a:chOff x="714348" y="285728"/>
              <a:chExt cx="6643734" cy="6072230"/>
            </a:xfrm>
          </p:grpSpPr>
          <p:sp>
            <p:nvSpPr>
              <p:cNvPr id="9" name="Snip Diagonal Corner Rectangle 8"/>
              <p:cNvSpPr/>
              <p:nvPr/>
            </p:nvSpPr>
            <p:spPr>
              <a:xfrm>
                <a:off x="714348" y="285728"/>
                <a:ext cx="6072702" cy="5500726"/>
              </a:xfrm>
              <a:prstGeom prst="snip2DiagRect">
                <a:avLst/>
              </a:prstGeom>
              <a:solidFill>
                <a:srgbClr val="9900FF"/>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0" name="Snip Diagonal Corner Rectangle 9"/>
              <p:cNvSpPr/>
              <p:nvPr/>
            </p:nvSpPr>
            <p:spPr>
              <a:xfrm>
                <a:off x="1285380" y="857232"/>
                <a:ext cx="6072702" cy="5500726"/>
              </a:xfrm>
              <a:prstGeom prst="snip2DiagRect">
                <a:avLst/>
              </a:prstGeom>
              <a:solidFill>
                <a:srgbClr val="9900FF"/>
              </a:solid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1" name="Snip Diagonal Corner Rectangle 10"/>
              <p:cNvSpPr/>
              <p:nvPr/>
            </p:nvSpPr>
            <p:spPr>
              <a:xfrm>
                <a:off x="879069" y="464323"/>
                <a:ext cx="6259385" cy="5625742"/>
              </a:xfrm>
              <a:prstGeom prst="snip2DiagRect">
                <a:avLst/>
              </a:prstGeom>
              <a:ln w="38100">
                <a:solidFill>
                  <a:srgbClr val="00FF00"/>
                </a:solidFill>
              </a:ln>
            </p:spPr>
            <p:style>
              <a:lnRef idx="2">
                <a:schemeClr val="dk1"/>
              </a:lnRef>
              <a:fillRef idx="1">
                <a:schemeClr val="lt1"/>
              </a:fillRef>
              <a:effectRef idx="0">
                <a:schemeClr val="dk1"/>
              </a:effectRef>
              <a:fontRef idx="minor">
                <a:schemeClr val="dk1"/>
              </a:fontRef>
            </p:style>
            <p:txBody>
              <a:bodyPr rtlCol="1" anchor="ctr"/>
              <a:lstStyle/>
              <a:p>
                <a:pPr algn="ctr" fontAlgn="auto">
                  <a:spcBef>
                    <a:spcPts val="0"/>
                  </a:spcBef>
                  <a:spcAft>
                    <a:spcPts val="0"/>
                  </a:spcAft>
                  <a:defRPr/>
                </a:pPr>
                <a:endParaRPr lang="ar-EG"/>
              </a:p>
            </p:txBody>
          </p:sp>
        </p:grpSp>
        <p:sp>
          <p:nvSpPr>
            <p:cNvPr id="10271" name="Rectangle 4"/>
            <p:cNvSpPr>
              <a:spLocks noChangeArrowheads="1"/>
            </p:cNvSpPr>
            <p:nvPr/>
          </p:nvSpPr>
          <p:spPr bwMode="auto">
            <a:xfrm>
              <a:off x="571472" y="1903389"/>
              <a:ext cx="7286676" cy="2677675"/>
            </a:xfrm>
            <a:prstGeom prst="rect">
              <a:avLst/>
            </a:prstGeom>
            <a:noFill/>
            <a:ln w="9525">
              <a:noFill/>
              <a:miter lim="800000"/>
              <a:headEnd/>
              <a:tailEnd/>
            </a:ln>
          </p:spPr>
          <p:txBody>
            <a:bodyPr>
              <a:spAutoFit/>
            </a:bodyPr>
            <a:lstStyle/>
            <a:p>
              <a:pPr>
                <a:lnSpc>
                  <a:spcPct val="150000"/>
                </a:lnSpc>
              </a:pPr>
              <a:r>
                <a:rPr lang="ar-EG" sz="2800" b="1">
                  <a:latin typeface="Calibri" pitchFamily="34" charset="0"/>
                </a:rPr>
                <a:t>2-قرب        إلى صفر أو       أو 1.</a:t>
              </a:r>
            </a:p>
            <a:p>
              <a:pPr>
                <a:lnSpc>
                  <a:spcPct val="150000"/>
                </a:lnSpc>
              </a:pPr>
              <a:r>
                <a:rPr lang="ar-EG" sz="2800" b="1">
                  <a:latin typeface="Calibri" pitchFamily="34" charset="0"/>
                </a:rPr>
                <a:t>بما أن 4 تساوي نصف 9 تقريبا، فان       أقرب إلى      ويمكن أن ترى علة خط الأعداد أن        أقرب إلى        منه إلى صفر أو 1.              </a:t>
              </a:r>
            </a:p>
          </p:txBody>
        </p:sp>
      </p:grpSp>
      <p:sp>
        <p:nvSpPr>
          <p:cNvPr id="12" name="انفجار 2 11"/>
          <p:cNvSpPr/>
          <p:nvPr/>
        </p:nvSpPr>
        <p:spPr>
          <a:xfrm>
            <a:off x="357188" y="0"/>
            <a:ext cx="5072062" cy="121443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defRPr/>
            </a:pPr>
            <a:r>
              <a:rPr lang="ar-EG" sz="2800" dirty="0"/>
              <a:t>تقريب الكسور ذهنيا</a:t>
            </a:r>
          </a:p>
        </p:txBody>
      </p:sp>
      <p:grpSp>
        <p:nvGrpSpPr>
          <p:cNvPr id="7" name="مجموعة 12"/>
          <p:cNvGrpSpPr>
            <a:grpSpLocks/>
          </p:cNvGrpSpPr>
          <p:nvPr/>
        </p:nvGrpSpPr>
        <p:grpSpPr bwMode="auto">
          <a:xfrm>
            <a:off x="6156325" y="1814513"/>
            <a:ext cx="762000" cy="966787"/>
            <a:chOff x="4724400" y="662444"/>
            <a:chExt cx="762000" cy="967045"/>
          </a:xfrm>
        </p:grpSpPr>
        <p:sp>
          <p:nvSpPr>
            <p:cNvPr id="10267" name="مربع نص 13"/>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4</a:t>
              </a:r>
              <a:endParaRPr lang="en-US" sz="2800"/>
            </a:p>
          </p:txBody>
        </p:sp>
        <p:sp>
          <p:nvSpPr>
            <p:cNvPr id="10268" name="مربع نص 14"/>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9</a:t>
              </a:r>
              <a:endParaRPr lang="en-US" sz="2800"/>
            </a:p>
          </p:txBody>
        </p:sp>
        <p:cxnSp>
          <p:nvCxnSpPr>
            <p:cNvPr id="16" name="رابط مستقيم 15"/>
            <p:cNvCxnSpPr/>
            <p:nvPr/>
          </p:nvCxnSpPr>
          <p:spPr>
            <a:xfrm rot="10800000">
              <a:off x="4868863" y="114358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8" name="مجموعة 16"/>
          <p:cNvGrpSpPr>
            <a:grpSpLocks/>
          </p:cNvGrpSpPr>
          <p:nvPr/>
        </p:nvGrpSpPr>
        <p:grpSpPr bwMode="auto">
          <a:xfrm>
            <a:off x="2843213" y="2420938"/>
            <a:ext cx="762000" cy="966787"/>
            <a:chOff x="4724400" y="662444"/>
            <a:chExt cx="762000" cy="967045"/>
          </a:xfrm>
        </p:grpSpPr>
        <p:sp>
          <p:nvSpPr>
            <p:cNvPr id="10264" name="مربع نص 17"/>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4</a:t>
              </a:r>
              <a:endParaRPr lang="en-US" sz="2800"/>
            </a:p>
          </p:txBody>
        </p:sp>
        <p:sp>
          <p:nvSpPr>
            <p:cNvPr id="10265" name="مربع نص 18"/>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9</a:t>
              </a:r>
              <a:endParaRPr lang="en-US" sz="2800"/>
            </a:p>
          </p:txBody>
        </p:sp>
        <p:cxnSp>
          <p:nvCxnSpPr>
            <p:cNvPr id="20" name="رابط مستقيم 19"/>
            <p:cNvCxnSpPr/>
            <p:nvPr/>
          </p:nvCxnSpPr>
          <p:spPr>
            <a:xfrm rot="10800000">
              <a:off x="4868862" y="114358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13" name="مجموعة 20"/>
          <p:cNvGrpSpPr>
            <a:grpSpLocks/>
          </p:cNvGrpSpPr>
          <p:nvPr/>
        </p:nvGrpSpPr>
        <p:grpSpPr bwMode="auto">
          <a:xfrm>
            <a:off x="3059113" y="3141663"/>
            <a:ext cx="762000" cy="966787"/>
            <a:chOff x="4724400" y="662444"/>
            <a:chExt cx="762000" cy="967045"/>
          </a:xfrm>
        </p:grpSpPr>
        <p:sp>
          <p:nvSpPr>
            <p:cNvPr id="10261" name="مربع نص 21"/>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4</a:t>
              </a:r>
              <a:endParaRPr lang="en-US" sz="2800"/>
            </a:p>
          </p:txBody>
        </p:sp>
        <p:sp>
          <p:nvSpPr>
            <p:cNvPr id="10262" name="مربع نص 22"/>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9</a:t>
              </a:r>
              <a:endParaRPr lang="en-US" sz="2800"/>
            </a:p>
          </p:txBody>
        </p:sp>
        <p:cxnSp>
          <p:nvCxnSpPr>
            <p:cNvPr id="24" name="رابط مستقيم 23"/>
            <p:cNvCxnSpPr/>
            <p:nvPr/>
          </p:nvCxnSpPr>
          <p:spPr>
            <a:xfrm rot="10800000">
              <a:off x="4868862" y="1143584"/>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14" name="مجموعة 24"/>
          <p:cNvGrpSpPr>
            <a:grpSpLocks/>
          </p:cNvGrpSpPr>
          <p:nvPr/>
        </p:nvGrpSpPr>
        <p:grpSpPr bwMode="auto">
          <a:xfrm>
            <a:off x="4140200" y="1844675"/>
            <a:ext cx="762000" cy="966788"/>
            <a:chOff x="4724400" y="662444"/>
            <a:chExt cx="762000" cy="967045"/>
          </a:xfrm>
        </p:grpSpPr>
        <p:sp>
          <p:nvSpPr>
            <p:cNvPr id="10258" name="مربع نص 25"/>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0259" name="مربع نص 26"/>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28" name="رابط مستقيم 27"/>
            <p:cNvCxnSpPr/>
            <p:nvPr/>
          </p:nvCxnSpPr>
          <p:spPr>
            <a:xfrm rot="10800000">
              <a:off x="4868863" y="1143585"/>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15" name="مجموعة 28"/>
          <p:cNvGrpSpPr>
            <a:grpSpLocks/>
          </p:cNvGrpSpPr>
          <p:nvPr/>
        </p:nvGrpSpPr>
        <p:grpSpPr bwMode="auto">
          <a:xfrm>
            <a:off x="1116013" y="2533650"/>
            <a:ext cx="762000" cy="966788"/>
            <a:chOff x="4724400" y="662444"/>
            <a:chExt cx="762000" cy="967045"/>
          </a:xfrm>
        </p:grpSpPr>
        <p:sp>
          <p:nvSpPr>
            <p:cNvPr id="10255" name="مربع نص 29"/>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0256" name="مربع نص 30"/>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32" name="رابط مستقيم 31"/>
            <p:cNvCxnSpPr/>
            <p:nvPr/>
          </p:nvCxnSpPr>
          <p:spPr>
            <a:xfrm rot="10800000">
              <a:off x="4868862" y="1143585"/>
              <a:ext cx="457200" cy="0"/>
            </a:xfrm>
            <a:prstGeom prst="line">
              <a:avLst/>
            </a:prstGeom>
          </p:spPr>
          <p:style>
            <a:lnRef idx="3">
              <a:schemeClr val="dk1"/>
            </a:lnRef>
            <a:fillRef idx="0">
              <a:schemeClr val="dk1"/>
            </a:fillRef>
            <a:effectRef idx="2">
              <a:schemeClr val="dk1"/>
            </a:effectRef>
            <a:fontRef idx="minor">
              <a:schemeClr val="tx1"/>
            </a:fontRef>
          </p:style>
        </p:cxnSp>
      </p:grpSp>
      <p:grpSp>
        <p:nvGrpSpPr>
          <p:cNvPr id="17" name="مجموعة 32"/>
          <p:cNvGrpSpPr>
            <a:grpSpLocks/>
          </p:cNvGrpSpPr>
          <p:nvPr/>
        </p:nvGrpSpPr>
        <p:grpSpPr bwMode="auto">
          <a:xfrm>
            <a:off x="1258888" y="3141663"/>
            <a:ext cx="762000" cy="966787"/>
            <a:chOff x="4724400" y="662444"/>
            <a:chExt cx="762000" cy="967045"/>
          </a:xfrm>
        </p:grpSpPr>
        <p:sp>
          <p:nvSpPr>
            <p:cNvPr id="10252" name="مربع نص 33"/>
            <p:cNvSpPr txBox="1">
              <a:spLocks noChangeArrowheads="1"/>
            </p:cNvSpPr>
            <p:nvPr/>
          </p:nvSpPr>
          <p:spPr bwMode="auto">
            <a:xfrm>
              <a:off x="4724400" y="662444"/>
              <a:ext cx="762000" cy="523220"/>
            </a:xfrm>
            <a:prstGeom prst="rect">
              <a:avLst/>
            </a:prstGeom>
            <a:noFill/>
            <a:ln w="9525">
              <a:noFill/>
              <a:miter lim="800000"/>
              <a:headEnd/>
              <a:tailEnd/>
            </a:ln>
          </p:spPr>
          <p:txBody>
            <a:bodyPr>
              <a:spAutoFit/>
            </a:bodyPr>
            <a:lstStyle/>
            <a:p>
              <a:pPr algn="ctr" rtl="0"/>
              <a:r>
                <a:rPr lang="ar-EG" sz="2800"/>
                <a:t>1</a:t>
              </a:r>
              <a:endParaRPr lang="en-US" sz="2800"/>
            </a:p>
          </p:txBody>
        </p:sp>
        <p:sp>
          <p:nvSpPr>
            <p:cNvPr id="10253" name="مربع نص 34"/>
            <p:cNvSpPr txBox="1">
              <a:spLocks noChangeArrowheads="1"/>
            </p:cNvSpPr>
            <p:nvPr/>
          </p:nvSpPr>
          <p:spPr bwMode="auto">
            <a:xfrm>
              <a:off x="4724400" y="1106269"/>
              <a:ext cx="762000" cy="523220"/>
            </a:xfrm>
            <a:prstGeom prst="rect">
              <a:avLst/>
            </a:prstGeom>
            <a:noFill/>
            <a:ln w="9525">
              <a:noFill/>
              <a:miter lim="800000"/>
              <a:headEnd/>
              <a:tailEnd/>
            </a:ln>
          </p:spPr>
          <p:txBody>
            <a:bodyPr>
              <a:spAutoFit/>
            </a:bodyPr>
            <a:lstStyle/>
            <a:p>
              <a:pPr algn="ctr" rtl="0"/>
              <a:r>
                <a:rPr lang="ar-EG" sz="2800"/>
                <a:t>2</a:t>
              </a:r>
              <a:endParaRPr lang="en-US" sz="2800"/>
            </a:p>
          </p:txBody>
        </p:sp>
        <p:cxnSp>
          <p:nvCxnSpPr>
            <p:cNvPr id="36" name="رابط مستقيم 35"/>
            <p:cNvCxnSpPr/>
            <p:nvPr/>
          </p:nvCxnSpPr>
          <p:spPr>
            <a:xfrm rot="10800000">
              <a:off x="4868862" y="1143584"/>
              <a:ext cx="457200" cy="0"/>
            </a:xfrm>
            <a:prstGeom prst="line">
              <a:avLst/>
            </a:prstGeom>
          </p:spPr>
          <p:style>
            <a:lnRef idx="3">
              <a:schemeClr val="dk1"/>
            </a:lnRef>
            <a:fillRef idx="0">
              <a:schemeClr val="dk1"/>
            </a:fillRef>
            <a:effectRef idx="2">
              <a:schemeClr val="dk1"/>
            </a:effectRef>
            <a:fontRef idx="minor">
              <a:schemeClr val="tx1"/>
            </a:fontRef>
          </p:style>
        </p:cxnSp>
      </p:grpSp>
      <p:pic>
        <p:nvPicPr>
          <p:cNvPr id="5" name="Picture 13"/>
          <p:cNvPicPr>
            <a:picLocks noChangeAspect="1" noChangeArrowheads="1"/>
          </p:cNvPicPr>
          <p:nvPr/>
        </p:nvPicPr>
        <p:blipFill>
          <a:blip r:embed="rId6" cstate="print">
            <a:lum bright="-31000" contrast="48000"/>
          </a:blip>
          <a:srcRect/>
          <a:stretch>
            <a:fillRect/>
          </a:stretch>
        </p:blipFill>
        <p:spPr bwMode="auto">
          <a:xfrm rot="5400000">
            <a:off x="3791942" y="2336850"/>
            <a:ext cx="1847850" cy="6048375"/>
          </a:xfrm>
          <a:prstGeom prst="rect">
            <a:avLst/>
          </a:prstGeom>
          <a:ln>
            <a:noFill/>
          </a:ln>
          <a:effectLst>
            <a:softEdge rad="112500"/>
          </a:effectLst>
        </p:spPr>
      </p:pic>
    </p:spTree>
  </p:cSld>
  <p:clrMapOvr>
    <a:masterClrMapping/>
  </p:clrMapOvr>
  <p:transition spd="med">
    <p:strips/>
    <p:sndAc>
      <p:stSnd>
        <p:snd r:embed="rId2" name="newaler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170 -  خطأ الويندوز.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Active.wav"/>
                                        </p:tgtEl>
                                      </p:cMediaNode>
                                    </p:audio>
                                  </p:sub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1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Left)">
                                      <p:cBhvr>
                                        <p:cTn id="24" dur="500"/>
                                        <p:tgtEl>
                                          <p:spTgt spid="13"/>
                                        </p:tgtEl>
                                      </p:cBhvr>
                                    </p:animEffect>
                                  </p:childTnLst>
                                </p:cTn>
                              </p:par>
                              <p:par>
                                <p:cTn id="25" presetID="18" presetClass="entr" presetSubtype="12"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par>
                                <p:cTn id="28" presetID="18" presetClass="entr" presetSubtype="12"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Left)">
                                      <p:cBhvr>
                                        <p:cTn id="30" dur="500"/>
                                        <p:tgtEl>
                                          <p:spTgt spid="15"/>
                                        </p:tgtEl>
                                      </p:cBhvr>
                                    </p:animEffect>
                                  </p:childTnLst>
                                </p:cTn>
                              </p:par>
                              <p:par>
                                <p:cTn id="31" presetID="18" presetClass="entr" presetSubtype="1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Left)">
                                      <p:cBhvr>
                                        <p:cTn id="33" dur="500"/>
                                        <p:tgtEl>
                                          <p:spTgt spid="17"/>
                                        </p:tgtEl>
                                      </p:cBhvr>
                                    </p:animEffect>
                                  </p:childTnLst>
                                </p:cTn>
                              </p:par>
                              <p:par>
                                <p:cTn id="34" presetID="18" presetClass="entr" presetSubtype="12"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downLef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TotalTime>
  <Words>757</Words>
  <Application>Microsoft Office PowerPoint</Application>
  <PresentationFormat>On-screen Show (4:3)</PresentationFormat>
  <Paragraphs>238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Traditional Arabic</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AQSA Comp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رياضيات 5ب - الفصل السادس</dc:title>
  <dc:subject>6- 6 تقريب الكسور</dc:subject>
  <dc:creator>أ/بندر الحازمي</dc:creator>
  <cp:keywords>حقيبة إنجاز المعلم والمعلمة</cp:keywords>
  <cp:lastModifiedBy>zoom4</cp:lastModifiedBy>
  <cp:revision>155</cp:revision>
  <dcterms:created xsi:type="dcterms:W3CDTF">2010-02-14T14:41:30Z</dcterms:created>
  <dcterms:modified xsi:type="dcterms:W3CDTF">2019-03-13T14:25:17Z</dcterms:modified>
</cp:coreProperties>
</file>