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439" r:id="rId4"/>
    <p:sldId id="431" r:id="rId5"/>
    <p:sldId id="432" r:id="rId6"/>
    <p:sldId id="433" r:id="rId7"/>
    <p:sldId id="408" r:id="rId8"/>
    <p:sldId id="430" r:id="rId9"/>
    <p:sldId id="435" r:id="rId10"/>
    <p:sldId id="436" r:id="rId11"/>
    <p:sldId id="429" r:id="rId12"/>
    <p:sldId id="437" r:id="rId13"/>
    <p:sldId id="438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82" y="82"/>
      </p:cViewPr>
      <p:guideLst>
        <p:guide orient="horz" pos="27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1294-0582-4465-8538-D7374CF16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FB0A4-72EC-47D0-BCBB-A120925D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3281-2797-4FED-861C-59833206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B8EF-B32E-4EB7-AE89-D46D991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127E-F499-4FEE-800F-76E591F5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2AB5-CB0B-49F8-9B5F-D71B33C5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832F6-DBFD-48FA-A5BC-9E704395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ED8E-E7D1-419E-99FA-5E37A54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221-0AE0-4D2C-BDCC-84B807C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7F3E-B2A0-4704-B142-A99350A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5C6DD-3AAB-4058-9E63-BD6739587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34FB7-8674-4033-B133-F9BECC16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5EE3-9E06-408B-BAF2-AB6B745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9EB4-85B3-4487-81AA-D51892CC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F489-9A49-4B05-8779-AE6D94D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3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35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47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6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50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56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73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7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CFC6-9BB2-465E-99C5-5655B8FE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FFA9-FE0A-45B8-BEC8-5D265E75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806-F638-4FE4-A2D3-32799C11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EB3D-A94A-45AD-B3E4-2988EB4F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30D4-575C-4482-BFE1-74F9AB9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58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26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84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21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56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4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09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76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32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5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D1B-792B-4EF8-8201-7ADB6C76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398C-5078-401E-ACB6-EBBE5AB1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3CDE-E11C-4429-9806-F8A7BF5C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792C-166F-4066-B39E-EB2275A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64D1-1529-44EF-9AC8-8068473C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4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47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16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6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5C8-C1B9-488C-AB39-BC3F5A46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0066-29EC-4FA1-A2F4-9F606B84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E8B92-CCB4-4B92-BF2E-3DCDD3D2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505A-ECF6-45AE-80D3-D24E278C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1DFA-43AA-4E7B-93DC-BAB57973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64C5B-BFA5-4D45-9287-295FFFA4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0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1507-CC09-4113-9A18-B767DE2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89B6-1EDD-4590-8CF5-3817E2F2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4063F-CFA7-4792-A0A9-43947A6D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0F51-8A06-46FD-B9A6-9573CF6AB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1A1A-A0EB-4842-9B9C-8C0EBDF3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6F407-8CD6-4DD5-8265-4D678B10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319AE-05DD-4A64-83E5-90DCC02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564F-B4CF-4B49-AC25-207684C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CFA2-FA1E-42F5-B62E-69EB2C1A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E67A7-3715-4FD9-8021-42862461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E9A02-19DB-4109-A928-0FA515ED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AA94-BE5A-48E9-82B2-43795B5E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68871-7A86-4FF4-8318-76D78FF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D188F-1FF7-4D0F-B090-C10B9580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9FA1-8538-457F-A69B-813BFD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BB76-8641-4CEB-9CFF-AE9703B4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9059-52CE-46E3-BE7A-30F54F6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11BC-F654-4A59-B6AE-961903C9D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2A765-A9E2-4B93-BD92-70CD028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3CFF-9251-4F65-AF04-AA210F87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4F9A7-3D86-4F59-AC2C-BE1F163A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7D58-42BE-47C5-B3CC-87418CAE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9F149-B120-46AC-BEEB-7241F46B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DAD53-ED74-4A61-88B5-7A4B2EF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59F1-D01D-4A9F-B45D-47836BA3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78B8-F603-4B91-B20A-9A4E8F05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D82E-E878-4B6D-9BA2-2A8083F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E4EE5-A352-4A55-9771-D7B2E31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F576-8451-4573-BC0E-10B42872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8543-17A6-4E45-8FB1-2C3740F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969D-2F85-49E1-9077-FA0E5C80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A424-E0E7-4077-A821-DB49DEC7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6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8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>
                <a:solidFill>
                  <a:srgbClr val="FF0000"/>
                </a:solidFill>
                <a:latin typeface="Comic Sans MS" panose="030F0702030302020204" pitchFamily="66" charset="0"/>
              </a:rPr>
              <a:t>أجهزة الأمن</a:t>
            </a:r>
            <a:endParaRPr lang="ar-SY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أجهزة 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75045" y="1445510"/>
            <a:ext cx="6811213" cy="1212403"/>
            <a:chOff x="-368212" y="3976914"/>
            <a:chExt cx="6811213" cy="121240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68212" y="3976914"/>
              <a:ext cx="6811213" cy="1212403"/>
              <a:chOff x="-368212" y="3976914"/>
              <a:chExt cx="6811213" cy="121240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7157" y="3981962"/>
                <a:ext cx="4883990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00405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68212" y="3976914"/>
                <a:ext cx="5174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3: </a:t>
                </a:r>
                <a:r>
                  <a:rPr lang="ar-SY" b="1" dirty="0"/>
                  <a:t>الدفاع عن الوطن واجب، والاستشهاد شرف.</a:t>
                </a:r>
                <a:endParaRPr lang="ar-SY" sz="2400" b="1" dirty="0"/>
              </a:p>
              <a:p>
                <a:pPr algn="r"/>
                <a:endParaRPr lang="ar-SY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730188" y="3111372"/>
            <a:ext cx="10571320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2492734" y="3139460"/>
            <a:ext cx="869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1- إعطاؤهم الأولوية في الخِدْمات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503690" y="3017155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814871" y="3776700"/>
            <a:ext cx="10527608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895123" y="3777782"/>
            <a:ext cx="1046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-2 مساعدتهم على التعليم.</a:t>
            </a: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501620" y="3682483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375457" y="2239341"/>
            <a:ext cx="9810801" cy="1228057"/>
            <a:chOff x="-3367800" y="3961260"/>
            <a:chExt cx="9810801" cy="1228057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367800" y="3961260"/>
              <a:ext cx="9810801" cy="1228057"/>
              <a:chOff x="-3367800" y="3961260"/>
              <a:chExt cx="9810801" cy="1228057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819753" y="3981962"/>
                <a:ext cx="7586586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5643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367800" y="3961260"/>
                <a:ext cx="81403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خَصَّصت حكومة وطني المملكة العربية السعودية لأُسَرِ شهداء الواجب والوطن، إدارةً تُعنَى</a:t>
                </a:r>
              </a:p>
              <a:p>
                <a:pPr algn="r"/>
                <a:r>
                  <a:rPr lang="ar-SY" b="1" dirty="0"/>
                  <a:t>بشؤونهم بوزارتَي الدفاع والداخلية، فما الخِدْمات التي تقدِّمها الدولة لهم؟</a:t>
                </a:r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8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760474" y="4497231"/>
            <a:ext cx="10764601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dirty="0"/>
              <a:t>3- الرعاية الصحية مثل علاج عدد من أسر الشهداء خارج المملكة و داخلها</a:t>
            </a:r>
            <a:endParaRPr lang="en-US" dirty="0"/>
          </a:p>
        </p:txBody>
      </p:sp>
      <p:grpSp>
        <p:nvGrpSpPr>
          <p:cNvPr id="21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533977" y="4403014"/>
            <a:ext cx="769186" cy="738620"/>
            <a:chOff x="4754574" y="2132503"/>
            <a:chExt cx="3442927" cy="3306115"/>
          </a:xfrm>
        </p:grpSpPr>
        <p:sp>
          <p:nvSpPr>
            <p:cNvPr id="21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775079" y="5184747"/>
            <a:ext cx="1074999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dirty="0"/>
              <a:t>4- الرعاية الاجتماعية و الاقتصادية منها تعيين عدد من ذوي أسر الشهداء</a:t>
            </a:r>
            <a:endParaRPr lang="en-US" dirty="0"/>
          </a:p>
        </p:txBody>
      </p:sp>
      <p:grpSp>
        <p:nvGrpSpPr>
          <p:cNvPr id="79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548581" y="5090530"/>
            <a:ext cx="769186" cy="738620"/>
            <a:chOff x="4754574" y="2132503"/>
            <a:chExt cx="3442927" cy="3306115"/>
          </a:xfrm>
        </p:grpSpPr>
        <p:sp>
          <p:nvSpPr>
            <p:cNvPr id="8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0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784941" y="5929167"/>
            <a:ext cx="1074013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dirty="0"/>
              <a:t>5- نقل أسر الشهداء الى أي مكان داخل المملكة للصلاة على شهدائهم و دفنهم حيثما أرادوا </a:t>
            </a:r>
            <a:endParaRPr lang="en-US" dirty="0"/>
          </a:p>
        </p:txBody>
      </p:sp>
      <p:grpSp>
        <p:nvGrpSpPr>
          <p:cNvPr id="10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558443" y="5834950"/>
            <a:ext cx="769186" cy="738620"/>
            <a:chOff x="4754574" y="2132503"/>
            <a:chExt cx="3442927" cy="3306115"/>
          </a:xfrm>
        </p:grpSpPr>
        <p:sp>
          <p:nvSpPr>
            <p:cNvPr id="10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0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3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3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  <p:bldP spid="132" grpId="0" animBg="1"/>
          <p:bldP spid="152" grpId="0"/>
          <p:bldP spid="208" grpId="0" animBg="1"/>
          <p:bldP spid="76" grpId="0" animBg="1"/>
          <p:bldP spid="10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  <p:bldP spid="132" grpId="0" animBg="1"/>
          <p:bldP spid="152" grpId="0"/>
          <p:bldP spid="208" grpId="0" animBg="1"/>
          <p:bldP spid="76" grpId="0" animBg="1"/>
          <p:bldP spid="100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انتهى الدرس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D858072-31E4-4D29-B83B-73069B991AD2}"/>
              </a:ext>
            </a:extLst>
          </p:cNvPr>
          <p:cNvSpPr txBox="1"/>
          <p:nvPr/>
        </p:nvSpPr>
        <p:spPr>
          <a:xfrm>
            <a:off x="1866671" y="6024880"/>
            <a:ext cx="8429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المديرية العامة للدفاع المدني </a:t>
            </a:r>
          </a:p>
          <a:p>
            <a:pPr algn="ctr"/>
            <a:r>
              <a:rPr lang="ar-SY" sz="1600" dirty="0"/>
              <a:t>مكافحة الحرائق، وإطفاؤها، وإنقاذ المصابين في أوقات الكوارث والحروب، ومراقبة قواعد الأمن والسلامة وتنفيذها في المصانع والدوائر الحكومية والمتاجر والمؤسسات الخاصة ومراكز الإيو</a:t>
            </a:r>
            <a:r>
              <a:rPr lang="ar-SY" sz="1600" dirty="0">
                <a:solidFill>
                  <a:schemeClr val="bg1">
                    <a:lumMod val="50000"/>
                  </a:schemeClr>
                </a:solidFill>
              </a:rPr>
              <a:t>اء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9F124B-0685-41CC-8157-44F5F98077E3}"/>
              </a:ext>
            </a:extLst>
          </p:cNvPr>
          <p:cNvSpPr/>
          <p:nvPr/>
        </p:nvSpPr>
        <p:spPr>
          <a:xfrm>
            <a:off x="3734526" y="989150"/>
            <a:ext cx="4693919" cy="4693919"/>
          </a:xfrm>
          <a:custGeom>
            <a:avLst/>
            <a:gdLst>
              <a:gd name="connsiteX0" fmla="*/ 1690293 w 3882683"/>
              <a:gd name="connsiteY0" fmla="*/ 0 h 3882683"/>
              <a:gd name="connsiteX1" fmla="*/ 2192390 w 3882683"/>
              <a:gd name="connsiteY1" fmla="*/ 0 h 3882683"/>
              <a:gd name="connsiteX2" fmla="*/ 2350990 w 3882683"/>
              <a:gd name="connsiteY2" fmla="*/ 158600 h 3882683"/>
              <a:gd name="connsiteX3" fmla="*/ 2350990 w 3882683"/>
              <a:gd name="connsiteY3" fmla="*/ 523031 h 3882683"/>
              <a:gd name="connsiteX4" fmla="*/ 2380589 w 3882683"/>
              <a:gd name="connsiteY4" fmla="*/ 530642 h 3882683"/>
              <a:gd name="connsiteX5" fmla="*/ 2645420 w 3882683"/>
              <a:gd name="connsiteY5" fmla="*/ 642513 h 3882683"/>
              <a:gd name="connsiteX6" fmla="*/ 2655012 w 3882683"/>
              <a:gd name="connsiteY6" fmla="*/ 648341 h 3882683"/>
              <a:gd name="connsiteX7" fmla="*/ 2912265 w 3882683"/>
              <a:gd name="connsiteY7" fmla="*/ 391088 h 3882683"/>
              <a:gd name="connsiteX8" fmla="*/ 3136559 w 3882683"/>
              <a:gd name="connsiteY8" fmla="*/ 391088 h 3882683"/>
              <a:gd name="connsiteX9" fmla="*/ 3491596 w 3882683"/>
              <a:gd name="connsiteY9" fmla="*/ 746124 h 3882683"/>
              <a:gd name="connsiteX10" fmla="*/ 3491596 w 3882683"/>
              <a:gd name="connsiteY10" fmla="*/ 970418 h 3882683"/>
              <a:gd name="connsiteX11" fmla="*/ 3234343 w 3882683"/>
              <a:gd name="connsiteY11" fmla="*/ 1227671 h 3882683"/>
              <a:gd name="connsiteX12" fmla="*/ 3240171 w 3882683"/>
              <a:gd name="connsiteY12" fmla="*/ 1237265 h 3882683"/>
              <a:gd name="connsiteX13" fmla="*/ 3352042 w 3882683"/>
              <a:gd name="connsiteY13" fmla="*/ 1502096 h 3882683"/>
              <a:gd name="connsiteX14" fmla="*/ 3359653 w 3882683"/>
              <a:gd name="connsiteY14" fmla="*/ 1531693 h 3882683"/>
              <a:gd name="connsiteX15" fmla="*/ 3724083 w 3882683"/>
              <a:gd name="connsiteY15" fmla="*/ 1531693 h 3882683"/>
              <a:gd name="connsiteX16" fmla="*/ 3882683 w 3882683"/>
              <a:gd name="connsiteY16" fmla="*/ 1690293 h 3882683"/>
              <a:gd name="connsiteX17" fmla="*/ 3882683 w 3882683"/>
              <a:gd name="connsiteY17" fmla="*/ 2192390 h 3882683"/>
              <a:gd name="connsiteX18" fmla="*/ 3724083 w 3882683"/>
              <a:gd name="connsiteY18" fmla="*/ 2350990 h 3882683"/>
              <a:gd name="connsiteX19" fmla="*/ 3359653 w 3882683"/>
              <a:gd name="connsiteY19" fmla="*/ 2350990 h 3882683"/>
              <a:gd name="connsiteX20" fmla="*/ 3352042 w 3882683"/>
              <a:gd name="connsiteY20" fmla="*/ 2380589 h 3882683"/>
              <a:gd name="connsiteX21" fmla="*/ 3240171 w 3882683"/>
              <a:gd name="connsiteY21" fmla="*/ 2645419 h 3882683"/>
              <a:gd name="connsiteX22" fmla="*/ 3234343 w 3882683"/>
              <a:gd name="connsiteY22" fmla="*/ 2655013 h 3882683"/>
              <a:gd name="connsiteX23" fmla="*/ 3491596 w 3882683"/>
              <a:gd name="connsiteY23" fmla="*/ 2912265 h 3882683"/>
              <a:gd name="connsiteX24" fmla="*/ 3491596 w 3882683"/>
              <a:gd name="connsiteY24" fmla="*/ 3136559 h 3882683"/>
              <a:gd name="connsiteX25" fmla="*/ 3136559 w 3882683"/>
              <a:gd name="connsiteY25" fmla="*/ 3491596 h 3882683"/>
              <a:gd name="connsiteX26" fmla="*/ 2912265 w 3882683"/>
              <a:gd name="connsiteY26" fmla="*/ 3491596 h 3882683"/>
              <a:gd name="connsiteX27" fmla="*/ 2655013 w 3882683"/>
              <a:gd name="connsiteY27" fmla="*/ 3234343 h 3882683"/>
              <a:gd name="connsiteX28" fmla="*/ 2645420 w 3882683"/>
              <a:gd name="connsiteY28" fmla="*/ 3240171 h 3882683"/>
              <a:gd name="connsiteX29" fmla="*/ 2380589 w 3882683"/>
              <a:gd name="connsiteY29" fmla="*/ 3352042 h 3882683"/>
              <a:gd name="connsiteX30" fmla="*/ 2350990 w 3882683"/>
              <a:gd name="connsiteY30" fmla="*/ 3359653 h 3882683"/>
              <a:gd name="connsiteX31" fmla="*/ 2350990 w 3882683"/>
              <a:gd name="connsiteY31" fmla="*/ 3724083 h 3882683"/>
              <a:gd name="connsiteX32" fmla="*/ 2192390 w 3882683"/>
              <a:gd name="connsiteY32" fmla="*/ 3882683 h 3882683"/>
              <a:gd name="connsiteX33" fmla="*/ 1690293 w 3882683"/>
              <a:gd name="connsiteY33" fmla="*/ 3882683 h 3882683"/>
              <a:gd name="connsiteX34" fmla="*/ 1531694 w 3882683"/>
              <a:gd name="connsiteY34" fmla="*/ 3724083 h 3882683"/>
              <a:gd name="connsiteX35" fmla="*/ 1531694 w 3882683"/>
              <a:gd name="connsiteY35" fmla="*/ 3359653 h 3882683"/>
              <a:gd name="connsiteX36" fmla="*/ 1502096 w 3882683"/>
              <a:gd name="connsiteY36" fmla="*/ 3352042 h 3882683"/>
              <a:gd name="connsiteX37" fmla="*/ 1237265 w 3882683"/>
              <a:gd name="connsiteY37" fmla="*/ 3240171 h 3882683"/>
              <a:gd name="connsiteX38" fmla="*/ 1227671 w 3882683"/>
              <a:gd name="connsiteY38" fmla="*/ 3234343 h 3882683"/>
              <a:gd name="connsiteX39" fmla="*/ 970418 w 3882683"/>
              <a:gd name="connsiteY39" fmla="*/ 3491596 h 3882683"/>
              <a:gd name="connsiteX40" fmla="*/ 746124 w 3882683"/>
              <a:gd name="connsiteY40" fmla="*/ 3491596 h 3882683"/>
              <a:gd name="connsiteX41" fmla="*/ 391087 w 3882683"/>
              <a:gd name="connsiteY41" fmla="*/ 3136559 h 3882683"/>
              <a:gd name="connsiteX42" fmla="*/ 391087 w 3882683"/>
              <a:gd name="connsiteY42" fmla="*/ 2912265 h 3882683"/>
              <a:gd name="connsiteX43" fmla="*/ 648341 w 3882683"/>
              <a:gd name="connsiteY43" fmla="*/ 2655012 h 3882683"/>
              <a:gd name="connsiteX44" fmla="*/ 642513 w 3882683"/>
              <a:gd name="connsiteY44" fmla="*/ 2645419 h 3882683"/>
              <a:gd name="connsiteX45" fmla="*/ 530642 w 3882683"/>
              <a:gd name="connsiteY45" fmla="*/ 2380589 h 3882683"/>
              <a:gd name="connsiteX46" fmla="*/ 523031 w 3882683"/>
              <a:gd name="connsiteY46" fmla="*/ 2350990 h 3882683"/>
              <a:gd name="connsiteX47" fmla="*/ 158600 w 3882683"/>
              <a:gd name="connsiteY47" fmla="*/ 2350990 h 3882683"/>
              <a:gd name="connsiteX48" fmla="*/ 0 w 3882683"/>
              <a:gd name="connsiteY48" fmla="*/ 2192390 h 3882683"/>
              <a:gd name="connsiteX49" fmla="*/ 0 w 3882683"/>
              <a:gd name="connsiteY49" fmla="*/ 1690293 h 3882683"/>
              <a:gd name="connsiteX50" fmla="*/ 158600 w 3882683"/>
              <a:gd name="connsiteY50" fmla="*/ 1531693 h 3882683"/>
              <a:gd name="connsiteX51" fmla="*/ 523032 w 3882683"/>
              <a:gd name="connsiteY51" fmla="*/ 1531693 h 3882683"/>
              <a:gd name="connsiteX52" fmla="*/ 530642 w 3882683"/>
              <a:gd name="connsiteY52" fmla="*/ 1502096 h 3882683"/>
              <a:gd name="connsiteX53" fmla="*/ 642513 w 3882683"/>
              <a:gd name="connsiteY53" fmla="*/ 1237265 h 3882683"/>
              <a:gd name="connsiteX54" fmla="*/ 648341 w 3882683"/>
              <a:gd name="connsiteY54" fmla="*/ 1227672 h 3882683"/>
              <a:gd name="connsiteX55" fmla="*/ 391087 w 3882683"/>
              <a:gd name="connsiteY55" fmla="*/ 970418 h 3882683"/>
              <a:gd name="connsiteX56" fmla="*/ 391087 w 3882683"/>
              <a:gd name="connsiteY56" fmla="*/ 746124 h 3882683"/>
              <a:gd name="connsiteX57" fmla="*/ 746124 w 3882683"/>
              <a:gd name="connsiteY57" fmla="*/ 391088 h 3882683"/>
              <a:gd name="connsiteX58" fmla="*/ 970418 w 3882683"/>
              <a:gd name="connsiteY58" fmla="*/ 391088 h 3882683"/>
              <a:gd name="connsiteX59" fmla="*/ 1227672 w 3882683"/>
              <a:gd name="connsiteY59" fmla="*/ 648341 h 3882683"/>
              <a:gd name="connsiteX60" fmla="*/ 1237265 w 3882683"/>
              <a:gd name="connsiteY60" fmla="*/ 642513 h 3882683"/>
              <a:gd name="connsiteX61" fmla="*/ 1502096 w 3882683"/>
              <a:gd name="connsiteY61" fmla="*/ 530642 h 3882683"/>
              <a:gd name="connsiteX62" fmla="*/ 1531694 w 3882683"/>
              <a:gd name="connsiteY62" fmla="*/ 523032 h 3882683"/>
              <a:gd name="connsiteX63" fmla="*/ 1531694 w 3882683"/>
              <a:gd name="connsiteY63" fmla="*/ 158600 h 3882683"/>
              <a:gd name="connsiteX64" fmla="*/ 1690293 w 3882683"/>
              <a:gd name="connsiteY64" fmla="*/ 0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2683" h="3882683">
                <a:moveTo>
                  <a:pt x="1690293" y="0"/>
                </a:moveTo>
                <a:lnTo>
                  <a:pt x="2192390" y="0"/>
                </a:lnTo>
                <a:cubicBezTo>
                  <a:pt x="2279982" y="0"/>
                  <a:pt x="2350990" y="71008"/>
                  <a:pt x="2350990" y="158600"/>
                </a:cubicBezTo>
                <a:lnTo>
                  <a:pt x="2350990" y="523031"/>
                </a:lnTo>
                <a:lnTo>
                  <a:pt x="2380589" y="530642"/>
                </a:lnTo>
                <a:cubicBezTo>
                  <a:pt x="2473094" y="559414"/>
                  <a:pt x="2561701" y="597034"/>
                  <a:pt x="2645420" y="642513"/>
                </a:cubicBezTo>
                <a:lnTo>
                  <a:pt x="2655012" y="648341"/>
                </a:lnTo>
                <a:lnTo>
                  <a:pt x="2912265" y="391088"/>
                </a:lnTo>
                <a:cubicBezTo>
                  <a:pt x="2974202" y="329151"/>
                  <a:pt x="3074622" y="329151"/>
                  <a:pt x="3136559" y="391088"/>
                </a:cubicBezTo>
                <a:lnTo>
                  <a:pt x="3491596" y="746124"/>
                </a:lnTo>
                <a:cubicBezTo>
                  <a:pt x="3553532" y="808061"/>
                  <a:pt x="3553532" y="908481"/>
                  <a:pt x="3491596" y="970418"/>
                </a:cubicBezTo>
                <a:lnTo>
                  <a:pt x="3234343" y="1227671"/>
                </a:lnTo>
                <a:lnTo>
                  <a:pt x="3240171" y="1237265"/>
                </a:lnTo>
                <a:cubicBezTo>
                  <a:pt x="3285650" y="1320983"/>
                  <a:pt x="3323270" y="1409590"/>
                  <a:pt x="3352042" y="1502096"/>
                </a:cubicBezTo>
                <a:lnTo>
                  <a:pt x="3359653" y="1531693"/>
                </a:lnTo>
                <a:lnTo>
                  <a:pt x="3724083" y="1531693"/>
                </a:lnTo>
                <a:cubicBezTo>
                  <a:pt x="3811675" y="1531693"/>
                  <a:pt x="3882683" y="1602701"/>
                  <a:pt x="3882683" y="1690293"/>
                </a:cubicBezTo>
                <a:lnTo>
                  <a:pt x="3882683" y="2192390"/>
                </a:lnTo>
                <a:cubicBezTo>
                  <a:pt x="3882683" y="2279982"/>
                  <a:pt x="3811675" y="2350990"/>
                  <a:pt x="3724083" y="2350990"/>
                </a:cubicBezTo>
                <a:lnTo>
                  <a:pt x="3359653" y="2350990"/>
                </a:lnTo>
                <a:lnTo>
                  <a:pt x="3352042" y="2380589"/>
                </a:lnTo>
                <a:cubicBezTo>
                  <a:pt x="3323270" y="2473094"/>
                  <a:pt x="3285650" y="2561701"/>
                  <a:pt x="3240171" y="2645419"/>
                </a:cubicBezTo>
                <a:lnTo>
                  <a:pt x="3234343" y="2655013"/>
                </a:lnTo>
                <a:lnTo>
                  <a:pt x="3491596" y="2912265"/>
                </a:lnTo>
                <a:cubicBezTo>
                  <a:pt x="3553532" y="2974202"/>
                  <a:pt x="3553532" y="3074622"/>
                  <a:pt x="3491596" y="3136559"/>
                </a:cubicBezTo>
                <a:lnTo>
                  <a:pt x="3136559" y="3491596"/>
                </a:lnTo>
                <a:cubicBezTo>
                  <a:pt x="3074622" y="3553532"/>
                  <a:pt x="2974202" y="3553532"/>
                  <a:pt x="2912265" y="3491596"/>
                </a:cubicBezTo>
                <a:lnTo>
                  <a:pt x="2655013" y="3234343"/>
                </a:lnTo>
                <a:lnTo>
                  <a:pt x="2645420" y="3240171"/>
                </a:lnTo>
                <a:cubicBezTo>
                  <a:pt x="2561701" y="3285650"/>
                  <a:pt x="2473094" y="3323270"/>
                  <a:pt x="2380589" y="3352042"/>
                </a:cubicBezTo>
                <a:lnTo>
                  <a:pt x="2350990" y="3359653"/>
                </a:lnTo>
                <a:lnTo>
                  <a:pt x="2350990" y="3724083"/>
                </a:lnTo>
                <a:cubicBezTo>
                  <a:pt x="2350990" y="3811675"/>
                  <a:pt x="2279982" y="3882683"/>
                  <a:pt x="2192390" y="3882683"/>
                </a:cubicBezTo>
                <a:lnTo>
                  <a:pt x="1690293" y="3882683"/>
                </a:lnTo>
                <a:cubicBezTo>
                  <a:pt x="1602701" y="3882683"/>
                  <a:pt x="1531694" y="3811675"/>
                  <a:pt x="1531694" y="3724083"/>
                </a:cubicBezTo>
                <a:lnTo>
                  <a:pt x="1531694" y="3359653"/>
                </a:lnTo>
                <a:lnTo>
                  <a:pt x="1502096" y="3352042"/>
                </a:lnTo>
                <a:cubicBezTo>
                  <a:pt x="1409590" y="3323270"/>
                  <a:pt x="1320984" y="3285650"/>
                  <a:pt x="1237265" y="3240171"/>
                </a:cubicBezTo>
                <a:lnTo>
                  <a:pt x="1227671" y="3234343"/>
                </a:lnTo>
                <a:lnTo>
                  <a:pt x="970418" y="3491596"/>
                </a:lnTo>
                <a:cubicBezTo>
                  <a:pt x="908481" y="3553532"/>
                  <a:pt x="808061" y="3553532"/>
                  <a:pt x="746124" y="3491596"/>
                </a:cubicBezTo>
                <a:lnTo>
                  <a:pt x="391087" y="3136559"/>
                </a:lnTo>
                <a:cubicBezTo>
                  <a:pt x="329151" y="3074622"/>
                  <a:pt x="329151" y="2974202"/>
                  <a:pt x="391087" y="2912265"/>
                </a:cubicBezTo>
                <a:lnTo>
                  <a:pt x="648341" y="2655012"/>
                </a:lnTo>
                <a:lnTo>
                  <a:pt x="642513" y="2645419"/>
                </a:lnTo>
                <a:cubicBezTo>
                  <a:pt x="597035" y="2561701"/>
                  <a:pt x="559414" y="2473094"/>
                  <a:pt x="530642" y="2380589"/>
                </a:cubicBezTo>
                <a:lnTo>
                  <a:pt x="523031" y="2350990"/>
                </a:lnTo>
                <a:lnTo>
                  <a:pt x="158600" y="2350990"/>
                </a:lnTo>
                <a:cubicBezTo>
                  <a:pt x="71008" y="2350990"/>
                  <a:pt x="0" y="2279982"/>
                  <a:pt x="0" y="2192390"/>
                </a:cubicBezTo>
                <a:lnTo>
                  <a:pt x="0" y="1690293"/>
                </a:lnTo>
                <a:cubicBezTo>
                  <a:pt x="0" y="1602701"/>
                  <a:pt x="71008" y="1531693"/>
                  <a:pt x="158600" y="1531693"/>
                </a:cubicBezTo>
                <a:lnTo>
                  <a:pt x="523032" y="1531693"/>
                </a:lnTo>
                <a:lnTo>
                  <a:pt x="530642" y="1502096"/>
                </a:lnTo>
                <a:cubicBezTo>
                  <a:pt x="559414" y="1409590"/>
                  <a:pt x="597035" y="1320983"/>
                  <a:pt x="642513" y="1237265"/>
                </a:cubicBezTo>
                <a:lnTo>
                  <a:pt x="648341" y="1227672"/>
                </a:lnTo>
                <a:lnTo>
                  <a:pt x="391087" y="970418"/>
                </a:lnTo>
                <a:cubicBezTo>
                  <a:pt x="329151" y="908481"/>
                  <a:pt x="329151" y="808061"/>
                  <a:pt x="391087" y="746124"/>
                </a:cubicBezTo>
                <a:lnTo>
                  <a:pt x="746124" y="391088"/>
                </a:lnTo>
                <a:cubicBezTo>
                  <a:pt x="808061" y="329151"/>
                  <a:pt x="908481" y="329151"/>
                  <a:pt x="970418" y="391088"/>
                </a:cubicBezTo>
                <a:lnTo>
                  <a:pt x="1227672" y="648341"/>
                </a:lnTo>
                <a:lnTo>
                  <a:pt x="1237265" y="642513"/>
                </a:lnTo>
                <a:cubicBezTo>
                  <a:pt x="1320984" y="597034"/>
                  <a:pt x="1409590" y="559414"/>
                  <a:pt x="1502096" y="530642"/>
                </a:cubicBezTo>
                <a:lnTo>
                  <a:pt x="1531694" y="523032"/>
                </a:lnTo>
                <a:lnTo>
                  <a:pt x="1531694" y="158600"/>
                </a:lnTo>
                <a:cubicBezTo>
                  <a:pt x="1531694" y="71008"/>
                  <a:pt x="1602701" y="0"/>
                  <a:pt x="1690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CC99FF"/>
              </a:gs>
              <a:gs pos="100000">
                <a:srgbClr val="FF9999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2EBDE6-200A-404F-B4A6-FC2C8E5A55AA}"/>
              </a:ext>
            </a:extLst>
          </p:cNvPr>
          <p:cNvGrpSpPr/>
          <p:nvPr/>
        </p:nvGrpSpPr>
        <p:grpSpPr>
          <a:xfrm>
            <a:off x="5488940" y="725716"/>
            <a:ext cx="1185090" cy="1249773"/>
            <a:chOff x="5503454" y="818606"/>
            <a:chExt cx="1185090" cy="124977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E8F232-433D-4B03-A265-32CD58DA542B}"/>
                </a:ext>
              </a:extLst>
            </p:cNvPr>
            <p:cNvSpPr/>
            <p:nvPr/>
          </p:nvSpPr>
          <p:spPr>
            <a:xfrm>
              <a:off x="5503454" y="88328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187AD9-EF0C-49DF-9D72-82EE32B27BED}"/>
                </a:ext>
              </a:extLst>
            </p:cNvPr>
            <p:cNvSpPr/>
            <p:nvPr/>
          </p:nvSpPr>
          <p:spPr>
            <a:xfrm>
              <a:off x="5709194" y="818606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6DEAFA1-8F8C-4EF1-AE95-6A30461A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76" y="997858"/>
              <a:ext cx="365760" cy="34834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F560A2-33D3-46D0-AD52-7A764AFE6A39}"/>
              </a:ext>
            </a:extLst>
          </p:cNvPr>
          <p:cNvGrpSpPr/>
          <p:nvPr/>
        </p:nvGrpSpPr>
        <p:grpSpPr>
          <a:xfrm>
            <a:off x="7662772" y="2921024"/>
            <a:ext cx="1185090" cy="1185090"/>
            <a:chOff x="7677286" y="3013914"/>
            <a:chExt cx="1185090" cy="11850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61810D-986A-4C93-A23A-10CBD284A368}"/>
                </a:ext>
              </a:extLst>
            </p:cNvPr>
            <p:cNvSpPr/>
            <p:nvPr/>
          </p:nvSpPr>
          <p:spPr>
            <a:xfrm>
              <a:off x="7677286" y="301391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E473F4-BF17-4A45-B8F4-16747FE5AA75}"/>
                </a:ext>
              </a:extLst>
            </p:cNvPr>
            <p:cNvSpPr/>
            <p:nvPr/>
          </p:nvSpPr>
          <p:spPr>
            <a:xfrm>
              <a:off x="8036559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44EEEB6-7B0F-43B6-A4F9-FBA24B3D4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079" y="3251925"/>
              <a:ext cx="365760" cy="35414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9C639A-8A53-4283-AB6F-60C2E16356EE}"/>
              </a:ext>
            </a:extLst>
          </p:cNvPr>
          <p:cNvGrpSpPr/>
          <p:nvPr/>
        </p:nvGrpSpPr>
        <p:grpSpPr>
          <a:xfrm>
            <a:off x="6938192" y="1246054"/>
            <a:ext cx="1204323" cy="1197753"/>
            <a:chOff x="6952706" y="1338944"/>
            <a:chExt cx="1204323" cy="11977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CF97D1-DA0F-43BD-8F5E-26B2CE4BDD85}"/>
                </a:ext>
              </a:extLst>
            </p:cNvPr>
            <p:cNvSpPr/>
            <p:nvPr/>
          </p:nvSpPr>
          <p:spPr>
            <a:xfrm>
              <a:off x="6952706" y="1351607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6FB9CD-78CC-49B1-9DF1-697D6B2F5F34}"/>
                </a:ext>
              </a:extLst>
            </p:cNvPr>
            <p:cNvSpPr/>
            <p:nvPr/>
          </p:nvSpPr>
          <p:spPr>
            <a:xfrm>
              <a:off x="7373258" y="133894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828A715-4DAA-4631-A53A-B61906AB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486" y="1547949"/>
              <a:ext cx="303313" cy="3657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BF563-E563-4360-9DAF-6EAD048736BE}"/>
              </a:ext>
            </a:extLst>
          </p:cNvPr>
          <p:cNvGrpSpPr/>
          <p:nvPr/>
        </p:nvGrpSpPr>
        <p:grpSpPr>
          <a:xfrm>
            <a:off x="7301228" y="4642395"/>
            <a:ext cx="1185090" cy="1185090"/>
            <a:chOff x="7315742" y="4735285"/>
            <a:chExt cx="1185090" cy="118509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42496F-CA13-4E18-B812-13B56E93B72A}"/>
                </a:ext>
              </a:extLst>
            </p:cNvPr>
            <p:cNvSpPr/>
            <p:nvPr/>
          </p:nvSpPr>
          <p:spPr>
            <a:xfrm>
              <a:off x="7315742" y="473528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B58B09-6A92-4631-ADDA-40A9C20291EE}"/>
                </a:ext>
              </a:extLst>
            </p:cNvPr>
            <p:cNvSpPr/>
            <p:nvPr/>
          </p:nvSpPr>
          <p:spPr>
            <a:xfrm>
              <a:off x="7373258" y="473528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AD58DA2-4EA0-4848-AD6B-2DBEE733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263" y="4940052"/>
              <a:ext cx="365760" cy="3657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D2C594-D20D-4C74-8118-5E7ECD68D780}"/>
              </a:ext>
            </a:extLst>
          </p:cNvPr>
          <p:cNvGrpSpPr/>
          <p:nvPr/>
        </p:nvGrpSpPr>
        <p:grpSpPr>
          <a:xfrm>
            <a:off x="3692982" y="4505418"/>
            <a:ext cx="1185090" cy="1185090"/>
            <a:chOff x="3707496" y="4598308"/>
            <a:chExt cx="1185090" cy="11850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7C9869-29E0-4CD7-A6C5-7B6AF0A76507}"/>
                </a:ext>
              </a:extLst>
            </p:cNvPr>
            <p:cNvSpPr/>
            <p:nvPr/>
          </p:nvSpPr>
          <p:spPr>
            <a:xfrm>
              <a:off x="3707496" y="4598308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192143-78C8-49CD-9A38-DE77C916F183}"/>
                </a:ext>
              </a:extLst>
            </p:cNvPr>
            <p:cNvSpPr/>
            <p:nvPr/>
          </p:nvSpPr>
          <p:spPr>
            <a:xfrm>
              <a:off x="4108815" y="460683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4CBDED0-E2D5-44E1-B156-94E9E719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341" y="4815839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7D02B7-9002-49E5-A1BD-7CFA9B2ED292}"/>
              </a:ext>
            </a:extLst>
          </p:cNvPr>
          <p:cNvGrpSpPr/>
          <p:nvPr/>
        </p:nvGrpSpPr>
        <p:grpSpPr>
          <a:xfrm>
            <a:off x="3842206" y="1262055"/>
            <a:ext cx="1185090" cy="1193529"/>
            <a:chOff x="3925299" y="1467395"/>
            <a:chExt cx="1185090" cy="11935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751732-3E1A-40B7-AE88-55553CF98E88}"/>
                </a:ext>
              </a:extLst>
            </p:cNvPr>
            <p:cNvSpPr/>
            <p:nvPr/>
          </p:nvSpPr>
          <p:spPr>
            <a:xfrm>
              <a:off x="3925299" y="147583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EAE447-2B5E-47D7-AE2C-953BCBFFDE79}"/>
                </a:ext>
              </a:extLst>
            </p:cNvPr>
            <p:cNvSpPr/>
            <p:nvPr/>
          </p:nvSpPr>
          <p:spPr>
            <a:xfrm>
              <a:off x="4125959" y="146739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A35272B-B64B-4F2B-865B-1CA52B3D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43" y="1711473"/>
              <a:ext cx="365760" cy="29561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378006-160D-4264-BD15-6E216EBDC139}"/>
              </a:ext>
            </a:extLst>
          </p:cNvPr>
          <p:cNvGrpSpPr/>
          <p:nvPr/>
        </p:nvGrpSpPr>
        <p:grpSpPr>
          <a:xfrm>
            <a:off x="3318240" y="2944225"/>
            <a:ext cx="1185090" cy="1204504"/>
            <a:chOff x="3332754" y="3037115"/>
            <a:chExt cx="1185090" cy="12045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FF0EA-04D3-4F67-82D5-6F2C6542F98C}"/>
                </a:ext>
              </a:extLst>
            </p:cNvPr>
            <p:cNvSpPr/>
            <p:nvPr/>
          </p:nvSpPr>
          <p:spPr>
            <a:xfrm>
              <a:off x="3332754" y="305652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A71B8E-48AC-4F44-849F-D6A183F4C691}"/>
                </a:ext>
              </a:extLst>
            </p:cNvPr>
            <p:cNvSpPr/>
            <p:nvPr/>
          </p:nvSpPr>
          <p:spPr>
            <a:xfrm>
              <a:off x="3505747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F314ED9-9E44-4074-AAB7-A6C477EB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49" y="3268210"/>
              <a:ext cx="360300" cy="36576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EFC0B8-1659-41CC-88EC-C41C1F752909}"/>
              </a:ext>
            </a:extLst>
          </p:cNvPr>
          <p:cNvGrpSpPr/>
          <p:nvPr/>
        </p:nvGrpSpPr>
        <p:grpSpPr>
          <a:xfrm>
            <a:off x="5474425" y="5290730"/>
            <a:ext cx="1185090" cy="1233805"/>
            <a:chOff x="5488939" y="5383620"/>
            <a:chExt cx="1185090" cy="12338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617C6F-478C-41F6-9247-66CFD57DC462}"/>
                </a:ext>
              </a:extLst>
            </p:cNvPr>
            <p:cNvSpPr/>
            <p:nvPr/>
          </p:nvSpPr>
          <p:spPr>
            <a:xfrm>
              <a:off x="5488939" y="543233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3810BB-B40C-4CD1-B9A4-59BCA7793624}"/>
                </a:ext>
              </a:extLst>
            </p:cNvPr>
            <p:cNvSpPr/>
            <p:nvPr/>
          </p:nvSpPr>
          <p:spPr>
            <a:xfrm>
              <a:off x="5689601" y="5383620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98345C0-E5FC-41C5-8C76-4D93A752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604" y="5567148"/>
              <a:ext cx="365760" cy="33963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0B1322-5108-402D-A2B5-694F2E9F7C67}"/>
              </a:ext>
            </a:extLst>
          </p:cNvPr>
          <p:cNvGrpSpPr/>
          <p:nvPr/>
        </p:nvGrpSpPr>
        <p:grpSpPr>
          <a:xfrm>
            <a:off x="4775201" y="2029825"/>
            <a:ext cx="2612571" cy="2612571"/>
            <a:chOff x="4789715" y="2122715"/>
            <a:chExt cx="2612571" cy="261257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F0B07A-6E51-46EA-B200-A066EC9EA800}"/>
                </a:ext>
              </a:extLst>
            </p:cNvPr>
            <p:cNvSpPr/>
            <p:nvPr/>
          </p:nvSpPr>
          <p:spPr>
            <a:xfrm>
              <a:off x="4789715" y="2122715"/>
              <a:ext cx="2612571" cy="261257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797013-5966-43FF-9854-BD98052B0398}"/>
                </a:ext>
              </a:extLst>
            </p:cNvPr>
            <p:cNvSpPr/>
            <p:nvPr/>
          </p:nvSpPr>
          <p:spPr>
            <a:xfrm>
              <a:off x="4977494" y="2310494"/>
              <a:ext cx="2237013" cy="22370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331A15-3A3B-4E22-974E-F067C5957513}"/>
                </a:ext>
              </a:extLst>
            </p:cNvPr>
            <p:cNvSpPr txBox="1"/>
            <p:nvPr/>
          </p:nvSpPr>
          <p:spPr>
            <a:xfrm>
              <a:off x="4833849" y="3105833"/>
              <a:ext cx="2558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الأجهزة الحكومية المخصَّصة لتحقيق الأمن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F5C7CBD-17BF-44B2-9ED2-1F851B39369E}"/>
              </a:ext>
            </a:extLst>
          </p:cNvPr>
          <p:cNvSpPr txBox="1"/>
          <p:nvPr/>
        </p:nvSpPr>
        <p:spPr>
          <a:xfrm>
            <a:off x="3734526" y="-28300"/>
            <a:ext cx="45782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رئاسة أمن الدولة</a:t>
            </a:r>
          </a:p>
          <a:p>
            <a:pPr algn="ctr"/>
            <a:r>
              <a:rPr lang="ar-SY" sz="1600" b="1" dirty="0">
                <a:solidFill>
                  <a:schemeClr val="bg1"/>
                </a:solidFill>
              </a:rPr>
              <a:t>مواجهة</a:t>
            </a:r>
            <a:r>
              <a:rPr lang="ar-SY" sz="1600" b="1" dirty="0">
                <a:solidFill>
                  <a:srgbClr val="FF0000"/>
                </a:solidFill>
              </a:rPr>
              <a:t> </a:t>
            </a:r>
            <a:r>
              <a:rPr lang="ar-SY" sz="1600" b="1" dirty="0">
                <a:solidFill>
                  <a:schemeClr val="bg1"/>
                </a:solidFill>
              </a:rPr>
              <a:t>المجرمين، والإرهابيِّين، والمحرِّضين، وتوفير الحماية للدولة والمواطنين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ar-SY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41DE4B-C427-4439-ABAF-15AE42097DCB}"/>
              </a:ext>
            </a:extLst>
          </p:cNvPr>
          <p:cNvSpPr txBox="1"/>
          <p:nvPr/>
        </p:nvSpPr>
        <p:spPr>
          <a:xfrm>
            <a:off x="8027576" y="1384051"/>
            <a:ext cx="3183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النيابة العامة </a:t>
            </a:r>
          </a:p>
          <a:p>
            <a:pPr algn="r"/>
            <a:r>
              <a:rPr lang="ar-SY" sz="1600" dirty="0">
                <a:solidFill>
                  <a:schemeClr val="bg1"/>
                </a:solidFill>
              </a:rPr>
              <a:t>تعزيز العدالة، وحماية المجتمع، وحماية الحقوق والحريات وفقاً للنصوص الشرعية، والقواعد المرعية</a:t>
            </a:r>
            <a:endParaRPr lang="en-US" sz="1600" dirty="0">
              <a:solidFill>
                <a:schemeClr val="bg1"/>
              </a:solidFill>
            </a:endParaRPr>
          </a:p>
          <a:p>
            <a:pPr algn="r"/>
            <a:endParaRPr lang="ar-SY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AA9378-FE9C-4659-B9D0-6716D9ED2680}"/>
              </a:ext>
            </a:extLst>
          </p:cNvPr>
          <p:cNvSpPr txBox="1"/>
          <p:nvPr/>
        </p:nvSpPr>
        <p:spPr>
          <a:xfrm>
            <a:off x="8859244" y="3062155"/>
            <a:ext cx="2875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مديرية الأمن العام</a:t>
            </a:r>
          </a:p>
          <a:p>
            <a:pPr algn="r"/>
            <a:r>
              <a:rPr lang="ar-SY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Y" sz="1600" dirty="0">
                <a:solidFill>
                  <a:schemeClr val="bg1"/>
                </a:solidFill>
              </a:rPr>
              <a:t>الكشف عن المجرمين الذين يعبثون بأمن الوطن والمواطنين، ويهدِّدون</a:t>
            </a:r>
          </a:p>
          <a:p>
            <a:pPr algn="r"/>
            <a:r>
              <a:rPr lang="ar-SY" sz="1600" dirty="0">
                <a:solidFill>
                  <a:schemeClr val="bg1"/>
                </a:solidFill>
              </a:rPr>
              <a:t>حياتهم. وتنظيم السير، وضبط الحوادث المرورية، ومساعدة المواطنين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F39F96-33AF-42EE-A710-9896CFD4E762}"/>
              </a:ext>
            </a:extLst>
          </p:cNvPr>
          <p:cNvSpPr txBox="1"/>
          <p:nvPr/>
        </p:nvSpPr>
        <p:spPr>
          <a:xfrm>
            <a:off x="8260078" y="4921091"/>
            <a:ext cx="3779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المديرية العامة لمكافحة المخدرات</a:t>
            </a:r>
          </a:p>
          <a:p>
            <a:pPr algn="ctr"/>
            <a:r>
              <a:rPr lang="ar-SY" sz="1600" dirty="0">
                <a:solidFill>
                  <a:schemeClr val="bg1"/>
                </a:solidFill>
              </a:rPr>
              <a:t>مكافحة المخدرات بجميع أنواعها، ومنع دخولها، والقبض على المهرِّبين والمروِّجين، وتوعية المواطنين بأضرار المخدرات، وسُبُل الوقاية منها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B16976-6BA0-4220-87CA-C85D87A90376}"/>
              </a:ext>
            </a:extLst>
          </p:cNvPr>
          <p:cNvSpPr txBox="1"/>
          <p:nvPr/>
        </p:nvSpPr>
        <p:spPr>
          <a:xfrm>
            <a:off x="515155" y="4600781"/>
            <a:ext cx="35416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القوات الخاصة لأمن الطرق</a:t>
            </a:r>
          </a:p>
          <a:p>
            <a:pPr algn="r"/>
            <a:r>
              <a:rPr lang="ar-SY" sz="1600" dirty="0">
                <a:solidFill>
                  <a:schemeClr val="bg1"/>
                </a:solidFill>
              </a:rPr>
              <a:t>المحافظة على الأمن والسلامة على الطرق السريعة بين المدن والمحافظات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CB3B17-DF7B-4236-94D2-FEF4C39D3B99}"/>
              </a:ext>
            </a:extLst>
          </p:cNvPr>
          <p:cNvSpPr txBox="1"/>
          <p:nvPr/>
        </p:nvSpPr>
        <p:spPr>
          <a:xfrm>
            <a:off x="281616" y="2861379"/>
            <a:ext cx="31701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/>
              <a:t>المديرية العامة لحرس الحدود</a:t>
            </a:r>
          </a:p>
          <a:p>
            <a:pPr algn="r"/>
            <a:r>
              <a:rPr lang="ar-SY" sz="1600" dirty="0">
                <a:solidFill>
                  <a:schemeClr val="bg1"/>
                </a:solidFill>
              </a:rPr>
              <a:t>حماية حدود الوطن وحراسته، وإنقاذ التائهين في مناطق الحدود البرية والبحرية</a:t>
            </a:r>
            <a:endParaRPr lang="en-US" sz="1600" dirty="0">
              <a:solidFill>
                <a:schemeClr val="bg1"/>
              </a:solidFill>
            </a:endParaRPr>
          </a:p>
          <a:p>
            <a:pPr algn="r"/>
            <a:endParaRPr lang="ar-SY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24FB1-2A9D-4E1F-8CD8-5955C22565ED}"/>
              </a:ext>
            </a:extLst>
          </p:cNvPr>
          <p:cNvSpPr txBox="1"/>
          <p:nvPr/>
        </p:nvSpPr>
        <p:spPr>
          <a:xfrm>
            <a:off x="795952" y="1250168"/>
            <a:ext cx="32104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الهيئة الوطنية للأمن </a:t>
            </a:r>
            <a:r>
              <a:rPr lang="ar-SY" b="1" dirty="0" err="1"/>
              <a:t>السيبراني</a:t>
            </a:r>
            <a:r>
              <a:rPr lang="ar-SY" b="1" dirty="0"/>
              <a:t> </a:t>
            </a:r>
          </a:p>
          <a:p>
            <a:pPr algn="r"/>
            <a:r>
              <a:rPr lang="ar-SY" sz="1600" dirty="0">
                <a:solidFill>
                  <a:schemeClr val="bg1"/>
                </a:solidFill>
              </a:rPr>
              <a:t>حماية الأنظمة التقنية والشبكات، والبرامج، والبيانات الحكومية من الهجمات الرقمية</a:t>
            </a:r>
            <a:endParaRPr lang="en-US" sz="1600" dirty="0">
              <a:solidFill>
                <a:schemeClr val="bg1"/>
              </a:solidFill>
            </a:endParaRPr>
          </a:p>
          <a:p>
            <a:pPr algn="r"/>
            <a:endParaRPr lang="ar-SY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" grpId="0" animBg="1"/>
      <p:bldP spid="41" grpId="0"/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652572" y="-77186"/>
            <a:ext cx="1991634" cy="5925715"/>
            <a:chOff x="8925388" y="-3874015"/>
            <a:chExt cx="2779692" cy="7789446"/>
          </a:xfrm>
        </p:grpSpPr>
        <p:grpSp>
          <p:nvGrpSpPr>
            <p:cNvPr id="1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3874015"/>
              <a:ext cx="2779692" cy="7789446"/>
              <a:chOff x="3903598" y="-6407326"/>
              <a:chExt cx="4597399" cy="12883149"/>
            </a:xfrm>
          </p:grpSpPr>
          <p:sp>
            <p:nvSpPr>
              <p:cNvPr id="1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59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5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6407326"/>
                <a:ext cx="123714" cy="8225032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0842" y="2114671"/>
              <a:ext cx="2017350" cy="1610089"/>
            </a:xfrm>
            <a:prstGeom prst="rect">
              <a:avLst/>
            </a:prstGeom>
          </p:spPr>
        </p:pic>
        <p:sp>
          <p:nvSpPr>
            <p:cNvPr id="15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50450" y="1468115"/>
              <a:ext cx="2435241" cy="445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أجهزة 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429856"/>
            <a:ext cx="5940441" cy="1228057"/>
            <a:chOff x="502560" y="3961260"/>
            <a:chExt cx="5940441" cy="122805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61260"/>
              <a:ext cx="5940441" cy="1228057"/>
              <a:chOff x="502560" y="3961260"/>
              <a:chExt cx="5940441" cy="122805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63011" y="3961260"/>
                <a:ext cx="41921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نشاط 1 </a:t>
                </a:r>
              </a:p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أجب عن الأسئلة التالية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3150877" y="4641969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2924379" y="4547752"/>
            <a:ext cx="769186" cy="738620"/>
            <a:chOff x="4754574" y="2132503"/>
            <a:chExt cx="3442927" cy="3306115"/>
          </a:xfrm>
        </p:grpSpPr>
        <p:sp>
          <p:nvSpPr>
            <p:cNvPr id="10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807051" y="4624949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1-المديرية العامة للدفاع المدني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3150877" y="5352333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807051" y="5335313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2- أمن الطرق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2924379" y="5258116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3180450" y="6071527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836624" y="6054507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3- الشرطة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2953952" y="5977310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759200" y="2254995"/>
            <a:ext cx="8430174" cy="1212403"/>
            <a:chOff x="-1984057" y="3976914"/>
            <a:chExt cx="8430174" cy="1212403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984057" y="3976914"/>
              <a:ext cx="8430174" cy="1212403"/>
              <a:chOff x="-1984057" y="3976914"/>
              <a:chExt cx="8430174" cy="1212403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243828" y="3981962"/>
                <a:ext cx="6010662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984057" y="4083759"/>
                <a:ext cx="6750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يحدِّد الطلبة اسم الجهة الأمنية لكل صورة:</a:t>
                </a:r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64325" y="-805168"/>
            <a:ext cx="1916853" cy="4373260"/>
            <a:chOff x="8925388" y="-1752649"/>
            <a:chExt cx="2779692" cy="5668080"/>
          </a:xfrm>
        </p:grpSpPr>
        <p:grpSp>
          <p:nvGrpSpPr>
            <p:cNvPr id="10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10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1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0637" y="2114671"/>
              <a:ext cx="2117757" cy="1610087"/>
            </a:xfrm>
            <a:prstGeom prst="rect">
              <a:avLst/>
            </a:prstGeom>
          </p:spPr>
        </p:pic>
        <p:sp>
          <p:nvSpPr>
            <p:cNvPr id="10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50449" y="1468116"/>
              <a:ext cx="2435240" cy="438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</p:grpSp>
      <p:grpSp>
        <p:nvGrpSpPr>
          <p:cNvPr id="11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232636" y="-743823"/>
            <a:ext cx="1991634" cy="4311915"/>
            <a:chOff x="8925388" y="-1752649"/>
            <a:chExt cx="2779692" cy="5668080"/>
          </a:xfrm>
        </p:grpSpPr>
        <p:grpSp>
          <p:nvGrpSpPr>
            <p:cNvPr id="138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14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44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3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0842" y="2114671"/>
              <a:ext cx="2017350" cy="1610089"/>
            </a:xfrm>
            <a:prstGeom prst="rect">
              <a:avLst/>
            </a:prstGeom>
          </p:spPr>
        </p:pic>
        <p:sp>
          <p:nvSpPr>
            <p:cNvPr id="140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50450" y="1468116"/>
              <a:ext cx="2435241" cy="445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82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أجهزة 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429856"/>
            <a:ext cx="5940441" cy="1228057"/>
            <a:chOff x="502560" y="3961260"/>
            <a:chExt cx="5940441" cy="122805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61260"/>
              <a:ext cx="5940441" cy="1228057"/>
              <a:chOff x="502560" y="3961260"/>
              <a:chExt cx="5940441" cy="122805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63011" y="3961260"/>
                <a:ext cx="41921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نشاط 1 </a:t>
                </a:r>
              </a:p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أجب عن الأسئلة التالية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820771" y="3130808"/>
            <a:ext cx="9480737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594273" y="3036591"/>
            <a:ext cx="769186" cy="738620"/>
            <a:chOff x="4754574" y="2132503"/>
            <a:chExt cx="3442927" cy="3306115"/>
          </a:xfrm>
        </p:grpSpPr>
        <p:sp>
          <p:nvSpPr>
            <p:cNvPr id="10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288589" y="3061557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5779462" y="3130808"/>
            <a:ext cx="535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مخرج طوارئ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71597" y="4355221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210324" y="5391621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92516" y="4551319"/>
            <a:ext cx="9308992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519722" y="4534299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جرس انذار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66018" y="4457102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53789" y="5786190"/>
            <a:ext cx="9347719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7498728" y="5783650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طفايات حرائق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27291" y="5691973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103808" y="2254995"/>
            <a:ext cx="9085566" cy="1212403"/>
            <a:chOff x="-2639449" y="3976914"/>
            <a:chExt cx="9085566" cy="1212403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639449" y="3976914"/>
              <a:ext cx="9085566" cy="1212403"/>
              <a:chOff x="-2639449" y="3976914"/>
              <a:chExt cx="9085566" cy="1212403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639449" y="3981962"/>
                <a:ext cx="740628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639449" y="4083759"/>
                <a:ext cx="74062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يحدِّد الطلبة وسائل السلامة التي وفَّرَتْها حكومة وطني المملكة العربية السعودية في المدرسة.</a:t>
                </a:r>
              </a:p>
              <a:p>
                <a:pPr algn="r"/>
                <a:endParaRPr lang="ar-SY" b="1" dirty="0"/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8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أجهزة 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429856"/>
            <a:ext cx="5940441" cy="1228057"/>
            <a:chOff x="502560" y="3961260"/>
            <a:chExt cx="5940441" cy="122805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61260"/>
              <a:ext cx="5940441" cy="1228057"/>
              <a:chOff x="502560" y="3961260"/>
              <a:chExt cx="5940441" cy="122805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663011" y="3981962"/>
                <a:ext cx="410382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63011" y="3961260"/>
                <a:ext cx="41921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نشاط 1 </a:t>
                </a:r>
              </a:p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أجب عن الأسئلة التالية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820771" y="3130808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594273" y="3036591"/>
            <a:ext cx="769186" cy="738620"/>
            <a:chOff x="4754574" y="2132503"/>
            <a:chExt cx="3442927" cy="3306115"/>
          </a:xfrm>
        </p:grpSpPr>
        <p:sp>
          <p:nvSpPr>
            <p:cNvPr id="10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288589" y="3061557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476945" y="3113788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المديرية العامة لحرس الحدود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103808" y="2254995"/>
            <a:ext cx="9085566" cy="1212403"/>
            <a:chOff x="-2639449" y="3976914"/>
            <a:chExt cx="9085566" cy="1212403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639449" y="3976914"/>
              <a:ext cx="9085566" cy="1212403"/>
              <a:chOff x="-2639449" y="3976914"/>
              <a:chExt cx="9085566" cy="1212403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639449" y="3981962"/>
                <a:ext cx="7406283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639449" y="4083759"/>
                <a:ext cx="74062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مَن الذين يَحْمُون حدود وطني المملكة العربية السعودية؟ ولماذا دورهم مهم؟</a:t>
                </a:r>
              </a:p>
              <a:p>
                <a:pPr algn="r"/>
                <a:endParaRPr lang="ar-SY" b="1" dirty="0"/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6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أجهزة 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75045" y="1445510"/>
            <a:ext cx="6811213" cy="1212403"/>
            <a:chOff x="-368212" y="3976914"/>
            <a:chExt cx="6811213" cy="121240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68212" y="3976914"/>
              <a:ext cx="6811213" cy="1212403"/>
              <a:chOff x="-368212" y="3976914"/>
              <a:chExt cx="6811213" cy="121240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7157" y="3981962"/>
                <a:ext cx="4883990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00405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68212" y="3976914"/>
                <a:ext cx="51747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2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730189" y="3111372"/>
            <a:ext cx="10139580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1251461" y="3139460"/>
            <a:ext cx="936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التَّجَمْهُر يُعيق إسعاف المصابين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503690" y="3017155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800267" y="3807254"/>
            <a:ext cx="10069502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19741" y="3835342"/>
            <a:ext cx="409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2- توفر اشتراطات السلامة في المنزل أو المؤسسات </a:t>
            </a: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487016" y="3713037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86513" y="2254995"/>
            <a:ext cx="7599745" cy="1212403"/>
            <a:chOff x="-1156744" y="3976914"/>
            <a:chExt cx="7599745" cy="1212403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156744" y="3976914"/>
              <a:ext cx="7599745" cy="1212403"/>
              <a:chOff x="-1156744" y="3976914"/>
              <a:chExt cx="7599745" cy="1212403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56744" y="3981962"/>
                <a:ext cx="5923577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5643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822914" y="4083759"/>
                <a:ext cx="55897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يتأمل الطلبة الصورة، ويسجلون ثلاث عبارات إرشادية للمواطنين.</a:t>
                </a:r>
              </a:p>
              <a:p>
                <a:pPr algn="r"/>
                <a:endParaRPr lang="ar-SY" b="1" dirty="0"/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8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694169" y="4481097"/>
            <a:ext cx="10175599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dirty="0">
                <a:solidFill>
                  <a:schemeClr val="tx1"/>
                </a:solidFill>
              </a:rPr>
              <a:t>3- تجنب تصوير الحوادث أو المصابين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467671" y="4386880"/>
            <a:ext cx="769186" cy="738620"/>
            <a:chOff x="4754574" y="2132503"/>
            <a:chExt cx="3442927" cy="3306115"/>
          </a:xfrm>
        </p:grpSpPr>
        <p:sp>
          <p:nvSpPr>
            <p:cNvPr id="21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708774" y="5125199"/>
            <a:ext cx="10160994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dirty="0">
                <a:solidFill>
                  <a:schemeClr val="tx1"/>
                </a:solidFill>
              </a:rPr>
              <a:t>4- افساح الطريق لسيارات الاسعاف و الدفاع المدني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9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482275" y="5030982"/>
            <a:ext cx="769186" cy="738620"/>
            <a:chOff x="4754574" y="2132503"/>
            <a:chExt cx="3442927" cy="3306115"/>
          </a:xfrm>
        </p:grpSpPr>
        <p:sp>
          <p:nvSpPr>
            <p:cNvPr id="8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2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  <p:bldP spid="132" grpId="0" animBg="1"/>
          <p:bldP spid="152" grpId="0"/>
          <p:bldP spid="208" grpId="0" animBg="1"/>
          <p:bldP spid="7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  <p:bldP spid="132" grpId="0" animBg="1"/>
          <p:bldP spid="152" grpId="0"/>
          <p:bldP spid="208" grpId="0" animBg="1"/>
          <p:bldP spid="76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21855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أجهزة 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2195279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8" y="3976913"/>
                <a:ext cx="342285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74733" y="4129179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شهداء الواجب والوطن: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40913" y="4095419"/>
            <a:ext cx="11651087" cy="1656255"/>
            <a:chOff x="-5208085" y="3976913"/>
            <a:chExt cx="11651087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5208085" y="3976913"/>
              <a:ext cx="11651087" cy="1656255"/>
              <a:chOff x="-5208085" y="3976913"/>
              <a:chExt cx="11651087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5208085" y="3976913"/>
                <a:ext cx="996472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5208085" y="4159421"/>
                <a:ext cx="99341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قدَّمت الجهات الأمنية كثيراً من تضحيات الواجب الوطني، وكثيراً من رجالها الذين استُشهدوا وهم يؤدُّون واجب الشرف للدفاع عن الوطن داخلَه، وعلى حدوده –رحمهم الله-.</a:t>
                </a: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0102" y="-1766819"/>
            <a:ext cx="2661698" cy="5427479"/>
            <a:chOff x="8925388" y="-1752649"/>
            <a:chExt cx="2779692" cy="5668080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224" y="2198162"/>
              <a:ext cx="2456585" cy="1443104"/>
            </a:xfrm>
            <a:prstGeom prst="rect">
              <a:avLst/>
            </a:prstGeom>
          </p:spPr>
        </p:pic>
        <p:sp>
          <p:nvSpPr>
            <p:cNvPr id="5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50449" y="1468116"/>
              <a:ext cx="2435241" cy="353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شهداء الواجب والوطن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7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449942" y="769022"/>
            <a:ext cx="11272389" cy="2641950"/>
            <a:chOff x="449942" y="769022"/>
            <a:chExt cx="11272389" cy="2641950"/>
          </a:xfrm>
        </p:grpSpPr>
        <p:pic>
          <p:nvPicPr>
            <p:cNvPr id="11" name="Picture 1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2ED3A3-B84C-4954-B4F0-41EEA45DC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4" t="14911" r="8055" b="22539"/>
            <a:stretch/>
          </p:blipFill>
          <p:spPr>
            <a:xfrm>
              <a:off x="10503327" y="769022"/>
              <a:ext cx="970137" cy="712969"/>
            </a:xfrm>
            <a:prstGeom prst="rect">
              <a:avLst/>
            </a:prstGeom>
          </p:spPr>
        </p:pic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33B6A8-49E6-45E8-AC29-7BB43C0CF3BD}"/>
                </a:ext>
              </a:extLst>
            </p:cNvPr>
            <p:cNvSpPr/>
            <p:nvPr/>
          </p:nvSpPr>
          <p:spPr>
            <a:xfrm>
              <a:off x="789772" y="1691730"/>
              <a:ext cx="10683692" cy="1719242"/>
            </a:xfrm>
            <a:custGeom>
              <a:avLst/>
              <a:gdLst>
                <a:gd name="connsiteX0" fmla="*/ 0 w 10683692"/>
                <a:gd name="connsiteY0" fmla="*/ 855231 h 1719242"/>
                <a:gd name="connsiteX1" fmla="*/ 1 w 10683692"/>
                <a:gd name="connsiteY1" fmla="*/ 855232 h 1719242"/>
                <a:gd name="connsiteX2" fmla="*/ 0 w 10683692"/>
                <a:gd name="connsiteY2" fmla="*/ 855232 h 1719242"/>
                <a:gd name="connsiteX3" fmla="*/ 9825145 w 10683692"/>
                <a:gd name="connsiteY3" fmla="*/ 0 h 1719242"/>
                <a:gd name="connsiteX4" fmla="*/ 10007122 w 10683692"/>
                <a:gd name="connsiteY4" fmla="*/ 75378 h 1719242"/>
                <a:gd name="connsiteX5" fmla="*/ 10606125 w 10683692"/>
                <a:gd name="connsiteY5" fmla="*/ 674381 h 1719242"/>
                <a:gd name="connsiteX6" fmla="*/ 10662658 w 10683692"/>
                <a:gd name="connsiteY6" fmla="*/ 759515 h 1719242"/>
                <a:gd name="connsiteX7" fmla="*/ 10665145 w 10683692"/>
                <a:gd name="connsiteY7" fmla="*/ 772298 h 1719242"/>
                <a:gd name="connsiteX8" fmla="*/ 10665235 w 10683692"/>
                <a:gd name="connsiteY8" fmla="*/ 772434 h 1719242"/>
                <a:gd name="connsiteX9" fmla="*/ 10609864 w 10683692"/>
                <a:gd name="connsiteY9" fmla="*/ 1045525 h 1719242"/>
                <a:gd name="connsiteX10" fmla="*/ 10009974 w 10683692"/>
                <a:gd name="connsiteY10" fmla="*/ 1645413 h 1719242"/>
                <a:gd name="connsiteX11" fmla="*/ 9653497 w 10683692"/>
                <a:gd name="connsiteY11" fmla="*/ 1645413 h 1719242"/>
                <a:gd name="connsiteX12" fmla="*/ 9653498 w 10683692"/>
                <a:gd name="connsiteY12" fmla="*/ 1645414 h 1719242"/>
                <a:gd name="connsiteX13" fmla="*/ 9653498 w 10683692"/>
                <a:gd name="connsiteY13" fmla="*/ 1288937 h 1719242"/>
                <a:gd name="connsiteX14" fmla="*/ 9749578 w 10683692"/>
                <a:gd name="connsiteY14" fmla="*/ 1192857 h 1719242"/>
                <a:gd name="connsiteX15" fmla="*/ 337625 w 10683692"/>
                <a:gd name="connsiteY15" fmla="*/ 1192856 h 1719242"/>
                <a:gd name="connsiteX16" fmla="*/ 26533 w 10683692"/>
                <a:gd name="connsiteY16" fmla="*/ 986650 h 1719242"/>
                <a:gd name="connsiteX17" fmla="*/ 1 w 10683692"/>
                <a:gd name="connsiteY17" fmla="*/ 855232 h 1719242"/>
                <a:gd name="connsiteX18" fmla="*/ 26533 w 10683692"/>
                <a:gd name="connsiteY18" fmla="*/ 723813 h 1719242"/>
                <a:gd name="connsiteX19" fmla="*/ 337625 w 10683692"/>
                <a:gd name="connsiteY19" fmla="*/ 517607 h 1719242"/>
                <a:gd name="connsiteX20" fmla="*/ 9721445 w 10683692"/>
                <a:gd name="connsiteY20" fmla="*/ 517607 h 1719242"/>
                <a:gd name="connsiteX21" fmla="*/ 9643169 w 10683692"/>
                <a:gd name="connsiteY21" fmla="*/ 439331 h 1719242"/>
                <a:gd name="connsiteX22" fmla="*/ 9643169 w 10683692"/>
                <a:gd name="connsiteY22" fmla="*/ 75378 h 1719242"/>
                <a:gd name="connsiteX23" fmla="*/ 9825145 w 10683692"/>
                <a:gd name="connsiteY23" fmla="*/ 0 h 17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683692" h="1719242">
                  <a:moveTo>
                    <a:pt x="0" y="855231"/>
                  </a:moveTo>
                  <a:lnTo>
                    <a:pt x="1" y="855232"/>
                  </a:lnTo>
                  <a:lnTo>
                    <a:pt x="0" y="855232"/>
                  </a:lnTo>
                  <a:close/>
                  <a:moveTo>
                    <a:pt x="9825145" y="0"/>
                  </a:moveTo>
                  <a:cubicBezTo>
                    <a:pt x="9891008" y="0"/>
                    <a:pt x="9956870" y="25126"/>
                    <a:pt x="10007122" y="75378"/>
                  </a:cubicBezTo>
                  <a:lnTo>
                    <a:pt x="10606125" y="674381"/>
                  </a:lnTo>
                  <a:cubicBezTo>
                    <a:pt x="10631251" y="699507"/>
                    <a:pt x="10650095" y="728535"/>
                    <a:pt x="10662658" y="759515"/>
                  </a:cubicBezTo>
                  <a:lnTo>
                    <a:pt x="10665145" y="772298"/>
                  </a:lnTo>
                  <a:lnTo>
                    <a:pt x="10665235" y="772434"/>
                  </a:lnTo>
                  <a:cubicBezTo>
                    <a:pt x="10702150" y="863464"/>
                    <a:pt x="10683693" y="971696"/>
                    <a:pt x="10609864" y="1045525"/>
                  </a:cubicBezTo>
                  <a:lnTo>
                    <a:pt x="10009974" y="1645413"/>
                  </a:lnTo>
                  <a:cubicBezTo>
                    <a:pt x="9911536" y="1743852"/>
                    <a:pt x="9751936" y="1743852"/>
                    <a:pt x="9653497" y="1645413"/>
                  </a:cubicBezTo>
                  <a:lnTo>
                    <a:pt x="9653498" y="1645414"/>
                  </a:lnTo>
                  <a:cubicBezTo>
                    <a:pt x="9555060" y="1546975"/>
                    <a:pt x="9555060" y="1387376"/>
                    <a:pt x="9653498" y="1288937"/>
                  </a:cubicBezTo>
                  <a:lnTo>
                    <a:pt x="9749578" y="1192857"/>
                  </a:lnTo>
                  <a:lnTo>
                    <a:pt x="337625" y="1192856"/>
                  </a:lnTo>
                  <a:cubicBezTo>
                    <a:pt x="197777" y="1192856"/>
                    <a:pt x="77787" y="1107829"/>
                    <a:pt x="26533" y="986650"/>
                  </a:cubicBezTo>
                  <a:lnTo>
                    <a:pt x="1" y="855232"/>
                  </a:lnTo>
                  <a:lnTo>
                    <a:pt x="26533" y="723813"/>
                  </a:lnTo>
                  <a:cubicBezTo>
                    <a:pt x="77787" y="602635"/>
                    <a:pt x="197777" y="517607"/>
                    <a:pt x="337625" y="517607"/>
                  </a:cubicBezTo>
                  <a:lnTo>
                    <a:pt x="9721445" y="517607"/>
                  </a:lnTo>
                  <a:lnTo>
                    <a:pt x="9643169" y="439331"/>
                  </a:lnTo>
                  <a:cubicBezTo>
                    <a:pt x="9542666" y="338828"/>
                    <a:pt x="9542666" y="175881"/>
                    <a:pt x="9643169" y="75378"/>
                  </a:cubicBezTo>
                  <a:cubicBezTo>
                    <a:pt x="9693420" y="25126"/>
                    <a:pt x="9759283" y="0"/>
                    <a:pt x="9825145" y="0"/>
                  </a:cubicBezTo>
                  <a:close/>
                </a:path>
              </a:pathLst>
            </a:custGeom>
            <a:solidFill>
              <a:schemeClr val="tx1">
                <a:alpha val="9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3FA02-DF0E-48C8-9D0F-22A342C8E911}"/>
                </a:ext>
              </a:extLst>
            </p:cNvPr>
            <p:cNvGrpSpPr/>
            <p:nvPr/>
          </p:nvGrpSpPr>
          <p:grpSpPr>
            <a:xfrm>
              <a:off x="449942" y="1254794"/>
              <a:ext cx="11272389" cy="1543354"/>
              <a:chOff x="-29027" y="427480"/>
              <a:chExt cx="11272389" cy="1543354"/>
            </a:xfrm>
            <a:solidFill>
              <a:schemeClr val="bg1"/>
            </a:solidFill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5F8E885-B8D3-4826-A7E8-2880DF343BE9}"/>
                  </a:ext>
                </a:extLst>
              </p:cNvPr>
              <p:cNvSpPr/>
              <p:nvPr/>
            </p:nvSpPr>
            <p:spPr>
              <a:xfrm>
                <a:off x="-29027" y="1069144"/>
                <a:ext cx="11110504" cy="6752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A0329F1-FB33-4290-B422-74F81E3744F2}"/>
                  </a:ext>
                </a:extLst>
              </p:cNvPr>
              <p:cNvSpPr/>
              <p:nvPr/>
            </p:nvSpPr>
            <p:spPr>
              <a:xfrm rot="2700000">
                <a:off x="9879163" y="851039"/>
                <a:ext cx="1361826" cy="51470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6BEF34A-F482-4473-BEA3-3F8B07BB1FA8}"/>
                  </a:ext>
                </a:extLst>
              </p:cNvPr>
              <p:cNvSpPr/>
              <p:nvPr/>
            </p:nvSpPr>
            <p:spPr>
              <a:xfrm rot="18900000">
                <a:off x="9890857" y="1466701"/>
                <a:ext cx="1352505" cy="5041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5CCCC5-E8C5-4651-8197-B520462C5173}"/>
                </a:ext>
              </a:extLst>
            </p:cNvPr>
            <p:cNvSpPr txBox="1"/>
            <p:nvPr/>
          </p:nvSpPr>
          <p:spPr>
            <a:xfrm>
              <a:off x="7557966" y="2003249"/>
              <a:ext cx="4002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واجبنا تجاه شهداء الواجب والوطن:</a:t>
              </a:r>
              <a:endParaRPr lang="en-US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0" name="مجموعة 59"/>
          <p:cNvGrpSpPr/>
          <p:nvPr/>
        </p:nvGrpSpPr>
        <p:grpSpPr>
          <a:xfrm>
            <a:off x="3382860" y="1699008"/>
            <a:ext cx="1477108" cy="4149291"/>
            <a:chOff x="3382860" y="1699008"/>
            <a:chExt cx="1477108" cy="414929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B9D1E0-1247-422C-994A-EC7ADE46FA91}"/>
                </a:ext>
              </a:extLst>
            </p:cNvPr>
            <p:cNvGrpSpPr/>
            <p:nvPr/>
          </p:nvGrpSpPr>
          <p:grpSpPr>
            <a:xfrm>
              <a:off x="3382860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94AF4A-FB68-4FB8-B010-9E260589D363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7416E84-B759-4B8D-8BF3-56542DF6C4D0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FCC80419-A393-4889-9EA3-17A79261DCC1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0B848EE-13BF-4A75-8507-0AE2E23CA56F}"/>
                </a:ext>
              </a:extLst>
            </p:cNvPr>
            <p:cNvGrpSpPr/>
            <p:nvPr/>
          </p:nvGrpSpPr>
          <p:grpSpPr>
            <a:xfrm>
              <a:off x="3661719" y="1699008"/>
              <a:ext cx="919389" cy="675249"/>
              <a:chOff x="2874348" y="858810"/>
              <a:chExt cx="919389" cy="675249"/>
            </a:xfrm>
          </p:grpSpPr>
          <p:sp>
            <p:nvSpPr>
              <p:cNvPr id="31" name="Rectangle: Top Corners Rounded 30">
                <a:extLst>
                  <a:ext uri="{FF2B5EF4-FFF2-40B4-BE49-F238E27FC236}">
                    <a16:creationId xmlns:a16="http://schemas.microsoft.com/office/drawing/2014/main" id="{665A67DB-4102-406E-8C94-F324DC744616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E573E6B8-5A88-43D5-9BDF-2E675917F87E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7CEA4E3D-0F22-4929-BB1E-AFDCF8ED853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E70BDC-2596-4044-A484-721C8670544B}"/>
                </a:ext>
              </a:extLst>
            </p:cNvPr>
            <p:cNvSpPr txBox="1"/>
            <p:nvPr/>
          </p:nvSpPr>
          <p:spPr>
            <a:xfrm>
              <a:off x="3578318" y="4534422"/>
              <a:ext cx="1086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chemeClr val="bg1"/>
                  </a:solidFill>
                </a:rPr>
                <a:t>نساعد</a:t>
              </a:r>
            </a:p>
            <a:p>
              <a:pPr algn="ctr"/>
              <a:r>
                <a:rPr lang="ar-SY" sz="3200" dirty="0">
                  <a:solidFill>
                    <a:schemeClr val="bg1"/>
                  </a:solidFill>
                </a:rPr>
                <a:t>أُسَرَهم</a:t>
              </a:r>
              <a:endParaRPr lang="en-US" sz="3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9" name="مجموعة 58"/>
          <p:cNvGrpSpPr/>
          <p:nvPr/>
        </p:nvGrpSpPr>
        <p:grpSpPr>
          <a:xfrm>
            <a:off x="4534141" y="1699008"/>
            <a:ext cx="1639667" cy="2953531"/>
            <a:chOff x="4534141" y="1699008"/>
            <a:chExt cx="1639667" cy="295353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B810053-5BA6-4E5B-AC38-E8544056CCC0}"/>
                </a:ext>
              </a:extLst>
            </p:cNvPr>
            <p:cNvSpPr/>
            <p:nvPr/>
          </p:nvSpPr>
          <p:spPr>
            <a:xfrm>
              <a:off x="5284788" y="2332054"/>
              <a:ext cx="45719" cy="914400"/>
            </a:xfrm>
            <a:prstGeom prst="rect">
              <a:avLst/>
            </a:prstGeom>
            <a:solidFill>
              <a:srgbClr val="FBA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11186DA-7300-49D3-BAB6-7AB11BD2D115}"/>
                </a:ext>
              </a:extLst>
            </p:cNvPr>
            <p:cNvGrpSpPr/>
            <p:nvPr/>
          </p:nvGrpSpPr>
          <p:grpSpPr>
            <a:xfrm>
              <a:off x="4853081" y="1699008"/>
              <a:ext cx="919389" cy="675249"/>
              <a:chOff x="2874348" y="858810"/>
              <a:chExt cx="919389" cy="675249"/>
            </a:xfrm>
          </p:grpSpPr>
          <p:sp>
            <p:nvSpPr>
              <p:cNvPr id="35" name="Rectangle: Top Corners Rounded 34">
                <a:extLst>
                  <a:ext uri="{FF2B5EF4-FFF2-40B4-BE49-F238E27FC236}">
                    <a16:creationId xmlns:a16="http://schemas.microsoft.com/office/drawing/2014/main" id="{A35BB3B7-3BB1-4425-82F3-D29F341EBFC0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ight Triangle 35">
                <a:extLst>
                  <a:ext uri="{FF2B5EF4-FFF2-40B4-BE49-F238E27FC236}">
                    <a16:creationId xmlns:a16="http://schemas.microsoft.com/office/drawing/2014/main" id="{AF1C6704-298C-4045-ABB1-6E28529BA804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9CD3B1B9-F9C8-4675-81DE-983B9DF70ED3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CE1CB54-FCFB-4EF6-98E6-FAB86F6F1D11}"/>
                </a:ext>
              </a:extLst>
            </p:cNvPr>
            <p:cNvGrpSpPr/>
            <p:nvPr/>
          </p:nvGrpSpPr>
          <p:grpSpPr>
            <a:xfrm>
              <a:off x="4574222" y="3091025"/>
              <a:ext cx="1477108" cy="1561514"/>
              <a:chOff x="3786851" y="3446587"/>
              <a:chExt cx="1477108" cy="1561514"/>
            </a:xfrm>
            <a:effectLst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1F48004-4120-473B-929B-CB27B9272DD1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A09E7FE6-E647-4FF6-B7AB-23215F8421F9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7D48B39-22BB-4C06-BF35-8A6892A143F9}"/>
                </a:ext>
              </a:extLst>
            </p:cNvPr>
            <p:cNvSpPr txBox="1"/>
            <p:nvPr/>
          </p:nvSpPr>
          <p:spPr>
            <a:xfrm>
              <a:off x="4534141" y="3505972"/>
              <a:ext cx="16396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نفتخر بهم</a:t>
              </a:r>
            </a:p>
            <a:p>
              <a:pPr algn="ctr"/>
              <a:endParaRPr lang="en-US" sz="32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مجموعة 57"/>
          <p:cNvGrpSpPr/>
          <p:nvPr/>
        </p:nvGrpSpPr>
        <p:grpSpPr>
          <a:xfrm>
            <a:off x="5801015" y="1699008"/>
            <a:ext cx="1477108" cy="4149291"/>
            <a:chOff x="5801015" y="1699008"/>
            <a:chExt cx="1477108" cy="41492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955E8DD-FFBA-482C-91AB-3E1CAC04D7CE}"/>
                </a:ext>
              </a:extLst>
            </p:cNvPr>
            <p:cNvGrpSpPr/>
            <p:nvPr/>
          </p:nvGrpSpPr>
          <p:grpSpPr>
            <a:xfrm>
              <a:off x="5801015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998C23A-147A-4298-8BC3-66BE1BF8950B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8DFEF26-8C3D-463E-9605-1E3E58A7FE19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EC8F978B-32F1-43CE-B78C-34A091D8C8DE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BF42EED-E097-4FD1-9CA7-57B1B6994735}"/>
                </a:ext>
              </a:extLst>
            </p:cNvPr>
            <p:cNvGrpSpPr/>
            <p:nvPr/>
          </p:nvGrpSpPr>
          <p:grpSpPr>
            <a:xfrm>
              <a:off x="6079874" y="1699008"/>
              <a:ext cx="919389" cy="675249"/>
              <a:chOff x="2874348" y="858810"/>
              <a:chExt cx="919389" cy="675249"/>
            </a:xfrm>
          </p:grpSpPr>
          <p:sp>
            <p:nvSpPr>
              <p:cNvPr id="47" name="Rectangle: Top Corners Rounded 46">
                <a:extLst>
                  <a:ext uri="{FF2B5EF4-FFF2-40B4-BE49-F238E27FC236}">
                    <a16:creationId xmlns:a16="http://schemas.microsoft.com/office/drawing/2014/main" id="{4A8B6170-8EAB-4800-8CB8-E6C853B2C138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ight Triangle 47">
                <a:extLst>
                  <a:ext uri="{FF2B5EF4-FFF2-40B4-BE49-F238E27FC236}">
                    <a16:creationId xmlns:a16="http://schemas.microsoft.com/office/drawing/2014/main" id="{91E72A01-3B3A-4773-A145-6F88FC9BCCED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ight Triangle 48">
                <a:extLst>
                  <a:ext uri="{FF2B5EF4-FFF2-40B4-BE49-F238E27FC236}">
                    <a16:creationId xmlns:a16="http://schemas.microsoft.com/office/drawing/2014/main" id="{62B375BC-630E-41BB-A3FC-DA0D3718C1FE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6BB3ED9-ECC1-4CCC-BC07-A8FA08A06798}"/>
                </a:ext>
              </a:extLst>
            </p:cNvPr>
            <p:cNvSpPr txBox="1"/>
            <p:nvPr/>
          </p:nvSpPr>
          <p:spPr>
            <a:xfrm>
              <a:off x="5923184" y="4583190"/>
              <a:ext cx="12682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ندعو لهم</a:t>
              </a:r>
            </a:p>
            <a:p>
              <a:pPr algn="ctr"/>
              <a:r>
                <a:rPr lang="ar-SY" sz="28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بالمغفرة</a:t>
              </a:r>
              <a:endParaRPr lang="en-US" sz="28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1818392" y="1699008"/>
            <a:ext cx="1618454" cy="2953531"/>
            <a:chOff x="1818392" y="1699008"/>
            <a:chExt cx="1618454" cy="2953531"/>
          </a:xfrm>
        </p:grpSpPr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id="{57D76A9A-EE6C-4261-92D4-108492689FC1}"/>
                </a:ext>
              </a:extLst>
            </p:cNvPr>
            <p:cNvSpPr/>
            <p:nvPr/>
          </p:nvSpPr>
          <p:spPr>
            <a:xfrm>
              <a:off x="2581900" y="2332054"/>
              <a:ext cx="45719" cy="914400"/>
            </a:xfrm>
            <a:prstGeom prst="rect">
              <a:avLst/>
            </a:prstGeom>
            <a:solidFill>
              <a:srgbClr val="02A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16">
              <a:extLst>
                <a:ext uri="{FF2B5EF4-FFF2-40B4-BE49-F238E27FC236}">
                  <a16:creationId xmlns:a16="http://schemas.microsoft.com/office/drawing/2014/main" id="{5D5BC252-2CE8-42B2-9096-0256423AD5DC}"/>
                </a:ext>
              </a:extLst>
            </p:cNvPr>
            <p:cNvGrpSpPr/>
            <p:nvPr/>
          </p:nvGrpSpPr>
          <p:grpSpPr>
            <a:xfrm>
              <a:off x="2150193" y="1699008"/>
              <a:ext cx="919389" cy="675249"/>
              <a:chOff x="2874348" y="858810"/>
              <a:chExt cx="919389" cy="675249"/>
            </a:xfrm>
          </p:grpSpPr>
          <p:sp>
            <p:nvSpPr>
              <p:cNvPr id="100" name="Rectangle: Top Corners Rounded 17">
                <a:extLst>
                  <a:ext uri="{FF2B5EF4-FFF2-40B4-BE49-F238E27FC236}">
                    <a16:creationId xmlns:a16="http://schemas.microsoft.com/office/drawing/2014/main" id="{0DE9335C-1641-4677-9E3F-BD4418D6E2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ight Triangle 18">
                <a:extLst>
                  <a:ext uri="{FF2B5EF4-FFF2-40B4-BE49-F238E27FC236}">
                    <a16:creationId xmlns:a16="http://schemas.microsoft.com/office/drawing/2014/main" id="{998C99C1-56F6-40C0-8BCD-14128FD6CA4B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ight Triangle 19">
                <a:extLst>
                  <a:ext uri="{FF2B5EF4-FFF2-40B4-BE49-F238E27FC236}">
                    <a16:creationId xmlns:a16="http://schemas.microsoft.com/office/drawing/2014/main" id="{F3F80629-68D7-4BD9-B56C-042986F84E76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24">
              <a:extLst>
                <a:ext uri="{FF2B5EF4-FFF2-40B4-BE49-F238E27FC236}">
                  <a16:creationId xmlns:a16="http://schemas.microsoft.com/office/drawing/2014/main" id="{76D22C9A-9713-4777-A89D-C7D3748431B7}"/>
                </a:ext>
              </a:extLst>
            </p:cNvPr>
            <p:cNvGrpSpPr/>
            <p:nvPr/>
          </p:nvGrpSpPr>
          <p:grpSpPr>
            <a:xfrm>
              <a:off x="1871334" y="3091025"/>
              <a:ext cx="1477108" cy="1561514"/>
              <a:chOff x="3786851" y="3446587"/>
              <a:chExt cx="1477108" cy="1561514"/>
            </a:xfrm>
            <a:effectLst/>
          </p:grpSpPr>
          <p:sp>
            <p:nvSpPr>
              <p:cNvPr id="104" name="Oval 22">
                <a:extLst>
                  <a:ext uri="{FF2B5EF4-FFF2-40B4-BE49-F238E27FC236}">
                    <a16:creationId xmlns:a16="http://schemas.microsoft.com/office/drawing/2014/main" id="{88B3B422-614C-4D89-B721-BA6DF8820745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Isosceles Triangle 23">
                <a:extLst>
                  <a:ext uri="{FF2B5EF4-FFF2-40B4-BE49-F238E27FC236}">
                    <a16:creationId xmlns:a16="http://schemas.microsoft.com/office/drawing/2014/main" id="{FF39A25A-7C2F-4D5D-9D01-04779697270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TextBox 86">
              <a:extLst>
                <a:ext uri="{FF2B5EF4-FFF2-40B4-BE49-F238E27FC236}">
                  <a16:creationId xmlns:a16="http://schemas.microsoft.com/office/drawing/2014/main" id="{8169F724-631A-4D2C-A422-47282D65508F}"/>
                </a:ext>
              </a:extLst>
            </p:cNvPr>
            <p:cNvSpPr txBox="1"/>
            <p:nvPr/>
          </p:nvSpPr>
          <p:spPr>
            <a:xfrm>
              <a:off x="1818392" y="3178451"/>
              <a:ext cx="161845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نتذكر</a:t>
              </a:r>
            </a:p>
            <a:p>
              <a:pPr algn="ctr"/>
              <a:r>
                <a:rPr lang="ar-SY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تضحياتهم</a:t>
              </a:r>
            </a:p>
            <a:p>
              <a:pPr algn="ctr"/>
              <a:r>
                <a:rPr lang="ar-SY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ولا ننساهم</a:t>
              </a:r>
              <a:endParaRPr lang="en-US" sz="2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6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9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التاسعة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أجهزة الأمن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75045" y="1445510"/>
            <a:ext cx="6811213" cy="1212403"/>
            <a:chOff x="-368212" y="3976914"/>
            <a:chExt cx="6811213" cy="121240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68212" y="3976914"/>
              <a:ext cx="6811213" cy="1212403"/>
              <a:chOff x="-368212" y="3976914"/>
              <a:chExt cx="6811213" cy="121240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7157" y="3981962"/>
                <a:ext cx="4883990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00405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68212" y="3976914"/>
                <a:ext cx="5174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3: </a:t>
                </a:r>
                <a:r>
                  <a:rPr lang="ar-SY" b="1" dirty="0"/>
                  <a:t>الدفاع عن الوطن واجب، والاستشهاد شرف.</a:t>
                </a:r>
                <a:endParaRPr lang="ar-SY" sz="2400" b="1" dirty="0"/>
              </a:p>
              <a:p>
                <a:pPr algn="r"/>
                <a:endParaRPr lang="ar-SY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800267" y="4094481"/>
            <a:ext cx="10527608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880519" y="4095563"/>
            <a:ext cx="1046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latin typeface="Century Gothic" panose="020B0502020202020204" pitchFamily="34" charset="0"/>
              </a:rPr>
              <a:t> لكم الشكر الجزيل أنتم  جنودنا البواسل قلوينا معكم جزاكم الله عنا خير الجزاء</a:t>
            </a:r>
            <a:endParaRPr lang="en-US" dirty="0">
              <a:latin typeface="Century Gothic" panose="020B0502020202020204" pitchFamily="34" charset="0"/>
            </a:endParaRPr>
          </a:p>
          <a:p>
            <a:pPr algn="r"/>
            <a:endParaRPr lang="ar-SY" b="1" dirty="0">
              <a:latin typeface="Century Gothic" panose="020B0502020202020204" pitchFamily="34" charset="0"/>
            </a:endParaRP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487016" y="4000264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369714" y="2254995"/>
            <a:ext cx="9816544" cy="1212403"/>
            <a:chOff x="-3373543" y="3976914"/>
            <a:chExt cx="9816544" cy="1212403"/>
          </a:xfrm>
        </p:grpSpPr>
        <p:grpSp>
          <p:nvGrpSpPr>
            <p:cNvPr id="12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373543" y="3976914"/>
              <a:ext cx="9816544" cy="1212403"/>
              <a:chOff x="-3373543" y="3976914"/>
              <a:chExt cx="9816544" cy="1212403"/>
            </a:xfrm>
          </p:grpSpPr>
          <p:sp>
            <p:nvSpPr>
              <p:cNvPr id="12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819753" y="3981962"/>
                <a:ext cx="7586586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21615" y="4456434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373543" y="4083759"/>
                <a:ext cx="81403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/>
                  <a:t>يكتب الطلبة رسالةً لحُماة أرض الوطن في الحَدِّ الجنوبي تتضمَّن شكرَهم، وتشجيعَهم، والدعاءَ لهم</a:t>
                </a:r>
              </a:p>
              <a:p>
                <a:pPr algn="r"/>
                <a:endParaRPr lang="ar-SY" b="1" dirty="0"/>
              </a:p>
            </p:txBody>
          </p:sp>
        </p:grpSp>
        <p:sp>
          <p:nvSpPr>
            <p:cNvPr id="12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3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52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538</Words>
  <Application>Microsoft Office PowerPoint</Application>
  <PresentationFormat>شاشة عريضة</PresentationFormat>
  <Paragraphs>113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Comic Sans MS</vt:lpstr>
      <vt:lpstr>Oswald</vt:lpstr>
      <vt:lpstr>1_Office Theme</vt:lpstr>
      <vt:lpstr>3_Office Theme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shuaa alnaim</cp:lastModifiedBy>
  <cp:revision>466</cp:revision>
  <dcterms:created xsi:type="dcterms:W3CDTF">2020-10-10T04:32:51Z</dcterms:created>
  <dcterms:modified xsi:type="dcterms:W3CDTF">2021-03-29T10:13:46Z</dcterms:modified>
</cp:coreProperties>
</file>