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75" r:id="rId10"/>
    <p:sldId id="268" r:id="rId11"/>
    <p:sldId id="269" r:id="rId12"/>
    <p:sldId id="270" r:id="rId13"/>
    <p:sldId id="266" r:id="rId14"/>
    <p:sldId id="267" r:id="rId15"/>
    <p:sldId id="272" r:id="rId16"/>
    <p:sldId id="273" r:id="rId17"/>
    <p:sldId id="274" r:id="rId18"/>
    <p:sldId id="352" r:id="rId19"/>
    <p:sldId id="276" r:id="rId20"/>
    <p:sldId id="277" r:id="rId21"/>
    <p:sldId id="278" r:id="rId22"/>
    <p:sldId id="349" r:id="rId23"/>
    <p:sldId id="279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2C4"/>
    <a:srgbClr val="C47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8"/>
    <p:restoredTop sz="94721"/>
  </p:normalViewPr>
  <p:slideViewPr>
    <p:cSldViewPr snapToGrid="0" snapToObjects="1">
      <p:cViewPr varScale="1">
        <p:scale>
          <a:sx n="96" d="100"/>
          <a:sy n="96" d="100"/>
        </p:scale>
        <p:origin x="17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0B438B-CCEA-BF4C-9294-C8F9276F24E8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8AAAAA-792C-CF4C-8403-7015AE0889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721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AAAAA-792C-CF4C-8403-7015AE088980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4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C709B7-0743-F84F-A7F0-01184A8A9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0A3B631-B25D-5C43-96DB-CADD6BA4F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D3604F-5BA9-5B45-B55B-FC1BA6B2F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D21827-70E0-CA4A-9519-4AAD935F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7920C2-3518-C84C-A510-EE0C672C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09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A7E620-CE87-8445-BF64-D93417EF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262DB5-E637-744B-A2B5-E3EF8C792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90C78A-168C-EF4B-89C1-BFA90438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BB919D1-BA9A-BC4E-9F46-2048465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9C8855-F8E6-4F4F-B29B-416D02CC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96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4B27B70-EB89-1848-99A9-BFCA44971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ACF1B3-5EC5-6F4E-B333-63D9BAF59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ADD497-10B3-DF40-8D41-E64E36CB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7EF57C-787A-1F40-BEAE-51A707F8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1D0649-3FB6-5F42-98D9-2C572D9D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095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7CBA48-3CB7-4548-814E-306FE712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B19F01-E16C-1547-B138-F58AD1210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E3AC01-A17B-EB4B-8D0F-43F124F9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D1BD57-97A9-5044-92FF-E23F268F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8BEB8B-AEC0-C549-81C5-E838CFAD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664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41AE9B-4D0E-3A40-B3FA-66A50F12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15363F-9239-B745-927B-6BE56DA5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5C25C2-78E5-9342-9FB3-E6CE9C9E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B5AD04-AEE6-424C-B234-25E33E16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73396E-46E3-9443-B735-1F7D0A5C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126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7CC449-7797-6342-8374-E2B4DF77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782466-C688-774F-B78E-24A5076D8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C43B57-A0D7-BB4D-BA8F-A414A4A8F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4741EA-F428-B149-8AE6-86407070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0FA9D3-8A8C-ED4F-B0C9-79E45122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29BC2D-D8D6-FC48-976C-691DBDF1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656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8D3EAD-5A3F-8E40-B0E2-BDAD3545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093A40-5E06-8748-86A8-2C0C5DEE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7BCF491-8019-6E4E-8DEF-99D5456EB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7A41579-DB50-FC4C-B9DB-D49DB1E9D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66023AC-7C81-A644-A179-120CBD092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0DE08A8-387C-034D-AB57-E9903EE6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3E2B12F-E06E-6145-83C3-86F249D3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A2E1DE3-0085-AA43-941C-FAC860C4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47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9F1EB2-D2A9-A04B-99F6-B4BCAEE0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9F80A2D-7E3F-C34F-9834-8335E841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99C84F9-E88B-314C-8D47-51607960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AEAA346-1287-EE40-A992-159F973B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52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603CFB-C7B3-9B44-B360-9C29F790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864C365-0014-774F-9D91-013C82A9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EF84920-6ABB-7A47-8ABD-3076B5BC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981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3BACFD-9480-B444-B77C-FDB07581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61ABB5-E0DA-9140-AB14-5F37D27EE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FBD9EC-D2D0-7D4B-87C7-6759D7EDD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BE952C2-C5A1-9F46-A88C-A050FD694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AAA06B-D6CB-1744-9F0A-ECBC2BFE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6F94CF1-D731-9845-85C6-40DE1975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70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753A9C-41F6-D749-A992-A18E6966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A63EF44-1EAE-374A-8A4C-1BF375320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E7ABC70-9102-3245-B09F-CBF5CAD36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87F11E-3574-D045-8615-37033634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357197-49A4-A24D-9115-98C06C1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21024F-16C2-C340-9E51-EF3D76CD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28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C8FBF5-35FA-7548-8051-EB949F1B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2D9CFAB-B1F8-C746-9663-FC0501EC2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7AA7E94-B4C6-1C44-B17E-05A90F026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C23D-0A91-C940-982D-3B410111B549}" type="datetimeFigureOut">
              <a:rPr lang="ar-SA" smtClean="0"/>
              <a:t>29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8FE834-B764-0B46-9044-5BD416D5C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4A5387-3B3C-124B-A446-7E4C683BC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C3A6-4F06-334F-AC13-7FBE8E920C1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76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ordwall.net/play/10689/894/9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play/10689/894/774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worksheets.com/2-tb514965v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2BEC2A-750F-5445-BA29-8C0C350B0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E82217-3CC6-1E45-8BAB-BB8DDCCB2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0BF28-4B02-5945-B01C-52E0CFEE2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33325" r="25484" b="13100"/>
          <a:stretch/>
        </p:blipFill>
        <p:spPr>
          <a:xfrm>
            <a:off x="925830" y="899832"/>
            <a:ext cx="10858500" cy="5722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AE885D-9FAE-D14E-917D-F2FBEE414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830" y="1"/>
            <a:ext cx="5200339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99" y="524932"/>
            <a:ext cx="11650133" cy="6129867"/>
          </a:xfr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6A01103-8C5B-D24F-BB71-7B1F150DD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77"/>
          <a:stretch/>
        </p:blipFill>
        <p:spPr>
          <a:xfrm>
            <a:off x="609601" y="2099730"/>
            <a:ext cx="10515600" cy="4233338"/>
          </a:xfrm>
          <a:prstGeom prst="rect">
            <a:avLst/>
          </a:prstGeo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C54D8E1-B457-8340-80C3-A9FDE077FDC9}"/>
              </a:ext>
            </a:extLst>
          </p:cNvPr>
          <p:cNvSpPr/>
          <p:nvPr/>
        </p:nvSpPr>
        <p:spPr>
          <a:xfrm>
            <a:off x="4324350" y="1334030"/>
            <a:ext cx="6881284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كيف تكون حركة الجزيئات عندما تكتسب حرارة ؟</a:t>
            </a: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A9D74F4D-60ED-B74D-8B19-0A7EE33B06D8}"/>
              </a:ext>
            </a:extLst>
          </p:cNvPr>
          <p:cNvSpPr/>
          <p:nvPr/>
        </p:nvSpPr>
        <p:spPr>
          <a:xfrm>
            <a:off x="838200" y="5232400"/>
            <a:ext cx="6493933" cy="444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تزداد سرعة حركة الجزيئات عند امتصاص الحرارة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2D9EA47-BAE9-E141-AA6C-047682F0131E}"/>
              </a:ext>
            </a:extLst>
          </p:cNvPr>
          <p:cNvSpPr/>
          <p:nvPr/>
        </p:nvSpPr>
        <p:spPr>
          <a:xfrm>
            <a:off x="9135535" y="5392207"/>
            <a:ext cx="2590800" cy="11006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المناقشة والحوار 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1FC4AF2C-1508-3345-8A66-F3FCCCD1C7B5}"/>
              </a:ext>
            </a:extLst>
          </p:cNvPr>
          <p:cNvSpPr/>
          <p:nvPr/>
        </p:nvSpPr>
        <p:spPr>
          <a:xfrm>
            <a:off x="1968499" y="152267"/>
            <a:ext cx="7577667" cy="8083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تكون جزيئات المادة في حالة حركة مستمرة</a:t>
            </a:r>
          </a:p>
        </p:txBody>
      </p:sp>
    </p:spTree>
    <p:extLst>
      <p:ext uri="{BB962C8B-B14F-4D97-AF65-F5344CB8AC3E}">
        <p14:creationId xmlns:p14="http://schemas.microsoft.com/office/powerpoint/2010/main" val="175765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99" y="524932"/>
            <a:ext cx="11650133" cy="6129867"/>
          </a:xfr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C54D8E1-B457-8340-80C3-A9FDE077FDC9}"/>
              </a:ext>
            </a:extLst>
          </p:cNvPr>
          <p:cNvSpPr/>
          <p:nvPr/>
        </p:nvSpPr>
        <p:spPr>
          <a:xfrm>
            <a:off x="2755899" y="875506"/>
            <a:ext cx="6646332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مشاهدات طبيعية على عملية </a:t>
            </a:r>
            <a:r>
              <a:rPr lang="ar-SA" sz="3200" b="1" dirty="0" err="1">
                <a:solidFill>
                  <a:schemeClr val="tx1"/>
                </a:solidFill>
              </a:rPr>
              <a:t>الإنصهار</a:t>
            </a:r>
            <a:r>
              <a:rPr lang="ar-SA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A9D74F4D-60ED-B74D-8B19-0A7EE33B06D8}"/>
              </a:ext>
            </a:extLst>
          </p:cNvPr>
          <p:cNvSpPr/>
          <p:nvPr/>
        </p:nvSpPr>
        <p:spPr>
          <a:xfrm>
            <a:off x="1066799" y="2201333"/>
            <a:ext cx="5266268" cy="3335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انصهار المثلجات في فصل الصيف 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2D9EA47-BAE9-E141-AA6C-047682F0131E}"/>
              </a:ext>
            </a:extLst>
          </p:cNvPr>
          <p:cNvSpPr/>
          <p:nvPr/>
        </p:nvSpPr>
        <p:spPr>
          <a:xfrm>
            <a:off x="9402231" y="5698590"/>
            <a:ext cx="2590800" cy="11006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الربط بالحياة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19C42EA-9B94-B940-A655-C5208A85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57" r="11352"/>
          <a:stretch/>
        </p:blipFill>
        <p:spPr>
          <a:xfrm>
            <a:off x="6972301" y="2201334"/>
            <a:ext cx="3686176" cy="31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99" y="524932"/>
            <a:ext cx="11650133" cy="6129867"/>
          </a:xfr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C54D8E1-B457-8340-80C3-A9FDE077FDC9}"/>
              </a:ext>
            </a:extLst>
          </p:cNvPr>
          <p:cNvSpPr/>
          <p:nvPr/>
        </p:nvSpPr>
        <p:spPr>
          <a:xfrm>
            <a:off x="2755899" y="875506"/>
            <a:ext cx="6646332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مشاهدات طبيعية على عملية التبخر  </a:t>
            </a: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A9D74F4D-60ED-B74D-8B19-0A7EE33B06D8}"/>
              </a:ext>
            </a:extLst>
          </p:cNvPr>
          <p:cNvSpPr/>
          <p:nvPr/>
        </p:nvSpPr>
        <p:spPr>
          <a:xfrm>
            <a:off x="1066799" y="2201333"/>
            <a:ext cx="5266268" cy="3335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بخار الماء في مناطق ينابيع المياه الساخنة 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2D9EA47-BAE9-E141-AA6C-047682F0131E}"/>
              </a:ext>
            </a:extLst>
          </p:cNvPr>
          <p:cNvSpPr/>
          <p:nvPr/>
        </p:nvSpPr>
        <p:spPr>
          <a:xfrm>
            <a:off x="3865034" y="5643563"/>
            <a:ext cx="4936065" cy="11710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يتميز وطني بكثرة الينابيع الساخنة التي تستخدم في علاج الأمراض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19C42EA-9B94-B940-A655-C5208A85B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42667" y="1980672"/>
            <a:ext cx="4411133" cy="35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" y="237066"/>
            <a:ext cx="11802533" cy="6417733"/>
          </a:xfr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A689D7-D641-3D49-84F2-937D773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5" y="541864"/>
            <a:ext cx="11396132" cy="5808136"/>
          </a:xfrm>
          <a:prstGeom prst="rect">
            <a:avLst/>
          </a:prstGeo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885CAF6C-FA13-C243-BE16-1FA56F9D115B}"/>
              </a:ext>
            </a:extLst>
          </p:cNvPr>
          <p:cNvSpPr/>
          <p:nvPr/>
        </p:nvSpPr>
        <p:spPr>
          <a:xfrm>
            <a:off x="601134" y="4978400"/>
            <a:ext cx="6885515" cy="50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تقل سرعة حركة الجزيئات عندما تفقد حرارة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B6D08D8A-950A-3F4C-A6C3-8C668563CD17}"/>
              </a:ext>
            </a:extLst>
          </p:cNvPr>
          <p:cNvSpPr/>
          <p:nvPr/>
        </p:nvSpPr>
        <p:spPr>
          <a:xfrm>
            <a:off x="4326468" y="711200"/>
            <a:ext cx="6646332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صفي حركة الجزيئات عندما تفقد الحرارة ؟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D3BDEBDE-EFD8-CA4D-96A2-ED0707371205}"/>
              </a:ext>
            </a:extLst>
          </p:cNvPr>
          <p:cNvSpPr/>
          <p:nvPr/>
        </p:nvSpPr>
        <p:spPr>
          <a:xfrm>
            <a:off x="9414932" y="5520266"/>
            <a:ext cx="2590800" cy="11006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المناقشة والحوار </a:t>
            </a:r>
          </a:p>
        </p:txBody>
      </p:sp>
    </p:spTree>
    <p:extLst>
      <p:ext uri="{BB962C8B-B14F-4D97-AF65-F5344CB8AC3E}">
        <p14:creationId xmlns:p14="http://schemas.microsoft.com/office/powerpoint/2010/main" val="198147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9100" y="228600"/>
            <a:ext cx="11334750" cy="6264275"/>
          </a:xfr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C54D8E1-B457-8340-80C3-A9FDE077FDC9}"/>
              </a:ext>
            </a:extLst>
          </p:cNvPr>
          <p:cNvSpPr/>
          <p:nvPr/>
        </p:nvSpPr>
        <p:spPr>
          <a:xfrm>
            <a:off x="3335867" y="1095904"/>
            <a:ext cx="5520266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مشاهدات طبيعية على عملية التكثف 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FC5BE3C9-ED2C-9348-8EE3-B9757EBAE3F7}"/>
              </a:ext>
            </a:extLst>
          </p:cNvPr>
          <p:cNvSpPr/>
          <p:nvPr/>
        </p:nvSpPr>
        <p:spPr>
          <a:xfrm>
            <a:off x="1066799" y="2201333"/>
            <a:ext cx="5266268" cy="3335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تكوّن قطرات الماء على أوراق الأشجار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9E55213-D063-BA4A-9A7A-2103073B7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833" y="2075392"/>
            <a:ext cx="4546600" cy="3686704"/>
          </a:xfrm>
          <a:prstGeom prst="rect">
            <a:avLst/>
          </a:prstGeom>
        </p:spPr>
      </p:pic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8DAAD4BC-7756-6443-9A7D-A1778AD6E5DA}"/>
              </a:ext>
            </a:extLst>
          </p:cNvPr>
          <p:cNvSpPr/>
          <p:nvPr/>
        </p:nvSpPr>
        <p:spPr>
          <a:xfrm>
            <a:off x="8958263" y="5986992"/>
            <a:ext cx="3034768" cy="8122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إعجاز الله في الكون</a:t>
            </a:r>
          </a:p>
        </p:txBody>
      </p:sp>
      <p:pic>
        <p:nvPicPr>
          <p:cNvPr id="14" name="ألم تر أن الله يزجي سحابا ثم يؤلف بينه ثم يجعله ركاما فترى الودق يخرج من خلاله - سورة النور آية 43" descr="ألم تر أن الله يزجي سحابا ثم يؤلف بينه ثم يجعله ركاما فترى الودق يخرج من خلاله - سورة النور آية 43">
            <a:hlinkClick r:id="" action="ppaction://media"/>
            <a:extLst>
              <a:ext uri="{FF2B5EF4-FFF2-40B4-BE49-F238E27FC236}">
                <a16:creationId xmlns:a16="http://schemas.microsoft.com/office/drawing/2014/main" id="{87DEFC5D-BD2F-C142-9F79-798BCA1C0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1651" y="45069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3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228600"/>
            <a:ext cx="11334750" cy="6264275"/>
          </a:xfr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C54D8E1-B457-8340-80C3-A9FDE077FDC9}"/>
              </a:ext>
            </a:extLst>
          </p:cNvPr>
          <p:cNvSpPr/>
          <p:nvPr/>
        </p:nvSpPr>
        <p:spPr>
          <a:xfrm>
            <a:off x="3335867" y="1095904"/>
            <a:ext cx="5520266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مشاهدات طبيعية على عملية التجمد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FC5BE3C9-ED2C-9348-8EE3-B9757EBAE3F7}"/>
              </a:ext>
            </a:extLst>
          </p:cNvPr>
          <p:cNvSpPr/>
          <p:nvPr/>
        </p:nvSpPr>
        <p:spPr>
          <a:xfrm>
            <a:off x="1066799" y="2201333"/>
            <a:ext cx="5266268" cy="3335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تجمد مياه المحيطات في المناطق الباردة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9E55213-D063-BA4A-9A7A-2103073B73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2833" y="2201334"/>
            <a:ext cx="4546600" cy="3335866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67116CA-EF1B-C24D-9D8D-6E716556EC0F}"/>
              </a:ext>
            </a:extLst>
          </p:cNvPr>
          <p:cNvSpPr/>
          <p:nvPr/>
        </p:nvSpPr>
        <p:spPr>
          <a:xfrm>
            <a:off x="9402231" y="5698590"/>
            <a:ext cx="2590800" cy="11006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الربط بالحياة </a:t>
            </a:r>
          </a:p>
        </p:txBody>
      </p:sp>
    </p:spTree>
    <p:extLst>
      <p:ext uri="{BB962C8B-B14F-4D97-AF65-F5344CB8AC3E}">
        <p14:creationId xmlns:p14="http://schemas.microsoft.com/office/powerpoint/2010/main" val="28778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99" y="524932"/>
            <a:ext cx="11650133" cy="6129867"/>
          </a:xfr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C54D8E1-B457-8340-80C3-A9FDE077FDC9}"/>
              </a:ext>
            </a:extLst>
          </p:cNvPr>
          <p:cNvSpPr/>
          <p:nvPr/>
        </p:nvSpPr>
        <p:spPr>
          <a:xfrm>
            <a:off x="2755899" y="875506"/>
            <a:ext cx="6646332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تقويم مرحلي </a:t>
            </a:r>
          </a:p>
        </p:txBody>
      </p:sp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A9D74F4D-60ED-B74D-8B19-0A7EE33B06D8}"/>
              </a:ext>
            </a:extLst>
          </p:cNvPr>
          <p:cNvSpPr/>
          <p:nvPr/>
        </p:nvSpPr>
        <p:spPr>
          <a:xfrm>
            <a:off x="745065" y="1789905"/>
            <a:ext cx="10668000" cy="41148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ar-SA" sz="3200" dirty="0">
                <a:highlight>
                  <a:srgbClr val="FFFF00"/>
                </a:highlight>
              </a:rPr>
              <a:t>هل العبارة ( صحيحة أم خاطئة ) : </a:t>
            </a:r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31F9FFA0-6819-BB43-8490-E663AA9BF31B}"/>
              </a:ext>
            </a:extLst>
          </p:cNvPr>
          <p:cNvSpPr/>
          <p:nvPr/>
        </p:nvSpPr>
        <p:spPr>
          <a:xfrm>
            <a:off x="990600" y="4837906"/>
            <a:ext cx="9906000" cy="75459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تتغير حالة المادة عندما تكتسب الحرارة أو تفقد الحرارة </a:t>
            </a:r>
          </a:p>
        </p:txBody>
      </p:sp>
    </p:spTree>
    <p:extLst>
      <p:ext uri="{BB962C8B-B14F-4D97-AF65-F5344CB8AC3E}">
        <p14:creationId xmlns:p14="http://schemas.microsoft.com/office/powerpoint/2010/main" val="2275782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1" y="209550"/>
            <a:ext cx="11732682" cy="6445249"/>
          </a:xfr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C54D8E1-B457-8340-80C3-A9FDE077FDC9}"/>
              </a:ext>
            </a:extLst>
          </p:cNvPr>
          <p:cNvSpPr/>
          <p:nvPr/>
        </p:nvSpPr>
        <p:spPr>
          <a:xfrm>
            <a:off x="4270374" y="595313"/>
            <a:ext cx="6646332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ماذا يُسمى هذا التحول 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9348107-9217-7541-B03D-4B84CBB57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83"/>
          <a:stretch/>
        </p:blipFill>
        <p:spPr>
          <a:xfrm>
            <a:off x="838200" y="1920877"/>
            <a:ext cx="10515600" cy="3908424"/>
          </a:xfrm>
          <a:prstGeom prst="rect">
            <a:avLst/>
          </a:prstGeom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A9C98B67-16A9-D044-8A22-6603F80C7C1F}"/>
              </a:ext>
            </a:extLst>
          </p:cNvPr>
          <p:cNvSpPr/>
          <p:nvPr/>
        </p:nvSpPr>
        <p:spPr>
          <a:xfrm>
            <a:off x="2627311" y="4332419"/>
            <a:ext cx="1787526" cy="711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التسامي 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B7DE0FC3-6621-664A-9C4B-2808ADECD410}"/>
              </a:ext>
            </a:extLst>
          </p:cNvPr>
          <p:cNvSpPr/>
          <p:nvPr/>
        </p:nvSpPr>
        <p:spPr>
          <a:xfrm>
            <a:off x="9429750" y="5281612"/>
            <a:ext cx="2243137" cy="1211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ar-SA" sz="2400" dirty="0"/>
              <a:t>الملاحظة الفعّالة</a:t>
            </a:r>
          </a:p>
        </p:txBody>
      </p:sp>
    </p:spTree>
    <p:extLst>
      <p:ext uri="{BB962C8B-B14F-4D97-AF65-F5344CB8AC3E}">
        <p14:creationId xmlns:p14="http://schemas.microsoft.com/office/powerpoint/2010/main" val="4736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1" y="209550"/>
            <a:ext cx="11732682" cy="6445249"/>
          </a:xfr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C54D8E1-B457-8340-80C3-A9FDE077FDC9}"/>
              </a:ext>
            </a:extLst>
          </p:cNvPr>
          <p:cNvSpPr/>
          <p:nvPr/>
        </p:nvSpPr>
        <p:spPr>
          <a:xfrm>
            <a:off x="4270374" y="595313"/>
            <a:ext cx="6646332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شذوذ تمدد الماء </a:t>
            </a:r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A9C98B67-16A9-D044-8A22-6603F80C7C1F}"/>
              </a:ext>
            </a:extLst>
          </p:cNvPr>
          <p:cNvSpPr/>
          <p:nvPr/>
        </p:nvSpPr>
        <p:spPr>
          <a:xfrm>
            <a:off x="2627311" y="4332419"/>
            <a:ext cx="1787526" cy="711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التسامي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476DF56-462A-004A-9142-9860F6A2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020887"/>
            <a:ext cx="98298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hlinkClick r:id="rId2"/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659" y="59796"/>
            <a:ext cx="11732682" cy="6591828"/>
          </a:xfrm>
        </p:spPr>
      </p:pic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C54D8E1-B457-8340-80C3-A9FDE077FDC9}"/>
              </a:ext>
            </a:extLst>
          </p:cNvPr>
          <p:cNvSpPr/>
          <p:nvPr/>
        </p:nvSpPr>
        <p:spPr>
          <a:xfrm>
            <a:off x="2772834" y="612245"/>
            <a:ext cx="6646332" cy="754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التقويم الختامي </a:t>
            </a:r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E48B5B8E-8684-894D-B68C-E03188CB5AD8}"/>
              </a:ext>
            </a:extLst>
          </p:cNvPr>
          <p:cNvSpPr/>
          <p:nvPr/>
        </p:nvSpPr>
        <p:spPr>
          <a:xfrm>
            <a:off x="8420101" y="5481637"/>
            <a:ext cx="2819399" cy="8382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نشاط تفاعلي 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9C38519-216C-0B4E-8DB5-A34B15AEE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3549650"/>
            <a:ext cx="2266950" cy="16002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98F3E2-2F68-7743-B35F-E6520AD64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699" y="2065337"/>
            <a:ext cx="6135160" cy="3835400"/>
          </a:xfrm>
          <a:prstGeom prst="rect">
            <a:avLst/>
          </a:prstGeom>
        </p:spPr>
      </p:pic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DD00A301-A8B7-FF47-A581-EE1B0BD4472B}"/>
              </a:ext>
            </a:extLst>
          </p:cNvPr>
          <p:cNvSpPr/>
          <p:nvPr/>
        </p:nvSpPr>
        <p:spPr>
          <a:xfrm>
            <a:off x="1914525" y="6051152"/>
            <a:ext cx="6011334" cy="5199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" dirty="0">
                <a:hlinkClick r:id="rId6"/>
              </a:rPr>
              <a:t>https://wordwall.net/play/10689/894/774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393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18E297FC-1BAE-9A49-866E-02B27B23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54296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5400" b="1" dirty="0"/>
              <a:t>الخميس  :  ١٤٤٢/٦/٢٩ هـ        الحصة : الثالثة</a:t>
            </a:r>
            <a:br>
              <a:rPr lang="ar-SA" sz="5400" b="1" dirty="0"/>
            </a:br>
            <a:br>
              <a:rPr lang="ar-SA" sz="5400" b="1" dirty="0"/>
            </a:br>
            <a:r>
              <a:rPr lang="ar-SA" sz="5400" b="1" dirty="0"/>
              <a:t>الفصل العاشر  : </a:t>
            </a:r>
            <a:r>
              <a:rPr lang="ar-SA" sz="4900" b="1" dirty="0"/>
              <a:t>التغيرات الفيزيائية والكيميائية للمادة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BA6B112F-8895-6E4E-BBEE-27D01503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3023"/>
            <a:ext cx="10515600" cy="31639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ar-SA" sz="8800" b="1" dirty="0"/>
          </a:p>
          <a:p>
            <a:pPr algn="ctr"/>
            <a:r>
              <a:rPr lang="ar-SA" sz="6000" b="1" dirty="0"/>
              <a:t>الدرس الأول / تغيرات في حالة المادة</a:t>
            </a:r>
          </a:p>
        </p:txBody>
      </p:sp>
    </p:spTree>
    <p:extLst>
      <p:ext uri="{BB962C8B-B14F-4D97-AF65-F5344CB8AC3E}">
        <p14:creationId xmlns:p14="http://schemas.microsoft.com/office/powerpoint/2010/main" val="298708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247205-6D53-9D43-8608-D91D89BE81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ar-SA" dirty="0"/>
              <a:t>ماذا تعلمنا اليوم ؟ </a:t>
            </a:r>
          </a:p>
        </p:txBody>
      </p:sp>
      <p:pic>
        <p:nvPicPr>
          <p:cNvPr id="4" name="عنصر نائب للمحتوى 10">
            <a:extLst>
              <a:ext uri="{FF2B5EF4-FFF2-40B4-BE49-F238E27FC236}">
                <a16:creationId xmlns:a16="http://schemas.microsoft.com/office/drawing/2014/main" id="{23A9244E-87AA-8E44-9D11-B0DD82999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8"/>
          <a:stretch/>
        </p:blipFill>
        <p:spPr>
          <a:xfrm>
            <a:off x="838200" y="1690687"/>
            <a:ext cx="10515600" cy="4802187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385DADAE-D69E-954A-87BF-652C28033941}"/>
              </a:ext>
            </a:extLst>
          </p:cNvPr>
          <p:cNvSpPr/>
          <p:nvPr/>
        </p:nvSpPr>
        <p:spPr>
          <a:xfrm>
            <a:off x="648354" y="5710237"/>
            <a:ext cx="1937684" cy="968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2400" dirty="0">
                <a:solidFill>
                  <a:srgbClr val="FF0000"/>
                </a:solidFill>
              </a:rPr>
              <a:t>شجرة المعرفة </a:t>
            </a:r>
          </a:p>
        </p:txBody>
      </p:sp>
    </p:spTree>
    <p:extLst>
      <p:ext uri="{BB962C8B-B14F-4D97-AF65-F5344CB8AC3E}">
        <p14:creationId xmlns:p14="http://schemas.microsoft.com/office/powerpoint/2010/main" val="322767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D8825C9-84CE-0B4C-BB20-BBE112F8A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27" b="63109"/>
          <a:stretch/>
        </p:blipFill>
        <p:spPr>
          <a:xfrm>
            <a:off x="1162050" y="2130426"/>
            <a:ext cx="10248900" cy="3543300"/>
          </a:xfrm>
        </p:spPr>
      </p:pic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0859A961-4BF6-2C49-8FDF-5C0C76652CC7}"/>
              </a:ext>
            </a:extLst>
          </p:cNvPr>
          <p:cNvSpPr/>
          <p:nvPr/>
        </p:nvSpPr>
        <p:spPr>
          <a:xfrm>
            <a:off x="5200650" y="1692276"/>
            <a:ext cx="2171700" cy="876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التسامي </a:t>
            </a:r>
          </a:p>
        </p:txBody>
      </p:sp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25E7FD72-BDBA-2441-8690-AFAE52549A98}"/>
              </a:ext>
            </a:extLst>
          </p:cNvPr>
          <p:cNvSpPr/>
          <p:nvPr/>
        </p:nvSpPr>
        <p:spPr>
          <a:xfrm>
            <a:off x="3038475" y="847725"/>
            <a:ext cx="6496050" cy="8445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التغيرات الفيزيائية </a:t>
            </a:r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C174DC35-ED3F-C643-99C4-60AE156748C7}"/>
              </a:ext>
            </a:extLst>
          </p:cNvPr>
          <p:cNvSpPr/>
          <p:nvPr/>
        </p:nvSpPr>
        <p:spPr>
          <a:xfrm>
            <a:off x="4736306" y="157163"/>
            <a:ext cx="2443162" cy="534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خريطة مفاهيم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A224BD7-19AF-8249-8E0F-9E15B43D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438" y="4683522"/>
            <a:ext cx="2443163" cy="1573213"/>
          </a:xfrm>
          <a:prstGeom prst="rect">
            <a:avLst/>
          </a:prstGeom>
        </p:spPr>
      </p:pic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333BA61C-B641-E443-BA6A-37B9F28DF7B2}"/>
              </a:ext>
            </a:extLst>
          </p:cNvPr>
          <p:cNvSpPr/>
          <p:nvPr/>
        </p:nvSpPr>
        <p:spPr>
          <a:xfrm>
            <a:off x="3186113" y="5839619"/>
            <a:ext cx="5986462" cy="834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/>
              <a:t>تحدث التغيرات في حالة المادة عند اكتساب أو فقد حرارة </a:t>
            </a:r>
          </a:p>
        </p:txBody>
      </p:sp>
    </p:spTree>
    <p:extLst>
      <p:ext uri="{BB962C8B-B14F-4D97-AF65-F5344CB8AC3E}">
        <p14:creationId xmlns:p14="http://schemas.microsoft.com/office/powerpoint/2010/main" val="230028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7027D5-7F10-D04F-882B-5241E5942DF7}"/>
              </a:ext>
            </a:extLst>
          </p:cNvPr>
          <p:cNvSpPr txBox="1">
            <a:spLocks/>
          </p:cNvSpPr>
          <p:nvPr/>
        </p:nvSpPr>
        <p:spPr>
          <a:xfrm>
            <a:off x="2057400" y="381001"/>
            <a:ext cx="840707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الواجب </a:t>
            </a:r>
          </a:p>
        </p:txBody>
      </p:sp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1CEEF715-CFB1-1746-B9F1-A22623906241}"/>
              </a:ext>
            </a:extLst>
          </p:cNvPr>
          <p:cNvSpPr/>
          <p:nvPr/>
        </p:nvSpPr>
        <p:spPr>
          <a:xfrm>
            <a:off x="5714999" y="2666999"/>
            <a:ext cx="5357813" cy="29317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>
                <a:highlight>
                  <a:srgbClr val="FFFF00"/>
                </a:highlight>
              </a:rPr>
              <a:t>احرصي تلميذتي الرائعة على: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ar-SA" sz="2400" dirty="0"/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2400" dirty="0"/>
              <a:t> حل الواجب الموجود في المنصة </a:t>
            </a:r>
            <a:r>
              <a:rPr lang="ar-SA" sz="2400" dirty="0" err="1"/>
              <a:t>والإطلاع</a:t>
            </a:r>
            <a:r>
              <a:rPr lang="ar-SA" sz="2400" dirty="0"/>
              <a:t> على أسئلة عين ( التقييم الذاتي ) + </a:t>
            </a:r>
            <a:r>
              <a:rPr lang="ar-SA" sz="2400" dirty="0" err="1"/>
              <a:t>الإثراءات</a:t>
            </a:r>
            <a:r>
              <a:rPr lang="ar-SA" sz="2400" dirty="0"/>
              <a:t> المُرفقة مع الدرس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BED77F0C-0693-3645-95C1-DB49AFC09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2667001"/>
            <a:ext cx="3341697" cy="29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6B7BB359-88AE-D347-B22C-CE8FED897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152" y="2174875"/>
            <a:ext cx="4529137" cy="3357562"/>
          </a:xfrm>
        </p:spPr>
      </p:pic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3BC81B39-5E51-A54B-B603-5F12A77A9AB6}"/>
              </a:ext>
            </a:extLst>
          </p:cNvPr>
          <p:cNvSpPr/>
          <p:nvPr/>
        </p:nvSpPr>
        <p:spPr>
          <a:xfrm>
            <a:off x="1400175" y="365125"/>
            <a:ext cx="9501188" cy="1325563"/>
          </a:xfrm>
          <a:prstGeom prst="roundRect">
            <a:avLst/>
          </a:prstGeom>
          <a:solidFill>
            <a:srgbClr val="B99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شكرًا لتفاعلكم وانضباطكم طالباتي الجميلات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ECAD915-76F7-664B-B9C3-8B004D23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0" y="2080418"/>
            <a:ext cx="5356324" cy="4010665"/>
          </a:xfrm>
          <a:prstGeom prst="rect">
            <a:avLst/>
          </a:prstGeom>
        </p:spPr>
      </p:pic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E5162CD2-E9B9-5243-9478-EF62D0FC4D9D}"/>
              </a:ext>
            </a:extLst>
          </p:cNvPr>
          <p:cNvSpPr/>
          <p:nvPr/>
        </p:nvSpPr>
        <p:spPr>
          <a:xfrm>
            <a:off x="1400175" y="6016624"/>
            <a:ext cx="3489877" cy="6493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تنفيذ المعلمة : لمياء </a:t>
            </a:r>
          </a:p>
        </p:txBody>
      </p:sp>
    </p:spTree>
    <p:extLst>
      <p:ext uri="{BB962C8B-B14F-4D97-AF65-F5344CB8AC3E}">
        <p14:creationId xmlns:p14="http://schemas.microsoft.com/office/powerpoint/2010/main" val="178980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AB45D60-9025-1548-8A7B-86EBD6182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142" y="253023"/>
            <a:ext cx="11557416" cy="6143072"/>
          </a:xfr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F44F57A-5EBA-A647-A57F-4D158B6477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2076" y="569660"/>
            <a:ext cx="50530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7200" b="1" dirty="0">
                <a:highlight>
                  <a:srgbClr val="FFFF00"/>
                </a:highlight>
                <a:latin typeface="Abadi" panose="020B0604020202020204" pitchFamily="34" charset="0"/>
              </a:rPr>
              <a:t>أهداف الدرس  :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37940ED-2900-B94B-AF70-26C7D502A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569660"/>
            <a:ext cx="1638079" cy="97237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55FDBD7-2864-7B43-A296-D811DB83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584" y="1690898"/>
            <a:ext cx="10033000" cy="37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2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AB45D60-9025-1548-8A7B-86EBD6182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705" y="365125"/>
            <a:ext cx="11557416" cy="5811838"/>
          </a:xfr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F44F57A-5EBA-A647-A57F-4D158B6477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83142"/>
            <a:ext cx="10515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7200" b="1" dirty="0">
                <a:highlight>
                  <a:srgbClr val="FFFF00"/>
                </a:highlight>
                <a:latin typeface="Abadi" panose="020B0604020202020204" pitchFamily="34" charset="0"/>
              </a:rPr>
              <a:t>مفردات الدرس :</a:t>
            </a:r>
          </a:p>
        </p:txBody>
      </p:sp>
      <p:sp>
        <p:nvSpPr>
          <p:cNvPr id="2" name="مستطيل مستدير الزوايا 1">
            <a:extLst>
              <a:ext uri="{FF2B5EF4-FFF2-40B4-BE49-F238E27FC236}">
                <a16:creationId xmlns:a16="http://schemas.microsoft.com/office/drawing/2014/main" id="{504B0D80-1412-9249-ADC6-78EF1E33F3F7}"/>
              </a:ext>
            </a:extLst>
          </p:cNvPr>
          <p:cNvSpPr/>
          <p:nvPr/>
        </p:nvSpPr>
        <p:spPr>
          <a:xfrm>
            <a:off x="6096000" y="2248525"/>
            <a:ext cx="5101652" cy="1409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التغير الفيزيائي 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FE237157-DBC0-C944-8BF3-D57F04BA9327}"/>
              </a:ext>
            </a:extLst>
          </p:cNvPr>
          <p:cNvSpPr/>
          <p:nvPr/>
        </p:nvSpPr>
        <p:spPr>
          <a:xfrm>
            <a:off x="1766341" y="4212744"/>
            <a:ext cx="5101652" cy="1409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التسامي </a:t>
            </a:r>
          </a:p>
        </p:txBody>
      </p:sp>
    </p:spTree>
    <p:extLst>
      <p:ext uri="{BB962C8B-B14F-4D97-AF65-F5344CB8AC3E}">
        <p14:creationId xmlns:p14="http://schemas.microsoft.com/office/powerpoint/2010/main" val="377337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AB45D60-9025-1548-8A7B-86EBD6182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705" y="365125"/>
            <a:ext cx="11557416" cy="5811838"/>
          </a:xfr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EEB0AA7-9620-654A-A3AB-91FA0400F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681037"/>
            <a:ext cx="10033000" cy="5200217"/>
          </a:xfrm>
          <a:prstGeom prst="rect">
            <a:avLst/>
          </a:prstGeom>
        </p:spPr>
      </p:pic>
      <p:sp>
        <p:nvSpPr>
          <p:cNvPr id="11" name="عنوان 10">
            <a:extLst>
              <a:ext uri="{FF2B5EF4-FFF2-40B4-BE49-F238E27FC236}">
                <a16:creationId xmlns:a16="http://schemas.microsoft.com/office/drawing/2014/main" id="{2E8E2944-8A37-6846-8138-8F8719C7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467" y="976746"/>
            <a:ext cx="3048000" cy="713942"/>
          </a:xfrm>
        </p:spPr>
        <p:txBody>
          <a:bodyPr>
            <a:noAutofit/>
          </a:bodyPr>
          <a:lstStyle/>
          <a:p>
            <a:r>
              <a:rPr lang="ar-SA" sz="2800" dirty="0">
                <a:highlight>
                  <a:srgbClr val="FFFF00"/>
                </a:highlight>
              </a:rPr>
              <a:t>استراتيجية قراءة الصور</a:t>
            </a:r>
          </a:p>
        </p:txBody>
      </p:sp>
      <p:sp>
        <p:nvSpPr>
          <p:cNvPr id="12" name="مستطيل مستدير الزوايا 11">
            <a:extLst>
              <a:ext uri="{FF2B5EF4-FFF2-40B4-BE49-F238E27FC236}">
                <a16:creationId xmlns:a16="http://schemas.microsoft.com/office/drawing/2014/main" id="{83EDA5D6-C198-8D4F-92F5-E91FB257AC8F}"/>
              </a:ext>
            </a:extLst>
          </p:cNvPr>
          <p:cNvSpPr/>
          <p:nvPr/>
        </p:nvSpPr>
        <p:spPr>
          <a:xfrm>
            <a:off x="7196667" y="2015066"/>
            <a:ext cx="3606800" cy="7450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صفي ما حصل ؟  هل تغير نوع المادة ؟</a:t>
            </a:r>
          </a:p>
        </p:txBody>
      </p:sp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186B787B-ECED-1147-8AB5-D894DEE48ADE}"/>
              </a:ext>
            </a:extLst>
          </p:cNvPr>
          <p:cNvSpPr/>
          <p:nvPr/>
        </p:nvSpPr>
        <p:spPr>
          <a:xfrm>
            <a:off x="5249333" y="5267109"/>
            <a:ext cx="3132667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تغير شكل الجسم دون تغير نوع المادة المكونة له </a:t>
            </a:r>
          </a:p>
        </p:txBody>
      </p:sp>
    </p:spTree>
    <p:extLst>
      <p:ext uri="{BB962C8B-B14F-4D97-AF65-F5344CB8AC3E}">
        <p14:creationId xmlns:p14="http://schemas.microsoft.com/office/powerpoint/2010/main" val="9754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AB45D60-9025-1548-8A7B-86EBD6182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92" y="523081"/>
            <a:ext cx="11557416" cy="5811838"/>
          </a:xfr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B11CA29-1973-E842-ACDA-194F3BF35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157816"/>
            <a:ext cx="10033000" cy="4802717"/>
          </a:xfrm>
          <a:prstGeom prst="rect">
            <a:avLst/>
          </a:prstGeom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44DD457A-A75F-974A-A014-79B42AF2D21A}"/>
              </a:ext>
            </a:extLst>
          </p:cNvPr>
          <p:cNvSpPr/>
          <p:nvPr/>
        </p:nvSpPr>
        <p:spPr>
          <a:xfrm>
            <a:off x="2167467" y="1469635"/>
            <a:ext cx="8263466" cy="7958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( التصنيف ) : عددي حالات المادة الثلاث ؟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4BBFC11-D3BF-AE4F-A1CB-7B20EC91B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33" y="4498174"/>
            <a:ext cx="1295400" cy="135846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1E37D57-1E16-0045-AD28-985C757B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16" y="5074312"/>
            <a:ext cx="1943100" cy="15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2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4933"/>
            <a:ext cx="10515600" cy="5652030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6862D0A-1A50-544F-ABA4-F7985113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093"/>
          <a:stretch/>
        </p:blipFill>
        <p:spPr>
          <a:xfrm>
            <a:off x="1079500" y="897467"/>
            <a:ext cx="6913033" cy="5046133"/>
          </a:xfrm>
          <a:prstGeom prst="rect">
            <a:avLst/>
          </a:prstGeom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F6C58EC9-0A49-A04F-B144-22CA4E1A9751}"/>
              </a:ext>
            </a:extLst>
          </p:cNvPr>
          <p:cNvSpPr/>
          <p:nvPr/>
        </p:nvSpPr>
        <p:spPr>
          <a:xfrm>
            <a:off x="6752167" y="2662768"/>
            <a:ext cx="3839632" cy="7450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بعد مرور فترة من الزمن ، ماذا تلاحظين على قطعة الثلج ؟ </a:t>
            </a:r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7059822F-7825-104C-9B13-7B68256C1C50}"/>
              </a:ext>
            </a:extLst>
          </p:cNvPr>
          <p:cNvSpPr/>
          <p:nvPr/>
        </p:nvSpPr>
        <p:spPr>
          <a:xfrm>
            <a:off x="6752167" y="1221317"/>
            <a:ext cx="3839633" cy="7450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صفي الحالة التي توجد عليها قطعة الثلج ؟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BAB8C5AF-A263-EA4B-B7FE-22809B4F751E}"/>
              </a:ext>
            </a:extLst>
          </p:cNvPr>
          <p:cNvSpPr/>
          <p:nvPr/>
        </p:nvSpPr>
        <p:spPr>
          <a:xfrm>
            <a:off x="6752166" y="4047331"/>
            <a:ext cx="3839632" cy="844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ماذا نسمي التغيرات التي طرأت على الثلج ؟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2A2E42D-3650-EB49-84CA-75E1B141860F}"/>
              </a:ext>
            </a:extLst>
          </p:cNvPr>
          <p:cNvSpPr/>
          <p:nvPr/>
        </p:nvSpPr>
        <p:spPr>
          <a:xfrm>
            <a:off x="507470" y="5317067"/>
            <a:ext cx="1930400" cy="1175808"/>
          </a:xfrm>
          <a:prstGeom prst="ellipse">
            <a:avLst/>
          </a:prstGeom>
          <a:solidFill>
            <a:srgbClr val="C47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العصف الذهني 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7B48CE1D-12EE-B44B-9EF9-173DA4A2B31E}"/>
              </a:ext>
            </a:extLst>
          </p:cNvPr>
          <p:cNvSpPr/>
          <p:nvPr/>
        </p:nvSpPr>
        <p:spPr>
          <a:xfrm>
            <a:off x="6752166" y="5258726"/>
            <a:ext cx="3839632" cy="844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ما الذي يسبب هذه التغيرات ؟</a:t>
            </a:r>
          </a:p>
        </p:txBody>
      </p:sp>
    </p:spTree>
    <p:extLst>
      <p:ext uri="{BB962C8B-B14F-4D97-AF65-F5344CB8AC3E}">
        <p14:creationId xmlns:p14="http://schemas.microsoft.com/office/powerpoint/2010/main" val="375413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4933"/>
            <a:ext cx="10515600" cy="5652030"/>
          </a:xfr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4D3CAD6-CC31-D743-BC80-4047159C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1" y="1032933"/>
            <a:ext cx="9550400" cy="47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0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0E1B74-76E8-1849-9B4C-41F1A892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</a:t>
            </a:r>
            <a:r>
              <a:rPr lang="ar-SA" dirty="0">
                <a:highlight>
                  <a:srgbClr val="FFFF00"/>
                </a:highlight>
              </a:rPr>
              <a:t>* تقويم مرحلي *  </a:t>
            </a:r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0D09AC3B-D165-DD48-93FF-A5DF8C73C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9550"/>
            <a:ext cx="11506200" cy="6283325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75F6425-0256-014A-85B3-58568DEA8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52" y="1645714"/>
            <a:ext cx="8636000" cy="3200400"/>
          </a:xfrm>
          <a:prstGeom prst="rect">
            <a:avLst/>
          </a:prstGeom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24E50851-9D21-9A47-99ED-A2F7C5E98402}"/>
              </a:ext>
            </a:extLst>
          </p:cNvPr>
          <p:cNvSpPr/>
          <p:nvPr/>
        </p:nvSpPr>
        <p:spPr>
          <a:xfrm>
            <a:off x="2190750" y="365125"/>
            <a:ext cx="8223250" cy="974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قارني بين حركة الجزيئات في الحالات الثلاث ؟ ( ورقة عمل تفاعلية )</a:t>
            </a:r>
            <a:endParaRPr lang="en" sz="2800" b="1" dirty="0"/>
          </a:p>
          <a:p>
            <a:pPr algn="ctr"/>
            <a:r>
              <a:rPr lang="ar-SA" sz="2800" b="1" dirty="0"/>
              <a:t> </a:t>
            </a:r>
            <a:r>
              <a:rPr lang="en" sz="2800" b="1" dirty="0">
                <a:hlinkClick r:id="rId4"/>
              </a:rPr>
              <a:t>https://www.liveworksheets.com/2-tb514965vs</a:t>
            </a:r>
            <a:endParaRPr lang="ar-SA" sz="2800" b="1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50011D28-2BA8-5640-AECE-E41AB5959FE7}"/>
              </a:ext>
            </a:extLst>
          </p:cNvPr>
          <p:cNvSpPr/>
          <p:nvPr/>
        </p:nvSpPr>
        <p:spPr>
          <a:xfrm>
            <a:off x="7696199" y="5112279"/>
            <a:ext cx="3086101" cy="7450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اهتزازية في مكانها </a:t>
            </a:r>
          </a:p>
        </p:txBody>
      </p:sp>
      <p:sp>
        <p:nvSpPr>
          <p:cNvPr id="9" name="مستطيل مستدير الزوايا 8">
            <a:extLst>
              <a:ext uri="{FF2B5EF4-FFF2-40B4-BE49-F238E27FC236}">
                <a16:creationId xmlns:a16="http://schemas.microsoft.com/office/drawing/2014/main" id="{574CA9D7-EE7A-314A-B54D-1BD953780257}"/>
              </a:ext>
            </a:extLst>
          </p:cNvPr>
          <p:cNvSpPr/>
          <p:nvPr/>
        </p:nvSpPr>
        <p:spPr>
          <a:xfrm>
            <a:off x="4495802" y="5042958"/>
            <a:ext cx="3086101" cy="7450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انتقالية أسرع من الصلبة </a:t>
            </a:r>
          </a:p>
        </p:txBody>
      </p:sp>
      <p:sp>
        <p:nvSpPr>
          <p:cNvPr id="10" name="مستطيل مستدير الزوايا 9">
            <a:extLst>
              <a:ext uri="{FF2B5EF4-FFF2-40B4-BE49-F238E27FC236}">
                <a16:creationId xmlns:a16="http://schemas.microsoft.com/office/drawing/2014/main" id="{78072976-E145-8040-9740-1775FA49799E}"/>
              </a:ext>
            </a:extLst>
          </p:cNvPr>
          <p:cNvSpPr/>
          <p:nvPr/>
        </p:nvSpPr>
        <p:spPr>
          <a:xfrm>
            <a:off x="1295405" y="5042958"/>
            <a:ext cx="3086101" cy="7450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 عشوائية سريعة 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F65C066D-A4B5-E544-A64C-2F1434909965}"/>
              </a:ext>
            </a:extLst>
          </p:cNvPr>
          <p:cNvSpPr/>
          <p:nvPr/>
        </p:nvSpPr>
        <p:spPr>
          <a:xfrm>
            <a:off x="9402231" y="6054190"/>
            <a:ext cx="2590800" cy="74506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استراتيجية المقارنة </a:t>
            </a:r>
          </a:p>
        </p:txBody>
      </p:sp>
    </p:spTree>
    <p:extLst>
      <p:ext uri="{BB962C8B-B14F-4D97-AF65-F5344CB8AC3E}">
        <p14:creationId xmlns:p14="http://schemas.microsoft.com/office/powerpoint/2010/main" val="41546066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400</Words>
  <Application>Microsoft Macintosh PowerPoint</Application>
  <PresentationFormat>شاشة عريضة</PresentationFormat>
  <Paragraphs>78</Paragraphs>
  <Slides>23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Abadi</vt:lpstr>
      <vt:lpstr>Arial</vt:lpstr>
      <vt:lpstr>Calibri</vt:lpstr>
      <vt:lpstr>Calibri Light</vt:lpstr>
      <vt:lpstr>نسق Office</vt:lpstr>
      <vt:lpstr>عرض تقديمي في PowerPoint</vt:lpstr>
      <vt:lpstr>الخميس  :  ١٤٤٢/٦/٢٩ هـ        الحصة : الثالثة  الفصل العاشر  : التغيرات الفيزيائية والكيميائية للمادة</vt:lpstr>
      <vt:lpstr>أهداف الدرس  :</vt:lpstr>
      <vt:lpstr>مفردات الدرس :</vt:lpstr>
      <vt:lpstr>استراتيجية قراءة الصور</vt:lpstr>
      <vt:lpstr>عرض تقديمي في PowerPoint</vt:lpstr>
      <vt:lpstr>  * تقويم مرحلي *  </vt:lpstr>
      <vt:lpstr>  * تقويم مرحلي *  </vt:lpstr>
      <vt:lpstr>  * تقويم مرحلي *  </vt:lpstr>
      <vt:lpstr>  * تقويم مرحلي *  </vt:lpstr>
      <vt:lpstr>  * تقويم مرحلي *  </vt:lpstr>
      <vt:lpstr>  * تقويم مرحلي *  </vt:lpstr>
      <vt:lpstr>  * تقويم مرحلي *  </vt:lpstr>
      <vt:lpstr>  * تقويم مرحلي *  </vt:lpstr>
      <vt:lpstr>  * تقويم مرحلي *  </vt:lpstr>
      <vt:lpstr>  * تقويم مرحلي *  </vt:lpstr>
      <vt:lpstr>  * تقويم مرحلي *  </vt:lpstr>
      <vt:lpstr>  * تقويم مرحلي *  </vt:lpstr>
      <vt:lpstr>  * تقويم مرحلي *  </vt:lpstr>
      <vt:lpstr>ماذا تعلمنا اليوم ؟ 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Lamia Alburiki</dc:creator>
  <cp:lastModifiedBy>Lamia Alburiki</cp:lastModifiedBy>
  <cp:revision>52</cp:revision>
  <dcterms:created xsi:type="dcterms:W3CDTF">2021-02-07T21:26:32Z</dcterms:created>
  <dcterms:modified xsi:type="dcterms:W3CDTF">2021-02-12T01:12:11Z</dcterms:modified>
</cp:coreProperties>
</file>