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0879-9724-41A7-B2C2-FBB5FD0867D5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E8-8717-48FE-871F-DD9304EA8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0879-9724-41A7-B2C2-FBB5FD0867D5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E8-8717-48FE-871F-DD9304EA8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0879-9724-41A7-B2C2-FBB5FD0867D5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E8-8717-48FE-871F-DD9304EA8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0879-9724-41A7-B2C2-FBB5FD0867D5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E8-8717-48FE-871F-DD9304EA8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0879-9724-41A7-B2C2-FBB5FD0867D5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E8-8717-48FE-871F-DD9304EA8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0879-9724-41A7-B2C2-FBB5FD0867D5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E8-8717-48FE-871F-DD9304EA8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0879-9724-41A7-B2C2-FBB5FD0867D5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E8-8717-48FE-871F-DD9304EA8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0879-9724-41A7-B2C2-FBB5FD0867D5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E8-8717-48FE-871F-DD9304EA8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0879-9724-41A7-B2C2-FBB5FD0867D5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E8-8717-48FE-871F-DD9304EA8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0879-9724-41A7-B2C2-FBB5FD0867D5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E8-8717-48FE-871F-DD9304EA8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0879-9724-41A7-B2C2-FBB5FD0867D5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E8-8717-48FE-871F-DD9304EA8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0879-9724-41A7-B2C2-FBB5FD0867D5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18E8-8717-48FE-871F-DD9304EA8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openxmlformats.org/officeDocument/2006/relationships/image" Target="../media/image8.gif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1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52400"/>
            <a:ext cx="8424863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1524000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br>
              <a:rPr lang="ar-SA" sz="3200" b="1" dirty="0">
                <a:solidFill>
                  <a:srgbClr val="660066"/>
                </a:solidFill>
              </a:rPr>
            </a:br>
            <a:r>
              <a:rPr lang="ar-SA" sz="3200" b="1" dirty="0">
                <a:solidFill>
                  <a:srgbClr val="660066"/>
                </a:solidFill>
              </a:rPr>
              <a:t>أن لا يأخذ الموت عزيزاً.                 أن ينجح محمد في الامتحان.</a:t>
            </a:r>
            <a:br>
              <a:rPr lang="ar-SA" sz="3200" b="1" dirty="0">
                <a:solidFill>
                  <a:srgbClr val="660066"/>
                </a:solidFill>
              </a:rPr>
            </a:br>
            <a:r>
              <a:rPr lang="ar-SA" sz="3200" b="1" dirty="0">
                <a:solidFill>
                  <a:srgbClr val="660066"/>
                </a:solidFill>
              </a:rPr>
              <a:t>أن يدرك الشباب أهمية الوقت.          أن يتوقف الوقت.</a:t>
            </a:r>
            <a:r>
              <a:rPr lang="ar-SA" sz="3200" dirty="0"/>
              <a:t> </a:t>
            </a:r>
            <a:br>
              <a:rPr lang="ar-SA" dirty="0"/>
            </a:br>
            <a:endParaRPr lang="en-US" dirty="0"/>
          </a:p>
        </p:txBody>
      </p:sp>
      <p:sp>
        <p:nvSpPr>
          <p:cNvPr id="5" name="مستطيل ذو زوايا قطرية مستديرة 1"/>
          <p:cNvSpPr/>
          <p:nvPr/>
        </p:nvSpPr>
        <p:spPr>
          <a:xfrm>
            <a:off x="1295400" y="1676400"/>
            <a:ext cx="6786563" cy="785813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47800" y="1752600"/>
            <a:ext cx="65598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613400" algn="l"/>
              </a:tabLst>
            </a:pPr>
            <a:r>
              <a:rPr lang="ar-EG" sz="3600" b="1" dirty="0">
                <a:latin typeface="Calibri" pitchFamily="34" charset="0"/>
                <a:cs typeface="Times New Roman" pitchFamily="18" charset="0"/>
              </a:rPr>
              <a:t>أُصنِّفُ الجملً </a:t>
            </a:r>
            <a:r>
              <a:rPr lang="ar-EG" sz="3600" b="1" dirty="0" err="1">
                <a:latin typeface="Calibri" pitchFamily="34" charset="0"/>
                <a:cs typeface="Times New Roman" pitchFamily="18" charset="0"/>
              </a:rPr>
              <a:t>ال</a:t>
            </a:r>
            <a:r>
              <a:rPr lang="ar-SA" sz="3600" b="1" dirty="0">
                <a:latin typeface="Calibri" pitchFamily="34" charset="0"/>
                <a:cs typeface="Times New Roman" pitchFamily="18" charset="0"/>
              </a:rPr>
              <a:t>سابقة</a:t>
            </a:r>
            <a:r>
              <a:rPr lang="ar-EG" sz="3600" b="1" dirty="0">
                <a:latin typeface="Calibri" pitchFamily="34" charset="0"/>
                <a:cs typeface="Times New Roman" pitchFamily="18" charset="0"/>
              </a:rPr>
              <a:t> وفقّ الجدولٍ المكتوبٍ:</a:t>
            </a:r>
            <a:endParaRPr lang="ar-EG" sz="4000" dirty="0"/>
          </a:p>
        </p:txBody>
      </p:sp>
      <p:graphicFrame>
        <p:nvGraphicFramePr>
          <p:cNvPr id="7" name="جدول 5"/>
          <p:cNvGraphicFramePr>
            <a:graphicFrameLocks noGrp="1"/>
          </p:cNvGraphicFramePr>
          <p:nvPr/>
        </p:nvGraphicFramePr>
        <p:xfrm>
          <a:off x="228600" y="2819400"/>
          <a:ext cx="8686800" cy="3786213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950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182">
                <a:tc>
                  <a:txBody>
                    <a:bodyPr/>
                    <a:lstStyle/>
                    <a:p>
                      <a:pPr algn="ctr" rtl="1"/>
                      <a:r>
                        <a:rPr lang="ar-SA" sz="4000" kern="1200" dirty="0"/>
                        <a:t>أسلوب التمني</a:t>
                      </a:r>
                      <a:endParaRPr lang="ar-EG" sz="4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kern="1200" dirty="0"/>
                        <a:t>أسلوب الترجي</a:t>
                      </a:r>
                      <a:endParaRPr lang="ar-EG" sz="4000" dirty="0"/>
                    </a:p>
                  </a:txBody>
                  <a:tcPr anchor="ctr"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9031">
                <a:tc>
                  <a:txBody>
                    <a:bodyPr/>
                    <a:lstStyle/>
                    <a:p>
                      <a:pPr rtl="1"/>
                      <a:endParaRPr lang="en-US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مربع نص 4"/>
          <p:cNvSpPr txBox="1"/>
          <p:nvPr/>
        </p:nvSpPr>
        <p:spPr>
          <a:xfrm>
            <a:off x="4724400" y="3810000"/>
            <a:ext cx="4191000" cy="8237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6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ليت الموت لا يأخذ عزيزاً</a:t>
            </a:r>
            <a:endParaRPr lang="ar-SA" sz="3600" b="1" dirty="0">
              <a:solidFill>
                <a:srgbClr val="660066"/>
              </a:solidFill>
              <a:latin typeface="Adobe Arabic" pitchFamily="18" charset="-78"/>
              <a:cs typeface="+mj-cs"/>
            </a:endParaRPr>
          </a:p>
        </p:txBody>
      </p:sp>
      <p:sp>
        <p:nvSpPr>
          <p:cNvPr id="9" name="مربع نص 4"/>
          <p:cNvSpPr txBox="1"/>
          <p:nvPr/>
        </p:nvSpPr>
        <p:spPr>
          <a:xfrm>
            <a:off x="228600" y="3810000"/>
            <a:ext cx="4648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6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لعل محمداً ينجح في الامتحان.</a:t>
            </a:r>
            <a:endParaRPr lang="ar-SA" sz="3600" b="1" dirty="0">
              <a:solidFill>
                <a:srgbClr val="660066"/>
              </a:solidFill>
              <a:latin typeface="Adobe Arabic" pitchFamily="18" charset="-78"/>
              <a:cs typeface="+mj-cs"/>
            </a:endParaRPr>
          </a:p>
        </p:txBody>
      </p:sp>
      <p:sp>
        <p:nvSpPr>
          <p:cNvPr id="10" name="مربع نص 4"/>
          <p:cNvSpPr txBox="1"/>
          <p:nvPr/>
        </p:nvSpPr>
        <p:spPr>
          <a:xfrm>
            <a:off x="533400" y="5105400"/>
            <a:ext cx="4191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لعل الشباب يدركون أهمية الوقت</a:t>
            </a:r>
            <a:endParaRPr lang="ar-SA" sz="3600" b="1" dirty="0">
              <a:solidFill>
                <a:srgbClr val="660066"/>
              </a:solidFill>
              <a:latin typeface="Adobe Arabic" pitchFamily="18" charset="-78"/>
              <a:cs typeface="+mj-cs"/>
            </a:endParaRPr>
          </a:p>
        </p:txBody>
      </p:sp>
      <p:sp>
        <p:nvSpPr>
          <p:cNvPr id="11" name="مربع نص 4"/>
          <p:cNvSpPr txBox="1"/>
          <p:nvPr/>
        </p:nvSpPr>
        <p:spPr>
          <a:xfrm>
            <a:off x="5791200" y="5029200"/>
            <a:ext cx="2895600" cy="969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6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ليت الوقت يتوقف</a:t>
            </a:r>
            <a:r>
              <a:rPr lang="ar-SA" sz="38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.</a:t>
            </a:r>
            <a:endParaRPr lang="ar-SA" sz="3800" b="1" dirty="0">
              <a:solidFill>
                <a:srgbClr val="660066"/>
              </a:solidFill>
              <a:latin typeface="Adobe Arabic" pitchFamily="18" charset="-7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8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8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AQ\Pictures\20244799tq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501" y="0"/>
            <a:ext cx="9186502" cy="70104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3048000" y="1600200"/>
            <a:ext cx="57912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0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أفتح كتاب الطالبة </a:t>
            </a:r>
          </a:p>
          <a:p>
            <a:pPr algn="ctr">
              <a:lnSpc>
                <a:spcPct val="150000"/>
              </a:lnSpc>
            </a:pPr>
            <a:r>
              <a:rPr lang="ar-SA" sz="60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على </a:t>
            </a:r>
            <a:r>
              <a:rPr lang="ar-SA" sz="6000" b="1" dirty="0" err="1">
                <a:solidFill>
                  <a:srgbClr val="003399"/>
                </a:solidFill>
                <a:latin typeface="Adobe Arabic" pitchFamily="18" charset="-78"/>
                <a:cs typeface="+mj-cs"/>
              </a:rPr>
              <a:t>صـ</a:t>
            </a:r>
            <a:r>
              <a:rPr lang="ar-SA" sz="60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 105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19600" y="152400"/>
            <a:ext cx="4191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105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14"/>
          <p:cNvSpPr>
            <a:spLocks noChangeArrowheads="1"/>
          </p:cNvSpPr>
          <p:nvPr/>
        </p:nvSpPr>
        <p:spPr bwMode="auto">
          <a:xfrm>
            <a:off x="6553200" y="3124200"/>
            <a:ext cx="968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الصِّدقَ</a:t>
            </a:r>
          </a:p>
        </p:txBody>
      </p:sp>
      <p:sp>
        <p:nvSpPr>
          <p:cNvPr id="11" name="مستطيل 17"/>
          <p:cNvSpPr>
            <a:spLocks noChangeArrowheads="1"/>
          </p:cNvSpPr>
          <p:nvPr/>
        </p:nvSpPr>
        <p:spPr bwMode="auto">
          <a:xfrm>
            <a:off x="3962400" y="3124200"/>
            <a:ext cx="833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الكذِبَ</a:t>
            </a:r>
          </a:p>
        </p:txBody>
      </p:sp>
      <p:sp>
        <p:nvSpPr>
          <p:cNvPr id="12" name="مستطيل 20"/>
          <p:cNvSpPr>
            <a:spLocks noChangeArrowheads="1"/>
          </p:cNvSpPr>
          <p:nvPr/>
        </p:nvSpPr>
        <p:spPr bwMode="auto">
          <a:xfrm>
            <a:off x="152400" y="3124200"/>
            <a:ext cx="2551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الصدقَ يكون شعارَنا</a:t>
            </a:r>
          </a:p>
        </p:txBody>
      </p:sp>
      <p:sp>
        <p:nvSpPr>
          <p:cNvPr id="13" name="مستطيل 15"/>
          <p:cNvSpPr>
            <a:spLocks noChangeArrowheads="1"/>
          </p:cNvSpPr>
          <p:nvPr/>
        </p:nvSpPr>
        <p:spPr bwMode="auto">
          <a:xfrm>
            <a:off x="6553200" y="4114800"/>
            <a:ext cx="1517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أُحِبُّ الأمانة</a:t>
            </a:r>
          </a:p>
        </p:txBody>
      </p:sp>
      <p:sp>
        <p:nvSpPr>
          <p:cNvPr id="14" name="مستطيل 18"/>
          <p:cNvSpPr>
            <a:spLocks noChangeArrowheads="1"/>
          </p:cNvSpPr>
          <p:nvPr/>
        </p:nvSpPr>
        <p:spPr bwMode="auto">
          <a:xfrm>
            <a:off x="3657600" y="4038600"/>
            <a:ext cx="15525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أَكْرَهُ الخيانةَ</a:t>
            </a:r>
          </a:p>
        </p:txBody>
      </p:sp>
      <p:sp>
        <p:nvSpPr>
          <p:cNvPr id="15" name="مستطيل 21"/>
          <p:cNvSpPr>
            <a:spLocks noChangeArrowheads="1"/>
          </p:cNvSpPr>
          <p:nvPr/>
        </p:nvSpPr>
        <p:spPr bwMode="auto">
          <a:xfrm>
            <a:off x="152400" y="4114800"/>
            <a:ext cx="2954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لعَلَّ الأمانةَ منتشرةٌ بيننا</a:t>
            </a:r>
          </a:p>
        </p:txBody>
      </p:sp>
      <p:sp>
        <p:nvSpPr>
          <p:cNvPr id="16" name="مستطيل 16"/>
          <p:cNvSpPr>
            <a:spLocks noChangeArrowheads="1"/>
          </p:cNvSpPr>
          <p:nvPr/>
        </p:nvSpPr>
        <p:spPr bwMode="auto">
          <a:xfrm>
            <a:off x="6629400" y="5257800"/>
            <a:ext cx="1376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أُحِبُّ العدل</a:t>
            </a:r>
          </a:p>
        </p:txBody>
      </p:sp>
      <p:sp>
        <p:nvSpPr>
          <p:cNvPr id="17" name="مستطيل 19"/>
          <p:cNvSpPr>
            <a:spLocks noChangeArrowheads="1"/>
          </p:cNvSpPr>
          <p:nvPr/>
        </p:nvSpPr>
        <p:spPr bwMode="auto">
          <a:xfrm>
            <a:off x="3810000" y="5257800"/>
            <a:ext cx="1350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أَكْرَهُ الظلمَ</a:t>
            </a:r>
          </a:p>
        </p:txBody>
      </p:sp>
      <p:sp>
        <p:nvSpPr>
          <p:cNvPr id="18" name="مستطيل 22"/>
          <p:cNvSpPr>
            <a:spLocks noChangeArrowheads="1"/>
          </p:cNvSpPr>
          <p:nvPr/>
        </p:nvSpPr>
        <p:spPr bwMode="auto">
          <a:xfrm>
            <a:off x="0" y="5181600"/>
            <a:ext cx="304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لعَلَّ العدلَ ظاهرٌ بين الناس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AQ\Desktop\10610793-beautiful-background-with-baby-ic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100584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838200"/>
            <a:ext cx="6477000" cy="518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914400"/>
            <a:ext cx="5781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057400"/>
            <a:ext cx="61722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23"/>
          <p:cNvSpPr>
            <a:spLocks noChangeArrowheads="1"/>
          </p:cNvSpPr>
          <p:nvPr/>
        </p:nvSpPr>
        <p:spPr bwMode="auto">
          <a:xfrm>
            <a:off x="2667000" y="2438400"/>
            <a:ext cx="4908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ahoma" pitchFamily="34" charset="0"/>
                <a:cs typeface="Simplified Arabic" pitchFamily="2" charset="-78"/>
              </a:rPr>
              <a:t>لعَلَّ السلامَ دائمٌ بين الشعوبِ .</a:t>
            </a:r>
          </a:p>
        </p:txBody>
      </p:sp>
      <p:sp>
        <p:nvSpPr>
          <p:cNvPr id="9" name="مستطيل 24"/>
          <p:cNvSpPr>
            <a:spLocks noChangeArrowheads="1"/>
          </p:cNvSpPr>
          <p:nvPr/>
        </p:nvSpPr>
        <p:spPr bwMode="auto">
          <a:xfrm>
            <a:off x="1447800" y="3657600"/>
            <a:ext cx="64087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ahoma" pitchFamily="34" charset="0"/>
                <a:cs typeface="Simplified Arabic" pitchFamily="2" charset="-78"/>
              </a:rPr>
              <a:t>ليْتَ الدولَ تحمي الطفلَ من الإساءةِ بأشكالِها .</a:t>
            </a:r>
          </a:p>
        </p:txBody>
      </p:sp>
      <p:sp>
        <p:nvSpPr>
          <p:cNvPr id="10" name="مستطيل 25"/>
          <p:cNvSpPr>
            <a:spLocks noChangeArrowheads="1"/>
          </p:cNvSpPr>
          <p:nvPr/>
        </p:nvSpPr>
        <p:spPr bwMode="auto">
          <a:xfrm>
            <a:off x="2057400" y="4876800"/>
            <a:ext cx="53482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solidFill>
                  <a:srgbClr val="FF0000"/>
                </a:solidFill>
                <a:latin typeface="Tahoma" pitchFamily="34" charset="0"/>
                <a:cs typeface="Simplified Arabic" pitchFamily="2" charset="-78"/>
              </a:rPr>
              <a:t>لعْلَّ الدولَ تعترفُ بحقِ الطفلِ في التمتعِ 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  <a:latin typeface="Tahoma" pitchFamily="34" charset="0"/>
                <a:cs typeface="Simplified Arabic" pitchFamily="2" charset="-78"/>
              </a:rPr>
              <a:t>بمستوى صحي عالي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AQ\Pictures\thumb_mikki_fra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839" y="0"/>
            <a:ext cx="9300092" cy="6858000"/>
          </a:xfrm>
          <a:prstGeom prst="rect">
            <a:avLst/>
          </a:prstGeom>
          <a:noFill/>
        </p:spPr>
      </p:pic>
      <p:sp>
        <p:nvSpPr>
          <p:cNvPr id="6" name="مربع نص 4"/>
          <p:cNvSpPr txBox="1"/>
          <p:nvPr/>
        </p:nvSpPr>
        <p:spPr>
          <a:xfrm>
            <a:off x="1524000" y="2057400"/>
            <a:ext cx="51054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نشاط تعاوني</a:t>
            </a:r>
          </a:p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مدة التنفيذ: دقيقتان</a:t>
            </a:r>
          </a:p>
          <a:p>
            <a:pPr algn="ctr">
              <a:lnSpc>
                <a:spcPct val="150000"/>
              </a:lnSpc>
            </a:pPr>
            <a:endParaRPr lang="ar-SA" sz="6000" b="1" dirty="0">
              <a:solidFill>
                <a:srgbClr val="003399"/>
              </a:solidFill>
              <a:latin typeface="Adobe Arabic" pitchFamily="18" charset="-7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AQ\Pictures\photo_63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5410200" cy="475392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249362"/>
          </a:xfrm>
        </p:spPr>
        <p:txBody>
          <a:bodyPr>
            <a:noAutofit/>
          </a:bodyPr>
          <a:lstStyle/>
          <a:p>
            <a:br>
              <a:rPr lang="ar-SA" sz="8800" b="1" dirty="0">
                <a:solidFill>
                  <a:srgbClr val="0070C0"/>
                </a:solidFill>
                <a:latin typeface="Adobe Arabic" pitchFamily="18" charset="-78"/>
              </a:rPr>
            </a:br>
            <a:r>
              <a:rPr lang="ar-SA" sz="8800" b="1" dirty="0">
                <a:solidFill>
                  <a:srgbClr val="0070C0"/>
                </a:solidFill>
                <a:latin typeface="Adobe Arabic" pitchFamily="18" charset="-78"/>
              </a:rPr>
              <a:t>حـقـوق الطفـولــة</a:t>
            </a:r>
            <a:endParaRPr lang="en-US" sz="8800" b="1" dirty="0">
              <a:solidFill>
                <a:srgbClr val="0070C0"/>
              </a:solidFill>
              <a:latin typeface="Adobe Arabic" pitchFamily="18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MPAQ\Pictures\Teacher%20reading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5867400" cy="6178876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2895600" y="228600"/>
            <a:ext cx="5943600" cy="1371600"/>
          </a:xfrm>
          <a:prstGeom prst="cloudCallout">
            <a:avLst>
              <a:gd name="adj1" fmla="val -55833"/>
              <a:gd name="adj2" fmla="val 538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ا</a:t>
            </a:r>
            <a:r>
              <a:rPr lang="ar-SA" sz="5400" b="1" dirty="0">
                <a:solidFill>
                  <a:schemeClr val="tx1"/>
                </a:solidFill>
                <a:cs typeface="+mj-cs"/>
              </a:rPr>
              <a:t>لأسلوب اللغوي</a:t>
            </a:r>
            <a:endParaRPr lang="en-US" sz="5400" b="1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3"/>
          <p:cNvSpPr/>
          <p:nvPr/>
        </p:nvSpPr>
        <p:spPr>
          <a:xfrm>
            <a:off x="2133600" y="228600"/>
            <a:ext cx="6781800" cy="1066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4600" y="457200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tabLst>
                <a:tab pos="5613400" algn="l"/>
              </a:tabLst>
            </a:pPr>
            <a:r>
              <a:rPr lang="ar-SA" sz="36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رتبي الكلمات التالية لتكوني جملاً مفيدة</a:t>
            </a:r>
            <a:r>
              <a:rPr lang="ar-EG" sz="36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ar-EG" sz="3600" dirty="0">
              <a:solidFill>
                <a:srgbClr val="0070C0"/>
              </a:solidFill>
            </a:endParaRPr>
          </a:p>
        </p:txBody>
      </p:sp>
      <p:sp>
        <p:nvSpPr>
          <p:cNvPr id="10" name="مربع نص 4"/>
          <p:cNvSpPr txBox="1"/>
          <p:nvPr/>
        </p:nvSpPr>
        <p:spPr>
          <a:xfrm>
            <a:off x="381000" y="1600200"/>
            <a:ext cx="8458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tabLst>
                <a:tab pos="5613400" algn="l"/>
              </a:tabLst>
            </a:pPr>
            <a:r>
              <a:rPr lang="ar-SA" sz="4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السماء – لعل - تمطر</a:t>
            </a:r>
            <a:endParaRPr lang="ar-EG" sz="4000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COMPAQ\Pictures\0TUSCAJ5E38LCA3MPR79CAMKOAYXCAJPUFX1CA5SP6F2CAKZNS5ICANNE158CA8JNH90CASQTSV1CAGLJYYZCAKH2BVFCAVJ12A5CAURJWQ4CADU9SL4CAHZOH4WCAOIDKCECAQU18L1CAW42X5CCAWBPZH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"/>
            <a:ext cx="790575" cy="1266825"/>
          </a:xfrm>
          <a:prstGeom prst="rect">
            <a:avLst/>
          </a:prstGeom>
          <a:noFill/>
        </p:spPr>
      </p:pic>
      <p:sp>
        <p:nvSpPr>
          <p:cNvPr id="13" name="مربع نص 4"/>
          <p:cNvSpPr txBox="1"/>
          <p:nvPr/>
        </p:nvSpPr>
        <p:spPr>
          <a:xfrm>
            <a:off x="609600" y="2286000"/>
            <a:ext cx="8077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Adobe Arabic" pitchFamily="18" charset="-78"/>
                <a:cs typeface="+mj-cs"/>
              </a:rPr>
              <a:t>لعل السماء تمطر</a:t>
            </a:r>
          </a:p>
        </p:txBody>
      </p:sp>
      <p:sp>
        <p:nvSpPr>
          <p:cNvPr id="14" name="مربع نص 4"/>
          <p:cNvSpPr txBox="1"/>
          <p:nvPr/>
        </p:nvSpPr>
        <p:spPr>
          <a:xfrm>
            <a:off x="533400" y="3352800"/>
            <a:ext cx="8153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Adobe Arabic" pitchFamily="18" charset="-78"/>
                <a:cs typeface="+mj-cs"/>
              </a:rPr>
              <a:t>الشباب – يعود – ليت - يوماً</a:t>
            </a:r>
          </a:p>
        </p:txBody>
      </p:sp>
      <p:sp>
        <p:nvSpPr>
          <p:cNvPr id="15" name="مربع نص 4"/>
          <p:cNvSpPr txBox="1"/>
          <p:nvPr/>
        </p:nvSpPr>
        <p:spPr>
          <a:xfrm>
            <a:off x="1066800" y="3962400"/>
            <a:ext cx="7239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Adobe Arabic" pitchFamily="18" charset="-78"/>
                <a:cs typeface="+mj-cs"/>
              </a:rPr>
              <a:t>ليت الشباب يعود يوماً</a:t>
            </a:r>
          </a:p>
        </p:txBody>
      </p:sp>
      <p:sp>
        <p:nvSpPr>
          <p:cNvPr id="16" name="مربع نص 4"/>
          <p:cNvSpPr txBox="1"/>
          <p:nvPr/>
        </p:nvSpPr>
        <p:spPr>
          <a:xfrm>
            <a:off x="457200" y="5105400"/>
            <a:ext cx="84582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660066"/>
                </a:solidFill>
                <a:latin typeface="Adobe Arabic" pitchFamily="18" charset="-78"/>
                <a:cs typeface="+mj-cs"/>
              </a:rPr>
              <a:t>ما الأسلوب الذي دلت عليه الجملتان؟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52400" y="152400"/>
            <a:ext cx="88392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5613400" algn="l"/>
              </a:tabLst>
            </a:pPr>
            <a:r>
              <a:rPr lang="ar-SA" sz="3200" b="1" dirty="0">
                <a:solidFill>
                  <a:srgbClr val="7030A0"/>
                </a:solidFill>
                <a:latin typeface="Adobe Arabic" pitchFamily="18" charset="-78"/>
                <a:cs typeface="+mj-cs"/>
              </a:rPr>
              <a:t>اجمعي أول حرف من كل صور لتكتشفي عنوان الأسلوب اللغوي الذي سوف ندرسه اليوم.</a:t>
            </a:r>
            <a:endParaRPr lang="ar-EG" sz="3200" dirty="0">
              <a:solidFill>
                <a:srgbClr val="7030A0"/>
              </a:solidFill>
              <a:cs typeface="+mj-cs"/>
            </a:endParaRPr>
          </a:p>
        </p:txBody>
      </p:sp>
      <p:pic>
        <p:nvPicPr>
          <p:cNvPr id="6" name="صورة 4" descr="6655عنوا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447800"/>
            <a:ext cx="1447800" cy="1828800"/>
          </a:xfrm>
          <a:prstGeom prst="rect">
            <a:avLst/>
          </a:prstGeom>
        </p:spPr>
      </p:pic>
      <p:pic>
        <p:nvPicPr>
          <p:cNvPr id="7" name="صورة 9" descr="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524000"/>
            <a:ext cx="1539507" cy="1752600"/>
          </a:xfrm>
          <a:prstGeom prst="rect">
            <a:avLst/>
          </a:prstGeom>
        </p:spPr>
      </p:pic>
      <p:pic>
        <p:nvPicPr>
          <p:cNvPr id="4099" name="Picture 3" descr="C:\Users\COMPAQ\Desktop\Valencia oran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038600"/>
            <a:ext cx="1981200" cy="1828800"/>
          </a:xfrm>
          <a:prstGeom prst="rect">
            <a:avLst/>
          </a:prstGeom>
          <a:noFill/>
        </p:spPr>
      </p:pic>
      <p:sp>
        <p:nvSpPr>
          <p:cNvPr id="12" name="مربع نص 4"/>
          <p:cNvSpPr txBox="1"/>
          <p:nvPr/>
        </p:nvSpPr>
        <p:spPr>
          <a:xfrm>
            <a:off x="3581400" y="3048000"/>
            <a:ext cx="4114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التـمـنـي</a:t>
            </a:r>
          </a:p>
        </p:txBody>
      </p:sp>
      <p:pic>
        <p:nvPicPr>
          <p:cNvPr id="4100" name="Picture 4" descr="C:\Users\COMPAQ\Desktop\televisionT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295400"/>
            <a:ext cx="1676400" cy="1905000"/>
          </a:xfrm>
          <a:prstGeom prst="rect">
            <a:avLst/>
          </a:prstGeom>
          <a:noFill/>
        </p:spPr>
      </p:pic>
      <p:pic>
        <p:nvPicPr>
          <p:cNvPr id="14" name="صورة 6" descr="64عنوان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1447800"/>
            <a:ext cx="1447800" cy="1676400"/>
          </a:xfrm>
          <a:prstGeom prst="rect">
            <a:avLst/>
          </a:prstGeom>
        </p:spPr>
      </p:pic>
      <p:pic>
        <p:nvPicPr>
          <p:cNvPr id="4101" name="Picture 5" descr="C:\Users\COMPAQ\Desktop\ostrich-struthiocamelu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1371600"/>
            <a:ext cx="1752600" cy="1905000"/>
          </a:xfrm>
          <a:prstGeom prst="rect">
            <a:avLst/>
          </a:prstGeom>
          <a:noFill/>
        </p:spPr>
      </p:pic>
      <p:pic>
        <p:nvPicPr>
          <p:cNvPr id="16" name="Picture 4" descr="C:\Users\COMPAQ\Pictures\35small_12259690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1447800"/>
            <a:ext cx="1524000" cy="1371600"/>
          </a:xfrm>
          <a:prstGeom prst="rect">
            <a:avLst/>
          </a:prstGeom>
          <a:noFill/>
        </p:spPr>
      </p:pic>
      <p:pic>
        <p:nvPicPr>
          <p:cNvPr id="17" name="صورة 13" descr="imagesCA0G32I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4267200"/>
            <a:ext cx="1295400" cy="1319293"/>
          </a:xfrm>
          <a:prstGeom prst="rect">
            <a:avLst/>
          </a:prstGeom>
        </p:spPr>
      </p:pic>
      <p:pic>
        <p:nvPicPr>
          <p:cNvPr id="18" name="Picture 4" descr="C:\Users\COMPAQ\Pictures\35small_122596907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4114800"/>
            <a:ext cx="1600200" cy="1606793"/>
          </a:xfrm>
          <a:prstGeom prst="rect">
            <a:avLst/>
          </a:prstGeom>
          <a:noFill/>
        </p:spPr>
      </p:pic>
      <p:pic>
        <p:nvPicPr>
          <p:cNvPr id="19" name="Picture 4" descr="C:\Users\COMPAQ\Desktop\televisionT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4191000"/>
            <a:ext cx="1905000" cy="1676400"/>
          </a:xfrm>
          <a:prstGeom prst="rect">
            <a:avLst/>
          </a:prstGeom>
          <a:noFill/>
        </p:spPr>
      </p:pic>
      <p:sp>
        <p:nvSpPr>
          <p:cNvPr id="30" name="مربع نص 4"/>
          <p:cNvSpPr txBox="1"/>
          <p:nvPr/>
        </p:nvSpPr>
        <p:spPr>
          <a:xfrm>
            <a:off x="457200" y="4648200"/>
            <a:ext cx="2286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err="1">
                <a:solidFill>
                  <a:srgbClr val="003399"/>
                </a:solidFill>
                <a:latin typeface="Adobe Arabic" pitchFamily="18" charset="-78"/>
                <a:cs typeface="+mj-cs"/>
              </a:rPr>
              <a:t>بـ</a:t>
            </a:r>
            <a:r>
              <a:rPr lang="ar-SA" sz="54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 ( </a:t>
            </a:r>
            <a:r>
              <a:rPr lang="ar-SA" sz="5400" b="1" dirty="0">
                <a:solidFill>
                  <a:srgbClr val="C00000"/>
                </a:solidFill>
                <a:latin typeface="Adobe Arabic" pitchFamily="18" charset="-78"/>
                <a:cs typeface="+mj-cs"/>
              </a:rPr>
              <a:t>ليت </a:t>
            </a:r>
            <a:r>
              <a:rPr lang="ar-SA" sz="54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52400" y="152400"/>
            <a:ext cx="88392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5613400" algn="l"/>
              </a:tabLst>
            </a:pPr>
            <a:r>
              <a:rPr lang="ar-SA" sz="3200" b="1" dirty="0">
                <a:solidFill>
                  <a:srgbClr val="7030A0"/>
                </a:solidFill>
                <a:latin typeface="Adobe Arabic" pitchFamily="18" charset="-78"/>
                <a:cs typeface="+mj-cs"/>
              </a:rPr>
              <a:t>اجمعي أول حرف من كل صور لتكتشفي عنوان الأسلوب اللغوي الذي سوف ندرسه اليوم.</a:t>
            </a:r>
            <a:endParaRPr lang="ar-EG" sz="3200" dirty="0">
              <a:solidFill>
                <a:srgbClr val="7030A0"/>
              </a:solidFill>
              <a:cs typeface="+mj-cs"/>
            </a:endParaRPr>
          </a:p>
        </p:txBody>
      </p:sp>
      <p:pic>
        <p:nvPicPr>
          <p:cNvPr id="20" name="صورة 4" descr="6655عنوا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1524000"/>
            <a:ext cx="1295400" cy="1793631"/>
          </a:xfrm>
          <a:prstGeom prst="rect">
            <a:avLst/>
          </a:prstGeom>
        </p:spPr>
      </p:pic>
      <p:pic>
        <p:nvPicPr>
          <p:cNvPr id="21" name="صورة 9" descr="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1676400"/>
            <a:ext cx="1463307" cy="1854439"/>
          </a:xfrm>
          <a:prstGeom prst="rect">
            <a:avLst/>
          </a:prstGeom>
        </p:spPr>
      </p:pic>
      <p:pic>
        <p:nvPicPr>
          <p:cNvPr id="22" name="Picture 4" descr="C:\Users\COMPAQ\Desktop\televisionT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524000"/>
            <a:ext cx="1524000" cy="1905000"/>
          </a:xfrm>
          <a:prstGeom prst="rect">
            <a:avLst/>
          </a:prstGeom>
          <a:noFill/>
        </p:spPr>
      </p:pic>
      <p:pic>
        <p:nvPicPr>
          <p:cNvPr id="4102" name="Picture 6" descr="C:\Users\COMPAQ\Desktop\pomegranat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752600"/>
            <a:ext cx="1447800" cy="1715299"/>
          </a:xfrm>
          <a:prstGeom prst="rect">
            <a:avLst/>
          </a:prstGeom>
          <a:noFill/>
        </p:spPr>
      </p:pic>
      <p:pic>
        <p:nvPicPr>
          <p:cNvPr id="4103" name="Picture 7" descr="C:\Users\COMPAQ\Desktop\112(85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1752600"/>
            <a:ext cx="1524000" cy="1375933"/>
          </a:xfrm>
          <a:prstGeom prst="rect">
            <a:avLst/>
          </a:prstGeom>
          <a:noFill/>
        </p:spPr>
      </p:pic>
      <p:pic>
        <p:nvPicPr>
          <p:cNvPr id="25" name="Picture 4" descr="C:\Users\COMPAQ\Pictures\35small_12259690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676400"/>
            <a:ext cx="1524000" cy="1317812"/>
          </a:xfrm>
          <a:prstGeom prst="rect">
            <a:avLst/>
          </a:prstGeom>
          <a:noFill/>
        </p:spPr>
      </p:pic>
      <p:pic>
        <p:nvPicPr>
          <p:cNvPr id="26" name="Picture 3" descr="C:\Users\COMPAQ\Desktop\Valencia orang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4267200"/>
            <a:ext cx="1828800" cy="1600200"/>
          </a:xfrm>
          <a:prstGeom prst="rect">
            <a:avLst/>
          </a:prstGeom>
          <a:noFill/>
        </p:spPr>
      </p:pic>
      <p:pic>
        <p:nvPicPr>
          <p:cNvPr id="27" name="صورة 13" descr="imagesCA0G32I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7400" y="4495800"/>
            <a:ext cx="1225256" cy="1331045"/>
          </a:xfrm>
          <a:prstGeom prst="rect">
            <a:avLst/>
          </a:prstGeom>
        </p:spPr>
      </p:pic>
      <p:pic>
        <p:nvPicPr>
          <p:cNvPr id="4104" name="Picture 8" descr="C:\Users\COMPAQ\Desktop\image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91000" y="4267200"/>
            <a:ext cx="1676400" cy="1808339"/>
          </a:xfrm>
          <a:prstGeom prst="rect">
            <a:avLst/>
          </a:prstGeom>
          <a:noFill/>
        </p:spPr>
      </p:pic>
      <p:pic>
        <p:nvPicPr>
          <p:cNvPr id="29" name="صورة 13" descr="imagesCA0G32I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0" y="4426393"/>
            <a:ext cx="1275035" cy="1388700"/>
          </a:xfrm>
          <a:prstGeom prst="rect">
            <a:avLst/>
          </a:prstGeom>
        </p:spPr>
      </p:pic>
      <p:sp>
        <p:nvSpPr>
          <p:cNvPr id="30" name="مربع نص 4"/>
          <p:cNvSpPr txBox="1"/>
          <p:nvPr/>
        </p:nvSpPr>
        <p:spPr>
          <a:xfrm>
            <a:off x="4800600" y="3276600"/>
            <a:ext cx="3581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التـرجـي</a:t>
            </a:r>
          </a:p>
        </p:txBody>
      </p:sp>
      <p:sp>
        <p:nvSpPr>
          <p:cNvPr id="28" name="مربع نص 4"/>
          <p:cNvSpPr txBox="1"/>
          <p:nvPr/>
        </p:nvSpPr>
        <p:spPr>
          <a:xfrm>
            <a:off x="381000" y="4724400"/>
            <a:ext cx="2590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err="1">
                <a:solidFill>
                  <a:srgbClr val="003399"/>
                </a:solidFill>
                <a:latin typeface="Adobe Arabic" pitchFamily="18" charset="-78"/>
                <a:cs typeface="+mj-cs"/>
              </a:rPr>
              <a:t>بـ</a:t>
            </a:r>
            <a:r>
              <a:rPr lang="ar-SA" sz="54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 ( </a:t>
            </a:r>
            <a:r>
              <a:rPr lang="ar-SA" sz="5400" b="1" dirty="0">
                <a:solidFill>
                  <a:srgbClr val="C00000"/>
                </a:solidFill>
                <a:latin typeface="Adobe Arabic" pitchFamily="18" charset="-78"/>
                <a:cs typeface="+mj-cs"/>
              </a:rPr>
              <a:t>لعل </a:t>
            </a:r>
            <a:r>
              <a:rPr lang="ar-SA" sz="54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AQ\Pictures\background%20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1333500"/>
            <a:ext cx="10287000" cy="91059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81000" y="1905000"/>
            <a:ext cx="9906000" cy="2209800"/>
          </a:xfrm>
        </p:spPr>
        <p:txBody>
          <a:bodyPr>
            <a:normAutofit/>
          </a:bodyPr>
          <a:lstStyle/>
          <a:p>
            <a:r>
              <a:rPr lang="ar-SA" sz="5000" b="1" dirty="0">
                <a:solidFill>
                  <a:srgbClr val="660066"/>
                </a:solidFill>
                <a:latin typeface="Adobe Arabic" pitchFamily="18" charset="-78"/>
              </a:rPr>
              <a:t>أسلوبا الترجي </a:t>
            </a:r>
            <a:r>
              <a:rPr lang="ar-SA" sz="5000" b="1" dirty="0" err="1">
                <a:solidFill>
                  <a:srgbClr val="660066"/>
                </a:solidFill>
                <a:latin typeface="Adobe Arabic" pitchFamily="18" charset="-78"/>
              </a:rPr>
              <a:t>بـ</a:t>
            </a:r>
            <a:r>
              <a:rPr lang="ar-SA" sz="5000" b="1" dirty="0">
                <a:solidFill>
                  <a:srgbClr val="660066"/>
                </a:solidFill>
                <a:latin typeface="Adobe Arabic" pitchFamily="18" charset="-78"/>
              </a:rPr>
              <a:t> (لعل )والتمني </a:t>
            </a:r>
            <a:r>
              <a:rPr lang="ar-SA" sz="5000" b="1" dirty="0" err="1">
                <a:solidFill>
                  <a:srgbClr val="660066"/>
                </a:solidFill>
                <a:latin typeface="Adobe Arabic" pitchFamily="18" charset="-78"/>
              </a:rPr>
              <a:t>بـ</a:t>
            </a:r>
            <a:r>
              <a:rPr lang="ar-SA" sz="5000" b="1" dirty="0">
                <a:solidFill>
                  <a:srgbClr val="660066"/>
                </a:solidFill>
                <a:latin typeface="Adobe Arabic" pitchFamily="18" charset="-78"/>
              </a:rPr>
              <a:t> ( ليت )</a:t>
            </a:r>
            <a:endParaRPr lang="en-US" sz="5000" b="1" dirty="0">
              <a:solidFill>
                <a:srgbClr val="660066"/>
              </a:solidFill>
              <a:latin typeface="Adobe Arabic" pitchFamily="18" charset="-78"/>
            </a:endParaRPr>
          </a:p>
        </p:txBody>
      </p:sp>
      <p:pic>
        <p:nvPicPr>
          <p:cNvPr id="5123" name="Picture 3" descr="C:\Users\COMPAQ\Pictures\0097CABGF98UCAS3QIQDCA5XTCKHCAE90SG4CADYGNBGCAV9DX8ZCAQBEDMWCA9T48HZCAIB2D7BCAR46Q9NCAFXCH1WCA3Y7I4RCA1H4EH1CAKKXHA1CA9Z6BC3CARHQAITCAESQY0SCA2WD50JCAHNTKY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667000" cy="2250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MPAQ\Pictures\star-frame--a-beautiful-mess-backgrounds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0866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533400"/>
            <a:ext cx="85344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tabLst>
                <a:tab pos="5613400" algn="l"/>
              </a:tabLst>
            </a:pPr>
            <a:r>
              <a:rPr lang="ar-SA" sz="4000" b="1" u="sng" dirty="0">
                <a:solidFill>
                  <a:srgbClr val="660066"/>
                </a:solidFill>
                <a:latin typeface="Adobe Song Std L" pitchFamily="18" charset="-128"/>
                <a:ea typeface="Adobe Song Std L" pitchFamily="18" charset="-128"/>
                <a:cs typeface="Simple Indust Shaded" pitchFamily="2" charset="-78"/>
              </a:rPr>
              <a:t>يتوقع منكِ في نهاية الدرس أن تكوني قادرة على:</a:t>
            </a:r>
            <a:endParaRPr lang="ar-EG" sz="4000" u="sng" dirty="0">
              <a:solidFill>
                <a:srgbClr val="660066"/>
              </a:solidFill>
              <a:latin typeface="Adobe Song Std L" pitchFamily="18" charset="-128"/>
              <a:ea typeface="Adobe Song Std L" pitchFamily="18" charset="-128"/>
              <a:cs typeface="Simple Indust Shaded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38200" y="2438400"/>
            <a:ext cx="7620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1-تعرُف أسلوب التمني وأسلوب الترجي.</a:t>
            </a:r>
          </a:p>
        </p:txBody>
      </p:sp>
      <p:sp>
        <p:nvSpPr>
          <p:cNvPr id="6" name="مربع نص 4"/>
          <p:cNvSpPr txBox="1"/>
          <p:nvPr/>
        </p:nvSpPr>
        <p:spPr>
          <a:xfrm>
            <a:off x="1371600" y="3429000"/>
            <a:ext cx="73152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2-تحديد أداة التمني وأداة الترجي.</a:t>
            </a:r>
          </a:p>
        </p:txBody>
      </p:sp>
      <p:sp>
        <p:nvSpPr>
          <p:cNvPr id="7" name="مربع نص 4"/>
          <p:cNvSpPr txBox="1"/>
          <p:nvPr/>
        </p:nvSpPr>
        <p:spPr>
          <a:xfrm>
            <a:off x="152400" y="4419600"/>
            <a:ext cx="8458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3-تكوين جمل تشتمل على أسلوب الترجي وأسلوب التمني.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5638800" y="152400"/>
            <a:ext cx="32004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مستطيل مستدير الزوايا 3"/>
          <p:cNvSpPr/>
          <p:nvPr/>
        </p:nvSpPr>
        <p:spPr>
          <a:xfrm>
            <a:off x="5791200" y="3276600"/>
            <a:ext cx="32004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19800" y="228600"/>
            <a:ext cx="228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5613400" algn="l"/>
              </a:tabLst>
            </a:pPr>
            <a:r>
              <a:rPr lang="ar-SA" sz="5400" b="1" dirty="0">
                <a:latin typeface="Calibri" pitchFamily="34" charset="0"/>
                <a:cs typeface="Times New Roman" pitchFamily="18" charset="0"/>
              </a:rPr>
              <a:t>الترجي:</a:t>
            </a:r>
            <a:endParaRPr lang="ar-EG" sz="54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48400" y="3429000"/>
            <a:ext cx="228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5613400" algn="l"/>
              </a:tabLst>
            </a:pPr>
            <a:r>
              <a:rPr lang="ar-SA" sz="5400" b="1" dirty="0">
                <a:latin typeface="Calibri" pitchFamily="34" charset="0"/>
                <a:cs typeface="Times New Roman" pitchFamily="18" charset="0"/>
              </a:rPr>
              <a:t>التمني:</a:t>
            </a:r>
            <a:endParaRPr lang="ar-EG" sz="5400" dirty="0"/>
          </a:p>
        </p:txBody>
      </p:sp>
      <p:sp>
        <p:nvSpPr>
          <p:cNvPr id="8" name="مربع نص 4"/>
          <p:cNvSpPr txBox="1"/>
          <p:nvPr/>
        </p:nvSpPr>
        <p:spPr>
          <a:xfrm>
            <a:off x="0" y="1143000"/>
            <a:ext cx="87630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0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طلب أمر مرغوب فيه ويتوقع حدوثه. </a:t>
            </a:r>
          </a:p>
          <a:p>
            <a:pPr algn="ctr">
              <a:lnSpc>
                <a:spcPct val="150000"/>
              </a:lnSpc>
            </a:pPr>
            <a:r>
              <a:rPr lang="ar-SA" sz="40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ومن حروفه </a:t>
            </a:r>
            <a:r>
              <a:rPr lang="ar-SA" sz="4000" b="1" dirty="0">
                <a:solidFill>
                  <a:srgbClr val="660066"/>
                </a:solidFill>
                <a:latin typeface="Adobe Arabic" pitchFamily="18" charset="-78"/>
                <a:cs typeface="+mj-cs"/>
              </a:rPr>
              <a:t>( لعل )</a:t>
            </a:r>
            <a:r>
              <a:rPr lang="ar-SA" sz="44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.</a:t>
            </a:r>
          </a:p>
        </p:txBody>
      </p:sp>
      <p:sp>
        <p:nvSpPr>
          <p:cNvPr id="9" name="مربع نص 4"/>
          <p:cNvSpPr txBox="1"/>
          <p:nvPr/>
        </p:nvSpPr>
        <p:spPr>
          <a:xfrm>
            <a:off x="838200" y="4343400"/>
            <a:ext cx="8077200" cy="18283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0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طلب أمر مرغوب فيه مستبعد الحدوث.</a:t>
            </a:r>
          </a:p>
          <a:p>
            <a:pPr algn="ctr">
              <a:lnSpc>
                <a:spcPct val="150000"/>
              </a:lnSpc>
            </a:pPr>
            <a:r>
              <a:rPr lang="ar-SA" sz="4000" b="1" dirty="0">
                <a:solidFill>
                  <a:srgbClr val="003399"/>
                </a:solidFill>
                <a:latin typeface="Adobe Arabic" pitchFamily="18" charset="-78"/>
                <a:cs typeface="+mj-cs"/>
              </a:rPr>
              <a:t>ومن حروفه </a:t>
            </a:r>
            <a:r>
              <a:rPr lang="ar-SA" sz="4000" b="1" dirty="0">
                <a:solidFill>
                  <a:srgbClr val="660066"/>
                </a:solidFill>
                <a:latin typeface="Adobe Arabic" pitchFamily="18" charset="-78"/>
                <a:cs typeface="+mj-cs"/>
              </a:rPr>
              <a:t>( ليت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264</Words>
  <Application>Microsoft Office PowerPoint</Application>
  <PresentationFormat>عرض على الشاشة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Adobe Arabic</vt:lpstr>
      <vt:lpstr>Adobe Song Std L</vt:lpstr>
      <vt:lpstr>Arial</vt:lpstr>
      <vt:lpstr>Arial Unicode MS</vt:lpstr>
      <vt:lpstr>Calibri</vt:lpstr>
      <vt:lpstr>Tahoma</vt:lpstr>
      <vt:lpstr>Office Theme</vt:lpstr>
      <vt:lpstr>عرض تقديمي في PowerPoint</vt:lpstr>
      <vt:lpstr> حـقـوق الطفـولــة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أسلوبا الترجي بـ (لعل )والتمني بـ ( ليت )</vt:lpstr>
      <vt:lpstr>عرض تقديمي في PowerPoint</vt:lpstr>
      <vt:lpstr>عرض تقديمي في PowerPoint</vt:lpstr>
      <vt:lpstr> أن لا يأخذ الموت عزيزاً.                 أن ينجح محمد في الامتحان. أن يدرك الشباب أهمية الوقت.          أن يتوقف الوقت.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ألا ليت الشباب يعود يوماً لعل السماء تمطر</dc:title>
  <dc:creator>COMPAQ</dc:creator>
  <cp:lastModifiedBy>نوال الثقفي</cp:lastModifiedBy>
  <cp:revision>67</cp:revision>
  <dcterms:created xsi:type="dcterms:W3CDTF">2012-03-07T17:07:41Z</dcterms:created>
  <dcterms:modified xsi:type="dcterms:W3CDTF">2022-02-13T17:54:07Z</dcterms:modified>
</cp:coreProperties>
</file>