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71" r:id="rId4"/>
    <p:sldId id="272" r:id="rId5"/>
    <p:sldId id="261" r:id="rId6"/>
    <p:sldId id="260" r:id="rId7"/>
    <p:sldId id="287" r:id="rId8"/>
    <p:sldId id="288" r:id="rId9"/>
    <p:sldId id="277" r:id="rId10"/>
    <p:sldId id="278" r:id="rId11"/>
    <p:sldId id="286" r:id="rId12"/>
    <p:sldId id="285" r:id="rId13"/>
    <p:sldId id="284" r:id="rId14"/>
    <p:sldId id="289" r:id="rId15"/>
    <p:sldId id="263" r:id="rId16"/>
    <p:sldId id="28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07A9BF-700D-CEDD-ECDC-83AEFB727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84C65C-3D73-0734-DB61-FEA685BBA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C8EDDA-466D-0EDB-554A-D6206FF7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2AA6DB-5B55-9937-818B-C8E2871C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7E982-734D-33B5-66DA-46909918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85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EB7A61-FB11-EA06-15AA-F30B3B6D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02CD9F4-034F-D021-7117-F66E6E2F0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1A4B13-A0A5-80DF-B9EE-AEE8EF91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6EA02A-1B4E-D6C0-8DA0-7E8AB7F4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508FD7-DEB7-D0B0-E471-0628A89D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358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E4C8F1F-44F1-63A1-DD72-AD81C4097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FB6745D-1BF7-36BA-E4EC-0765B7A18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02101C-71B2-B2F7-F368-E0E10DFF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F7C8D0-97E5-F209-373E-667C70AB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B0A051-35ED-4D1D-F00A-3743DDE7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2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C9724D-3BAC-037E-3672-3974645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AEBCA8-4394-C838-235A-FE796899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3C369D-EA67-5B4C-EF3D-CCE6B740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1E103D-F33D-FB4F-4291-BDD306E0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B6A345-4D37-1981-3C67-8F7AF4B6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5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C9A120-BBD3-511F-D472-3ECA2BD4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DC1C75-0C82-AA3E-5D7F-FC5450AD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7A2EAC-DABC-7804-FBC8-BB7A0B08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D19F3C-C2B1-018A-1E9A-AD0CE663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C136DA-9EA0-00C1-875B-292161C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0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9F40B0-304B-36EF-07A8-5A09A26B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71524F-1FBD-5A7E-DA29-F4627223E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48C115-037D-DCC4-7BD8-B2A856611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5887B1-AF24-F1D4-4E5A-EC1F4A2A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5B7253-54BA-5C06-A9E8-78226FE2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A6A157-6319-338A-3C86-5BC48A6E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2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3CFE71-881E-36EE-B1BA-26CE49A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C4A507-7E5F-82D4-EC48-6D4E4FAA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064C6A1-678F-BC48-535E-D28A52D4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0334ECD-BD01-1055-2B56-1A632C233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CDE7E5F-FCE4-DC4D-847F-767257635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FC15CF-15C0-F98E-948E-51405FAF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0E3DB5-EBC8-2B01-2E49-C5C0611C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8D29DB5-F0DD-FAE4-0123-600C82E5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16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BDC26D-3981-57F3-C21C-695D515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D9F7BF8-88E7-0327-DD82-32029C09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4F55277-375C-EE2E-991B-D3DD1FE6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0C53C0C-ACFC-F6FB-1551-8E8AB673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16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449E452-A489-27A5-3A3C-5F447776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E074E86-3D77-43F4-ED6F-8885AF7C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D98630-49A2-7E3B-992C-6C2F0376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6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BD8E4D-7A91-030D-974D-3732EBE0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447E29-4E83-1D8C-B41A-8AEBDDF3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086AC0-E3D0-A3C2-F441-E75D95457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0A93A58-AFD9-0A8C-59E0-4913132A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C867B8-0A77-310C-785E-ECF3C753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13FB01-DF49-B6DE-40FD-6204BBF3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28C1E-DE1C-1AA3-4080-A0E111DA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17F9CD-FE35-9BD4-0139-B15460EED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419EEA-B93E-A901-1555-819077B65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8D30CD-44F2-CB80-5348-FA4A0347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5BADD6-00F5-EAA0-B1FF-5993A2E8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ADF604-0AA4-7506-6B74-89FD4BC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95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E31CA83-D28B-63D0-D1D5-37D8717E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FFA9A9-B2A3-B23E-9A15-C61FFA5B2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0338B4-ACF3-E6A5-22F7-916FF17A0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2BCE-FD7E-4462-BA65-ECD36911FCB1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CEF50E-7C08-29FC-3541-82476DCA9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B9A52C-132B-1BC4-5C88-E830D0964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5B77-A8AF-4DB3-AB40-22F322E21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19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B99755EC-C9BB-F6FC-6FA5-AEE1C371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DD50DA-1670-50EE-A6D6-5B387693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42" y="-99498"/>
            <a:ext cx="2615411" cy="1743607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6D01F34D-52CE-D6B9-FD45-98D55F62FAF5}"/>
              </a:ext>
            </a:extLst>
          </p:cNvPr>
          <p:cNvSpPr txBox="1">
            <a:spLocks/>
          </p:cNvSpPr>
          <p:nvPr/>
        </p:nvSpPr>
        <p:spPr>
          <a:xfrm>
            <a:off x="1549825" y="2348517"/>
            <a:ext cx="8576994" cy="1800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السلام عليكم ورحمة الله وبركاته .</a:t>
            </a:r>
            <a:b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</a:br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أهلاً وسهلاً بكم طالباتي العزيزات .</a:t>
            </a:r>
            <a:endParaRPr lang="ar-SA" sz="7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8EF96513-74F9-9713-CF63-8C8CBF535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330" y="5277391"/>
            <a:ext cx="4576688" cy="932243"/>
          </a:xfrm>
        </p:spPr>
        <p:txBody>
          <a:bodyPr>
            <a:normAutofit/>
          </a:bodyPr>
          <a:lstStyle/>
          <a:p>
            <a:pPr algn="ctr"/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8437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فقاعات مع تعبئة خالصة">
            <a:extLst>
              <a:ext uri="{FF2B5EF4-FFF2-40B4-BE49-F238E27FC236}">
                <a16:creationId xmlns:a16="http://schemas.microsoft.com/office/drawing/2014/main" id="{CC402C3C-E196-00CB-C1E5-78EA5BBA5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5621" y="2117360"/>
            <a:ext cx="717452" cy="717452"/>
          </a:xfrm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8587376E-8576-88DA-AB87-EAEBE331BADD}"/>
              </a:ext>
            </a:extLst>
          </p:cNvPr>
          <p:cNvSpPr txBox="1">
            <a:spLocks/>
          </p:cNvSpPr>
          <p:nvPr/>
        </p:nvSpPr>
        <p:spPr>
          <a:xfrm>
            <a:off x="7624689" y="168418"/>
            <a:ext cx="4389120" cy="1025238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التعريف براوي الحديث 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37A980D6-ADBF-0D36-8688-3E9531471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23" b="3306"/>
          <a:stretch/>
        </p:blipFill>
        <p:spPr>
          <a:xfrm>
            <a:off x="6965350" y="93711"/>
            <a:ext cx="773460" cy="117465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24CCB76-D26F-183B-0788-6F8684EFCACB}"/>
              </a:ext>
            </a:extLst>
          </p:cNvPr>
          <p:cNvSpPr txBox="1"/>
          <p:nvPr/>
        </p:nvSpPr>
        <p:spPr>
          <a:xfrm>
            <a:off x="7226755" y="1827886"/>
            <a:ext cx="4647702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اسمها :</a:t>
            </a:r>
          </a:p>
          <a:p>
            <a:pPr algn="ctr"/>
            <a:r>
              <a:rPr lang="ar-S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عائشة بنت أبي بكر الصديق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رضي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عنه , </a:t>
            </a:r>
            <a:r>
              <a:rPr lang="ar-S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اشتهرت بالذكاء و الحفظ  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ar-SA" sz="8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D43011-2A4F-DA95-7316-665A288B5550}"/>
              </a:ext>
            </a:extLst>
          </p:cNvPr>
          <p:cNvSpPr txBox="1"/>
          <p:nvPr/>
        </p:nvSpPr>
        <p:spPr>
          <a:xfrm>
            <a:off x="123013" y="2117360"/>
            <a:ext cx="6632316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فضائلها: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 المؤمنين زوج النبي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صلى الله عليه وسلم  </a:t>
            </a:r>
            <a:r>
              <a:rPr lang="ar-S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أحب نسائه إليه , أفقهُ النساء و أعلمُ الصحابيات و أكثرهم رواية للحديث , توفي النبي</a:t>
            </a:r>
            <a:r>
              <a:rPr lang="ar-SA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صلى الله عليه وسلم  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حجرتها و دفن فيها .</a:t>
            </a: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قوس متوسط أيمن 9">
            <a:extLst>
              <a:ext uri="{FF2B5EF4-FFF2-40B4-BE49-F238E27FC236}">
                <a16:creationId xmlns:a16="http://schemas.microsoft.com/office/drawing/2014/main" id="{460C543D-82FC-4BEB-6624-FC2E7201A62B}"/>
              </a:ext>
            </a:extLst>
          </p:cNvPr>
          <p:cNvSpPr/>
          <p:nvPr/>
        </p:nvSpPr>
        <p:spPr>
          <a:xfrm>
            <a:off x="6273590" y="1428834"/>
            <a:ext cx="717452" cy="5188709"/>
          </a:xfrm>
          <a:prstGeom prst="rightBracket">
            <a:avLst>
              <a:gd name="adj" fmla="val 377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عنصر نائب للمحتوى 7" descr="فقاعات مع تعبئة خالصة">
            <a:extLst>
              <a:ext uri="{FF2B5EF4-FFF2-40B4-BE49-F238E27FC236}">
                <a16:creationId xmlns:a16="http://schemas.microsoft.com/office/drawing/2014/main" id="{DDDF1E3A-F3E8-10B6-136D-9318A6ED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7877" y="2117360"/>
            <a:ext cx="717452" cy="7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673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لرفق خلق فاضل">
            <a:hlinkClick r:id="" action="ppaction://media"/>
            <a:extLst>
              <a:ext uri="{FF2B5EF4-FFF2-40B4-BE49-F238E27FC236}">
                <a16:creationId xmlns:a16="http://schemas.microsoft.com/office/drawing/2014/main" id="{0C346F59-1826-A1C5-7BD8-5CF64834F99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5755" y="334450"/>
            <a:ext cx="10610264" cy="6319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فيديو بروجكتور أيقونة كاميرا فيديو ، بروجكتور كرتون, شخصية للرسوم المتحركة,  باللون الأزرق png">
            <a:extLst>
              <a:ext uri="{FF2B5EF4-FFF2-40B4-BE49-F238E27FC236}">
                <a16:creationId xmlns:a16="http://schemas.microsoft.com/office/drawing/2014/main" id="{FC790B38-6620-4C5F-2F1C-BBAD7D799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60" t="21212" r="19203" b="21213"/>
          <a:stretch/>
        </p:blipFill>
        <p:spPr bwMode="auto">
          <a:xfrm>
            <a:off x="520504" y="203982"/>
            <a:ext cx="1627776" cy="9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3BC378-35C2-E94B-8952-D68D5CE5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40677"/>
            <a:ext cx="11873132" cy="1744394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طالبتي المُجتهدة خلال دقيقة واحدة مَا أثر الرفق وَ العنف على صاحبه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CE9F79-4BB5-07DD-169F-4F33AA9A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270" y="2331718"/>
            <a:ext cx="6992815" cy="40866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6000" dirty="0">
                <a:solidFill>
                  <a:srgbClr val="990033"/>
                </a:solidFill>
              </a:rPr>
              <a:t>أثر الرفق جميلٌ , و صاحبهُ محبوبٌ عنـد الله عز وجل و عند الناسِ . وأثر العنف قبيح وصاحبه مُبغض عند الله عز وجل .</a:t>
            </a:r>
          </a:p>
        </p:txBody>
      </p:sp>
      <p:pic>
        <p:nvPicPr>
          <p:cNvPr id="4" name="Picture 2" descr="المصباح الكرتون, لمبة, مصباح, خفيفة PNG وملف PSD للتحميل مجانا">
            <a:extLst>
              <a:ext uri="{FF2B5EF4-FFF2-40B4-BE49-F238E27FC236}">
                <a16:creationId xmlns:a16="http://schemas.microsoft.com/office/drawing/2014/main" id="{878BB6E4-1010-1E0A-94CA-E57E0D8D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" y="2189869"/>
            <a:ext cx="4228515" cy="42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E9E959-9D01-952B-D34B-7F7B0073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98474"/>
            <a:ext cx="11957538" cy="2264897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من خلال حديث أم المؤمنين عائشة رضي الله عنه أتحدث بأسلوبي عن فضلِ التسامحِ بينَ الناس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2C7D08-30C7-389A-EAF9-1ADC1B60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345" y="3252173"/>
            <a:ext cx="8257735" cy="334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rgbClr val="990033"/>
                </a:solidFill>
              </a:rPr>
              <a:t>التسامح بين الناس له فضل عظيم عند الله تعالى و نكتسب به محبة الناس ويسود الخير بينهم و يحول العداوة بينهم إلى محبـة .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A7CE73C-86C2-7841-1E5A-32D43071F612}"/>
              </a:ext>
            </a:extLst>
          </p:cNvPr>
          <p:cNvCxnSpPr/>
          <p:nvPr/>
        </p:nvCxnSpPr>
        <p:spPr>
          <a:xfrm>
            <a:off x="2940148" y="2532185"/>
            <a:ext cx="6836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0323F6E6-CC0A-DDA4-ADE2-9133B2A6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4" y="2940150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141456-8CCE-D581-EA92-75F5A87C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41" y="210380"/>
            <a:ext cx="11662117" cy="2068586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طالبتي المُجتهدة أقترحِ قائمة بالأشياء و الأمور التي تحتاج إلى الرفق في مدرستي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BA4920-35A7-3B36-F0D2-30F444CD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53" y="2644725"/>
            <a:ext cx="7073705" cy="3538661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ar-SA" sz="5400" dirty="0">
                <a:solidFill>
                  <a:srgbClr val="990033"/>
                </a:solidFill>
              </a:rPr>
              <a:t>رفق المعلمين بالطلاب في تعليمهم .</a:t>
            </a:r>
          </a:p>
          <a:p>
            <a:pPr>
              <a:buFontTx/>
              <a:buChar char="-"/>
            </a:pPr>
            <a:r>
              <a:rPr lang="ar-SA" sz="5400" dirty="0">
                <a:solidFill>
                  <a:srgbClr val="990033"/>
                </a:solidFill>
              </a:rPr>
              <a:t>رفق الطلاب بزملائهم و بالعاملين بالمدرسة .</a:t>
            </a:r>
          </a:p>
          <a:p>
            <a:pPr>
              <a:buFontTx/>
              <a:buChar char="-"/>
            </a:pPr>
            <a:r>
              <a:rPr lang="ar-SA" sz="5400" dirty="0">
                <a:solidFill>
                  <a:srgbClr val="990033"/>
                </a:solidFill>
              </a:rPr>
              <a:t>التعامل برفق مع مرافق المدرسة و أدواتها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EA736BC-6031-AD49-1F2B-3C44C41E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2644725"/>
            <a:ext cx="3860328" cy="38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1D138D2-F423-4851-0265-668F8C7A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19" y="10"/>
            <a:ext cx="5247229" cy="6857989"/>
          </a:xfrm>
          <a:prstGeom prst="rect">
            <a:avLst/>
          </a:prstGeom>
        </p:spPr>
      </p:pic>
      <p:pic>
        <p:nvPicPr>
          <p:cNvPr id="4098" name="Picture 2" descr="ومن ناحية رسم الكرتون الأحمر لطيف علامة استفهام مجسمة | صور PNG PSD تحميل  مجاني - Pikbest">
            <a:extLst>
              <a:ext uri="{FF2B5EF4-FFF2-40B4-BE49-F238E27FC236}">
                <a16:creationId xmlns:a16="http://schemas.microsoft.com/office/drawing/2014/main" id="{FDF372B1-A744-D202-D135-572E90792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5079" r="23915" b="10053"/>
          <a:stretch/>
        </p:blipFill>
        <p:spPr bwMode="auto">
          <a:xfrm>
            <a:off x="5247248" y="0"/>
            <a:ext cx="31793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5E286ED-D685-7F70-2003-ACF51F8AAD98}"/>
              </a:ext>
            </a:extLst>
          </p:cNvPr>
          <p:cNvSpPr/>
          <p:nvPr/>
        </p:nvSpPr>
        <p:spPr>
          <a:xfrm>
            <a:off x="8600048" y="-5428"/>
            <a:ext cx="358251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</a:t>
            </a:r>
          </a:p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تعلمنـا </a:t>
            </a:r>
          </a:p>
          <a:p>
            <a:pPr algn="ctr"/>
            <a:r>
              <a:rPr lang="ar-SA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درسنا </a:t>
            </a:r>
          </a:p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لهذا اليــوم .</a:t>
            </a:r>
          </a:p>
        </p:txBody>
      </p:sp>
    </p:spTree>
    <p:extLst>
      <p:ext uri="{BB962C8B-B14F-4D97-AF65-F5344CB8AC3E}">
        <p14:creationId xmlns:p14="http://schemas.microsoft.com/office/powerpoint/2010/main" val="183750996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>
            <a:extLst>
              <a:ext uri="{FF2B5EF4-FFF2-40B4-BE49-F238E27FC236}">
                <a16:creationId xmlns:a16="http://schemas.microsoft.com/office/drawing/2014/main" id="{0F7017F1-7B4C-4545-ECA7-5A753D4D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" b="-1"/>
          <a:stretch/>
        </p:blipFill>
        <p:spPr>
          <a:xfrm>
            <a:off x="6733737" y="2645763"/>
            <a:ext cx="4942448" cy="3001373"/>
          </a:xfrm>
          <a:custGeom>
            <a:avLst/>
            <a:gdLst/>
            <a:ahLst/>
            <a:cxnLst/>
            <a:rect l="l" t="t" r="r" b="b"/>
            <a:pathLst>
              <a:path w="10885620" h="5486059">
                <a:moveTo>
                  <a:pt x="10205621" y="4239266"/>
                </a:moveTo>
                <a:cubicBezTo>
                  <a:pt x="9893380" y="4239266"/>
                  <a:pt x="9640258" y="4492387"/>
                  <a:pt x="9640258" y="4804628"/>
                </a:cubicBezTo>
                <a:cubicBezTo>
                  <a:pt x="9640258" y="5116869"/>
                  <a:pt x="9893380" y="5369990"/>
                  <a:pt x="10205621" y="5369990"/>
                </a:cubicBezTo>
                <a:cubicBezTo>
                  <a:pt x="10517862" y="5369990"/>
                  <a:pt x="10770984" y="5116869"/>
                  <a:pt x="10770984" y="4804628"/>
                </a:cubicBezTo>
                <a:cubicBezTo>
                  <a:pt x="10770984" y="4492387"/>
                  <a:pt x="10517862" y="4239266"/>
                  <a:pt x="10205621" y="4239266"/>
                </a:cubicBezTo>
                <a:close/>
                <a:moveTo>
                  <a:pt x="10205621" y="2867751"/>
                </a:moveTo>
                <a:cubicBezTo>
                  <a:pt x="9893380" y="2867751"/>
                  <a:pt x="9640258" y="3120872"/>
                  <a:pt x="9640258" y="3433113"/>
                </a:cubicBezTo>
                <a:cubicBezTo>
                  <a:pt x="9640258" y="3745354"/>
                  <a:pt x="9893380" y="3998475"/>
                  <a:pt x="10205621" y="3998475"/>
                </a:cubicBezTo>
                <a:cubicBezTo>
                  <a:pt x="10517862" y="3998475"/>
                  <a:pt x="10770984" y="3745354"/>
                  <a:pt x="10770984" y="3433113"/>
                </a:cubicBezTo>
                <a:cubicBezTo>
                  <a:pt x="10770984" y="3120872"/>
                  <a:pt x="10517862" y="2867751"/>
                  <a:pt x="10205621" y="2867751"/>
                </a:cubicBezTo>
                <a:close/>
                <a:moveTo>
                  <a:pt x="8842755" y="1496236"/>
                </a:moveTo>
                <a:cubicBezTo>
                  <a:pt x="8530514" y="1496236"/>
                  <a:pt x="8277392" y="1749357"/>
                  <a:pt x="8277392" y="2061598"/>
                </a:cubicBezTo>
                <a:cubicBezTo>
                  <a:pt x="8277392" y="2373839"/>
                  <a:pt x="8530514" y="2626960"/>
                  <a:pt x="8842755" y="2626960"/>
                </a:cubicBezTo>
                <a:cubicBezTo>
                  <a:pt x="9154996" y="2626960"/>
                  <a:pt x="9408118" y="2373839"/>
                  <a:pt x="9408118" y="2061598"/>
                </a:cubicBezTo>
                <a:cubicBezTo>
                  <a:pt x="9408118" y="1749357"/>
                  <a:pt x="9154996" y="1496236"/>
                  <a:pt x="8842755" y="1496236"/>
                </a:cubicBezTo>
                <a:close/>
                <a:moveTo>
                  <a:pt x="10205621" y="124721"/>
                </a:moveTo>
                <a:cubicBezTo>
                  <a:pt x="9893380" y="124721"/>
                  <a:pt x="9640258" y="377842"/>
                  <a:pt x="9640258" y="690083"/>
                </a:cubicBezTo>
                <a:cubicBezTo>
                  <a:pt x="9640258" y="1002324"/>
                  <a:pt x="9893380" y="1255445"/>
                  <a:pt x="10205621" y="1255445"/>
                </a:cubicBezTo>
                <a:cubicBezTo>
                  <a:pt x="10517862" y="1255445"/>
                  <a:pt x="10770984" y="1002324"/>
                  <a:pt x="10770984" y="690083"/>
                </a:cubicBezTo>
                <a:cubicBezTo>
                  <a:pt x="10770984" y="377842"/>
                  <a:pt x="10517862" y="124721"/>
                  <a:pt x="10205621" y="124721"/>
                </a:cubicBezTo>
                <a:close/>
                <a:moveTo>
                  <a:pt x="0" y="0"/>
                </a:moveTo>
                <a:lnTo>
                  <a:pt x="10885620" y="0"/>
                </a:lnTo>
                <a:lnTo>
                  <a:pt x="10885620" y="5486059"/>
                </a:lnTo>
                <a:lnTo>
                  <a:pt x="0" y="548605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D3C0A1C-EA51-E012-FC5E-211B7B8819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61014" y="649634"/>
            <a:ext cx="4500102" cy="1010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600" dirty="0">
                <a:solidFill>
                  <a:schemeClr val="tx1"/>
                </a:solidFill>
              </a:rPr>
              <a:t> الواجب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DEC11B03-0AB3-7B28-E093-A84B6797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-1" y="11"/>
            <a:ext cx="5458266" cy="685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6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276CC2-5997-67BE-3F59-425B7B9E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554" y="702870"/>
            <a:ext cx="6506117" cy="2659311"/>
          </a:xfrm>
        </p:spPr>
        <p:txBody>
          <a:bodyPr anchor="b">
            <a:normAutofit/>
          </a:bodyPr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75319C-AF05-38E7-2909-BF4CBBA9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553" y="3495811"/>
            <a:ext cx="6506117" cy="2735353"/>
          </a:xfrm>
        </p:spPr>
        <p:txBody>
          <a:bodyPr anchor="t">
            <a:normAutofit/>
          </a:bodyPr>
          <a:lstStyle/>
          <a:p>
            <a:endParaRPr lang="ar-SA" dirty="0"/>
          </a:p>
        </p:txBody>
      </p:sp>
      <p:pic>
        <p:nvPicPr>
          <p:cNvPr id="4" name="صورة 3" descr="صورة تحتوي على نص, رسوم متحركة, لقطة شاشة&#10;&#10;تم إنشاء الوصف تلقائياً">
            <a:extLst>
              <a:ext uri="{FF2B5EF4-FFF2-40B4-BE49-F238E27FC236}">
                <a16:creationId xmlns:a16="http://schemas.microsoft.com/office/drawing/2014/main" id="{A1E91E2F-1DCA-918F-0B9C-009AD5DE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0954" y="-1"/>
            <a:ext cx="7551045" cy="6857999"/>
          </a:xfrm>
          <a:prstGeom prst="rect">
            <a:avLst/>
          </a:prstGeom>
        </p:spPr>
      </p:pic>
      <p:pic>
        <p:nvPicPr>
          <p:cNvPr id="6" name="Picture 3" descr="فسيفساء من اشكال هندسية ملونه">
            <a:extLst>
              <a:ext uri="{FF2B5EF4-FFF2-40B4-BE49-F238E27FC236}">
                <a16:creationId xmlns:a16="http://schemas.microsoft.com/office/drawing/2014/main" id="{CE1D37DA-18E7-645F-1797-33B7CE8AF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19" y="10"/>
            <a:ext cx="526129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1A3E0B29-FB15-02DB-7479-A97D5FCEA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11912"/>
          <a:stretch/>
        </p:blipFill>
        <p:spPr bwMode="auto">
          <a:xfrm>
            <a:off x="5603631" y="4552579"/>
            <a:ext cx="6003652" cy="190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BD1EAED-E007-CBA1-18EE-880F045918B4}"/>
              </a:ext>
            </a:extLst>
          </p:cNvPr>
          <p:cNvSpPr txBox="1">
            <a:spLocks/>
          </p:cNvSpPr>
          <p:nvPr/>
        </p:nvSpPr>
        <p:spPr>
          <a:xfrm>
            <a:off x="4234784" y="576775"/>
            <a:ext cx="8763764" cy="39758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000" dirty="0">
                <a:solidFill>
                  <a:srgbClr val="C75782"/>
                </a:solidFill>
              </a:rPr>
              <a:t> </a:t>
            </a:r>
            <a:r>
              <a:rPr lang="ar-SA" sz="8800" dirty="0">
                <a:solidFill>
                  <a:srgbClr val="C75782"/>
                </a:solidFill>
              </a:rPr>
              <a:t>طالبتي المجتهدة </a:t>
            </a:r>
            <a:r>
              <a:rPr lang="ar-SA" sz="8800" dirty="0" err="1">
                <a:solidFill>
                  <a:srgbClr val="C75782"/>
                </a:solidFill>
              </a:rPr>
              <a:t>أسترجعي</a:t>
            </a:r>
            <a:r>
              <a:rPr lang="ar-SA" sz="8800" dirty="0">
                <a:solidFill>
                  <a:srgbClr val="C75782"/>
                </a:solidFill>
              </a:rPr>
              <a:t> درسنــــا السابق .</a:t>
            </a:r>
            <a:endParaRPr lang="en-US" sz="8000" dirty="0">
              <a:solidFill>
                <a:srgbClr val="C75782"/>
              </a:solidFill>
            </a:endParaRPr>
          </a:p>
        </p:txBody>
      </p:sp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0951283C-1CF5-DA66-C237-32C07D7BD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20" y="10"/>
            <a:ext cx="451571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942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91C5FE70-B354-7337-2946-52319823F0C6}"/>
              </a:ext>
            </a:extLst>
          </p:cNvPr>
          <p:cNvSpPr txBox="1">
            <a:spLocks/>
          </p:cNvSpPr>
          <p:nvPr/>
        </p:nvSpPr>
        <p:spPr>
          <a:xfrm>
            <a:off x="3376246" y="409815"/>
            <a:ext cx="5444489" cy="105800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BBC60FC-76E2-B193-FEA7-F83A9630B44F}"/>
              </a:ext>
            </a:extLst>
          </p:cNvPr>
          <p:cNvSpPr txBox="1">
            <a:spLocks/>
          </p:cNvSpPr>
          <p:nvPr/>
        </p:nvSpPr>
        <p:spPr>
          <a:xfrm>
            <a:off x="8334860" y="148894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 : 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حديث</a:t>
            </a: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 </a:t>
            </a:r>
            <a:endParaRPr lang="ar-SA" sz="2800" dirty="0">
              <a:solidFill>
                <a:srgbClr val="CC0066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:   / 10/ 1447 هـ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B2712C-4215-079C-9187-3F14AC1183D4}"/>
              </a:ext>
            </a:extLst>
          </p:cNvPr>
          <p:cNvSpPr txBox="1"/>
          <p:nvPr/>
        </p:nvSpPr>
        <p:spPr>
          <a:xfrm>
            <a:off x="-543951" y="2565387"/>
            <a:ext cx="13279902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الرَّفــــــــقُ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D7D93CA-93C7-9310-7092-BC4EA6E2FF4A}"/>
              </a:ext>
            </a:extLst>
          </p:cNvPr>
          <p:cNvCxnSpPr>
            <a:cxnSpLocks/>
          </p:cNvCxnSpPr>
          <p:nvPr/>
        </p:nvCxnSpPr>
        <p:spPr>
          <a:xfrm>
            <a:off x="3214759" y="5936374"/>
            <a:ext cx="6267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بوابة:الحديث النبوي - ويكيبيديا">
            <a:extLst>
              <a:ext uri="{FF2B5EF4-FFF2-40B4-BE49-F238E27FC236}">
                <a16:creationId xmlns:a16="http://schemas.microsoft.com/office/drawing/2014/main" id="{AE52C577-9DD1-C9E8-0A80-DF31F2BC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0192"/>
            <a:ext cx="1976284" cy="169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فسيفساء من اشكال هندسية ملونه">
            <a:extLst>
              <a:ext uri="{FF2B5EF4-FFF2-40B4-BE49-F238E27FC236}">
                <a16:creationId xmlns:a16="http://schemas.microsoft.com/office/drawing/2014/main" id="{E814671F-D49E-55C1-3F98-A9B94ACD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3083681" y="356776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947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7704409C-4E9F-7A56-348C-2C6C5A65C911}"/>
              </a:ext>
            </a:extLst>
          </p:cNvPr>
          <p:cNvSpPr txBox="1">
            <a:spLocks/>
          </p:cNvSpPr>
          <p:nvPr/>
        </p:nvSpPr>
        <p:spPr>
          <a:xfrm>
            <a:off x="3715713" y="149526"/>
            <a:ext cx="5104730" cy="1048267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التمهيـــد</a:t>
            </a:r>
          </a:p>
        </p:txBody>
      </p:sp>
      <p:pic>
        <p:nvPicPr>
          <p:cNvPr id="9" name="Picture 3" descr="فسيفساء من اشكال هندسية ملونه">
            <a:extLst>
              <a:ext uri="{FF2B5EF4-FFF2-40B4-BE49-F238E27FC236}">
                <a16:creationId xmlns:a16="http://schemas.microsoft.com/office/drawing/2014/main" id="{924B03E2-D968-0622-45F2-6FDFAC0D6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3560968" y="86333"/>
            <a:ext cx="773460" cy="1174651"/>
          </a:xfrm>
          <a:prstGeom prst="rect">
            <a:avLst/>
          </a:prstGeom>
        </p:spPr>
      </p:pic>
      <p:sp>
        <p:nvSpPr>
          <p:cNvPr id="5" name="AutoShape 4" descr="دليل المسجد">
            <a:extLst>
              <a:ext uri="{FF2B5EF4-FFF2-40B4-BE49-F238E27FC236}">
                <a16:creationId xmlns:a16="http://schemas.microsoft.com/office/drawing/2014/main" id="{D5681449-33B0-7E38-F6CC-90BE671AF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FF9D0CC-5097-E0A5-4019-8C79EAB3D69C}"/>
              </a:ext>
            </a:extLst>
          </p:cNvPr>
          <p:cNvSpPr/>
          <p:nvPr/>
        </p:nvSpPr>
        <p:spPr>
          <a:xfrm>
            <a:off x="147484" y="1257809"/>
            <a:ext cx="1212066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كانت عائشة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رضي الله عنه </a:t>
            </a: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بصحبة النبي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صلى الله عليه وسلم </a:t>
            </a: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سفرٍ , فركبت البعير و كان فيه صعوبةٌ فلم يتحرك من مكانه , فأخذت عائشة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رضي الله عنها</a:t>
            </a: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تضربُهُ و تزجرُهُ بُغيـةَ أن يسير .</a:t>
            </a:r>
          </a:p>
          <a:p>
            <a:pPr algn="ctr"/>
            <a:r>
              <a:rPr lang="ar-SA" sz="6000" b="0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فماذا كان موقف النبي </a:t>
            </a:r>
            <a:r>
              <a:rPr lang="ar-SA" sz="2800" b="0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صلى الله </a:t>
            </a:r>
            <a:r>
              <a:rPr lang="ar-SA" sz="28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عليه وسلم </a:t>
            </a:r>
            <a:r>
              <a:rPr lang="ar-SA" sz="60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تصرفِ عائشةَ </a:t>
            </a:r>
            <a:r>
              <a:rPr lang="ar-SA" sz="28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رضي الله عنه </a:t>
            </a:r>
            <a:r>
              <a:rPr lang="ar-SA" sz="60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 وبمَ أمرها ؟ </a:t>
            </a:r>
            <a:r>
              <a:rPr lang="ar-SA" sz="6000" b="0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51390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2E1375-28F5-4356-F812-7D3F5E487F0E}"/>
              </a:ext>
            </a:extLst>
          </p:cNvPr>
          <p:cNvSpPr txBox="1">
            <a:spLocks/>
          </p:cNvSpPr>
          <p:nvPr/>
        </p:nvSpPr>
        <p:spPr>
          <a:xfrm>
            <a:off x="1031251" y="873722"/>
            <a:ext cx="3995397" cy="109761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أهداف</a:t>
            </a:r>
            <a:r>
              <a:rPr lang="en-US" sz="6000" b="0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الدرس</a:t>
            </a:r>
            <a:r>
              <a:rPr lang="en-US" sz="6000" b="0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CAB822-06B2-0F5C-FADB-18EB5882413F}"/>
              </a:ext>
            </a:extLst>
          </p:cNvPr>
          <p:cNvSpPr txBox="1"/>
          <p:nvPr/>
        </p:nvSpPr>
        <p:spPr>
          <a:xfrm>
            <a:off x="123970" y="2436963"/>
            <a:ext cx="5809957" cy="461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طالبتي المجتهدة تصفحي كتابك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صفحة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ar-SA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263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لمعرفة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أهداف درسنا لهذا اليوم </a:t>
            </a:r>
            <a:r>
              <a:rPr kumimoji="0" lang="ar-SA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US" sz="5400" dirty="0"/>
          </a:p>
        </p:txBody>
      </p:sp>
      <p:pic>
        <p:nvPicPr>
          <p:cNvPr id="1028" name="Picture 4" descr="lovepik- صورة الخلفية أهداف صغيرة- صور أهداف صغيرة">
            <a:extLst>
              <a:ext uri="{FF2B5EF4-FFF2-40B4-BE49-F238E27FC236}">
                <a16:creationId xmlns:a16="http://schemas.microsoft.com/office/drawing/2014/main" id="{7234CC7D-76BC-F27D-77C5-C791D38C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27" y="422031"/>
            <a:ext cx="6134103" cy="64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29BC8E7-3AB1-5782-BC57-0FEFF79AC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644521" y="873722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264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067D1-1DF9-7751-CF8C-9EC2A6C7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9" y="188350"/>
            <a:ext cx="3630637" cy="985373"/>
          </a:xfrm>
          <a:ln>
            <a:solidFill>
              <a:srgbClr val="CC006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7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الحَــديث</a:t>
            </a:r>
            <a:r>
              <a:rPr lang="ar-SA" dirty="0"/>
              <a:t>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00E4A0-0D4E-7B7D-E914-C23F971D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568"/>
            <a:ext cx="12043116" cy="5338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800" i="0" dirty="0">
                <a:effectLst/>
                <a:latin typeface="Arial" panose="020B0604020202020204" pitchFamily="34" charset="0"/>
              </a:rPr>
              <a:t>عن عائشة </a:t>
            </a:r>
            <a:r>
              <a:rPr lang="ar-SA" i="0" dirty="0">
                <a:effectLst/>
                <a:latin typeface="Arial" panose="020B0604020202020204" pitchFamily="34" charset="0"/>
              </a:rPr>
              <a:t>رضي الله عنها </a:t>
            </a:r>
            <a:r>
              <a:rPr lang="ar-SA" sz="8800" i="0" dirty="0">
                <a:effectLst/>
                <a:latin typeface="Arial" panose="020B0604020202020204" pitchFamily="34" charset="0"/>
              </a:rPr>
              <a:t>عن النبي </a:t>
            </a:r>
            <a:r>
              <a:rPr lang="ar-SA" sz="2400" i="0" dirty="0">
                <a:effectLst/>
                <a:latin typeface="Arial" panose="020B0604020202020204" pitchFamily="34" charset="0"/>
              </a:rPr>
              <a:t>صلى الله </a:t>
            </a:r>
            <a:r>
              <a:rPr lang="ar-SA" sz="2400" dirty="0">
                <a:latin typeface="Arial" panose="020B0604020202020204" pitchFamily="34" charset="0"/>
              </a:rPr>
              <a:t>عليه وسلم</a:t>
            </a:r>
            <a:r>
              <a:rPr lang="ar-SA" sz="8800" dirty="0">
                <a:latin typeface="Arial" panose="020B0604020202020204" pitchFamily="34" charset="0"/>
              </a:rPr>
              <a:t> قال : </a:t>
            </a:r>
            <a:r>
              <a:rPr lang="ar-SA" sz="8800" dirty="0">
                <a:solidFill>
                  <a:srgbClr val="003366"/>
                </a:solidFill>
                <a:latin typeface="Arial" panose="020B0604020202020204" pitchFamily="34" charset="0"/>
              </a:rPr>
              <a:t>" </a:t>
            </a:r>
            <a:r>
              <a:rPr lang="ar-SA" sz="880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إِنَّ الرِّفْقَ لَا يَكُونُ فِي شَيْءٍ إِلَّا زَانَهُ، وَلَا يُنْزَعُ مِنْ شَيْءٍ إِلَّا شَانَهُ" .</a:t>
            </a:r>
            <a:endParaRPr lang="ar-SA" sz="13800" dirty="0">
              <a:solidFill>
                <a:srgbClr val="003366"/>
              </a:solidFill>
            </a:endParaRP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19226E1A-FC37-3B1E-57DA-34A19CDA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8156668" y="93710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5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39DD5-1F8B-6676-6FAF-A5D55DDA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" y="336990"/>
            <a:ext cx="11924714" cy="1325563"/>
          </a:xfrm>
        </p:spPr>
        <p:txBody>
          <a:bodyPr>
            <a:normAutofit/>
          </a:bodyPr>
          <a:lstStyle/>
          <a:p>
            <a:pPr algn="ctr"/>
            <a:r>
              <a:rPr lang="ar-SA" sz="8000" dirty="0"/>
              <a:t>طالبتي المُجتهدة ما معنى الرفق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C0D6A6-3866-65D3-7C83-64B702AA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2" y="2242916"/>
            <a:ext cx="6378525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الأخذ بالأسهل و الأيسر في القول و الفعل , وهو ضد العنف .</a:t>
            </a:r>
          </a:p>
          <a:p>
            <a:pPr marL="0" indent="0" algn="ctr">
              <a:buNone/>
            </a:pPr>
            <a:endParaRPr lang="ar-SA" sz="8000" dirty="0">
              <a:solidFill>
                <a:srgbClr val="990033"/>
              </a:solidFill>
            </a:endParaRPr>
          </a:p>
        </p:txBody>
      </p:sp>
      <p:pic>
        <p:nvPicPr>
          <p:cNvPr id="4" name="Picture 2" descr="بعد أن تفكر …فكر !!!! – وضوح الاخبارى">
            <a:extLst>
              <a:ext uri="{FF2B5EF4-FFF2-40B4-BE49-F238E27FC236}">
                <a16:creationId xmlns:a16="http://schemas.microsoft.com/office/drawing/2014/main" id="{2531D8D9-C95C-EE6E-022E-EB7CD7FB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6725" y="1345066"/>
            <a:ext cx="4736123" cy="51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0739EB-B09E-6901-5547-59566B98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310" y="1967960"/>
            <a:ext cx="3415499" cy="1025238"/>
          </a:xfrm>
          <a:solidFill>
            <a:srgbClr val="F8F8F8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الرفق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D74FC6B7-F39F-7AD4-DEBC-82F971EBCDBC}"/>
              </a:ext>
            </a:extLst>
          </p:cNvPr>
          <p:cNvSpPr txBox="1">
            <a:spLocks/>
          </p:cNvSpPr>
          <p:nvPr/>
        </p:nvSpPr>
        <p:spPr>
          <a:xfrm>
            <a:off x="7624689" y="168418"/>
            <a:ext cx="4389120" cy="1025238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معاني المُفردات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D38E6664-3FDD-3178-8CAD-705AB57CD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7077892" y="93711"/>
            <a:ext cx="773460" cy="1174651"/>
          </a:xfrm>
          <a:prstGeom prst="rect">
            <a:avLst/>
          </a:prstGeom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50C7C419-2DA4-208E-E3E9-8729C150E666}"/>
              </a:ext>
            </a:extLst>
          </p:cNvPr>
          <p:cNvSpPr txBox="1">
            <a:spLocks/>
          </p:cNvSpPr>
          <p:nvPr/>
        </p:nvSpPr>
        <p:spPr>
          <a:xfrm>
            <a:off x="55296" y="1879257"/>
            <a:ext cx="7569393" cy="14316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الأخذ بالأسهل و الأيسر في القول و الفعل , وهو ضد العنف .</a:t>
            </a:r>
          </a:p>
        </p:txBody>
      </p:sp>
      <p:pic>
        <p:nvPicPr>
          <p:cNvPr id="2" name="عنصر نائب للمحتوى 7" descr="فقاعات مع تعبئة خالصة">
            <a:extLst>
              <a:ext uri="{FF2B5EF4-FFF2-40B4-BE49-F238E27FC236}">
                <a16:creationId xmlns:a16="http://schemas.microsoft.com/office/drawing/2014/main" id="{586140D9-2103-013C-2D85-8C113AAA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57009" y="2207398"/>
            <a:ext cx="546361" cy="546361"/>
          </a:xfrm>
          <a:prstGeom prst="rect">
            <a:avLst/>
          </a:prstGeom>
        </p:spPr>
      </p:pic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A0F52D94-7790-F5B2-B3EB-CFE53D4D05E6}"/>
              </a:ext>
            </a:extLst>
          </p:cNvPr>
          <p:cNvSpPr txBox="1">
            <a:spLocks/>
          </p:cNvSpPr>
          <p:nvPr/>
        </p:nvSpPr>
        <p:spPr>
          <a:xfrm>
            <a:off x="7880121" y="3625364"/>
            <a:ext cx="4311879" cy="102523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شيءٍ إلا زانه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5136A442-3AEB-0767-3B10-C324FA42BAF6}"/>
              </a:ext>
            </a:extLst>
          </p:cNvPr>
          <p:cNvSpPr txBox="1">
            <a:spLocks/>
          </p:cNvSpPr>
          <p:nvPr/>
        </p:nvSpPr>
        <p:spPr>
          <a:xfrm>
            <a:off x="7824825" y="5179798"/>
            <a:ext cx="4311879" cy="142859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 ينزعُ من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شيءٍ إلا شأنهُ</a:t>
            </a:r>
          </a:p>
        </p:txBody>
      </p:sp>
      <p:pic>
        <p:nvPicPr>
          <p:cNvPr id="9" name="عنصر نائب للمحتوى 7" descr="فقاعات مع تعبئة خالصة">
            <a:extLst>
              <a:ext uri="{FF2B5EF4-FFF2-40B4-BE49-F238E27FC236}">
                <a16:creationId xmlns:a16="http://schemas.microsoft.com/office/drawing/2014/main" id="{BE6B166A-4081-B60C-DC1F-021DEAF06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5639" y="3712096"/>
            <a:ext cx="546361" cy="546361"/>
          </a:xfrm>
          <a:prstGeom prst="rect">
            <a:avLst/>
          </a:prstGeom>
        </p:spPr>
      </p:pic>
      <p:pic>
        <p:nvPicPr>
          <p:cNvPr id="10" name="عنصر نائب للمحتوى 7" descr="فقاعات مع تعبئة خالصة">
            <a:extLst>
              <a:ext uri="{FF2B5EF4-FFF2-40B4-BE49-F238E27FC236}">
                <a16:creationId xmlns:a16="http://schemas.microsoft.com/office/drawing/2014/main" id="{C9FBB139-8306-1155-2578-E9801FE7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2128" y="5347735"/>
            <a:ext cx="632582" cy="546361"/>
          </a:xfrm>
          <a:prstGeom prst="rect">
            <a:avLst/>
          </a:prstGeom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9DEC558D-F2D3-5E1E-4E08-01C68C3353EC}"/>
              </a:ext>
            </a:extLst>
          </p:cNvPr>
          <p:cNvSpPr txBox="1">
            <a:spLocks/>
          </p:cNvSpPr>
          <p:nvPr/>
        </p:nvSpPr>
        <p:spPr>
          <a:xfrm>
            <a:off x="55296" y="3542652"/>
            <a:ext cx="7569393" cy="14316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أن الإنسان إذا عمل عملاً برفق و تيسير , فإن العمل يكون جميلاً و حسناً.</a:t>
            </a:r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41F8E0B4-DD75-5D5C-1A7E-D49145AAA05F}"/>
              </a:ext>
            </a:extLst>
          </p:cNvPr>
          <p:cNvSpPr txBox="1">
            <a:spLocks/>
          </p:cNvSpPr>
          <p:nvPr/>
        </p:nvSpPr>
        <p:spPr>
          <a:xfrm>
            <a:off x="55296" y="5260984"/>
            <a:ext cx="7631065" cy="14285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أن الإنسان إذا عمل عملاً بعنف و بدون رفقٍ , فإن العمل يكون قبيحاً سيئاً .</a:t>
            </a:r>
          </a:p>
        </p:txBody>
      </p:sp>
    </p:spTree>
    <p:extLst>
      <p:ext uri="{BB962C8B-B14F-4D97-AF65-F5344CB8AC3E}">
        <p14:creationId xmlns:p14="http://schemas.microsoft.com/office/powerpoint/2010/main" val="12837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build="p" animBg="1"/>
      <p:bldP spid="8" grpId="0" build="p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409</Words>
  <Application>Microsoft Office PowerPoint</Application>
  <PresentationFormat>شاشة عريضة</PresentationFormat>
  <Paragraphs>43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Tw Cen MT Condensed</vt:lpstr>
      <vt:lpstr>Wingdings 3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الحَــديث </vt:lpstr>
      <vt:lpstr>طالبتي المُجتهدة ما معنى الرفق ؟</vt:lpstr>
      <vt:lpstr>عرض تقديمي في PowerPoint</vt:lpstr>
      <vt:lpstr>عرض تقديمي في PowerPoint</vt:lpstr>
      <vt:lpstr>عرض تقديمي في PowerPoint</vt:lpstr>
      <vt:lpstr>طالبتي المُجتهدة خلال دقيقة واحدة مَا أثر الرفق وَ العنف على صاحبه . </vt:lpstr>
      <vt:lpstr>من خلال حديث أم المؤمنين عائشة رضي الله عنه أتحدث بأسلوبي عن فضلِ التسامحِ بينَ الناس . </vt:lpstr>
      <vt:lpstr>طالبتي المُجتهدة أقترحِ قائمة بالأشياء و الأمور التي تحتاج إلى الرفق في مدرستي .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الغربي</dc:creator>
  <cp:lastModifiedBy>خلود الغربي</cp:lastModifiedBy>
  <cp:revision>13</cp:revision>
  <dcterms:created xsi:type="dcterms:W3CDTF">2025-04-15T20:17:34Z</dcterms:created>
  <dcterms:modified xsi:type="dcterms:W3CDTF">2026-04-03T23:16:57Z</dcterms:modified>
</cp:coreProperties>
</file>