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72" r:id="rId4"/>
    <p:sldId id="274" r:id="rId5"/>
    <p:sldId id="303" r:id="rId6"/>
    <p:sldId id="305" r:id="rId7"/>
    <p:sldId id="307" r:id="rId8"/>
    <p:sldId id="317" r:id="rId9"/>
    <p:sldId id="31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F3F3F3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5E68-ADAB-41A6-B692-A6EA9C37A92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69B5-3D80-4517-B09B-1A0E28BB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84E2-278E-4856-80A3-15F0ABC1B181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8AF2-A7AE-48EB-86AB-2211D558CF03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9E01-AAC4-473B-BD0B-228B8962C566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7086-9313-4CA4-9F2A-A027C56CB91F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D3AB-7C69-4B7D-BA63-534FEEBA7815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AC26-7F73-43A6-80B3-3DE7629DC360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0F18-06A8-4575-9AB6-A5F91DE55615}" type="datetime1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F0A4-9F11-4E65-9DC2-D770DD639B7D}" type="datetime1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7F3-D305-4BCE-8174-D36A7523EF08}" type="datetime1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B61-CA2C-4385-B481-D8A93DA27702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27AE-7E4E-4227-A8BB-27405F3D6A0A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EF56-3AD5-4EA9-9F08-CC29E8C8ABFF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8020" y="880359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>
                <a:solidFill>
                  <a:schemeClr val="tx1"/>
                </a:solidFill>
                <a:cs typeface="SKR HEAD1" pitchFamily="2" charset="-78"/>
              </a:rPr>
              <a:t>الرابع </a:t>
            </a:r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ا </a:t>
            </a:r>
            <a:r>
              <a:rPr lang="ar-SA" sz="2400" dirty="0" err="1">
                <a:solidFill>
                  <a:schemeClr val="tx1"/>
                </a:solidFill>
                <a:cs typeface="SKR HEAD1" pitchFamily="2" charset="-78"/>
              </a:rPr>
              <a:t>لإ</a:t>
            </a:r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 </a:t>
            </a:r>
            <a:r>
              <a:rPr lang="ar-SA" sz="2400" dirty="0" err="1">
                <a:solidFill>
                  <a:schemeClr val="tx1"/>
                </a:solidFill>
                <a:cs typeface="SKR HEAD1" pitchFamily="2" charset="-78"/>
              </a:rPr>
              <a:t>بتد</a:t>
            </a:r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 </a:t>
            </a:r>
            <a:r>
              <a:rPr lang="ar-SA" sz="2400" dirty="0" err="1">
                <a:solidFill>
                  <a:schemeClr val="tx1"/>
                </a:solidFill>
                <a:cs typeface="SKR HEAD1" pitchFamily="2" charset="-78"/>
              </a:rPr>
              <a:t>ائي</a:t>
            </a:r>
            <a:endParaRPr lang="ar-SA" sz="24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0355" y="956654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المرحلة/ الصف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0355" y="2502885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355" y="3242065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0355" y="4042704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 العلمي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38020" y="2429482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علوم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38019" y="317107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SA" sz="2400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en-US" sz="24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38019" y="393971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ساره المغربي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0355" y="1728591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38020" y="1655188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الأول</a:t>
            </a:r>
          </a:p>
        </p:txBody>
      </p:sp>
    </p:spTree>
    <p:extLst>
      <p:ext uri="{BB962C8B-B14F-4D97-AF65-F5344CB8AC3E}">
        <p14:creationId xmlns:p14="http://schemas.microsoft.com/office/powerpoint/2010/main" val="379301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جدول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96173"/>
              </p:ext>
            </p:extLst>
          </p:nvPr>
        </p:nvGraphicFramePr>
        <p:xfrm>
          <a:off x="4871538" y="3278236"/>
          <a:ext cx="3128848" cy="24610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7818">
                <a:tc>
                  <a:txBody>
                    <a:bodyPr/>
                    <a:lstStyle/>
                    <a:p>
                      <a:pPr algn="ctr" rtl="1"/>
                      <a:endParaRPr lang="ar-SA" sz="1800" baseline="0" dirty="0"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SA" sz="200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زراعة الأشجار الجديدة ،إعادة تدوير الزجاج </a:t>
                      </a:r>
                    </a:p>
                    <a:p>
                      <a:pPr algn="ctr" rtl="1"/>
                      <a:r>
                        <a:rPr lang="ar-SA" sz="200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والأوراق والبلاستيك ،وترشيد استهلاك الماء،</a:t>
                      </a:r>
                    </a:p>
                    <a:p>
                      <a:pPr algn="ctr" rtl="1"/>
                      <a:r>
                        <a:rPr lang="ar-SA" sz="200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معالجة النفايات من المواد الضارة</a:t>
                      </a:r>
                      <a:endParaRPr lang="ar-SA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cs typeface="SKR HEAD1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68">
                <a:tc>
                  <a:txBody>
                    <a:bodyPr/>
                    <a:lstStyle/>
                    <a:p>
                      <a:pPr algn="ctr" rtl="1"/>
                      <a:endParaRPr lang="ar-SA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47792" y="6230648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الملخص :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" name="رابط مستقيم 4"/>
          <p:cNvCxnSpPr>
            <a:cxnSpLocks/>
          </p:cNvCxnSpPr>
          <p:nvPr/>
        </p:nvCxnSpPr>
        <p:spPr>
          <a:xfrm flipH="1">
            <a:off x="2680008" y="1924988"/>
            <a:ext cx="7791244" cy="11565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سهم إلى اليمين 8"/>
          <p:cNvSpPr/>
          <p:nvPr/>
        </p:nvSpPr>
        <p:spPr>
          <a:xfrm rot="5400000">
            <a:off x="10124941" y="1992823"/>
            <a:ext cx="692622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291263" y="2653761"/>
            <a:ext cx="455765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800">
                <a:solidFill>
                  <a:schemeClr val="accent2">
                    <a:lumMod val="50000"/>
                  </a:schemeClr>
                </a:solidFill>
                <a:cs typeface="SKR HEAD1" pitchFamily="2" charset="-78"/>
              </a:rPr>
              <a:t>ماذا يحدث عندما يتغير النظام البيئي؟</a:t>
            </a:r>
            <a:r>
              <a:rPr lang="ar-SA" sz="2800">
                <a:cs typeface="SKR HEAD1" pitchFamily="2" charset="-78"/>
              </a:rPr>
              <a:t>  </a:t>
            </a:r>
            <a:endParaRPr lang="ar-SA" sz="2800" dirty="0">
              <a:cs typeface="SKR HEAD1" pitchFamily="2" charset="-78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8178984" y="2617582"/>
            <a:ext cx="3918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800">
                <a:solidFill>
                  <a:schemeClr val="accent2">
                    <a:lumMod val="50000"/>
                  </a:schemeClr>
                </a:solidFill>
                <a:cs typeface="SKR HEAD1" pitchFamily="2" charset="-78"/>
              </a:rPr>
              <a:t>ماالذي يسبب تغيرالنظام البيئي ؟</a:t>
            </a:r>
            <a:r>
              <a:rPr lang="ar-SA" sz="2800">
                <a:cs typeface="SKR HEAD1" pitchFamily="2" charset="-78"/>
              </a:rPr>
              <a:t> </a:t>
            </a:r>
            <a:endParaRPr lang="ar-SA" sz="2800" dirty="0">
              <a:cs typeface="SKR HEAD1" pitchFamily="2" charset="-78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5731"/>
              </p:ext>
            </p:extLst>
          </p:nvPr>
        </p:nvGraphicFramePr>
        <p:xfrm>
          <a:off x="8693464" y="3215927"/>
          <a:ext cx="3128848" cy="2468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3094">
                <a:tc>
                  <a:txBody>
                    <a:bodyPr/>
                    <a:lstStyle/>
                    <a:p>
                      <a:pPr algn="ctr" rtl="1"/>
                      <a:endParaRPr lang="ar-SA" sz="2000" b="1" baseline="0">
                        <a:solidFill>
                          <a:schemeClr val="accent6">
                            <a:lumMod val="50000"/>
                          </a:schemeClr>
                        </a:solidFill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SA" sz="2000" b="1" baseline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الظواهر الطبيعية كالزلازل </a:t>
                      </a:r>
                    </a:p>
                    <a:p>
                      <a:pPr algn="ctr" rtl="1"/>
                      <a:r>
                        <a:rPr lang="ar-SA" sz="2000" b="1" baseline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والبراكين ،والفيضانات</a:t>
                      </a:r>
                      <a:r>
                        <a:rPr lang="ar-SA" sz="2000" b="0" baseline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 </a:t>
                      </a:r>
                      <a:endParaRPr lang="ar-SA" sz="20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المخلوقات الحية كأسراب الجراد التماسيح . </a:t>
                      </a:r>
                    </a:p>
                    <a:p>
                      <a:pPr algn="ctr" rtl="1"/>
                      <a:r>
                        <a:rPr lang="ar-SA" sz="1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التلوث بإضافة مواد ضارة إلى الماء أو التربة أو الهواء.</a:t>
                      </a:r>
                    </a:p>
                    <a:p>
                      <a:pPr algn="ctr" rtl="1"/>
                      <a:r>
                        <a:rPr lang="ar-SA" sz="1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الإنسان يسبب تغيرا ضار أو نافع.</a:t>
                      </a:r>
                      <a:endParaRPr lang="ar-SA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سهم إلى اليمين 39"/>
          <p:cNvSpPr/>
          <p:nvPr/>
        </p:nvSpPr>
        <p:spPr>
          <a:xfrm rot="5400000">
            <a:off x="2388649" y="2085816"/>
            <a:ext cx="692622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89664"/>
              </p:ext>
            </p:extLst>
          </p:nvPr>
        </p:nvGraphicFramePr>
        <p:xfrm>
          <a:off x="1115586" y="3368206"/>
          <a:ext cx="3128848" cy="20011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59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SA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الموائمة أو التكيف </a:t>
                      </a:r>
                    </a:p>
                    <a:p>
                      <a:pPr algn="ctr" rtl="1"/>
                      <a:endParaRPr lang="ar-SA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SA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الانتقال من مكان إلى مكان جديد.</a:t>
                      </a:r>
                      <a:endParaRPr lang="ar-S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418">
                <a:tc>
                  <a:txBody>
                    <a:bodyPr/>
                    <a:lstStyle/>
                    <a:p>
                      <a:pPr algn="ctr" rtl="1"/>
                      <a:endParaRPr lang="ar-SA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SA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خطر الانقراض </a:t>
                      </a:r>
                      <a:endParaRPr lang="ar-S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سهم إلى اليمين 43"/>
          <p:cNvSpPr/>
          <p:nvPr/>
        </p:nvSpPr>
        <p:spPr>
          <a:xfrm rot="5400000">
            <a:off x="10306000" y="2944335"/>
            <a:ext cx="330504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4922764" y="2638513"/>
            <a:ext cx="29258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>
                <a:solidFill>
                  <a:schemeClr val="accent2">
                    <a:lumMod val="50000"/>
                  </a:schemeClr>
                </a:solidFill>
                <a:cs typeface="SKR HEAD1" pitchFamily="2" charset="-78"/>
              </a:rPr>
              <a:t>حماية النظام البيئي</a:t>
            </a:r>
            <a:r>
              <a:rPr lang="ar-SA" sz="2800">
                <a:cs typeface="SKR HEAD1" pitchFamily="2" charset="-78"/>
              </a:rPr>
              <a:t>  </a:t>
            </a:r>
            <a:endParaRPr lang="ar-SA" sz="2800" dirty="0">
              <a:cs typeface="SKR HEAD1" pitchFamily="2" charset="-78"/>
            </a:endParaRPr>
          </a:p>
        </p:txBody>
      </p:sp>
      <p:sp>
        <p:nvSpPr>
          <p:cNvPr id="45" name="سهم إلى اليمين 44"/>
          <p:cNvSpPr/>
          <p:nvPr/>
        </p:nvSpPr>
        <p:spPr>
          <a:xfrm rot="5400000">
            <a:off x="6333920" y="2981661"/>
            <a:ext cx="360065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سهم إلى اليمين 40"/>
          <p:cNvSpPr/>
          <p:nvPr/>
        </p:nvSpPr>
        <p:spPr>
          <a:xfrm rot="5400000">
            <a:off x="2514756" y="3012376"/>
            <a:ext cx="330504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0816C5D-C687-0544-9C9C-83DCE98487E3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</p:spTree>
    <p:extLst>
      <p:ext uri="{BB962C8B-B14F-4D97-AF65-F5344CB8AC3E}">
        <p14:creationId xmlns:p14="http://schemas.microsoft.com/office/powerpoint/2010/main" val="2192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  <p:bldP spid="38" grpId="0" animBg="1"/>
      <p:bldP spid="40" grpId="0" animBg="1"/>
      <p:bldP spid="44" grpId="0" animBg="1"/>
      <p:bldP spid="46" grpId="0" animBg="1"/>
      <p:bldP spid="45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6423" y="97623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هدف الدرس :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054973" y="2172925"/>
            <a:ext cx="7978143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A" sz="3400">
                <a:solidFill>
                  <a:srgbClr val="681C1C"/>
                </a:solidFill>
                <a:cs typeface="SKR HEAD1" pitchFamily="2" charset="-78"/>
              </a:rPr>
              <a:t>يشرح كيف  تسبب المخلوقات الحية والأشياء الغير حية التغيرات في الأنظمة البيئية. </a:t>
            </a:r>
            <a:endParaRPr lang="ar-SA" sz="3400" dirty="0">
              <a:solidFill>
                <a:srgbClr val="681C1C"/>
              </a:solidFill>
              <a:cs typeface="SKR HEAD1" pitchFamily="2" charset="-78"/>
            </a:endParaRPr>
          </a:p>
          <a:p>
            <a:pPr algn="r" rtl="1"/>
            <a:r>
              <a:rPr lang="ar-SA" sz="3400" dirty="0">
                <a:solidFill>
                  <a:srgbClr val="681C1C"/>
                </a:solidFill>
                <a:cs typeface="SKR HEAD1" pitchFamily="2" charset="-78"/>
              </a:rPr>
              <a:t> </a:t>
            </a:r>
            <a:endParaRPr lang="ar-SA" sz="700" dirty="0">
              <a:cs typeface="SKR HEAD1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2" r="2069"/>
          <a:stretch/>
        </p:blipFill>
        <p:spPr>
          <a:xfrm>
            <a:off x="9033116" y="1806198"/>
            <a:ext cx="2435443" cy="4554107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6023853" y="131418"/>
            <a:ext cx="5379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2400" dirty="0">
              <a:cs typeface="SKR HEAD1" pitchFamily="2" charset="-78"/>
            </a:endParaRPr>
          </a:p>
          <a:p>
            <a:pPr algn="ctr"/>
            <a:endParaRPr lang="ar-SA" sz="2400" dirty="0">
              <a:cs typeface="SKR HEAD1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E5604B-F055-E44A-9D96-50331B9C08F7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A858641-1A45-ED44-A624-7D51CBAE913D}"/>
              </a:ext>
            </a:extLst>
          </p:cNvPr>
          <p:cNvSpPr txBox="1"/>
          <p:nvPr/>
        </p:nvSpPr>
        <p:spPr>
          <a:xfrm>
            <a:off x="927278" y="3331972"/>
            <a:ext cx="7978143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A" sz="3400">
                <a:solidFill>
                  <a:srgbClr val="681C1C"/>
                </a:solidFill>
                <a:cs typeface="SKR HEAD1" pitchFamily="2" charset="-78"/>
              </a:rPr>
              <a:t>يستنتج أن التغيرات في الأنظمة البيئية تؤثر في المخلوقات الحية التي تعيش فيها. </a:t>
            </a:r>
            <a:endParaRPr lang="ar-SA" sz="7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881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22" y="3948748"/>
            <a:ext cx="1811438" cy="201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6098148" y="2836178"/>
            <a:ext cx="579311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>
                <a:solidFill>
                  <a:srgbClr val="C00000"/>
                </a:solidFill>
                <a:cs typeface="SKR HEAD1" pitchFamily="2" charset="-78"/>
              </a:rPr>
              <a:t>هذا النبات يستطيع التكيف مع الظروف القاسية.</a:t>
            </a:r>
          </a:p>
          <a:p>
            <a:pPr algn="r"/>
            <a:r>
              <a:rPr lang="ar-SA" sz="2800">
                <a:solidFill>
                  <a:srgbClr val="C00000"/>
                </a:solidFill>
                <a:cs typeface="SKR HEAD1" pitchFamily="2" charset="-78"/>
              </a:rPr>
              <a:t> تنمو هذه النبتة في تربة جافة مشققة ، هل كانت ه التربة جافة هكذا؟لماذالاتنمو نباتات أخرى هنا؟</a:t>
            </a:r>
            <a:endParaRPr lang="ar-SA" sz="2800" dirty="0">
              <a:solidFill>
                <a:srgbClr val="C00000"/>
              </a:solidFill>
              <a:cs typeface="SKR HEAD1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920465" y="1280515"/>
            <a:ext cx="3227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 dirty="0">
                <a:solidFill>
                  <a:srgbClr val="1D3562"/>
                </a:solidFill>
                <a:cs typeface="SKR HEAD1" pitchFamily="2" charset="-78"/>
              </a:rPr>
              <a:t>التمهيد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277EFE-CBDC-A547-9829-EA698BD7C3B9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9AF12CB-B303-E448-9994-AA85DF47F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" y="1463431"/>
            <a:ext cx="6020019" cy="37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436402" y="2649839"/>
            <a:ext cx="396318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>
                <a:solidFill>
                  <a:schemeClr val="accent6">
                    <a:lumMod val="50000"/>
                  </a:schemeClr>
                </a:solidFill>
                <a:cs typeface="SKR HEAD1" pitchFamily="2" charset="-78"/>
              </a:rPr>
              <a:t>الزلازل والبراكين والأعاصيروالأمطاروالفيضانات ظواهر طبيعية تغير من الأنظمة البيئية.</a:t>
            </a:r>
            <a:endParaRPr lang="ar-SA" sz="2800" dirty="0">
              <a:solidFill>
                <a:schemeClr val="accent6">
                  <a:lumMod val="50000"/>
                </a:schemeClr>
              </a:solidFill>
              <a:cs typeface="SKR HEAD1" pitchFamily="2" charset="-78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920465" y="1288998"/>
            <a:ext cx="3227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>
                <a:solidFill>
                  <a:srgbClr val="1D3562"/>
                </a:solidFill>
                <a:cs typeface="SKR HEAD1" pitchFamily="2" charset="-78"/>
              </a:rPr>
              <a:t>الظواهر الطبيعية</a:t>
            </a:r>
            <a:endParaRPr lang="ar-SA" sz="3200" b="1" u="sng" dirty="0">
              <a:solidFill>
                <a:srgbClr val="1D3562"/>
              </a:solidFill>
              <a:cs typeface="SKR HEAD1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BC4CFE5-B505-BF48-A76E-95CE3CF59BE6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  <p:pic>
        <p:nvPicPr>
          <p:cNvPr id="2" name="Picture 2" descr="C:\Users\sony\Desktop\صور\volcano.jpg">
            <a:extLst>
              <a:ext uri="{FF2B5EF4-FFF2-40B4-BE49-F238E27FC236}">
                <a16:creationId xmlns:a16="http://schemas.microsoft.com/office/drawing/2014/main" id="{4EBB84A9-D893-974B-B60D-A20422CE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48" y="985610"/>
            <a:ext cx="3195174" cy="233328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5" name="Picture 2" descr="C:\Users\sony\Desktop\صور\untitled.bmp">
            <a:extLst>
              <a:ext uri="{FF2B5EF4-FFF2-40B4-BE49-F238E27FC236}">
                <a16:creationId xmlns:a16="http://schemas.microsoft.com/office/drawing/2014/main" id="{FB7C3F83-9F65-264C-98A7-29CB3EDD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491" y="985610"/>
            <a:ext cx="2930871" cy="2304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3" descr="C:\Users\sony\Desktop\صور\flood.jpg">
            <a:extLst>
              <a:ext uri="{FF2B5EF4-FFF2-40B4-BE49-F238E27FC236}">
                <a16:creationId xmlns:a16="http://schemas.microsoft.com/office/drawing/2014/main" id="{917808C3-53EB-6043-891D-0E2C352C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5048" y="3398294"/>
            <a:ext cx="3253772" cy="25176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C:\Users\sony\Desktop\صور\1675alsh3er.jpg">
            <a:extLst>
              <a:ext uri="{FF2B5EF4-FFF2-40B4-BE49-F238E27FC236}">
                <a16:creationId xmlns:a16="http://schemas.microsoft.com/office/drawing/2014/main" id="{C27649A4-F35E-1749-95E6-D39B09CD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5083" y="3383267"/>
            <a:ext cx="2916280" cy="2532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53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920463" y="1278460"/>
            <a:ext cx="3227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>
                <a:solidFill>
                  <a:srgbClr val="1D3562"/>
                </a:solidFill>
                <a:cs typeface="SKR HEAD1" pitchFamily="2" charset="-78"/>
              </a:rPr>
              <a:t>الملخوقات الحية</a:t>
            </a:r>
            <a:endParaRPr lang="ar-SA" sz="3200" b="1" u="sng" dirty="0">
              <a:solidFill>
                <a:srgbClr val="1D3562"/>
              </a:solidFill>
              <a:cs typeface="SKR HEAD1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651327" y="2464817"/>
            <a:ext cx="944428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مهاجمة أسراب الجراد للنباتات تقضي عليها و</a:t>
            </a:r>
          </a:p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تحرك التماسيح على الأرض الرطبة</a:t>
            </a:r>
          </a:p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 يحدث حفرا وممرات تغير من الأنظمة البيئية .</a:t>
            </a:r>
            <a:endParaRPr lang="ar-SA" sz="2800" dirty="0">
              <a:solidFill>
                <a:schemeClr val="accent1">
                  <a:lumMod val="75000"/>
                </a:schemeClr>
              </a:solidFill>
              <a:cs typeface="SKR HEAD1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29D7C5C-2743-1849-9A72-D50FC4873C2A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  <p:pic>
        <p:nvPicPr>
          <p:cNvPr id="5" name="صورة 7">
            <a:extLst>
              <a:ext uri="{FF2B5EF4-FFF2-40B4-BE49-F238E27FC236}">
                <a16:creationId xmlns:a16="http://schemas.microsoft.com/office/drawing/2014/main" id="{406E3020-87F3-E04C-BEC4-B7A345EED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2" y="1495340"/>
            <a:ext cx="2788250" cy="2240114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0CD479FE-047B-9944-962C-C43C4ACF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2" y="1517603"/>
            <a:ext cx="2814912" cy="2240114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359A9D96-8186-8F45-9EDD-ADBE02410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1" y="3895090"/>
            <a:ext cx="2779493" cy="2096729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27A36E02-3426-AE4E-A605-F4D6820F5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1" y="3895091"/>
            <a:ext cx="2788251" cy="20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080093" y="1305520"/>
            <a:ext cx="3227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>
                <a:solidFill>
                  <a:srgbClr val="1D3562"/>
                </a:solidFill>
                <a:cs typeface="SKR HEAD1" pitchFamily="2" charset="-78"/>
              </a:rPr>
              <a:t>الإنسان </a:t>
            </a:r>
            <a:endParaRPr lang="ar-SA" sz="3200" b="1" u="sng" dirty="0">
              <a:solidFill>
                <a:srgbClr val="1D3562"/>
              </a:solidFill>
              <a:cs typeface="SKR HEAD1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665917" y="2960715"/>
            <a:ext cx="60556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قطع الأشجار لبناء المنازل والصناعه </a:t>
            </a:r>
          </a:p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الازدحام والاكتظاظ السكاني 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.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DE3E4D3-12F9-4045-87C6-43E570EE100B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B61D6351-1B5D-524E-A498-0FCE13CE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1094704"/>
            <a:ext cx="2806035" cy="2281010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7EB9E232-D508-3645-83EC-2073C1E03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64" y="1094704"/>
            <a:ext cx="2975600" cy="2287889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ADEEFCCA-A196-A442-B54F-EDAC5E98A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64" y="3464566"/>
            <a:ext cx="2975600" cy="2429027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EB3C2069-935C-7547-8D7F-F39FAE4E1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9" y="3464565"/>
            <a:ext cx="2806036" cy="24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441245" y="2750630"/>
            <a:ext cx="77950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إضافة أشياء ضارة إلى الماءأوالهواء أوالتربة،</a:t>
            </a:r>
          </a:p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ويمكن أن يقضي على النباتات والحيوانات </a:t>
            </a:r>
          </a:p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في النظام البيئي.</a:t>
            </a:r>
            <a:endParaRPr lang="ar-SA" sz="2800" dirty="0">
              <a:solidFill>
                <a:schemeClr val="accent1">
                  <a:lumMod val="75000"/>
                </a:schemeClr>
              </a:solidFill>
              <a:cs typeface="SKR HEAD1" pitchFamily="2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903954" y="1504652"/>
            <a:ext cx="49188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>
                <a:solidFill>
                  <a:srgbClr val="1D3562"/>
                </a:solidFill>
                <a:cs typeface="SKR HEAD1" pitchFamily="2" charset="-78"/>
              </a:rPr>
              <a:t>التلوث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0F0D789-1CC1-9647-B5BE-F68C10BD7894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47EC683A-B61B-334D-8B5E-5E572441B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3" y="1214995"/>
            <a:ext cx="2867470" cy="2327392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43973C1C-1F45-1F4E-8288-46E97486D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2" y="1232076"/>
            <a:ext cx="2841187" cy="2310311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4807B252-487E-234D-895A-6E3666173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72" y="3640443"/>
            <a:ext cx="2857500" cy="2163411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5B02B442-A378-AD41-A9DC-7CCC758A9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2" y="3640443"/>
            <a:ext cx="2830711" cy="21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441245" y="2754202"/>
            <a:ext cx="77950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زراعة الأشجار الجديدة ،إعادة تدوير الزجاج </a:t>
            </a:r>
          </a:p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والأوراق والبلاستيك ،وترشيد استهلاك الماء،</a:t>
            </a:r>
          </a:p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معالجة النفايات من المواد الضارة .</a:t>
            </a:r>
            <a:endParaRPr lang="ar-SA" sz="2800" dirty="0">
              <a:solidFill>
                <a:schemeClr val="accent1">
                  <a:lumMod val="75000"/>
                </a:schemeClr>
              </a:solidFill>
              <a:cs typeface="SKR HEAD1" pitchFamily="2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903954" y="1504652"/>
            <a:ext cx="49188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>
                <a:solidFill>
                  <a:srgbClr val="1D3562"/>
                </a:solidFill>
                <a:cs typeface="SKR HEAD1" pitchFamily="2" charset="-78"/>
              </a:rPr>
              <a:t>حماية النظام البيئي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0F0D789-1CC1-9647-B5BE-F68C10BD7894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03D9CDD-56D4-7F4C-B79C-9B9FEC1D4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72" y="1150432"/>
            <a:ext cx="2924474" cy="2365176"/>
          </a:xfrm>
          <a:prstGeom prst="rect">
            <a:avLst/>
          </a:prstGeom>
        </p:spPr>
      </p:pic>
      <p:pic>
        <p:nvPicPr>
          <p:cNvPr id="7" name="صورة 8">
            <a:extLst>
              <a:ext uri="{FF2B5EF4-FFF2-40B4-BE49-F238E27FC236}">
                <a16:creationId xmlns:a16="http://schemas.microsoft.com/office/drawing/2014/main" id="{72F443B9-BC41-4A4B-A49F-586DFF7E4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2" y="1150433"/>
            <a:ext cx="2874373" cy="2365176"/>
          </a:xfrm>
          <a:prstGeom prst="rect">
            <a:avLst/>
          </a:prstGeom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06C117F4-C71D-1541-9E95-6F1889EF2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56" y="3521825"/>
            <a:ext cx="2794992" cy="260241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FC5602C-8F22-1547-B50E-446DFC9F8ADE}"/>
              </a:ext>
            </a:extLst>
          </p:cNvPr>
          <p:cNvSpPr/>
          <p:nvPr/>
        </p:nvSpPr>
        <p:spPr>
          <a:xfrm flipV="1">
            <a:off x="4357688" y="5563995"/>
            <a:ext cx="571500" cy="211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4" name="صورة 14">
            <a:extLst>
              <a:ext uri="{FF2B5EF4-FFF2-40B4-BE49-F238E27FC236}">
                <a16:creationId xmlns:a16="http://schemas.microsoft.com/office/drawing/2014/main" id="{644A80F8-5F16-2849-8D16-FE5D81D20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" y="3577855"/>
            <a:ext cx="2804305" cy="24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0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441245" y="2750630"/>
            <a:ext cx="77950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الموائمة،أو الانتقال إلى أماكن جديدة ،</a:t>
            </a:r>
          </a:p>
          <a:p>
            <a:pPr algn="ctr" rtl="1"/>
            <a:r>
              <a:rPr lang="ar-SA" sz="280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أوتتعرض لخطرالانقراض.</a:t>
            </a:r>
            <a:endParaRPr lang="ar-SA" sz="2800" dirty="0">
              <a:solidFill>
                <a:schemeClr val="accent1">
                  <a:lumMod val="75000"/>
                </a:schemeClr>
              </a:solidFill>
              <a:cs typeface="SKR HEAD1" pitchFamily="2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903954" y="1504651"/>
            <a:ext cx="60539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>
                <a:solidFill>
                  <a:srgbClr val="1D3562"/>
                </a:solidFill>
                <a:cs typeface="SKR HEAD1" pitchFamily="2" charset="-78"/>
              </a:rPr>
              <a:t>ماذا يحدث عندما يتغير النظام البيئي ؟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0F0D789-1CC1-9647-B5BE-F68C10BD7894}"/>
              </a:ext>
            </a:extLst>
          </p:cNvPr>
          <p:cNvSpPr txBox="1"/>
          <p:nvPr/>
        </p:nvSpPr>
        <p:spPr>
          <a:xfrm>
            <a:off x="5625235" y="131418"/>
            <a:ext cx="3498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chemeClr val="tx1"/>
                </a:solidFill>
                <a:cs typeface="SKR HEAD1" pitchFamily="2" charset="-78"/>
              </a:rPr>
              <a:t>التغيرات في الأنظمة البيئية</a:t>
            </a:r>
            <a:endParaRPr lang="ar-AE" sz="2000" b="1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3FA3967-DBB5-704E-A67E-C9550056D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0" y="1214992"/>
            <a:ext cx="2718521" cy="2384533"/>
          </a:xfrm>
          <a:prstGeom prst="rect">
            <a:avLst/>
          </a:prstGeom>
        </p:spPr>
      </p:pic>
      <p:pic>
        <p:nvPicPr>
          <p:cNvPr id="7" name="صورة 8">
            <a:extLst>
              <a:ext uri="{FF2B5EF4-FFF2-40B4-BE49-F238E27FC236}">
                <a16:creationId xmlns:a16="http://schemas.microsoft.com/office/drawing/2014/main" id="{96C3541B-178D-E842-87A8-FE188ADC0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2" y="3628724"/>
            <a:ext cx="2964655" cy="2385421"/>
          </a:xfrm>
          <a:prstGeom prst="rect">
            <a:avLst/>
          </a:prstGeom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04212774-C991-3641-AB7D-F5EAFA23D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08" y="1214992"/>
            <a:ext cx="3023389" cy="236845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CE8C3EC7-22EE-6A49-8F59-19AF925FC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0" y="3620683"/>
            <a:ext cx="2766529" cy="23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7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دروس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934</Words>
  <Application>Microsoft Office PowerPoint</Application>
  <PresentationFormat>شاشة عريضة</PresentationFormat>
  <Paragraphs>146</Paragraphs>
  <Slides>10</Slides>
  <Notes>9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Shahera Al-Zahib</dc:creator>
  <cp:lastModifiedBy>ACER</cp:lastModifiedBy>
  <cp:revision>284</cp:revision>
  <dcterms:created xsi:type="dcterms:W3CDTF">2016-09-07T07:56:44Z</dcterms:created>
  <dcterms:modified xsi:type="dcterms:W3CDTF">2017-10-09T06:51:56Z</dcterms:modified>
</cp:coreProperties>
</file>