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udio/wav" Extension="wav"/>
  <Default ContentType="application/vnd.openxmlformats-package.relationships+xml" Extension="rels"/>
  <Override ContentType="application/vnd.openxmlformats-officedocument.presentationml.tableStyles+xml" PartName="/ppt/tableStyles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defaultTextStyle>
    <a:defPPr lvl="0">
      <a:defRPr lang="ar-SA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2.xml><?xml version="1.0" encoding="utf-8"?>
<a:tblStyleLst xmlns:a="http://schemas.openxmlformats.org/drawingml/2006/main" xmlns:r="http://schemas.openxmlformats.org/officeDocument/2006/relationships" def="{90651C3A-4460-11DB-9652-00E08161165F}">
  <a:tblStyle styleId="{5DA37D80-6434-44D0-A028-1B22A696006F}" styleName="نمط فاتح 3 - تمييز 2">
    <a:wholeTbl>
      <a:tcTxStyle>
        <a:fontRef idx="minor">
          <a:scrgbClr b="0" g="0" r="0"/>
        </a:fontRef>
        <a:schemeClr val="tx1"/>
      </a:tcTxStyle>
      <a:tcStyle>
        <a:tcBdr>
          <a:left>
            <a:ln cmpd="sng" w="12700">
              <a:solidFill>
                <a:schemeClr val="accent2"/>
              </a:solidFill>
            </a:ln>
          </a:left>
          <a:right>
            <a:ln cmpd="sng" w="12700">
              <a:solidFill>
                <a:schemeClr val="accent2"/>
              </a:solidFill>
            </a:ln>
          </a:right>
          <a:top>
            <a:ln cmpd="sng" w="12700">
              <a:solidFill>
                <a:schemeClr val="accent2"/>
              </a:solidFill>
            </a:ln>
          </a:top>
          <a:bottom>
            <a:ln cmpd="sng" w="12700">
              <a:solidFill>
                <a:schemeClr val="accent2"/>
              </a:solidFill>
            </a:ln>
          </a:bottom>
          <a:insideH>
            <a:ln cmpd="sng" w="12700">
              <a:solidFill>
                <a:schemeClr val="accent2"/>
              </a:solidFill>
            </a:ln>
          </a:insideH>
          <a:insideV>
            <a:ln cmpd="sng" w="12700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cmpd="dbl" w="50800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cmpd="sng" w="25400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tableStyles" Target="tableStyles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F8064D-D559-4C3F-A9AE-804A263ED9DA}" type="datetimeFigureOut">
              <a:rPr lang="ar-SA" smtClean="0"/>
              <a:pPr/>
              <a:t>01/01/41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B6368AE-B248-459B-919D-12C402666D36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6258-7DB1-44EC-9903-2B9ED4705C47}" type="datetimeFigureOut">
              <a:rPr lang="ar-SA" smtClean="0"/>
              <a:pPr/>
              <a:t>01/01/41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097-240B-49BB-91CE-4B8A6FC42C84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6258-7DB1-44EC-9903-2B9ED4705C47}" type="datetimeFigureOut">
              <a:rPr lang="ar-SA" smtClean="0"/>
              <a:pPr/>
              <a:t>01/01/41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097-240B-49BB-91CE-4B8A6FC42C84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6258-7DB1-44EC-9903-2B9ED4705C47}" type="datetimeFigureOut">
              <a:rPr lang="ar-SA" smtClean="0"/>
              <a:pPr/>
              <a:t>01/01/41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097-240B-49BB-91CE-4B8A6FC42C84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6258-7DB1-44EC-9903-2B9ED4705C47}" type="datetimeFigureOut">
              <a:rPr lang="ar-SA" smtClean="0"/>
              <a:pPr/>
              <a:t>01/01/41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097-240B-49BB-91CE-4B8A6FC42C84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6258-7DB1-44EC-9903-2B9ED4705C47}" type="datetimeFigureOut">
              <a:rPr lang="ar-SA" smtClean="0"/>
              <a:pPr/>
              <a:t>01/01/41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097-240B-49BB-91CE-4B8A6FC42C84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6258-7DB1-44EC-9903-2B9ED4705C47}" type="datetimeFigureOut">
              <a:rPr lang="ar-SA" smtClean="0"/>
              <a:pPr/>
              <a:t>01/01/41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097-240B-49BB-91CE-4B8A6FC42C84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6258-7DB1-44EC-9903-2B9ED4705C47}" type="datetimeFigureOut">
              <a:rPr lang="ar-SA" smtClean="0"/>
              <a:pPr/>
              <a:t>01/01/41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097-240B-49BB-91CE-4B8A6FC42C84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6258-7DB1-44EC-9903-2B9ED4705C47}" type="datetimeFigureOut">
              <a:rPr lang="ar-SA" smtClean="0"/>
              <a:pPr/>
              <a:t>01/01/41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097-240B-49BB-91CE-4B8A6FC42C84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6258-7DB1-44EC-9903-2B9ED4705C47}" type="datetimeFigureOut">
              <a:rPr lang="ar-SA" smtClean="0"/>
              <a:pPr/>
              <a:t>01/01/41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097-240B-49BB-91CE-4B8A6FC42C84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6258-7DB1-44EC-9903-2B9ED4705C47}" type="datetimeFigureOut">
              <a:rPr lang="ar-SA" smtClean="0"/>
              <a:pPr/>
              <a:t>01/01/41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097-240B-49BB-91CE-4B8A6FC42C84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6258-7DB1-44EC-9903-2B9ED4705C47}" type="datetimeFigureOut">
              <a:rPr lang="ar-SA" smtClean="0"/>
              <a:pPr/>
              <a:t>01/01/41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097-240B-49BB-91CE-4B8A6FC42C84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16258-7DB1-44EC-9903-2B9ED4705C47}" type="datetimeFigureOut">
              <a:rPr lang="ar-SA" smtClean="0"/>
              <a:pPr/>
              <a:t>01/01/41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B6097-240B-49BB-91CE-4B8A6FC42C84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8" name="Picture 4" descr="ÙØªÙØ¬Ø© Ø¨Ø­Ø« Ø§ÙØµÙØ± Ø¹Ù âªwatercolor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470799" y="260648"/>
            <a:ext cx="4673201" cy="1754326"/>
          </a:xfrm>
          <a:prstGeom prst="rect">
            <a:avLst/>
          </a:prstGeom>
          <a:solidFill>
            <a:srgbClr val="FFFF99">
              <a:alpha val="25098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ar-SA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المملكة العربية السعودية </a:t>
            </a:r>
          </a:p>
          <a:p>
            <a:r>
              <a:rPr lang="ar-SA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وزارة التعليم </a:t>
            </a:r>
          </a:p>
          <a:p>
            <a:r>
              <a:rPr lang="ar-SA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إدارة التعليم بمنطقة الباحة</a:t>
            </a:r>
            <a:endParaRPr lang="ar-SA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49332" y="2967335"/>
            <a:ext cx="5245347" cy="1754326"/>
          </a:xfrm>
          <a:prstGeom prst="rect">
            <a:avLst/>
          </a:prstGeom>
          <a:solidFill>
            <a:srgbClr val="FFFFCC">
              <a:alpha val="72157"/>
            </a:srgb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الصف الرابع </a:t>
            </a:r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الابتدائي </a:t>
            </a:r>
            <a:endParaRPr lang="ar-SA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مادة التربية </a:t>
            </a:r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الاجتماعية</a:t>
            </a:r>
            <a:endParaRPr lang="ar-S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ÙØªÙØ¬Ø© Ø¨Ø­Ø« Ø§ÙØµÙØ± Ø¹Ù âªpink watercolor background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68744" cy="604867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611560" y="2132856"/>
            <a:ext cx="823494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dirty="0" smtClean="0"/>
              <a:t>وقد بات أمير المؤمنين </a:t>
            </a:r>
            <a:r>
              <a:rPr lang="ar-SA" sz="2000" dirty="0" smtClean="0"/>
              <a:t>علي </a:t>
            </a:r>
            <a:r>
              <a:rPr lang="ar-SA" sz="2000" dirty="0" smtClean="0"/>
              <a:t>"عليه السلام"  في فراش النبيّ </a:t>
            </a:r>
            <a:r>
              <a:rPr lang="ar-SA" sz="2000" dirty="0" smtClean="0"/>
              <a:t>محمد </a:t>
            </a:r>
            <a:r>
              <a:rPr lang="ar-SA" sz="2000" dirty="0" smtClean="0"/>
              <a:t>"</a:t>
            </a:r>
            <a:r>
              <a:rPr lang="ar-SA" sz="2000" b="1" dirty="0" smtClean="0"/>
              <a:t>صلى الله عليه </a:t>
            </a:r>
            <a:r>
              <a:rPr lang="ar-SA" sz="2000" b="1" dirty="0" smtClean="0"/>
              <a:t>وآله</a:t>
            </a:r>
            <a:r>
              <a:rPr lang="ar-SA" sz="2000" dirty="0" smtClean="0"/>
              <a:t>”</a:t>
            </a:r>
            <a:endParaRPr lang="ar-SA" sz="2000" dirty="0" smtClean="0"/>
          </a:p>
          <a:p>
            <a:pPr algn="ctr"/>
            <a:r>
              <a:rPr lang="ar-SA" sz="2000" dirty="0" smtClean="0"/>
              <a:t> حيث كان أمراً يتطلب شجاعة كبيرة ولاسيما حين يعلم أنّه سيُقْتَل لا محالة، ذلك لأنّ مشركين قريش </a:t>
            </a:r>
          </a:p>
          <a:p>
            <a:pPr algn="ctr"/>
            <a:r>
              <a:rPr lang="ar-SA" sz="2000" dirty="0" smtClean="0"/>
              <a:t>قد اجتمعوا على قتل الرسول صلى الله عليه وسلم   </a:t>
            </a:r>
          </a:p>
          <a:p>
            <a:pPr algn="ctr"/>
            <a:r>
              <a:rPr lang="ar-SA" sz="2000" dirty="0" smtClean="0"/>
              <a:t>فصدق فعله لقول الله </a:t>
            </a:r>
            <a:r>
              <a:rPr lang="ar-SA" sz="2000" dirty="0" smtClean="0"/>
              <a:t>تعالى </a:t>
            </a:r>
            <a:r>
              <a:rPr lang="ar-SA" sz="2000" dirty="0" smtClean="0"/>
              <a:t>﴿</a:t>
            </a:r>
            <a:r>
              <a:rPr lang="ar-SA" sz="2000" b="1" dirty="0" smtClean="0"/>
              <a:t>وَمِنَ النَّاسِ مَن يَشْرِي نَفْسَهُ ابْتِغَاء مَرْضَاتِ اللّهِ وَاللّهُ </a:t>
            </a:r>
            <a:r>
              <a:rPr lang="ar-SA" sz="2000" b="1" dirty="0" smtClean="0"/>
              <a:t>رَؤُوفٌ</a:t>
            </a:r>
            <a:r>
              <a:rPr lang="ar-SA" sz="2000" b="1" dirty="0" smtClean="0"/>
              <a:t> </a:t>
            </a:r>
            <a:r>
              <a:rPr lang="ar-SA" sz="2000" b="1" dirty="0" smtClean="0"/>
              <a:t>بِالْعِبَادِ</a:t>
            </a:r>
            <a:r>
              <a:rPr lang="ar-SA" sz="2000" dirty="0" smtClean="0"/>
              <a:t>﴾</a:t>
            </a:r>
            <a:endParaRPr lang="ar-SA" sz="2000" baseline="30000" dirty="0" smtClean="0"/>
          </a:p>
          <a:p>
            <a:pPr algn="ctr"/>
            <a:r>
              <a:rPr lang="ar-SA" sz="2000" dirty="0" smtClean="0"/>
              <a:t> فعندما حاصر المشركون بيت النبي الاكرم من اول الليل، ليهجموا </a:t>
            </a:r>
          </a:p>
          <a:p>
            <a:pPr algn="ctr"/>
            <a:r>
              <a:rPr lang="ar-SA" sz="2000" dirty="0" smtClean="0"/>
              <a:t>عليه في منتصف الليل لقتله تبيّن لهم غير الذي اعتقدوه</a:t>
            </a:r>
          </a:p>
          <a:p>
            <a:pPr algn="ctr"/>
            <a:r>
              <a:rPr lang="ar-SA" sz="2000" dirty="0" smtClean="0"/>
              <a:t>، إذ وجدوا علي ابن ابي طالب في الفراش</a:t>
            </a:r>
            <a:endParaRPr lang="ar-SA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ÙØªÙØ¬Ø© Ø¨Ø­Ø« Ø§ÙØµÙØ± Ø¹Ù âªpink watercolor background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24728" cy="604867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193516" y="2967335"/>
            <a:ext cx="67569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علي </a:t>
            </a:r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إبن</a:t>
            </a:r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ابي طالب في </a:t>
            </a:r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شبابه:</a:t>
            </a:r>
            <a:endParaRPr lang="ar-SA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endParaRPr lang="ar-S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ÙØªÙØ¬Ø© Ø¨Ø­Ø« Ø§ÙØµÙØ± Ø¹Ù âªpink watercolor background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24728" cy="604867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899592" y="1628800"/>
            <a:ext cx="7632218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800" b="1" dirty="0" smtClean="0"/>
              <a:t>يوم خيبر</a:t>
            </a:r>
            <a:r>
              <a:rPr lang="ar-SA" sz="2800" dirty="0" smtClean="0"/>
              <a:t/>
            </a:r>
            <a:br>
              <a:rPr lang="ar-SA" sz="2800" dirty="0" smtClean="0"/>
            </a:br>
            <a:r>
              <a:rPr lang="ar-SA" sz="2800" dirty="0" smtClean="0"/>
              <a:t/>
            </a:r>
            <a:br>
              <a:rPr lang="ar-SA" sz="2800" dirty="0" smtClean="0"/>
            </a:br>
            <a:r>
              <a:rPr lang="ar-SA" sz="2800" dirty="0" smtClean="0"/>
              <a:t>كانت الراية مع عليّ بن أبي طالب، وتحصن اليهود</a:t>
            </a:r>
          </a:p>
          <a:p>
            <a:pPr algn="ctr"/>
            <a:r>
              <a:rPr lang="ar-SA" sz="2800" dirty="0" smtClean="0"/>
              <a:t> ولما بدأ لقتال بين المسلمين </a:t>
            </a:r>
            <a:r>
              <a:rPr lang="ar-SA" sz="2800" dirty="0" smtClean="0"/>
              <a:t>واليهود،</a:t>
            </a:r>
            <a:r>
              <a:rPr lang="ar-SA" sz="2800" dirty="0" smtClean="0"/>
              <a:t> </a:t>
            </a:r>
          </a:p>
          <a:p>
            <a:pPr algn="ctr"/>
            <a:r>
              <a:rPr lang="ar-SA" sz="2800" dirty="0" smtClean="0"/>
              <a:t>شن المسلمون هجومهم على الحصون </a:t>
            </a:r>
          </a:p>
          <a:p>
            <a:pPr algn="ctr"/>
            <a:r>
              <a:rPr lang="ar-SA" sz="2800" dirty="0" smtClean="0"/>
              <a:t>فبدأت تنهار تحت وطأتهم حصن بعد </a:t>
            </a:r>
            <a:r>
              <a:rPr lang="ar-SA" sz="2800" dirty="0" smtClean="0"/>
              <a:t>حصن،</a:t>
            </a:r>
            <a:r>
              <a:rPr lang="ar-SA" sz="2800" dirty="0" smtClean="0"/>
              <a:t> </a:t>
            </a:r>
          </a:p>
          <a:p>
            <a:pPr algn="ctr"/>
            <a:r>
              <a:rPr lang="ar-SA" sz="2800" dirty="0" smtClean="0"/>
              <a:t>وخرج من الحصون فارس يهودي يُدعي مرحب فنادى </a:t>
            </a:r>
            <a:r>
              <a:rPr lang="ar-SA" sz="2800" dirty="0" smtClean="0"/>
              <a:t>المسلمون:</a:t>
            </a:r>
            <a:r>
              <a:rPr lang="ar-SA" sz="2800" dirty="0" smtClean="0"/>
              <a:t> </a:t>
            </a:r>
          </a:p>
          <a:p>
            <a:pPr algn="ctr"/>
            <a:r>
              <a:rPr lang="ar-SA" sz="2800" dirty="0" smtClean="0"/>
              <a:t>من </a:t>
            </a:r>
            <a:r>
              <a:rPr lang="ar-SA" sz="2800" dirty="0" smtClean="0"/>
              <a:t>يبارز؟</a:t>
            </a:r>
            <a:r>
              <a:rPr lang="ar-SA" sz="2800" dirty="0" smtClean="0"/>
              <a:t> فضرب علي مرحباُ ففلق رأسه، وكان </a:t>
            </a:r>
            <a:r>
              <a:rPr lang="ar-SA" sz="2800" dirty="0" smtClean="0"/>
              <a:t>الفتح،</a:t>
            </a:r>
            <a:endParaRPr lang="ar-SA" sz="2800" dirty="0" smtClean="0"/>
          </a:p>
          <a:p>
            <a:pPr algn="ctr"/>
            <a:r>
              <a:rPr lang="ar-SA" sz="2800" dirty="0" smtClean="0"/>
              <a:t> وسقطت كل الحصون وانتصر المسلمون</a:t>
            </a:r>
            <a:endParaRPr lang="ar-SA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ÙØªÙØ¬Ø© Ø¨Ø­Ø« Ø§ÙØµÙØ± Ø¹Ù âªpink watercolor background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24728" cy="604867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586478" y="1628800"/>
            <a:ext cx="6258444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800" b="1" dirty="0" smtClean="0"/>
              <a:t>علمه</a:t>
            </a:r>
            <a:r>
              <a:rPr lang="ar-SA" sz="2800" dirty="0" smtClean="0"/>
              <a:t/>
            </a:r>
            <a:br>
              <a:rPr lang="ar-SA" sz="2800" dirty="0" smtClean="0"/>
            </a:br>
            <a:r>
              <a:rPr lang="ar-SA" sz="2800" dirty="0" smtClean="0"/>
              <a:t/>
            </a:r>
            <a:br>
              <a:rPr lang="ar-SA" sz="2800" dirty="0" smtClean="0"/>
            </a:br>
            <a:r>
              <a:rPr lang="ar-SA" sz="2800" dirty="0" smtClean="0"/>
              <a:t>أخرج ابن سعد، عن عليَ رضي الله عنه، </a:t>
            </a:r>
            <a:r>
              <a:rPr lang="ar-SA" sz="2800" dirty="0" smtClean="0"/>
              <a:t>قال:</a:t>
            </a:r>
            <a:endParaRPr lang="ar-SA" sz="2800" dirty="0" smtClean="0"/>
          </a:p>
          <a:p>
            <a:pPr algn="ctr"/>
            <a:r>
              <a:rPr lang="ar-SA" sz="2800" dirty="0" smtClean="0"/>
              <a:t> "والله ما نزلت آية إلا وقد علمتُ فيمَ </a:t>
            </a:r>
            <a:r>
              <a:rPr lang="ar-SA" sz="2800" dirty="0" smtClean="0"/>
              <a:t>نَزلت،</a:t>
            </a:r>
            <a:endParaRPr lang="ar-SA" sz="2800" dirty="0" smtClean="0"/>
          </a:p>
          <a:p>
            <a:pPr algn="ctr"/>
            <a:r>
              <a:rPr lang="ar-SA" sz="2800" dirty="0" smtClean="0"/>
              <a:t> وأين نَزلت، وعلى من </a:t>
            </a:r>
            <a:r>
              <a:rPr lang="ar-SA" sz="2800" dirty="0" smtClean="0"/>
              <a:t>نَزلت،</a:t>
            </a:r>
            <a:endParaRPr lang="ar-SA" sz="2800" dirty="0" smtClean="0"/>
          </a:p>
          <a:p>
            <a:pPr algn="ctr"/>
            <a:r>
              <a:rPr lang="ar-SA" sz="2800" dirty="0" smtClean="0"/>
              <a:t> إن ربي وهبَ لي قلب عقول، ولسان صادق </a:t>
            </a:r>
            <a:r>
              <a:rPr lang="ar-SA" sz="2800" dirty="0" smtClean="0"/>
              <a:t>ناطق،</a:t>
            </a:r>
            <a:endParaRPr lang="ar-SA" sz="2800" dirty="0" smtClean="0"/>
          </a:p>
          <a:p>
            <a:pPr algn="ctr"/>
            <a:r>
              <a:rPr lang="ar-SA" sz="2800" dirty="0" smtClean="0"/>
              <a:t> هكذا كان علي بن أبي طالب بطل شجاعًا، عالم زاهد.</a:t>
            </a:r>
            <a:endParaRPr lang="ar-SA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ÙØªÙØ¬Ø© Ø¨Ø­Ø« Ø§ÙØµÙØ± Ø¹Ù âªpink watercolor background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24728" cy="604867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599879" y="2967335"/>
            <a:ext cx="59442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خلافة علي ابن ابي </a:t>
            </a:r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طالب:</a:t>
            </a:r>
            <a:endParaRPr lang="ar-SA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endParaRPr lang="ar-S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ÙØªÙØ¬Ø© Ø¨Ø­Ø« Ø§ÙØµÙØ± Ø¹Ù âªpink watercolor background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24728" cy="604867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818652" y="1628800"/>
            <a:ext cx="7794120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خلافته :</a:t>
            </a:r>
            <a:r>
              <a:rPr lang="ar-S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SA" sz="2800" b="1" dirty="0" smtClean="0"/>
              <a:t>بعد ان استشهد عثمان بن عفان رضي الله عنه</a:t>
            </a:r>
          </a:p>
          <a:p>
            <a:pPr algn="ctr"/>
            <a:r>
              <a:rPr lang="ar-SA" sz="2800" b="1" dirty="0" smtClean="0"/>
              <a:t> جاء بعض الناس يعرضون على علي بن ابي طالب رضي الله عنه </a:t>
            </a:r>
          </a:p>
          <a:p>
            <a:pPr algn="ctr"/>
            <a:r>
              <a:rPr lang="ar-SA" sz="2800" b="1" dirty="0" smtClean="0"/>
              <a:t>أن يتولى </a:t>
            </a:r>
            <a:r>
              <a:rPr lang="ar-SA" sz="2800" b="1" dirty="0" smtClean="0"/>
              <a:t>الخلافة ،</a:t>
            </a:r>
            <a:r>
              <a:rPr lang="ar-SA" sz="2800" b="1" dirty="0" smtClean="0"/>
              <a:t> </a:t>
            </a:r>
          </a:p>
          <a:p>
            <a:pPr algn="ctr"/>
            <a:r>
              <a:rPr lang="ar-SA" sz="2800" b="1" dirty="0" smtClean="0"/>
              <a:t>وإعطاء البيعة له فأبي علي بن أبي طالب ذلك </a:t>
            </a:r>
          </a:p>
          <a:p>
            <a:pPr algn="ctr"/>
            <a:r>
              <a:rPr lang="ar-SA" sz="2800" b="1" dirty="0" smtClean="0"/>
              <a:t>وأنكر عليهم بأن أمر البيعة ليس </a:t>
            </a:r>
            <a:r>
              <a:rPr lang="ar-SA" sz="2800" b="1" dirty="0" smtClean="0"/>
              <a:t>لهم ،</a:t>
            </a:r>
            <a:endParaRPr lang="ar-SA" sz="2800" b="1" dirty="0" smtClean="0"/>
          </a:p>
          <a:p>
            <a:pPr algn="ctr"/>
            <a:r>
              <a:rPr lang="ar-SA" sz="2800" b="1" dirty="0" smtClean="0"/>
              <a:t> وإنما البت في هذا الأمر يملكه أهل الحل </a:t>
            </a:r>
            <a:r>
              <a:rPr lang="ar-SA" sz="2800" b="1" dirty="0" smtClean="0"/>
              <a:t>والعقد </a:t>
            </a:r>
            <a:r>
              <a:rPr lang="ar-SA" sz="2800" b="1" dirty="0" smtClean="0"/>
              <a:t>- أهل </a:t>
            </a:r>
            <a:r>
              <a:rPr lang="ar-SA" sz="2800" b="1" dirty="0" smtClean="0"/>
              <a:t>الشورى –</a:t>
            </a:r>
            <a:endParaRPr lang="ar-SA" sz="2800" b="1" dirty="0" smtClean="0"/>
          </a:p>
          <a:p>
            <a:pPr algn="ctr"/>
            <a:r>
              <a:rPr lang="ar-SA" sz="2800" b="1" dirty="0" smtClean="0"/>
              <a:t> من أكابر الصحابة كطلحة بن </a:t>
            </a:r>
            <a:r>
              <a:rPr lang="ar-SA" sz="2800" b="1" dirty="0" smtClean="0"/>
              <a:t>عبيدالله</a:t>
            </a:r>
            <a:r>
              <a:rPr lang="ar-SA" sz="2800" b="1" dirty="0" smtClean="0"/>
              <a:t> والزبير بن العوام</a:t>
            </a:r>
          </a:p>
          <a:p>
            <a:pPr algn="ctr"/>
            <a:r>
              <a:rPr lang="ar-SA" sz="2800" b="1" dirty="0" smtClean="0"/>
              <a:t> وغيرهم من القادة والأمراء</a:t>
            </a:r>
            <a:r>
              <a:rPr lang="ar-SA" sz="2800" dirty="0" smtClean="0"/>
              <a:t/>
            </a:r>
            <a:br>
              <a:rPr lang="ar-SA" sz="2800" dirty="0" smtClean="0"/>
            </a:br>
            <a:r>
              <a:rPr lang="ar-SA" sz="2800" dirty="0" smtClean="0"/>
              <a:t/>
            </a:r>
            <a:br>
              <a:rPr lang="ar-SA" sz="2800" dirty="0" smtClean="0"/>
            </a:br>
            <a:endParaRPr lang="ar-SA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ÙØªÙØ¬Ø© Ø¨Ø­Ø« Ø§ÙØµÙØ± Ø¹Ù âªpink watercolor background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24728" cy="604867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271265" y="2967335"/>
            <a:ext cx="66014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استشهاد علي ابن ابي </a:t>
            </a:r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طالب:</a:t>
            </a:r>
            <a:endParaRPr lang="ar-SA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endParaRPr lang="ar-S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ÙØªÙØ¬Ø© Ø¨Ø­Ø« Ø§ÙØµÙØ± Ø¹Ù âªpink watercolor background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24728" cy="604867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755576" y="1844824"/>
            <a:ext cx="7912807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استشهاد علي ابن ابي </a:t>
            </a:r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طالب:</a:t>
            </a:r>
            <a:endParaRPr lang="ar-SA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ar-SA" sz="3600" dirty="0" smtClean="0"/>
              <a:t>وبعد رحلة مباركة قضاها عليّ في الإسلام مدافعا عنه</a:t>
            </a:r>
          </a:p>
          <a:p>
            <a:pPr algn="ctr"/>
            <a:r>
              <a:rPr lang="ar-SA" sz="3600" dirty="0" smtClean="0"/>
              <a:t> أُستشهد ورسول الله عنه </a:t>
            </a:r>
            <a:r>
              <a:rPr lang="ar-SA" sz="3600" dirty="0" smtClean="0"/>
              <a:t>رضيٍ،</a:t>
            </a:r>
            <a:r>
              <a:rPr lang="ar-SA" sz="3600" dirty="0" smtClean="0"/>
              <a:t> </a:t>
            </a:r>
          </a:p>
          <a:p>
            <a:pPr algn="ctr"/>
            <a:r>
              <a:rPr lang="ar-SA" sz="3600" dirty="0" smtClean="0"/>
              <a:t>بعد أن قتله عبد الرحمن ابن مُلجم عليه </a:t>
            </a:r>
          </a:p>
          <a:p>
            <a:pPr algn="ctr"/>
            <a:r>
              <a:rPr lang="ar-SA" sz="3600" dirty="0" smtClean="0"/>
              <a:t>من الله ما يستحق.</a:t>
            </a:r>
          </a:p>
          <a:p>
            <a:r>
              <a:rPr lang="ar-SA" sz="5400" dirty="0" smtClean="0"/>
              <a:t/>
            </a:r>
            <a:br>
              <a:rPr lang="ar-SA" sz="5400" dirty="0" smtClean="0"/>
            </a:br>
            <a:endParaRPr lang="ar-SA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endParaRPr lang="ar-S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</p:nvPr>
        </p:nvGraphicFramePr>
        <p:xfrm>
          <a:off x="2051720" y="1556792"/>
          <a:ext cx="5206032" cy="463296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301508"/>
                <a:gridCol w="1301508"/>
                <a:gridCol w="1301508"/>
                <a:gridCol w="1301508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ع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ل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م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ه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ا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ال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ال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ال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ل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ح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ش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د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ز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كـ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جا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ي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هـ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م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عـ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ن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د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هـ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هـ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ال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كـ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ر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مـ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ال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ج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و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د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67544" y="188640"/>
            <a:ext cx="8229600" cy="1296144"/>
          </a:xfrm>
          <a:prstGeom prst="rect">
            <a:avLst/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طالبتي الذكية</a:t>
            </a:r>
            <a:r>
              <a:rPr kumimoji="0" lang="ar-SA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بلعبة </a:t>
            </a:r>
            <a:r>
              <a:rPr kumimoji="0" lang="ar-SA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الكلمات ومن خلال المواقف السابقة المذكورة في الدرس  </a:t>
            </a:r>
            <a:r>
              <a:rPr kumimoji="0" lang="ar-SA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استنتجي صفات </a:t>
            </a:r>
            <a:r>
              <a:rPr kumimoji="0" lang="ar-SA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الصحابي الجليل علي </a:t>
            </a:r>
            <a:r>
              <a:rPr kumimoji="0" lang="ar-SA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ابن ابي طالب</a:t>
            </a:r>
            <a:endParaRPr kumimoji="0" lang="ar-SA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7092280" y="2492896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5436096" y="2420888"/>
            <a:ext cx="72008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3923928" y="242088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2843808" y="2492896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H="1" flipV="1">
            <a:off x="3059832" y="5373216"/>
            <a:ext cx="39604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H="1">
            <a:off x="2771800" y="5805264"/>
            <a:ext cx="417646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 flipV="1">
            <a:off x="2627784" y="1844824"/>
            <a:ext cx="432048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5778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61376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1475656" y="1772816"/>
            <a:ext cx="6624736" cy="42484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ysClr val="windowText" lastClr="000000"/>
                </a:solidFill>
              </a:rPr>
              <a:t>ميزي بين الرأي </a:t>
            </a:r>
            <a:r>
              <a:rPr lang="ar-SA" sz="2800" b="1" dirty="0" smtClean="0">
                <a:solidFill>
                  <a:sysClr val="windowText" lastClr="000000"/>
                </a:solidFill>
              </a:rPr>
              <a:t>والحقيقة :</a:t>
            </a:r>
            <a:r>
              <a:rPr lang="ar-SA" sz="2800" b="1" dirty="0" smtClean="0">
                <a:solidFill>
                  <a:sysClr val="windowText" lastClr="000000"/>
                </a:solidFill>
              </a:rPr>
              <a:t> </a:t>
            </a:r>
          </a:p>
          <a:p>
            <a:r>
              <a:rPr lang="ar-SA" sz="2800" b="1" dirty="0" smtClean="0">
                <a:solidFill>
                  <a:sysClr val="windowText" lastClr="000000"/>
                </a:solidFill>
              </a:rPr>
              <a:t>الخوارج هم من خرجوا على الخليفة علي ابن </a:t>
            </a:r>
            <a:r>
              <a:rPr lang="ar-SA" sz="2800" b="1" dirty="0" smtClean="0">
                <a:solidFill>
                  <a:sysClr val="windowText" lastClr="000000"/>
                </a:solidFill>
              </a:rPr>
              <a:t>بي</a:t>
            </a:r>
            <a:r>
              <a:rPr lang="ar-SA" sz="2800" b="1" dirty="0" smtClean="0">
                <a:solidFill>
                  <a:sysClr val="windowText" lastClr="000000"/>
                </a:solidFill>
              </a:rPr>
              <a:t> طالب رضي الله </a:t>
            </a:r>
            <a:r>
              <a:rPr lang="ar-SA" sz="2800" b="1" dirty="0" smtClean="0">
                <a:solidFill>
                  <a:sysClr val="windowText" lastClr="000000"/>
                </a:solidFill>
              </a:rPr>
              <a:t>عنه (        )</a:t>
            </a:r>
            <a:endParaRPr lang="ar-SA" sz="2800" b="1" dirty="0" smtClean="0">
              <a:solidFill>
                <a:sysClr val="windowText" lastClr="000000"/>
              </a:solidFill>
            </a:endParaRPr>
          </a:p>
          <a:p>
            <a:r>
              <a:rPr lang="ar-SA" sz="2800" b="1" dirty="0" smtClean="0">
                <a:solidFill>
                  <a:sysClr val="windowText" lastClr="000000"/>
                </a:solidFill>
              </a:rPr>
              <a:t>حب المسلم لأخيه المسلم أمر جيد </a:t>
            </a:r>
            <a:r>
              <a:rPr lang="ar-SA" sz="2800" b="1" dirty="0" smtClean="0">
                <a:solidFill>
                  <a:sysClr val="windowText" lastClr="000000"/>
                </a:solidFill>
              </a:rPr>
              <a:t>وجميل (          )</a:t>
            </a:r>
            <a:endParaRPr lang="ar-SA" sz="2800" b="1" dirty="0" smtClean="0">
              <a:solidFill>
                <a:sysClr val="windowText" lastClr="000000"/>
              </a:solidFill>
            </a:endParaRPr>
          </a:p>
          <a:p>
            <a:r>
              <a:rPr lang="ar-SA" sz="2800" b="1" dirty="0" smtClean="0">
                <a:solidFill>
                  <a:sysClr val="windowText" lastClr="000000"/>
                </a:solidFill>
              </a:rPr>
              <a:t>لا يصح أن نخالف أمر ولاة </a:t>
            </a:r>
            <a:r>
              <a:rPr lang="ar-SA" sz="2800" b="1" dirty="0" smtClean="0">
                <a:solidFill>
                  <a:sysClr val="windowText" lastClr="000000"/>
                </a:solidFill>
              </a:rPr>
              <a:t>الأمر (         )</a:t>
            </a:r>
            <a:endParaRPr lang="ar-SA" sz="2800" b="1" dirty="0" smtClean="0">
              <a:solidFill>
                <a:sysClr val="windowText" lastClr="000000"/>
              </a:solidFill>
            </a:endParaRPr>
          </a:p>
          <a:p>
            <a:r>
              <a:rPr lang="ar-SA" sz="2800" b="1" dirty="0" smtClean="0">
                <a:solidFill>
                  <a:sysClr val="windowText" lastClr="000000"/>
                </a:solidFill>
              </a:rPr>
              <a:t>الخوارج غلو في الدين وخالفوا ولي </a:t>
            </a:r>
            <a:r>
              <a:rPr lang="ar-SA" sz="2800" b="1" dirty="0" smtClean="0">
                <a:solidFill>
                  <a:sysClr val="windowText" lastClr="000000"/>
                </a:solidFill>
              </a:rPr>
              <a:t>الأمر (         )</a:t>
            </a:r>
            <a:endParaRPr lang="ar-SA" sz="28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1115616" y="1772816"/>
            <a:ext cx="6912768" cy="5085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2162" name="Picture 2" descr="ÙØªÙØ¬Ø© Ø¨Ø­Ø« Ø§ÙØµÙØ± Ø¹Ù âªwatercolor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0" y="2420888"/>
            <a:ext cx="88424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على شريط الذكريات سنسترجع من الدروس السابقة </a:t>
            </a:r>
          </a:p>
          <a:p>
            <a:pPr algn="ctr"/>
            <a:r>
              <a:rPr lang="ar-SA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أسماء الخلفاء الراشدين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292080" y="1052736"/>
            <a:ext cx="3312368" cy="864096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accent4">
                    <a:lumMod val="50000"/>
                  </a:schemeClr>
                </a:solidFill>
              </a:rPr>
              <a:t>استراتيجية شريط </a:t>
            </a:r>
            <a:r>
              <a:rPr lang="ar-SA" sz="2000" b="1" dirty="0" smtClean="0">
                <a:solidFill>
                  <a:schemeClr val="accent4">
                    <a:lumMod val="50000"/>
                  </a:schemeClr>
                </a:solidFill>
              </a:rPr>
              <a:t>الذكريات </a:t>
            </a:r>
            <a:r>
              <a:rPr lang="ar-SA" sz="2000" b="1" dirty="0" smtClean="0">
                <a:solidFill>
                  <a:schemeClr val="accent4">
                    <a:lumMod val="50000"/>
                  </a:schemeClr>
                </a:solidFill>
              </a:rPr>
              <a:t>( </a:t>
            </a:r>
            <a:r>
              <a:rPr lang="ar-SA" sz="2000" b="1" dirty="0" smtClean="0">
                <a:solidFill>
                  <a:schemeClr val="accent4">
                    <a:lumMod val="50000"/>
                  </a:schemeClr>
                </a:solidFill>
              </a:rPr>
              <a:t>نقتطين)</a:t>
            </a:r>
            <a:endParaRPr lang="ar-S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2" descr="ÙØªÙØ¬Ø© Ø¨Ø­Ø« Ø§ÙØµÙØ± Ø¹Ù Ø´Ø±ÙØ· Ø§ÙØ°ÙØ±ÙØ§Ø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3"/>
            <a:ext cx="7632848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7586" name="Picture 2" descr="ÙØªÙØ¬Ø© Ø¨Ø­Ø« Ø§ÙØµÙØ± Ø¹Ù âªpink watercolor background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750023" y="620688"/>
            <a:ext cx="3071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هيا لنقرأ 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قصة :</a:t>
            </a:r>
            <a:endParaRPr lang="ar-SA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 l="23517" t="23250" r="25014" b="43282"/>
          <a:stretch>
            <a:fillRect/>
          </a:stretch>
        </p:blipFill>
        <p:spPr bwMode="auto">
          <a:xfrm>
            <a:off x="539552" y="1340768"/>
            <a:ext cx="82809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7586" name="Picture 2" descr="ÙØªÙØ¬Ø© Ø¨Ø­Ø« Ø§ÙØµÙØ± Ø¹Ù âªpink watercolor background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1043543" y="620688"/>
            <a:ext cx="7778155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بإستراتيجية وجه القصة </a:t>
            </a:r>
          </a:p>
          <a:p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هيا 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يازهراتي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لنصنع وجهًا جميلًا 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لقصتنا ؟</a:t>
            </a:r>
            <a:endParaRPr lang="ar-SA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الشخِصيات :</a:t>
            </a:r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المشكلة :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القرار :</a:t>
            </a:r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النتيجة :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الفائدة </a:t>
            </a:r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والعبرة :</a:t>
            </a:r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ar-SA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6802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5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2987824" y="1700808"/>
            <a:ext cx="3456384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11560" y="2060848"/>
            <a:ext cx="797365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طالبتي </a:t>
            </a:r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الحبيبة :</a:t>
            </a:r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ماذا </a:t>
            </a:r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تعلمتي</a:t>
            </a:r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من خليفة المؤمنين </a:t>
            </a:r>
          </a:p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علي 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إبن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ابي طالب رضي الله 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عنه ؟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11560" y="692696"/>
            <a:ext cx="8136904" cy="5400600"/>
          </a:xfrm>
          <a:prstGeom prst="rect">
            <a:avLst/>
          </a:prstGeom>
          <a:solidFill>
            <a:srgbClr val="FFFF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4400" dirty="0" smtClean="0">
                <a:solidFill>
                  <a:srgbClr val="C00000"/>
                </a:solidFill>
              </a:rPr>
              <a:t>التمهيد للدرس </a:t>
            </a:r>
          </a:p>
          <a:p>
            <a:pPr algn="ctr"/>
            <a:r>
              <a:rPr lang="ar-SA" sz="4400" dirty="0" smtClean="0">
                <a:solidFill>
                  <a:srgbClr val="C00000"/>
                </a:solidFill>
              </a:rPr>
              <a:t>شاهدي الفيديو </a:t>
            </a:r>
            <a:r>
              <a:rPr lang="ar-SA" sz="4400" dirty="0" smtClean="0">
                <a:solidFill>
                  <a:srgbClr val="C00000"/>
                </a:solidFill>
              </a:rPr>
              <a:t>التالي </a:t>
            </a:r>
            <a:r>
              <a:rPr lang="ar-SA" sz="4400" dirty="0" smtClean="0">
                <a:solidFill>
                  <a:srgbClr val="C00000"/>
                </a:solidFill>
              </a:rPr>
              <a:t>، </a:t>
            </a:r>
            <a:r>
              <a:rPr lang="ar-SA" sz="4400" dirty="0" smtClean="0">
                <a:solidFill>
                  <a:srgbClr val="C00000"/>
                </a:solidFill>
              </a:rPr>
              <a:t>وإستنتجي</a:t>
            </a:r>
            <a:r>
              <a:rPr lang="ar-SA" sz="4400" dirty="0" smtClean="0">
                <a:solidFill>
                  <a:srgbClr val="C00000"/>
                </a:solidFill>
              </a:rPr>
              <a:t> عنوان درسنا لهذا اليوم </a:t>
            </a:r>
          </a:p>
          <a:p>
            <a:pPr algn="ctr"/>
            <a:endParaRPr lang="ar-SA" sz="4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sz="4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A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ar-SA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049216"/>
            <a:ext cx="2880320" cy="288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92162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1691680" y="620688"/>
            <a:ext cx="6552728" cy="5522814"/>
          </a:xfrm>
          <a:prstGeom prst="rect">
            <a:avLst/>
          </a:prstGeom>
          <a:noFill/>
        </p:spPr>
      </p:pic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2843808" y="3284984"/>
          <a:ext cx="3240360" cy="2407920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1358515"/>
                <a:gridCol w="1881845"/>
              </a:tblGrid>
              <a:tr h="518160"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الفيديو</a:t>
                      </a:r>
                      <a:endParaRPr lang="ar-SA" sz="28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الأول </a:t>
                      </a:r>
                      <a:endParaRPr lang="ar-SA" sz="28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88367"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عنوان الفيديو </a:t>
                      </a:r>
                      <a:endParaRPr lang="ar-SA" sz="28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تمهيد</a:t>
                      </a:r>
                      <a:r>
                        <a:rPr lang="ar-SA" sz="2800" baseline="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 الدرس</a:t>
                      </a:r>
                    </a:p>
                    <a:p>
                      <a:pPr rtl="1"/>
                      <a:endParaRPr lang="ar-SA" sz="28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88367">
                <a:tc>
                  <a:txBody>
                    <a:bodyPr/>
                    <a:lstStyle/>
                    <a:p>
                      <a:pPr rtl="1"/>
                      <a:r>
                        <a:rPr lang="ar-SA" sz="280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مدة</a:t>
                      </a:r>
                      <a:r>
                        <a:rPr lang="ar-SA" sz="2800" baseline="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 الفيديو </a:t>
                      </a:r>
                      <a:endParaRPr lang="ar-SA" sz="28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800" dirty="0" smtClean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endParaRPr lang="ar-SA" sz="28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 l="24624" t="27188" r="70395" b="57062"/>
          <a:stretch>
            <a:fillRect/>
          </a:stretch>
        </p:blipFill>
        <p:spPr bwMode="auto">
          <a:xfrm>
            <a:off x="899592" y="0"/>
            <a:ext cx="1368152" cy="243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مستدير الزوايا 7"/>
          <p:cNvSpPr/>
          <p:nvPr/>
        </p:nvSpPr>
        <p:spPr>
          <a:xfrm>
            <a:off x="1403648" y="2060848"/>
            <a:ext cx="5544616" cy="4104456"/>
          </a:xfrm>
          <a:prstGeom prst="roundRect">
            <a:avLst/>
          </a:prstGeom>
          <a:solidFill>
            <a:srgbClr val="FFCC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schemeClr val="accent4">
                    <a:lumMod val="50000"/>
                  </a:schemeClr>
                </a:solidFill>
                <a:cs typeface="DecoType Naskh Special" pitchFamily="2" charset="-78"/>
              </a:rPr>
              <a:t>         الدرس الخامس</a:t>
            </a:r>
          </a:p>
          <a:p>
            <a:pPr algn="ctr"/>
            <a:r>
              <a:rPr lang="ar-SA" sz="4800" dirty="0" smtClean="0">
                <a:solidFill>
                  <a:schemeClr val="accent4">
                    <a:lumMod val="50000"/>
                  </a:schemeClr>
                </a:solidFill>
                <a:cs typeface="DecoType Naskh Special" pitchFamily="2" charset="-78"/>
              </a:rPr>
              <a:t>علي ابن ابي طالب رضي الله عنه </a:t>
            </a:r>
          </a:p>
        </p:txBody>
      </p:sp>
      <p:pic>
        <p:nvPicPr>
          <p:cNvPr id="55299" name="Picture 3" descr="https://png2.cleanpng.com/sh/13be7775f033f3aa8751a69d910d87f4/L0KzQYq3U8AzN6Z9R91yc4Pzfri0lBF1baNoh954cj3zcbr1lPlvb15rhNHCZYKwc73wkL1ieqUyfNN7az3zhcP3jPUuPZQ8eqUCZkfldbfpWMEvQWY9UaUENkS0RYa4Vcc6OWM8T6o7Mz7zfri=/kisspng-watercolor-painting-flower-clip-art-dark-purple-5c7b37f7befb81.95893964155157912778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3815">
            <a:off x="3392945" y="-252320"/>
            <a:ext cx="5782832" cy="50938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310930" cy="4080085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3707904" y="1484784"/>
            <a:ext cx="5436096" cy="41044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استراتيجية الدقيقة </a:t>
            </a: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الواحدة .</a:t>
            </a:r>
            <a:endParaRPr lang="ar-SA" sz="3200" b="1" dirty="0" smtClean="0">
              <a:solidFill>
                <a:schemeClr val="tx2">
                  <a:lumMod val="75000"/>
                </a:schemeClr>
              </a:solidFill>
              <a:cs typeface="Akhbar MT" pitchFamily="2" charset="-78"/>
            </a:endParaRPr>
          </a:p>
          <a:p>
            <a:pPr algn="ctr"/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التحدي </a:t>
            </a: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الأول :</a:t>
            </a: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 </a:t>
            </a:r>
          </a:p>
          <a:p>
            <a:pPr algn="ctr"/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خلال دقيقه واحدة اذكري </a:t>
            </a: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ماتعرفينه</a:t>
            </a: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 عن </a:t>
            </a:r>
          </a:p>
          <a:p>
            <a:pPr algn="ctr"/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أمير </a:t>
            </a: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المؤمنين </a:t>
            </a: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: علي ابن ابي </a:t>
            </a: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طالب .</a:t>
            </a: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 </a:t>
            </a:r>
          </a:p>
          <a:p>
            <a:pPr algn="ctr"/>
            <a:r>
              <a:rPr lang="ar-SA" sz="3600" b="1" dirty="0" smtClean="0">
                <a:solidFill>
                  <a:srgbClr val="C00000"/>
                </a:solidFill>
                <a:cs typeface="Akhbar MT" pitchFamily="2" charset="-78"/>
              </a:rPr>
              <a:t>(عدد نقاط </a:t>
            </a:r>
            <a:r>
              <a:rPr lang="ar-SA" sz="3600" b="1" dirty="0" smtClean="0">
                <a:solidFill>
                  <a:srgbClr val="C00000"/>
                </a:solidFill>
                <a:cs typeface="Akhbar MT" pitchFamily="2" charset="-78"/>
              </a:rPr>
              <a:t>التحدي </a:t>
            </a:r>
            <a:r>
              <a:rPr lang="ar-SA" sz="3600" b="1" dirty="0" smtClean="0">
                <a:solidFill>
                  <a:srgbClr val="C00000"/>
                </a:solidFill>
                <a:cs typeface="Akhbar MT" pitchFamily="2" charset="-78"/>
              </a:rPr>
              <a:t>: نقطتين</a:t>
            </a:r>
            <a:r>
              <a:rPr lang="ar-SA" sz="3600" b="1" dirty="0" smtClean="0">
                <a:solidFill>
                  <a:srgbClr val="C00000"/>
                </a:solidFill>
                <a:cs typeface="Akhbar MT" pitchFamily="2" charset="-78"/>
              </a:rPr>
              <a:t>)</a:t>
            </a:r>
            <a:endParaRPr lang="ar-SA" sz="3600" b="1" dirty="0" smtClean="0">
              <a:solidFill>
                <a:srgbClr val="C00000"/>
              </a:solidFill>
              <a:cs typeface="Akhbar MT" pitchFamily="2" charset="-78"/>
            </a:endParaRPr>
          </a:p>
          <a:p>
            <a:pPr algn="ctr"/>
            <a:endParaRPr lang="ar-S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ar-SA" dirty="0" smtClean="0"/>
              <a:t>محاور الدرس الأساسية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FFCCCC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cs typeface="DecoType Naskh Special" pitchFamily="2" charset="-78"/>
              </a:rPr>
              <a:t>نبذة عن </a:t>
            </a:r>
            <a:r>
              <a:rPr lang="ar-SA" dirty="0" err="1" smtClean="0">
                <a:solidFill>
                  <a:schemeClr val="accent4">
                    <a:lumMod val="50000"/>
                  </a:schemeClr>
                </a:solidFill>
                <a:cs typeface="DecoType Naskh Special" pitchFamily="2" charset="-78"/>
              </a:rPr>
              <a:t>الخليفه</a:t>
            </a:r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cs typeface="DecoType Naskh Special" pitchFamily="2" charset="-78"/>
              </a:rPr>
              <a:t>: علي ابن ابي طالب رضي الله عنه 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cs typeface="DecoType Naskh Special" pitchFamily="2" charset="-78"/>
              </a:rPr>
              <a:t>نبذه عن الصحابي علي ابن ابي طالب في </a:t>
            </a:r>
            <a:r>
              <a:rPr lang="ar-SA" dirty="0" err="1" smtClean="0">
                <a:solidFill>
                  <a:schemeClr val="accent4">
                    <a:lumMod val="50000"/>
                  </a:schemeClr>
                </a:solidFill>
                <a:cs typeface="DecoType Naskh Special" pitchFamily="2" charset="-78"/>
              </a:rPr>
              <a:t>صغره  .</a:t>
            </a:r>
            <a:endParaRPr lang="ar-SA" dirty="0" smtClean="0">
              <a:solidFill>
                <a:schemeClr val="accent4">
                  <a:lumMod val="50000"/>
                </a:schemeClr>
              </a:solidFill>
              <a:cs typeface="DecoType Naskh Special" pitchFamily="2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cs typeface="DecoType Naskh Special" pitchFamily="2" charset="-78"/>
              </a:rPr>
              <a:t>نبذه عن الصحابي علي ابن ابي طالب في </a:t>
            </a:r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cs typeface="DecoType Naskh Special" pitchFamily="2" charset="-78"/>
              </a:rPr>
              <a:t>شبابه.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cs typeface="DecoType Naskh Special" pitchFamily="2" charset="-78"/>
              </a:rPr>
              <a:t>خلافة الصحابي </a:t>
            </a:r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cs typeface="DecoType Naskh Special" pitchFamily="2" charset="-78"/>
              </a:rPr>
              <a:t>علي ابن ابي </a:t>
            </a:r>
            <a:r>
              <a:rPr lang="ar-SA" dirty="0" err="1" smtClean="0">
                <a:solidFill>
                  <a:schemeClr val="accent4">
                    <a:lumMod val="50000"/>
                  </a:schemeClr>
                </a:solidFill>
                <a:cs typeface="DecoType Naskh Special" pitchFamily="2" charset="-78"/>
              </a:rPr>
              <a:t>طالب   .</a:t>
            </a:r>
            <a:endParaRPr lang="ar-SA" dirty="0" smtClean="0">
              <a:solidFill>
                <a:schemeClr val="accent4">
                  <a:lumMod val="50000"/>
                </a:schemeClr>
              </a:solidFill>
              <a:cs typeface="DecoType Naskh Special" pitchFamily="2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cs typeface="DecoType Naskh Special" pitchFamily="2" charset="-78"/>
              </a:rPr>
              <a:t>استشهاد الصحابي علي ابن ابي </a:t>
            </a:r>
            <a:r>
              <a:rPr lang="ar-SA" dirty="0" err="1" smtClean="0">
                <a:solidFill>
                  <a:schemeClr val="accent4">
                    <a:lumMod val="50000"/>
                  </a:schemeClr>
                </a:solidFill>
                <a:cs typeface="DecoType Naskh Special" pitchFamily="2" charset="-78"/>
              </a:rPr>
              <a:t>طالب  .</a:t>
            </a:r>
            <a:endParaRPr lang="ar-SA" dirty="0" smtClean="0">
              <a:solidFill>
                <a:schemeClr val="accent4">
                  <a:lumMod val="50000"/>
                </a:schemeClr>
              </a:solidFill>
              <a:cs typeface="DecoType Naskh Special" pitchFamily="2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dirty="0" err="1" smtClean="0">
                <a:solidFill>
                  <a:schemeClr val="accent4">
                    <a:lumMod val="50000"/>
                  </a:schemeClr>
                </a:solidFill>
                <a:cs typeface="DecoType Naskh Special" pitchFamily="2" charset="-78"/>
              </a:rPr>
              <a:t>الخوارج .</a:t>
            </a:r>
            <a:endParaRPr lang="ar-SA" dirty="0" smtClean="0">
              <a:solidFill>
                <a:schemeClr val="accent4">
                  <a:lumMod val="50000"/>
                </a:schemeClr>
              </a:solidFill>
              <a:cs typeface="DecoType Naskh Special" pitchFamily="2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cs typeface="DecoType Naskh Special" pitchFamily="2" charset="-78"/>
              </a:rPr>
              <a:t>قصة علي ابن ابي طالب واليهودي</a:t>
            </a:r>
            <a:endParaRPr lang="ar-SA" dirty="0" smtClean="0">
              <a:solidFill>
                <a:schemeClr val="accent4">
                  <a:lumMod val="50000"/>
                </a:schemeClr>
              </a:solidFill>
              <a:cs typeface="DecoType Naskh Special" pitchFamily="2" charset="-78"/>
            </a:endParaRPr>
          </a:p>
          <a:p>
            <a:endParaRPr lang="ar-SA" dirty="0" smtClean="0">
              <a:cs typeface="DecoType Naskh Special" pitchFamily="2" charset="-78"/>
            </a:endParaRPr>
          </a:p>
          <a:p>
            <a:endParaRPr lang="ar-SA" dirty="0">
              <a:cs typeface="DecoType Naskh Special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5538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72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283968" y="0"/>
            <a:ext cx="4860032" cy="6858000"/>
          </a:xfrm>
          <a:prstGeom prst="rect">
            <a:avLst/>
          </a:prstGeom>
          <a:solidFill>
            <a:srgbClr val="FFCCFF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  <a:cs typeface="DecoType Naskh Special" pitchFamily="2" charset="-78"/>
              </a:rPr>
              <a:t>من هو رابع الخلفاء </a:t>
            </a:r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  <a:cs typeface="DecoType Naskh Special" pitchFamily="2" charset="-78"/>
              </a:rPr>
              <a:t>الراشدين :</a:t>
            </a:r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  <a:cs typeface="DecoType Naskh Special" pitchFamily="2" charset="-78"/>
              </a:rPr>
              <a:t> </a:t>
            </a:r>
          </a:p>
          <a:p>
            <a:endParaRPr lang="ar-SA" sz="3600" dirty="0" smtClean="0">
              <a:solidFill>
                <a:schemeClr val="accent3">
                  <a:lumMod val="75000"/>
                </a:schemeClr>
              </a:solidFill>
              <a:cs typeface="DecoType Naskh Special" pitchFamily="2" charset="-78"/>
            </a:endParaRPr>
          </a:p>
          <a:p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  <a:cs typeface="DecoType Naskh Special" pitchFamily="2" charset="-78"/>
              </a:rPr>
              <a:t>1- </a:t>
            </a:r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  <a:cs typeface="DecoType Naskh Special" pitchFamily="2" charset="-78"/>
              </a:rPr>
              <a:t>اسمه :</a:t>
            </a:r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  <a:cs typeface="DecoType Naskh Special" pitchFamily="2" charset="-78"/>
              </a:rPr>
              <a:t> </a:t>
            </a:r>
          </a:p>
          <a:p>
            <a:r>
              <a:rPr lang="ar-SA" sz="3600" dirty="0" smtClean="0">
                <a:solidFill>
                  <a:schemeClr val="accent3">
                    <a:lumMod val="50000"/>
                  </a:schemeClr>
                </a:solidFill>
                <a:cs typeface="DecoType Naskh Special" pitchFamily="2" charset="-78"/>
              </a:rPr>
              <a:t>علي ابن ابي طالب الهاشمي القرشي </a:t>
            </a:r>
          </a:p>
          <a:p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  <a:cs typeface="DecoType Naskh Special" pitchFamily="2" charset="-78"/>
              </a:rPr>
              <a:t>2- كنيته :</a:t>
            </a:r>
          </a:p>
          <a:p>
            <a:r>
              <a:rPr lang="ar-SA" sz="3600" dirty="0" smtClean="0">
                <a:solidFill>
                  <a:schemeClr val="accent3">
                    <a:lumMod val="50000"/>
                  </a:schemeClr>
                </a:solidFill>
                <a:cs typeface="DecoType Naskh Special" pitchFamily="2" charset="-78"/>
              </a:rPr>
              <a:t> أبي الحسن</a:t>
            </a:r>
          </a:p>
          <a:p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  <a:cs typeface="DecoType Naskh Special" pitchFamily="2" charset="-78"/>
              </a:rPr>
              <a:t>3- ولد عام : </a:t>
            </a:r>
          </a:p>
          <a:p>
            <a:r>
              <a:rPr lang="ar-SA" sz="3600" dirty="0" smtClean="0">
                <a:solidFill>
                  <a:schemeClr val="accent3">
                    <a:lumMod val="50000"/>
                  </a:schemeClr>
                </a:solidFill>
                <a:cs typeface="DecoType Naskh Special" pitchFamily="2" charset="-78"/>
              </a:rPr>
              <a:t>23 قبل الهجرة </a:t>
            </a:r>
            <a:endParaRPr lang="ar-SA" sz="3600" dirty="0" smtClean="0">
              <a:solidFill>
                <a:schemeClr val="accent3">
                  <a:lumMod val="50000"/>
                </a:schemeClr>
              </a:solidFill>
              <a:cs typeface="DecoType Naskh Special" pitchFamily="2" charset="-78"/>
            </a:endParaRPr>
          </a:p>
          <a:p>
            <a:r>
              <a:rPr lang="ar-SA" sz="3600" dirty="0" smtClean="0">
                <a:solidFill>
                  <a:schemeClr val="accent3">
                    <a:lumMod val="50000"/>
                  </a:schemeClr>
                </a:solidFill>
                <a:cs typeface="DecoType Naskh Special" pitchFamily="2" charset="-78"/>
              </a:rPr>
              <a:t>وهو من العشرة المبشرين بالجنة   </a:t>
            </a:r>
          </a:p>
          <a:p>
            <a:endParaRPr lang="ar-SA" sz="3600" dirty="0" smtClean="0">
              <a:solidFill>
                <a:schemeClr val="accent3">
                  <a:lumMod val="50000"/>
                </a:schemeClr>
              </a:solidFill>
              <a:cs typeface="DecoType Naskh Special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ÙØªÙØ¬Ø© Ø¨Ø­Ø« Ø§ÙØµÙØ± Ø¹Ù âªpink watercolor background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24728" cy="604867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835245" y="2967335"/>
            <a:ext cx="74735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علي </a:t>
            </a:r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ابن </a:t>
            </a:r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ابي طالب في </a:t>
            </a:r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صغره :</a:t>
            </a:r>
            <a:endParaRPr lang="ar-SA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وكان أول من أسلم من الصبيان  </a:t>
            </a:r>
          </a:p>
          <a:p>
            <a:pPr algn="ctr"/>
            <a:endParaRPr lang="ar-S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