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384" y="36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69278DA-F4DE-41EF-90C0-03206509A4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>
              <a:extLst>
                <a:ext uri="{FF2B5EF4-FFF2-40B4-BE49-F238E27FC236}">
                  <a16:creationId xmlns:a16="http://schemas.microsoft.com/office/drawing/2014/main" id="{2E920F0F-6625-4149-A5A6-FCDCDA4DA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altLang="zh-CN">
                <a:latin typeface="Arial" charset="0"/>
              </a:endParaRPr>
            </a:p>
          </p:txBody>
        </p:sp>
        <p:pic>
          <p:nvPicPr>
            <p:cNvPr id="6" name="Picture 4" descr="minispir">
              <a:extLst>
                <a:ext uri="{FF2B5EF4-FFF2-40B4-BE49-F238E27FC236}">
                  <a16:creationId xmlns:a16="http://schemas.microsoft.com/office/drawing/2014/main" id="{C6DE6739-8157-462D-9AFD-F8E35FAD4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Line 10">
            <a:extLst>
              <a:ext uri="{FF2B5EF4-FFF2-40B4-BE49-F238E27FC236}">
                <a16:creationId xmlns:a16="http://schemas.microsoft.com/office/drawing/2014/main" id="{DC3E7CC1-4B4B-4821-B4C0-7C0FA67FA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3141663"/>
            <a:ext cx="77755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628775"/>
            <a:ext cx="7772400" cy="1439863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1303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6E4874-D748-42EC-B9C3-E4D2360E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0BF76-EA7A-4D0F-834F-6138D3F18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55901-8361-47F5-8360-D59129991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EC5699E2-FE34-4542-BF67-311E01D239A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5183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890252-6FB3-4748-9393-403AF616B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4ED5F5D-E62A-4E22-AE1F-7D3030F66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80ECC7A-F352-4A6D-85ED-7950DBC0F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B67B6-2744-4750-B375-32C4818BBF4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6767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525" y="404813"/>
            <a:ext cx="1946275" cy="5545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00113" y="404813"/>
            <a:ext cx="5688012" cy="55451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69A2A5-1B86-4DC3-8989-C53360495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E84AC5-FD8A-42B6-B438-18E797671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0D4495-43A3-4FC5-B5BA-D072E6B5A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18A08-004E-4AB3-A85A-7E6DB0D2974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53561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00113" y="404813"/>
            <a:ext cx="7786687" cy="55451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B1B1B6C-635F-4E7D-A29B-5BF1BB2F6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787D76B-8229-46CD-9854-CDBF29CBA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3800586-01EB-4D2B-AE19-B3208DE0D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4EC68-D912-4F19-A026-015004F5323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4094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27BC52-36ED-42CA-808A-954E78948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39F8111-3D89-4E8A-B745-865C0FD65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93FD9F-5C29-4187-BD5B-C9CB177E4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0EE64-502C-4A32-9A05-2A52F3602F9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705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1F97C5-1D8E-46D4-99AD-EB81F714B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5205AF8-7E38-4CF0-BC07-08480280B5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C7251C-C316-40D8-A739-8CE7C75EE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CFBE0-C5D7-45FF-82C1-A56195C583D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0507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8163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8863" y="1600200"/>
            <a:ext cx="3817937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A54CC-904F-4C74-97E9-9BBC2BA05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18AD957-993D-4672-BC58-3FB445814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804D273-A1AD-4B0E-A177-42BC5E29D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011DC-545E-4811-8934-292F58C0A1B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4415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8F753F-5B9D-4B27-81F6-489A59C02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021BD-908E-45E6-8F0D-C31C001C3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88D1A-84AF-4607-AE70-A2A9DDFD2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BF08E-2F46-481C-8BA1-11AD21DBEE1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0020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49211D-A5DF-4F1F-9A83-05B924617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2713C0A-8835-4E5E-B5DD-71474F009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FF20F6-354E-432F-A09B-3ABA7A5C6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53710-27A8-4F67-9B3D-2430C6C6798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0199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0772093-9795-49D7-9DD8-3D25FEF03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3B5E983-7417-4366-89A0-41B0E7403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8DE0A02-80BC-40BE-BAD5-2B4D9CACC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2EE36-AF57-4A7A-9E29-9C21F266835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9971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C090CC-D991-426A-A515-B541D91B5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C1FF481-75D1-4516-B466-B300A7FF5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F9C9816-C4DC-49E5-9C7A-0B42618A4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F9FF2-7813-429B-B677-66DAED51CE9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578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B61164-52FE-4725-9CC7-B9E3404093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BAC34E6-5E4E-4762-ACFF-2D624D989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2AB2D5-4C3B-46A6-B13C-7A05466A3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D4D3A-3670-4A11-B3D5-413A0968EF6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385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841936E-E6A5-4108-969F-E3B1A74985F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990B7CCB-F0CE-451D-B6E9-94B7F1F73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0"/>
              <a:ext cx="5253" cy="4026"/>
            </a:xfrm>
            <a:prstGeom prst="rect">
              <a:avLst/>
            </a:prstGeom>
            <a:solidFill>
              <a:srgbClr val="E7D8A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altLang="zh-CN">
                <a:latin typeface="Arial" charset="0"/>
              </a:endParaRPr>
            </a:p>
          </p:txBody>
        </p:sp>
        <p:pic>
          <p:nvPicPr>
            <p:cNvPr id="1034" name="Picture 4" descr="minispir">
              <a:extLst>
                <a:ext uri="{FF2B5EF4-FFF2-40B4-BE49-F238E27FC236}">
                  <a16:creationId xmlns:a16="http://schemas.microsoft.com/office/drawing/2014/main" id="{8CB9E9DB-22B1-42CC-B03F-85B68F939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Line 5">
            <a:extLst>
              <a:ext uri="{FF2B5EF4-FFF2-40B4-BE49-F238E27FC236}">
                <a16:creationId xmlns:a16="http://schemas.microsoft.com/office/drawing/2014/main" id="{9483444E-6627-40EF-85C7-062147745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77470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18BD7C-FD94-4EEA-BE85-74895D434B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C2B3383-2994-4F2E-8322-FAE0CBCC3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BAD861D1-C905-4BC9-87B2-7162CCD715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09E4652F-4D4C-4D5D-8F29-59B730DC00C7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C6E0357-2D84-462A-BF44-D49CF98B1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404813"/>
            <a:ext cx="77866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SA"/>
              <a:t>单击此处编辑母版标题样式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6ABDE68-D46C-40DD-A7E6-075DDDEF8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78668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SA"/>
              <a:t>单击此处编辑母版文本样式</a:t>
            </a:r>
          </a:p>
          <a:p>
            <a:pPr lvl="1"/>
            <a:r>
              <a:rPr lang="zh-CN" altLang="ar-SA"/>
              <a:t>第二级</a:t>
            </a:r>
          </a:p>
          <a:p>
            <a:pPr lvl="2"/>
            <a:r>
              <a:rPr lang="zh-CN" altLang="ar-SA"/>
              <a:t>第三级</a:t>
            </a:r>
          </a:p>
          <a:p>
            <a:pPr lvl="3"/>
            <a:r>
              <a:rPr lang="zh-CN" altLang="ar-SA"/>
              <a:t>第四级</a:t>
            </a:r>
          </a:p>
          <a:p>
            <a:pPr lvl="4"/>
            <a:r>
              <a:rPr lang="zh-CN" altLang="ar-SA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华文行楷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7" Type="http://schemas.microsoft.com/office/2007/relationships/hdphoto" Target="../media/hdphoto4.wdp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microsoft.com/office/2007/relationships/hdphoto" Target="../media/hdphoto2.wdp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microsoft.com/office/2007/relationships/hdphoto" Target="../media/hdphoto5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E9DFA45-F976-4C8A-848C-3B572ADE9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7" b="90000" l="9919" r="89919">
                        <a14:foregroundMark x1="72033" y1="13067" x2="72033" y2="13067"/>
                        <a14:foregroundMark x1="70407" y1="17333" x2="70407" y2="17333"/>
                        <a14:foregroundMark x1="70081" y1="16400" x2="70081" y2="16400"/>
                        <a14:foregroundMark x1="67317" y1="17067" x2="67317" y2="17067"/>
                        <a14:foregroundMark x1="79512" y1="16000" x2="79512" y2="16000"/>
                        <a14:foregroundMark x1="66829" y1="17333" x2="66829" y2="17333"/>
                        <a14:foregroundMark x1="70732" y1="18400" x2="70732" y2="18400"/>
                        <a14:foregroundMark x1="76098" y1="14933" x2="76098" y2="14933"/>
                        <a14:foregroundMark x1="78862" y1="18133" x2="78862" y2="18133"/>
                        <a14:foregroundMark x1="78862" y1="18133" x2="78862" y2="18133"/>
                        <a14:foregroundMark x1="76098" y1="16400" x2="76098" y2="16400"/>
                        <a14:foregroundMark x1="77827" y1="19014" x2="68293" y2="18800"/>
                        <a14:foregroundMark x1="66928" y1="19973" x2="67805" y2="14400"/>
                        <a14:foregroundMark x1="63031" y1="15381" x2="87480" y2="9467"/>
                        <a14:backgroundMark x1="92195" y1="38267" x2="18211" y2="42133"/>
                        <a14:backgroundMark x1="18211" y1="42133" x2="18211" y2="42133"/>
                        <a14:backgroundMark x1="92195" y1="36400" x2="44553" y2="36400"/>
                        <a14:backgroundMark x1="27967" y1="34933" x2="80488" y2="30000"/>
                        <a14:backgroundMark x1="46667" y1="26000" x2="68943" y2="28000"/>
                        <a14:backgroundMark x1="68943" y1="28000" x2="96585" y2="26400"/>
                        <a14:backgroundMark x1="50244" y1="26000" x2="83577" y2="23067"/>
                        <a14:backgroundMark x1="50081" y1="4533" x2="50732" y2="33867"/>
                        <a14:backgroundMark x1="56748" y1="6933" x2="53821" y2="45333"/>
                      </a14:backgroundRemoval>
                    </a14:imgEffect>
                  </a14:imgLayer>
                </a14:imgProps>
              </a:ext>
            </a:extLst>
          </a:blip>
          <a:srcRect l="58736" t="9894" r="12656" b="79215"/>
          <a:stretch/>
        </p:blipFill>
        <p:spPr>
          <a:xfrm>
            <a:off x="5652120" y="263626"/>
            <a:ext cx="3162714" cy="109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4A7AA1B-CA0F-40B2-A197-5FC15097F1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439" y1="58000" x2="17236" y2="61200"/>
                        <a14:foregroundMark x1="38211" y1="58267" x2="25203" y2="58267"/>
                        <a14:foregroundMark x1="37073" y1="57333" x2="29106" y2="56533"/>
                        <a14:foregroundMark x1="33496" y1="54667" x2="23577" y2="54667"/>
                        <a14:foregroundMark x1="40163" y1="59467" x2="32358" y2="61867"/>
                        <a14:foregroundMark x1="37724" y1="62800" x2="33171" y2="63600"/>
                        <a14:foregroundMark x1="33171" y1="63333" x2="22602" y2="62667"/>
                        <a14:foregroundMark x1="20650" y1="58267" x2="18699" y2="58000"/>
                        <a14:foregroundMark x1="22602" y1="56800" x2="18537" y2="57333"/>
                        <a14:foregroundMark x1="21626" y1="55067" x2="18374" y2="56800"/>
                        <a14:foregroundMark x1="14634" y1="61200" x2="17886" y2="61600"/>
                        <a14:foregroundMark x1="21463" y1="65733" x2="20000" y2="74400"/>
                        <a14:foregroundMark x1="26992" y1="70533" x2="26992" y2="72000"/>
                        <a14:foregroundMark x1="16585" y1="72800" x2="16423" y2="73733"/>
                        <a14:foregroundMark x1="11870" y1="81200" x2="11870" y2="81200"/>
                        <a14:foregroundMark x1="11057" y1="81200" x2="11057" y2="81200"/>
                        <a14:backgroundMark x1="84228" y1="30800" x2="28780" y2="32267"/>
                        <a14:backgroundMark x1="28780" y1="32267" x2="26667" y2="33467"/>
                        <a14:backgroundMark x1="72846" y1="39467" x2="46016" y2="39733"/>
                        <a14:backgroundMark x1="72520" y1="34133" x2="32033" y2="33467"/>
                        <a14:backgroundMark x1="41951" y1="41333" x2="27317" y2="38267"/>
                        <a14:backgroundMark x1="27317" y1="38267" x2="27154" y2="37733"/>
                        <a14:backgroundMark x1="30894" y1="40400" x2="19837" y2="40933"/>
                      </a14:backgroundRemoval>
                    </a14:imgEffect>
                  </a14:imgLayer>
                </a14:imgProps>
              </a:ext>
            </a:extLst>
          </a:blip>
          <a:srcRect l="8888" t="51660" r="57778" b="16770"/>
          <a:stretch/>
        </p:blipFill>
        <p:spPr>
          <a:xfrm>
            <a:off x="1043608" y="2960495"/>
            <a:ext cx="2952328" cy="3564849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7D26E621-97EA-4B19-B735-2120794A8802}"/>
              </a:ext>
            </a:extLst>
          </p:cNvPr>
          <p:cNvGrpSpPr/>
          <p:nvPr/>
        </p:nvGrpSpPr>
        <p:grpSpPr>
          <a:xfrm>
            <a:off x="6761797" y="1268760"/>
            <a:ext cx="1997944" cy="1691735"/>
            <a:chOff x="6761797" y="1268760"/>
            <a:chExt cx="1997944" cy="1691735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89138300-EC4A-4282-9945-CD7F3CEF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797" y="1268760"/>
              <a:ext cx="1997944" cy="1691735"/>
            </a:xfrm>
            <a:prstGeom prst="rect">
              <a:avLst/>
            </a:prstGeom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31AC2DF2-3A43-43D6-9A2B-6B119C93294E}"/>
                </a:ext>
              </a:extLst>
            </p:cNvPr>
            <p:cNvSpPr txBox="1"/>
            <p:nvPr/>
          </p:nvSpPr>
          <p:spPr>
            <a:xfrm>
              <a:off x="7265853" y="1836403"/>
              <a:ext cx="136815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latin typeface="Aljazeera" panose="02000000000000000000" pitchFamily="2" charset="-78"/>
                  <a:cs typeface="Aljazeera" panose="02000000000000000000" pitchFamily="2" charset="-78"/>
                </a:rPr>
                <a:t>المصادر</a:t>
              </a:r>
            </a:p>
          </p:txBody>
        </p:sp>
      </p:grp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FB1F3994-DEA0-43E5-9232-0B882568600A}"/>
              </a:ext>
            </a:extLst>
          </p:cNvPr>
          <p:cNvSpPr/>
          <p:nvPr/>
        </p:nvSpPr>
        <p:spPr>
          <a:xfrm>
            <a:off x="1073165" y="1780863"/>
            <a:ext cx="5688632" cy="936104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هي المواد التي يستعين بها المؤرخ للحصول على الأدلة وهي نوعان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362A87C-3DD5-4A69-8F54-0E59EAEF7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330" y="2960495"/>
            <a:ext cx="4931504" cy="3048264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EA9B1D4-6D06-4C08-988D-2038E7B933C3}"/>
              </a:ext>
            </a:extLst>
          </p:cNvPr>
          <p:cNvSpPr txBox="1"/>
          <p:nvPr/>
        </p:nvSpPr>
        <p:spPr>
          <a:xfrm>
            <a:off x="5657096" y="3455206"/>
            <a:ext cx="12961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Aljazeera" panose="02000000000000000000" pitchFamily="2" charset="-78"/>
                <a:cs typeface="Aljazeera" panose="02000000000000000000" pitchFamily="2" charset="-78"/>
              </a:rPr>
              <a:t>المصادر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0B5FF38-BA22-4F4D-9303-B9BA123857CF}"/>
              </a:ext>
            </a:extLst>
          </p:cNvPr>
          <p:cNvSpPr txBox="1"/>
          <p:nvPr/>
        </p:nvSpPr>
        <p:spPr>
          <a:xfrm>
            <a:off x="6425684" y="4795023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Aljazeera" panose="02000000000000000000" pitchFamily="2" charset="-78"/>
                <a:cs typeface="Aljazeera" panose="02000000000000000000" pitchFamily="2" charset="-78"/>
              </a:rPr>
              <a:t>مصادر أولية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60C097B-27D3-47DD-8427-3E53226A435E}"/>
              </a:ext>
            </a:extLst>
          </p:cNvPr>
          <p:cNvSpPr txBox="1"/>
          <p:nvPr/>
        </p:nvSpPr>
        <p:spPr>
          <a:xfrm>
            <a:off x="4067944" y="4795023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Aljazeera" panose="02000000000000000000" pitchFamily="2" charset="-78"/>
                <a:cs typeface="Aljazeera" panose="02000000000000000000" pitchFamily="2" charset="-78"/>
              </a:rPr>
              <a:t>مصادر ثانوية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7318517C-4792-4383-9501-6DDF3E4FB2A2}"/>
              </a:ext>
            </a:extLst>
          </p:cNvPr>
          <p:cNvGrpSpPr/>
          <p:nvPr/>
        </p:nvGrpSpPr>
        <p:grpSpPr>
          <a:xfrm>
            <a:off x="1438865" y="1051839"/>
            <a:ext cx="2552725" cy="876571"/>
            <a:chOff x="1438865" y="1051839"/>
            <a:chExt cx="2552725" cy="876571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CE32A127-1EA4-4B24-B823-B91273A54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3" t="6086" r="15547" b="52174"/>
            <a:stretch/>
          </p:blipFill>
          <p:spPr>
            <a:xfrm rot="11054844">
              <a:off x="1438865" y="1051839"/>
              <a:ext cx="2552725" cy="876571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0E7AE5DE-4F17-42D0-9946-AC94DEEFF81A}"/>
                </a:ext>
              </a:extLst>
            </p:cNvPr>
            <p:cNvSpPr txBox="1"/>
            <p:nvPr/>
          </p:nvSpPr>
          <p:spPr>
            <a:xfrm rot="262242">
              <a:off x="1649172" y="1379009"/>
              <a:ext cx="204471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الصور فتوغرافية </a:t>
              </a:r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1C67FDB4-3926-449F-881B-7D62ED1ABB71}"/>
              </a:ext>
            </a:extLst>
          </p:cNvPr>
          <p:cNvGrpSpPr/>
          <p:nvPr/>
        </p:nvGrpSpPr>
        <p:grpSpPr>
          <a:xfrm>
            <a:off x="427236" y="1580811"/>
            <a:ext cx="2567764" cy="2185155"/>
            <a:chOff x="427236" y="1580811"/>
            <a:chExt cx="2567764" cy="2185155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406F67E4-4FFD-458A-902F-3811A39AA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13966">
              <a:off x="546728" y="1580811"/>
              <a:ext cx="2448272" cy="218515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72A9B6A8-CE10-4525-89D6-9F88772C9E20}"/>
                </a:ext>
              </a:extLst>
            </p:cNvPr>
            <p:cNvSpPr txBox="1"/>
            <p:nvPr/>
          </p:nvSpPr>
          <p:spPr>
            <a:xfrm rot="262242">
              <a:off x="427236" y="3064404"/>
              <a:ext cx="255655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الوثائق </a:t>
              </a: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35A8AD8-E4AD-4374-A3A5-8445BB5D66B8}"/>
              </a:ext>
            </a:extLst>
          </p:cNvPr>
          <p:cNvGrpSpPr/>
          <p:nvPr/>
        </p:nvGrpSpPr>
        <p:grpSpPr>
          <a:xfrm>
            <a:off x="1109401" y="1846979"/>
            <a:ext cx="1939936" cy="794185"/>
            <a:chOff x="1109401" y="1846979"/>
            <a:chExt cx="1939936" cy="794185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F442E1F3-D0C2-4F7A-8B10-6D1C13E1F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2400">
                          <a14:foregroundMark x1="18200" y1="82200" x2="92400" y2="88400"/>
                          <a14:foregroundMark x1="35900" y1="75100" x2="59200" y2="63700"/>
                          <a14:foregroundMark x1="59200" y1="63700" x2="72600" y2="62100"/>
                          <a14:foregroundMark x1="81100" y1="72700" x2="62300" y2="81300"/>
                          <a14:foregroundMark x1="62300" y1="81300" x2="62300" y2="81300"/>
                          <a14:foregroundMark x1="80100" y1="80300" x2="53100" y2="83600"/>
                          <a14:foregroundMark x1="53100" y1="83600" x2="47500" y2="83200"/>
                          <a14:foregroundMark x1="20200" y1="86400" x2="13100" y2="75600"/>
                          <a14:backgroundMark x1="16400" y1="34900" x2="74400" y2="29600"/>
                          <a14:backgroundMark x1="19600" y1="38800" x2="8300" y2="31200"/>
                          <a14:backgroundMark x1="15600" y1="38200" x2="72400" y2="29700"/>
                          <a14:backgroundMark x1="13600" y1="32600" x2="71700" y2="35800"/>
                          <a14:backgroundMark x1="71700" y1="35800" x2="71700" y2="35800"/>
                          <a14:backgroundMark x1="17400" y1="17000" x2="83900" y2="22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3" t="53991" r="13165" b="8192"/>
            <a:stretch/>
          </p:blipFill>
          <p:spPr>
            <a:xfrm rot="11013966">
              <a:off x="1135825" y="1846979"/>
              <a:ext cx="1892078" cy="794185"/>
            </a:xfrm>
            <a:prstGeom prst="rect">
              <a:avLst/>
            </a:prstGeom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F65608E-4E8C-4BF6-80C4-B5F8049D900D}"/>
                </a:ext>
              </a:extLst>
            </p:cNvPr>
            <p:cNvSpPr txBox="1"/>
            <p:nvPr/>
          </p:nvSpPr>
          <p:spPr>
            <a:xfrm rot="262242">
              <a:off x="1109401" y="2074756"/>
              <a:ext cx="19399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الرسائل </a:t>
              </a:r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2C8CDDC8-474A-4487-B4A5-46608403C738}"/>
              </a:ext>
            </a:extLst>
          </p:cNvPr>
          <p:cNvGrpSpPr/>
          <p:nvPr/>
        </p:nvGrpSpPr>
        <p:grpSpPr>
          <a:xfrm>
            <a:off x="5892510" y="1333309"/>
            <a:ext cx="2351898" cy="842575"/>
            <a:chOff x="5892510" y="1333309"/>
            <a:chExt cx="2351898" cy="842575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DF593EED-771F-4E7D-9AA6-9FC827A7F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2400">
                          <a14:foregroundMark x1="18200" y1="82200" x2="92400" y2="88400"/>
                          <a14:foregroundMark x1="35900" y1="75100" x2="59200" y2="63700"/>
                          <a14:foregroundMark x1="59200" y1="63700" x2="72600" y2="62100"/>
                          <a14:foregroundMark x1="81100" y1="72700" x2="62300" y2="81300"/>
                          <a14:foregroundMark x1="62300" y1="81300" x2="62300" y2="81300"/>
                          <a14:foregroundMark x1="80100" y1="80300" x2="53100" y2="83600"/>
                          <a14:foregroundMark x1="53100" y1="83600" x2="47500" y2="83200"/>
                          <a14:foregroundMark x1="20200" y1="86400" x2="13100" y2="75600"/>
                          <a14:backgroundMark x1="16400" y1="34900" x2="74400" y2="29600"/>
                          <a14:backgroundMark x1="19600" y1="38800" x2="8300" y2="31200"/>
                          <a14:backgroundMark x1="15600" y1="38200" x2="72400" y2="29700"/>
                          <a14:backgroundMark x1="13600" y1="32600" x2="71700" y2="35800"/>
                          <a14:backgroundMark x1="71700" y1="35800" x2="71700" y2="35800"/>
                          <a14:backgroundMark x1="17400" y1="17000" x2="83900" y2="22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9" t="52144" r="13619" b="7735"/>
            <a:stretch/>
          </p:blipFill>
          <p:spPr>
            <a:xfrm>
              <a:off x="5892510" y="1333309"/>
              <a:ext cx="2351898" cy="842575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C1764502-CD0F-4660-80A8-F9D4FF3D5B47}"/>
                </a:ext>
              </a:extLst>
            </p:cNvPr>
            <p:cNvSpPr txBox="1"/>
            <p:nvPr/>
          </p:nvSpPr>
          <p:spPr>
            <a:xfrm>
              <a:off x="6443368" y="1498518"/>
              <a:ext cx="15873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الشواهد</a:t>
              </a:r>
              <a:r>
                <a:rPr lang="ar-SA" sz="2800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 </a:t>
              </a: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1E120B12-CA50-4D09-BD55-1D445F71AD52}"/>
              </a:ext>
            </a:extLst>
          </p:cNvPr>
          <p:cNvGrpSpPr/>
          <p:nvPr/>
        </p:nvGrpSpPr>
        <p:grpSpPr>
          <a:xfrm>
            <a:off x="6513445" y="2312937"/>
            <a:ext cx="2148698" cy="876571"/>
            <a:chOff x="6513445" y="2312937"/>
            <a:chExt cx="2148698" cy="876571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2944A14F-5479-43CE-853B-55B277761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3" t="6086" r="15547" b="52174"/>
            <a:stretch/>
          </p:blipFill>
          <p:spPr>
            <a:xfrm rot="252496">
              <a:off x="6513445" y="2312937"/>
              <a:ext cx="2148698" cy="876571"/>
            </a:xfrm>
            <a:prstGeom prst="rect">
              <a:avLst/>
            </a:prstGeom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56DCD1C-689B-41AF-B1B4-08CE2ECC45E0}"/>
                </a:ext>
              </a:extLst>
            </p:cNvPr>
            <p:cNvSpPr txBox="1"/>
            <p:nvPr/>
          </p:nvSpPr>
          <p:spPr>
            <a:xfrm rot="220709">
              <a:off x="6773709" y="2566556"/>
              <a:ext cx="176363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المعالم القديمة 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7388C2F0-8BEE-4C88-81AE-0C3F612FAB82}"/>
              </a:ext>
            </a:extLst>
          </p:cNvPr>
          <p:cNvGrpSpPr/>
          <p:nvPr/>
        </p:nvGrpSpPr>
        <p:grpSpPr>
          <a:xfrm>
            <a:off x="2782567" y="2075352"/>
            <a:ext cx="3866653" cy="2880320"/>
            <a:chOff x="2760791" y="2078261"/>
            <a:chExt cx="3866653" cy="288032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9350DB4-5CFA-4B85-BC50-897EEBAC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91" y="2078261"/>
              <a:ext cx="3866653" cy="2880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294E3769-FAB4-41E5-B18C-4C6192008E8A}"/>
                </a:ext>
              </a:extLst>
            </p:cNvPr>
            <p:cNvSpPr/>
            <p:nvPr/>
          </p:nvSpPr>
          <p:spPr>
            <a:xfrm>
              <a:off x="4029792" y="2880498"/>
              <a:ext cx="1357261" cy="10801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E05B0CB-54E8-4D67-9A3D-6C54FD514925}"/>
              </a:ext>
            </a:extLst>
          </p:cNvPr>
          <p:cNvSpPr txBox="1"/>
          <p:nvPr/>
        </p:nvSpPr>
        <p:spPr>
          <a:xfrm>
            <a:off x="5137174" y="3859307"/>
            <a:ext cx="14510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القصص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F28EDE1-B77F-44F9-B915-BD930730DE35}"/>
              </a:ext>
            </a:extLst>
          </p:cNvPr>
          <p:cNvSpPr txBox="1"/>
          <p:nvPr/>
        </p:nvSpPr>
        <p:spPr>
          <a:xfrm>
            <a:off x="2926706" y="3820006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الكتب 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2667536-A34B-4E27-ADD6-A1ECEF339223}"/>
              </a:ext>
            </a:extLst>
          </p:cNvPr>
          <p:cNvSpPr txBox="1"/>
          <p:nvPr/>
        </p:nvSpPr>
        <p:spPr>
          <a:xfrm>
            <a:off x="4169693" y="3022812"/>
            <a:ext cx="12008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المصادر الأولية </a:t>
            </a:r>
          </a:p>
          <a:p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184B3C8-F50B-4155-B0D5-DFC8FC2B86AA}"/>
              </a:ext>
            </a:extLst>
          </p:cNvPr>
          <p:cNvSpPr txBox="1"/>
          <p:nvPr/>
        </p:nvSpPr>
        <p:spPr>
          <a:xfrm>
            <a:off x="2804513" y="2420888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الصور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833C313-6DCC-480D-BDA4-EC72CBC5BCF3}"/>
              </a:ext>
            </a:extLst>
          </p:cNvPr>
          <p:cNvSpPr txBox="1"/>
          <p:nvPr/>
        </p:nvSpPr>
        <p:spPr>
          <a:xfrm>
            <a:off x="5076056" y="2420888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الآثار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9094C03-CC73-4694-92B1-386F8D79EBD5}"/>
              </a:ext>
            </a:extLst>
          </p:cNvPr>
          <p:cNvSpPr txBox="1"/>
          <p:nvPr/>
        </p:nvSpPr>
        <p:spPr>
          <a:xfrm>
            <a:off x="2344321" y="5919780"/>
            <a:ext cx="15873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3CD094AA-5C0A-4470-8395-AB435005F0DE}"/>
              </a:ext>
            </a:extLst>
          </p:cNvPr>
          <p:cNvGrpSpPr/>
          <p:nvPr/>
        </p:nvGrpSpPr>
        <p:grpSpPr>
          <a:xfrm>
            <a:off x="6443368" y="3839992"/>
            <a:ext cx="2351898" cy="2079788"/>
            <a:chOff x="6443368" y="3839992"/>
            <a:chExt cx="2351898" cy="1838606"/>
          </a:xfrm>
        </p:grpSpPr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CCE187F-888D-40E1-86B9-3054C43B2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2400">
                          <a14:foregroundMark x1="18200" y1="82200" x2="92400" y2="88400"/>
                          <a14:foregroundMark x1="35900" y1="75100" x2="59200" y2="63700"/>
                          <a14:foregroundMark x1="59200" y1="63700" x2="72600" y2="62100"/>
                          <a14:foregroundMark x1="81100" y1="72700" x2="62300" y2="81300"/>
                          <a14:foregroundMark x1="62300" y1="81300" x2="62300" y2="81300"/>
                          <a14:foregroundMark x1="80100" y1="80300" x2="53100" y2="83600"/>
                          <a14:foregroundMark x1="53100" y1="83600" x2="47500" y2="83200"/>
                          <a14:foregroundMark x1="20200" y1="86400" x2="13100" y2="75600"/>
                          <a14:backgroundMark x1="16400" y1="34900" x2="74400" y2="29600"/>
                          <a14:backgroundMark x1="19600" y1="38800" x2="8300" y2="31200"/>
                          <a14:backgroundMark x1="15600" y1="38200" x2="72400" y2="29700"/>
                          <a14:backgroundMark x1="13600" y1="32600" x2="71700" y2="35800"/>
                          <a14:backgroundMark x1="71700" y1="35800" x2="71700" y2="35800"/>
                          <a14:backgroundMark x1="17400" y1="17000" x2="83900" y2="22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9" t="52144" r="13619" b="7735"/>
            <a:stretch/>
          </p:blipFill>
          <p:spPr>
            <a:xfrm>
              <a:off x="6443368" y="3839992"/>
              <a:ext cx="2351898" cy="1838606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05EA99D2-4AE8-4C4E-ABF3-59D44A54376D}"/>
                </a:ext>
              </a:extLst>
            </p:cNvPr>
            <p:cNvSpPr txBox="1"/>
            <p:nvPr/>
          </p:nvSpPr>
          <p:spPr>
            <a:xfrm>
              <a:off x="6588224" y="4295349"/>
              <a:ext cx="2136704" cy="8162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يرويها أو يكتبها الناس الذين رأوا الحدث</a:t>
              </a:r>
            </a:p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 أو وقع لهم  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593E742E-502D-4D7D-AE17-47408D693577}"/>
              </a:ext>
            </a:extLst>
          </p:cNvPr>
          <p:cNvGrpSpPr/>
          <p:nvPr/>
        </p:nvGrpSpPr>
        <p:grpSpPr>
          <a:xfrm>
            <a:off x="1072675" y="4587998"/>
            <a:ext cx="2374541" cy="842575"/>
            <a:chOff x="1072675" y="4587998"/>
            <a:chExt cx="2374541" cy="842575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7FAC6EDC-7EFA-4481-B878-47A03CDD7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2400">
                          <a14:foregroundMark x1="18200" y1="82200" x2="92400" y2="88400"/>
                          <a14:foregroundMark x1="35900" y1="75100" x2="59200" y2="63700"/>
                          <a14:foregroundMark x1="59200" y1="63700" x2="72600" y2="62100"/>
                          <a14:foregroundMark x1="81100" y1="72700" x2="62300" y2="81300"/>
                          <a14:foregroundMark x1="62300" y1="81300" x2="62300" y2="81300"/>
                          <a14:foregroundMark x1="80100" y1="80300" x2="53100" y2="83600"/>
                          <a14:foregroundMark x1="53100" y1="83600" x2="47500" y2="83200"/>
                          <a14:foregroundMark x1="20200" y1="86400" x2="13100" y2="75600"/>
                          <a14:backgroundMark x1="16400" y1="34900" x2="74400" y2="29600"/>
                          <a14:backgroundMark x1="19600" y1="38800" x2="8300" y2="31200"/>
                          <a14:backgroundMark x1="15600" y1="38200" x2="72400" y2="29700"/>
                          <a14:backgroundMark x1="13600" y1="32600" x2="71700" y2="35800"/>
                          <a14:backgroundMark x1="71700" y1="35800" x2="71700" y2="35800"/>
                          <a14:backgroundMark x1="17400" y1="17000" x2="83900" y2="22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9" t="52144" r="13619" b="7735"/>
            <a:stretch/>
          </p:blipFill>
          <p:spPr>
            <a:xfrm rot="10394910">
              <a:off x="1095318" y="4587998"/>
              <a:ext cx="2351898" cy="842575"/>
            </a:xfrm>
            <a:prstGeom prst="rect">
              <a:avLst/>
            </a:prstGeom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90A06482-2421-4FC3-89EC-86D7270AD16D}"/>
                </a:ext>
              </a:extLst>
            </p:cNvPr>
            <p:cNvSpPr txBox="1"/>
            <p:nvPr/>
          </p:nvSpPr>
          <p:spPr>
            <a:xfrm rot="21253734">
              <a:off x="1072675" y="4912945"/>
              <a:ext cx="21835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 Medium" panose="020B0603030403030204" pitchFamily="34" charset="-78"/>
                  <a:cs typeface="Dubai Medium" panose="020B0603030403030204" pitchFamily="34" charset="-78"/>
                </a:rPr>
                <a:t>ألفت وقت الحدث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3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41" grpId="0"/>
      <p:bldP spid="1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CFAC5DF-25A8-4DEE-ABA9-30DBDABE7837}"/>
              </a:ext>
            </a:extLst>
          </p:cNvPr>
          <p:cNvGrpSpPr/>
          <p:nvPr/>
        </p:nvGrpSpPr>
        <p:grpSpPr>
          <a:xfrm>
            <a:off x="2947479" y="2098778"/>
            <a:ext cx="3866653" cy="3600819"/>
            <a:chOff x="2947479" y="2098778"/>
            <a:chExt cx="3866653" cy="3600819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39350DB4-5CFA-4B85-BC50-897EEBAC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52" b="92207" l="4459" r="98041">
                          <a14:foregroundMark x1="68514" y1="15046" x2="90743" y2="13580"/>
                          <a14:foregroundMark x1="93446" y1="16512" x2="87432" y2="25772"/>
                          <a14:foregroundMark x1="79797" y1="15046" x2="77432" y2="30864"/>
                          <a14:foregroundMark x1="80270" y1="2006" x2="71351" y2="15586"/>
                          <a14:foregroundMark x1="71351" y1="15586" x2="71014" y2="15664"/>
                          <a14:foregroundMark x1="74324" y1="6867" x2="62230" y2="19367"/>
                          <a14:foregroundMark x1="62230" y1="19367" x2="62905" y2="29784"/>
                          <a14:foregroundMark x1="67905" y1="30015" x2="98108" y2="37346"/>
                          <a14:foregroundMark x1="23716" y1="52932" x2="7095" y2="70602"/>
                          <a14:foregroundMark x1="35000" y1="67207" x2="27162" y2="73920"/>
                          <a14:foregroundMark x1="25000" y1="91204" x2="17635" y2="92207"/>
                          <a14:foregroundMark x1="25946" y1="90509" x2="19189" y2="89275"/>
                          <a14:foregroundMark x1="52230" y1="33796" x2="47027" y2="46605"/>
                          <a14:foregroundMark x1="56892" y1="40895" x2="52230" y2="52315"/>
                          <a14:foregroundMark x1="59459" y1="45756" x2="49595" y2="58179"/>
                          <a14:foregroundMark x1="49595" y1="58179" x2="41892" y2="49306"/>
                          <a14:foregroundMark x1="4459" y1="63426" x2="5270" y2="68904"/>
                          <a14:backgroundMark x1="81351" y1="59259" x2="92703" y2="67515"/>
                          <a14:backgroundMark x1="92703" y1="67515" x2="93108" y2="68056"/>
                          <a14:backgroundMark x1="71014" y1="69290" x2="92500" y2="75617"/>
                          <a14:backgroundMark x1="11486" y1="8333" x2="30946" y2="12577"/>
                          <a14:backgroundMark x1="36419" y1="37346" x2="36419" y2="37346"/>
                          <a14:backgroundMark x1="37365" y1="35494" x2="37365" y2="35494"/>
                          <a14:backgroundMark x1="62432" y1="59414" x2="62432" y2="59414"/>
                          <a14:backgroundMark x1="62230" y1="59259" x2="62230" y2="59259"/>
                          <a14:backgroundMark x1="85405" y1="59259" x2="87432" y2="84877"/>
                          <a14:backgroundMark x1="68851" y1="81327" x2="82973" y2="80864"/>
                          <a14:backgroundMark x1="82973" y1="80864" x2="89324" y2="80864"/>
                          <a14:backgroundMark x1="81216" y1="56713" x2="71351" y2="62577"/>
                          <a14:backgroundMark x1="31419" y1="8796" x2="21824" y2="20756"/>
                          <a14:backgroundMark x1="21824" y1="20756" x2="15878" y2="22840"/>
                          <a14:backgroundMark x1="34662" y1="18673" x2="24392" y2="30324"/>
                          <a14:backgroundMark x1="24392" y1="30324" x2="20743" y2="32485"/>
                          <a14:backgroundMark x1="33446" y1="24074" x2="23108" y2="37654"/>
                          <a14:backgroundMark x1="23108" y1="37654" x2="21824" y2="385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8363">
              <a:off x="2947479" y="2098778"/>
              <a:ext cx="3866653" cy="3600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294E3769-FAB4-41E5-B18C-4C6192008E8A}"/>
                </a:ext>
              </a:extLst>
            </p:cNvPr>
            <p:cNvSpPr/>
            <p:nvPr/>
          </p:nvSpPr>
          <p:spPr>
            <a:xfrm rot="45456">
              <a:off x="4281684" y="3164805"/>
              <a:ext cx="1357261" cy="12960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E05B0CB-54E8-4D67-9A3D-6C54FD514925}"/>
              </a:ext>
            </a:extLst>
          </p:cNvPr>
          <p:cNvSpPr txBox="1"/>
          <p:nvPr/>
        </p:nvSpPr>
        <p:spPr>
          <a:xfrm rot="45456">
            <a:off x="5669646" y="3556026"/>
            <a:ext cx="14510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القصص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F28EDE1-B77F-44F9-B915-BD930730DE35}"/>
              </a:ext>
            </a:extLst>
          </p:cNvPr>
          <p:cNvSpPr txBox="1"/>
          <p:nvPr/>
        </p:nvSpPr>
        <p:spPr>
          <a:xfrm rot="45456">
            <a:off x="2778920" y="3493423"/>
            <a:ext cx="13681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الكتب 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7CADA322-A2DF-4919-A2BC-4C2C50BB0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6086" r="15547" b="52174"/>
          <a:stretch/>
        </p:blipFill>
        <p:spPr>
          <a:xfrm rot="10800000">
            <a:off x="1043608" y="4341250"/>
            <a:ext cx="2877890" cy="2256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A06482-2421-4FC3-89EC-86D7270AD16D}"/>
              </a:ext>
            </a:extLst>
          </p:cNvPr>
          <p:cNvSpPr txBox="1"/>
          <p:nvPr/>
        </p:nvSpPr>
        <p:spPr>
          <a:xfrm>
            <a:off x="1231451" y="5153900"/>
            <a:ext cx="21835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ألفت الوقت الحاضر</a:t>
            </a:r>
          </a:p>
          <a:p>
            <a:pPr algn="ctr"/>
            <a:r>
              <a:rPr lang="ar-SA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 عن أحداث قديمة 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BC4DD17-E9DE-4C00-B03C-6BC3CE68B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6086" r="15547" b="52174"/>
          <a:stretch/>
        </p:blipFill>
        <p:spPr>
          <a:xfrm>
            <a:off x="5766357" y="737639"/>
            <a:ext cx="3059960" cy="2622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1D3507C-8BC6-4D95-AF6C-F04F710ACEA1}"/>
              </a:ext>
            </a:extLst>
          </p:cNvPr>
          <p:cNvSpPr txBox="1"/>
          <p:nvPr/>
        </p:nvSpPr>
        <p:spPr>
          <a:xfrm rot="21455665">
            <a:off x="5902446" y="1534243"/>
            <a:ext cx="26657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Dubai Medium" panose="020B0603030403030204" pitchFamily="34" charset="-78"/>
                <a:cs typeface="Dubai Medium" panose="020B0603030403030204" pitchFamily="34" charset="-78"/>
              </a:rPr>
              <a:t>يرويها أو يكتبها الناس الذين  يكونوا موجودين وقت الحدث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45FC7CC-6872-4A68-9D09-3802A90810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551" y1="14324" x2="30236" y2="31216"/>
                        <a14:foregroundMark x1="32913" y1="16892" x2="33543" y2="21757"/>
                        <a14:foregroundMark x1="26929" y1="15811" x2="26772" y2="20946"/>
                        <a14:foregroundMark x1="25669" y1="18378" x2="21417" y2="26081"/>
                        <a14:foregroundMark x1="22047" y1="22432" x2="21260" y2="25946"/>
                        <a14:foregroundMark x1="28661" y1="20946" x2="26299" y2="28243"/>
                        <a14:foregroundMark x1="32441" y1="25676" x2="32913" y2="30405"/>
                        <a14:foregroundMark x1="40315" y1="30135" x2="31181" y2="31081"/>
                        <a14:foregroundMark x1="36535" y1="30676" x2="19213" y2="27432"/>
                        <a14:backgroundMark x1="88346" y1="47432" x2="49291" y2="57838"/>
                        <a14:backgroundMark x1="24252" y1="54054" x2="91024" y2="48243"/>
                        <a14:backgroundMark x1="28504" y1="42838" x2="75748" y2="43919"/>
                        <a14:backgroundMark x1="17638" y1="53378" x2="87087" y2="55946"/>
                        <a14:backgroundMark x1="24252" y1="61081" x2="51024" y2="58514"/>
                        <a14:backgroundMark x1="51024" y1="58514" x2="79055" y2="59459"/>
                        <a14:backgroundMark x1="16220" y1="63919" x2="40157" y2="62162"/>
                        <a14:backgroundMark x1="40157" y1="62162" x2="72598" y2="62162"/>
                        <a14:backgroundMark x1="9921" y1="55811" x2="59213" y2="55811"/>
                        <a14:backgroundMark x1="5197" y1="42703" x2="57323" y2="43919"/>
                        <a14:backgroundMark x1="16693" y1="49324" x2="59685" y2="47838"/>
                        <a14:backgroundMark x1="59685" y1="47838" x2="84724" y2="47838"/>
                        <a14:backgroundMark x1="20787" y1="45270" x2="79843" y2="46081"/>
                        <a14:backgroundMark x1="4724" y1="59459" x2="42520" y2="58514"/>
                        <a14:backgroundMark x1="42520" y1="58514" x2="56535" y2="58784"/>
                      </a14:backgroundRemoval>
                    </a14:imgEffect>
                  </a14:imgLayer>
                </a14:imgProps>
              </a:ext>
            </a:extLst>
          </a:blip>
          <a:srcRect l="20850" t="11693" r="56148" b="63397"/>
          <a:stretch/>
        </p:blipFill>
        <p:spPr>
          <a:xfrm>
            <a:off x="1294080" y="242501"/>
            <a:ext cx="3408375" cy="3295923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7B10569-BBAE-457A-AA31-14698C04DBBF}"/>
              </a:ext>
            </a:extLst>
          </p:cNvPr>
          <p:cNvSpPr txBox="1"/>
          <p:nvPr/>
        </p:nvSpPr>
        <p:spPr>
          <a:xfrm>
            <a:off x="4239499" y="3353336"/>
            <a:ext cx="15270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المصادر الثانوية</a:t>
            </a:r>
          </a:p>
        </p:txBody>
      </p:sp>
    </p:spTree>
    <p:extLst>
      <p:ext uri="{BB962C8B-B14F-4D97-AF65-F5344CB8AC3E}">
        <p14:creationId xmlns:p14="http://schemas.microsoft.com/office/powerpoint/2010/main" val="36000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5" grpId="0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DC3F85-C2CE-4876-B323-68D4A9DD74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717" y1="57703" x2="83780" y2="59595"/>
                        <a14:foregroundMark x1="83307" y1="61486" x2="70079" y2="58919"/>
                        <a14:foregroundMark x1="85512" y1="63108" x2="67559" y2="59595"/>
                        <a14:foregroundMark x1="69764" y1="60946" x2="79843" y2="61351"/>
                        <a14:foregroundMark x1="71024" y1="60405" x2="80472" y2="62162"/>
                      </a14:backgroundRemoval>
                    </a14:imgEffect>
                  </a14:imgLayer>
                </a14:imgProps>
              </a:ext>
            </a:extLst>
          </a:blip>
          <a:srcRect l="14923" t="40092" r="10140" b="34574"/>
          <a:stretch/>
        </p:blipFill>
        <p:spPr>
          <a:xfrm>
            <a:off x="1269105" y="404664"/>
            <a:ext cx="5976664" cy="28083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A86A884-BFE7-4B9E-9B15-A102D1F2C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921" r="90236">
                        <a14:foregroundMark x1="78583" y1="35135" x2="90236" y2="35541"/>
                        <a14:foregroundMark x1="69291" y1="33784" x2="69291" y2="33784"/>
                        <a14:foregroundMark x1="71811" y1="35405" x2="70551" y2="37703"/>
                        <a14:foregroundMark x1="70551" y1="38514" x2="81575" y2="34324"/>
                        <a14:foregroundMark x1="70551" y1="36892" x2="79213" y2="34054"/>
                        <a14:foregroundMark x1="71024" y1="34459" x2="79843" y2="34730"/>
                        <a14:foregroundMark x1="71496" y1="36351" x2="77008" y2="36351"/>
                        <a14:foregroundMark x1="73228" y1="37703" x2="81732" y2="37027"/>
                        <a14:backgroundMark x1="82047" y1="43514" x2="18268" y2="44595"/>
                        <a14:backgroundMark x1="82362" y1="57838" x2="20945" y2="57838"/>
                        <a14:backgroundMark x1="83465" y1="49730" x2="20157" y2="45270"/>
                        <a14:backgroundMark x1="88504" y1="58378" x2="21417" y2="55811"/>
                        <a14:backgroundMark x1="85984" y1="50135" x2="54016" y2="54865"/>
                        <a14:backgroundMark x1="17480" y1="45676" x2="47559" y2="55811"/>
                        <a14:backgroundMark x1="23465" y1="58919" x2="68031" y2="63649"/>
                        <a14:backgroundMark x1="26457" y1="64054" x2="25984" y2="49459"/>
                        <a14:backgroundMark x1="44567" y1="50405" x2="67402" y2="50135"/>
                        <a14:backgroundMark x1="67402" y1="50135" x2="68031" y2="50135"/>
                        <a14:backgroundMark x1="21260" y1="48919" x2="20000" y2="60676"/>
                        <a14:backgroundMark x1="18268" y1="43108" x2="64567" y2="45405"/>
                        <a14:backgroundMark x1="37953" y1="48649" x2="76220" y2="48649"/>
                        <a14:backgroundMark x1="37795" y1="50541" x2="67559" y2="56351"/>
                        <a14:backgroundMark x1="53228" y1="51216" x2="67559" y2="51081"/>
                      </a14:backgroundRemoval>
                    </a14:imgEffect>
                  </a14:imgLayer>
                </a14:imgProps>
              </a:ext>
            </a:extLst>
          </a:blip>
          <a:srcRect l="68450" t="30646" r="10718" b="59139"/>
          <a:stretch/>
        </p:blipFill>
        <p:spPr>
          <a:xfrm>
            <a:off x="7236296" y="260648"/>
            <a:ext cx="1386154" cy="7920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D09A190-C4A6-4C98-8302-1E4A47937C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24242" r="14175"/>
          <a:stretch/>
        </p:blipFill>
        <p:spPr>
          <a:xfrm rot="20505308" flipH="1">
            <a:off x="7562873" y="1013409"/>
            <a:ext cx="1203376" cy="1474444"/>
          </a:xfrm>
          <a:prstGeom prst="rect">
            <a:avLst/>
          </a:prstGeom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CFB0F13B-E71F-429D-9456-C0418B715B50}"/>
              </a:ext>
            </a:extLst>
          </p:cNvPr>
          <p:cNvSpPr/>
          <p:nvPr/>
        </p:nvSpPr>
        <p:spPr>
          <a:xfrm>
            <a:off x="7245769" y="2614279"/>
            <a:ext cx="1512168" cy="792088"/>
          </a:xfrm>
          <a:prstGeom prst="round2DiagRect">
            <a:avLst>
              <a:gd name="adj1" fmla="val 16667"/>
              <a:gd name="adj2" fmla="val 29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Aljazeera" panose="02000000000000000000" pitchFamily="2" charset="-78"/>
                <a:cs typeface="Aljazeera" panose="02000000000000000000" pitchFamily="2" charset="-78"/>
              </a:rPr>
              <a:t>لنفكـــر</a:t>
            </a: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C8EFC837-4D20-46EF-BF73-F9E1DB3A8C88}"/>
              </a:ext>
            </a:extLst>
          </p:cNvPr>
          <p:cNvSpPr/>
          <p:nvPr/>
        </p:nvSpPr>
        <p:spPr>
          <a:xfrm>
            <a:off x="1115616" y="3429000"/>
            <a:ext cx="7858344" cy="648072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أ- هل قائل هذه القصة شخص لم يكن موجوداً في أثناء الحدث ، أو كان موجوداً ؟</a:t>
            </a: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8E072944-0C75-4C99-B582-EEE5BE83817F}"/>
              </a:ext>
            </a:extLst>
          </p:cNvPr>
          <p:cNvSpPr/>
          <p:nvPr/>
        </p:nvSpPr>
        <p:spPr>
          <a:xfrm>
            <a:off x="3491880" y="4542869"/>
            <a:ext cx="5400600" cy="648072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ب- أين ما يدل على ذلك في القصة ؟ </a:t>
            </a: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97B1AAC8-2EBC-4AC2-99CF-A761B56D9D2C}"/>
              </a:ext>
            </a:extLst>
          </p:cNvPr>
          <p:cNvSpPr/>
          <p:nvPr/>
        </p:nvSpPr>
        <p:spPr>
          <a:xfrm>
            <a:off x="2547937" y="3995307"/>
            <a:ext cx="5616624" cy="792088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لم يكن موجوداً أثناء الحدث .</a:t>
            </a:r>
          </a:p>
        </p:txBody>
      </p:sp>
      <p:sp>
        <p:nvSpPr>
          <p:cNvPr id="14" name="مستطيل: زوايا قطرية مستديرة 13">
            <a:extLst>
              <a:ext uri="{FF2B5EF4-FFF2-40B4-BE49-F238E27FC236}">
                <a16:creationId xmlns:a16="http://schemas.microsoft.com/office/drawing/2014/main" id="{F0F242BF-EBE5-44BA-BA94-F1A7C9E78108}"/>
              </a:ext>
            </a:extLst>
          </p:cNvPr>
          <p:cNvSpPr/>
          <p:nvPr/>
        </p:nvSpPr>
        <p:spPr>
          <a:xfrm>
            <a:off x="4818499" y="5260694"/>
            <a:ext cx="2530264" cy="792088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كلمة أخبرني </a:t>
            </a:r>
          </a:p>
        </p:txBody>
      </p:sp>
    </p:spTree>
    <p:extLst>
      <p:ext uri="{BB962C8B-B14F-4D97-AF65-F5344CB8AC3E}">
        <p14:creationId xmlns:p14="http://schemas.microsoft.com/office/powerpoint/2010/main" val="38741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2" grpId="0" build="allAtOnce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6F21DFA-70C1-4E96-AD2C-884791511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828" r="43448">
                        <a14:foregroundMark x1="17561" y1="17183" x2="18390" y2="30133"/>
                        <a14:foregroundMark x1="11602" y1="37333" x2="11602" y2="37333"/>
                        <a14:foregroundMark x1="9787" y1="38133" x2="12391" y2="38133"/>
                        <a14:foregroundMark x1="14680" y1="38000" x2="16417" y2="37733"/>
                        <a14:backgroundMark x1="41752" y1="52267" x2="33544" y2="71067"/>
                        <a14:backgroundMark x1="33544" y1="71067" x2="33544" y2="71733"/>
                        <a14:backgroundMark x1="26125" y1="56667" x2="50355" y2="76133"/>
                        <a14:backgroundMark x1="50355" y1="76133" x2="51539" y2="77867"/>
                        <a14:backgroundMark x1="39542" y1="50533" x2="33544" y2="72933"/>
                        <a14:backgroundMark x1="33938" y1="52533" x2="31413" y2="70933"/>
                        <a14:backgroundMark x1="35675" y1="53867" x2="35517" y2="64933"/>
                        <a14:backgroundMark x1="34017" y1="53467" x2="33228" y2="65200"/>
                        <a14:backgroundMark x1="31334" y1="52400" x2="30071" y2="71600"/>
                        <a14:backgroundMark x1="27151" y1="54667" x2="27151" y2="70800"/>
                        <a14:backgroundMark x1="28887" y1="53200" x2="33228" y2="54533"/>
                        <a14:backgroundMark x1="26046" y1="52133" x2="7814" y2="58933"/>
                        <a14:backgroundMark x1="7814" y1="58933" x2="6788" y2="59733"/>
                        <a14:backgroundMark x1="28887" y1="59067" x2="13260" y2="60000"/>
                        <a14:backgroundMark x1="33938" y1="67867" x2="16811" y2="67067"/>
                        <a14:backgroundMark x1="21547" y1="69733" x2="8524" y2="69733"/>
                        <a14:backgroundMark x1="22889" y1="73467" x2="11681" y2="71600"/>
                        <a14:backgroundMark x1="21863" y1="53200" x2="18942" y2="64133"/>
                        <a14:backgroundMark x1="18942" y1="64133" x2="18785" y2="70133"/>
                        <a14:backgroundMark x1="13812" y1="57200" x2="14522" y2="68667"/>
                        <a14:backgroundMark x1="12707" y1="52267" x2="11918" y2="65600"/>
                        <a14:backgroundMark x1="15706" y1="14800" x2="18390" y2="15067"/>
                      </a14:backgroundRemoval>
                    </a14:imgEffect>
                  </a14:imgLayer>
                </a14:imgProps>
              </a:ext>
            </a:extLst>
          </a:blip>
          <a:srcRect l="4598" t="14525" r="79311" b="60781"/>
          <a:stretch/>
        </p:blipFill>
        <p:spPr>
          <a:xfrm>
            <a:off x="1043608" y="1988840"/>
            <a:ext cx="4176464" cy="3096344"/>
          </a:xfrm>
          <a:prstGeom prst="rect">
            <a:avLst/>
          </a:prstGeom>
        </p:spPr>
      </p:pic>
      <p:sp>
        <p:nvSpPr>
          <p:cNvPr id="6" name="مستطيل: زوايا قطرية مستديرة 5">
            <a:extLst>
              <a:ext uri="{FF2B5EF4-FFF2-40B4-BE49-F238E27FC236}">
                <a16:creationId xmlns:a16="http://schemas.microsoft.com/office/drawing/2014/main" id="{93EA6E02-CCEA-452E-AF2C-FE32B90CB31A}"/>
              </a:ext>
            </a:extLst>
          </p:cNvPr>
          <p:cNvSpPr/>
          <p:nvPr/>
        </p:nvSpPr>
        <p:spPr>
          <a:xfrm>
            <a:off x="5508104" y="359892"/>
            <a:ext cx="3096344" cy="792088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3"/>
                </a:solidFill>
                <a:latin typeface="Aljazeera" panose="02000000000000000000" pitchFamily="2" charset="-78"/>
                <a:cs typeface="Aljazeera" panose="02000000000000000000" pitchFamily="2" charset="-78"/>
              </a:rPr>
              <a:t>الكتابة التاريخية قـديماً 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87974916-8CA5-400C-B920-A151E75E2C2D}"/>
              </a:ext>
            </a:extLst>
          </p:cNvPr>
          <p:cNvSpPr/>
          <p:nvPr/>
        </p:nvSpPr>
        <p:spPr>
          <a:xfrm>
            <a:off x="5076056" y="1340768"/>
            <a:ext cx="3636404" cy="5184576"/>
          </a:xfrm>
          <a:prstGeom prst="round2DiagRect">
            <a:avLst>
              <a:gd name="adj1" fmla="val 16667"/>
              <a:gd name="adj2" fmla="val 1369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كان الناس قديماً يكتبون ويرسمون أحداثهم التاريخية على الجلد ، والخشب ، والحجر ، والورق . 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وتعد هذه الكتابات والنقوش شواهد حضارية مهمة تدل على عراقة التاريخ .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وكثيرٌ منها اليوم في وطني المملكة العربية السعودية ، وينبغي أن نحافظ عليها .</a:t>
            </a:r>
          </a:p>
        </p:txBody>
      </p:sp>
    </p:spTree>
    <p:extLst>
      <p:ext uri="{BB962C8B-B14F-4D97-AF65-F5344CB8AC3E}">
        <p14:creationId xmlns:p14="http://schemas.microsoft.com/office/powerpoint/2010/main" val="33095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D412766-9B0C-481B-9D78-DEC19632A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57" t="41295" r="57397" b="52520"/>
          <a:stretch/>
        </p:blipFill>
        <p:spPr>
          <a:xfrm>
            <a:off x="6876256" y="476672"/>
            <a:ext cx="172819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9D5D45A-F994-4A90-A5CD-13A42A910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832" y1="54000" x2="37490" y2="74133"/>
                        <a14:foregroundMark x1="37964" y1="50533" x2="41200" y2="50533"/>
                      </a14:backgroundRemoval>
                    </a14:imgEffect>
                  </a14:imgLayer>
                </a14:imgProps>
              </a:ext>
            </a:extLst>
          </a:blip>
          <a:srcRect l="23152" t="47480" r="55966" b="22283"/>
          <a:stretch/>
        </p:blipFill>
        <p:spPr>
          <a:xfrm>
            <a:off x="4716016" y="1340768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861525-E4C3-4958-BC25-A231D22D78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129" r="89897">
                        <a14:foregroundMark x1="20460" y1="52593" x2="19021" y2="66667"/>
                        <a14:foregroundMark x1="17364" y1="56933" x2="15627" y2="70133"/>
                        <a14:foregroundMark x1="13654" y1="56933" x2="12155" y2="68133"/>
                        <a14:foregroundMark x1="8603" y1="51200" x2="8603" y2="52533"/>
                        <a14:foregroundMark x1="8445" y1="54133" x2="8129" y2="60267"/>
                        <a14:foregroundMark x1="22810" y1="50533" x2="20423" y2="50918"/>
                        <a14:foregroundMark x1="21942" y1="50000" x2="19828" y2="49116"/>
                        <a14:foregroundMark x1="20312" y1="50581" x2="23441" y2="50133"/>
                        <a14:backgroundMark x1="38200" y1="55867" x2="37096" y2="67333"/>
                        <a14:backgroundMark x1="19416" y1="47867" x2="10339" y2="44400"/>
                      </a14:backgroundRemoval>
                    </a14:imgEffect>
                  </a14:imgLayer>
                </a14:imgProps>
              </a:ext>
            </a:extLst>
          </a:blip>
          <a:srcRect l="5254" t="47480" r="75356" b="22283"/>
          <a:stretch/>
        </p:blipFill>
        <p:spPr>
          <a:xfrm>
            <a:off x="1043608" y="1340768"/>
            <a:ext cx="3816424" cy="295232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044C8A8B-6987-476F-8A39-1F84F5118A2A}"/>
              </a:ext>
            </a:extLst>
          </p:cNvPr>
          <p:cNvSpPr/>
          <p:nvPr/>
        </p:nvSpPr>
        <p:spPr>
          <a:xfrm>
            <a:off x="1475656" y="4221088"/>
            <a:ext cx="6768752" cy="540060"/>
          </a:xfrm>
          <a:prstGeom prst="round2DiagRect">
            <a:avLst>
              <a:gd name="adj1" fmla="val 17431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أي القصتين أكثر دقة في رأيك ؟ مع توضيح السبب .</a:t>
            </a: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4A27F94E-D72A-484D-84FF-14228BEB3D41}"/>
              </a:ext>
            </a:extLst>
          </p:cNvPr>
          <p:cNvSpPr/>
          <p:nvPr/>
        </p:nvSpPr>
        <p:spPr>
          <a:xfrm>
            <a:off x="5462776" y="4843558"/>
            <a:ext cx="3312368" cy="54006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قصة أحمد </a:t>
            </a:r>
          </a:p>
        </p:txBody>
      </p:sp>
      <p:sp>
        <p:nvSpPr>
          <p:cNvPr id="12" name="مستطيل: زوايا قطرية مستديرة 11">
            <a:extLst>
              <a:ext uri="{FF2B5EF4-FFF2-40B4-BE49-F238E27FC236}">
                <a16:creationId xmlns:a16="http://schemas.microsoft.com/office/drawing/2014/main" id="{2C5DAA18-0CE9-4E47-9E69-CE7D7076841A}"/>
              </a:ext>
            </a:extLst>
          </p:cNvPr>
          <p:cNvSpPr/>
          <p:nvPr/>
        </p:nvSpPr>
        <p:spPr>
          <a:xfrm>
            <a:off x="1043608" y="5466028"/>
            <a:ext cx="7704856" cy="9153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لأنها من المصادر الأولية ، لم يحدث فيها أي تغيير أو زيادة أو تحليل من الآخرين  </a:t>
            </a:r>
          </a:p>
        </p:txBody>
      </p:sp>
    </p:spTree>
    <p:extLst>
      <p:ext uri="{BB962C8B-B14F-4D97-AF65-F5344CB8AC3E}">
        <p14:creationId xmlns:p14="http://schemas.microsoft.com/office/powerpoint/2010/main" val="36368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日常_活页夹">
  <a:themeElements>
    <a:clrScheme name="自定义 20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FBFAE2"/>
      </a:hlink>
      <a:folHlink>
        <a:srgbClr val="ECA07A"/>
      </a:folHlink>
    </a:clrScheme>
    <a:fontScheme name="日常_活页夹">
      <a:majorFont>
        <a:latin typeface="Times New Roman"/>
        <a:ea typeface="华文行楷"/>
        <a:cs typeface=""/>
      </a:majorFont>
      <a:minorFont>
        <a:latin typeface="Times New Roman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日常_活页夹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日常_活页夹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157256461</TotalTime>
  <Pages>0</Pages>
  <Words>174</Words>
  <Characters>0</Characters>
  <Application>Microsoft Office PowerPoint</Application>
  <DocSecurity>0</DocSecurity>
  <PresentationFormat>عرض على الشاشة (4:3)</PresentationFormat>
  <Lines>0</Lines>
  <Paragraphs>37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日常_活页夹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Administrator</dc:creator>
  <cp:keywords/>
  <dc:description/>
  <cp:lastModifiedBy>محمد رجب حافظ عثمان</cp:lastModifiedBy>
  <cp:revision>26</cp:revision>
  <cp:lastPrinted>1899-12-30T00:00:00Z</cp:lastPrinted>
  <dcterms:created xsi:type="dcterms:W3CDTF">2010-11-17T21:34:31Z</dcterms:created>
  <dcterms:modified xsi:type="dcterms:W3CDTF">2021-09-30T12:07:46Z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2052-6.6.0.2461</vt:lpwstr>
  </property>
</Properties>
</file>