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41"/>
  </p:notesMasterIdLst>
  <p:sldIdLst>
    <p:sldId id="285" r:id="rId3"/>
    <p:sldId id="286" r:id="rId4"/>
    <p:sldId id="28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98" r:id="rId15"/>
    <p:sldId id="267" r:id="rId16"/>
    <p:sldId id="268" r:id="rId17"/>
    <p:sldId id="270" r:id="rId18"/>
    <p:sldId id="271" r:id="rId19"/>
    <p:sldId id="269" r:id="rId20"/>
    <p:sldId id="272" r:id="rId21"/>
    <p:sldId id="273" r:id="rId22"/>
    <p:sldId id="289" r:id="rId23"/>
    <p:sldId id="290" r:id="rId24"/>
    <p:sldId id="275" r:id="rId25"/>
    <p:sldId id="276" r:id="rId26"/>
    <p:sldId id="302" r:id="rId27"/>
    <p:sldId id="300" r:id="rId28"/>
    <p:sldId id="277" r:id="rId29"/>
    <p:sldId id="296" r:id="rId30"/>
    <p:sldId id="278" r:id="rId31"/>
    <p:sldId id="297" r:id="rId32"/>
    <p:sldId id="279" r:id="rId33"/>
    <p:sldId id="303" r:id="rId34"/>
    <p:sldId id="284" r:id="rId35"/>
    <p:sldId id="304" r:id="rId36"/>
    <p:sldId id="281" r:id="rId37"/>
    <p:sldId id="282" r:id="rId38"/>
    <p:sldId id="299" r:id="rId39"/>
    <p:sldId id="283" r:id="rId40"/>
  </p:sldIdLst>
  <p:sldSz cx="9144000" cy="6858000" type="screen4x3"/>
  <p:notesSz cx="6858000" cy="9144000"/>
  <p:defaultTextStyle>
    <a:defPPr lvl="0">
      <a:defRPr lang="ar-SA"/>
    </a:defPPr>
    <a:lvl1pPr lvl="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lvl="1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lvl="2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lvl="3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lvl="4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lvl="5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lvl="6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lvl="7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lvl="8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42" y="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ACCBB-D1FF-45E3-82D7-4012A3498B91}" type="doc">
      <dgm:prSet loTypeId="urn:microsoft.com/office/officeart/2005/8/layout/vProcess5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9E1CADD0-11B9-4F20-87EE-45C015220A16}">
      <dgm:prSet phldrT="[نص]" custT="1"/>
      <dgm:spPr>
        <a:solidFill>
          <a:srgbClr val="D7DE98"/>
        </a:solidFill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endParaRPr lang="ar-SA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65FE6B-C400-4D3A-8C4A-8635175F1B43}" type="parTrans" cxnId="{C5E17B61-5B9D-4649-9E57-E7A74E021DE5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B2115C66-0891-4E64-9880-19B37CD5318D}" type="sibTrans" cxnId="{C5E17B61-5B9D-4649-9E57-E7A74E021DE5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B263CF8F-6DF0-428E-A7C0-BDFE6280A45B}">
      <dgm:prSet phldrT="[نص]"/>
      <dgm:spPr>
        <a:solidFill>
          <a:srgbClr val="D7DE98"/>
        </a:solidFill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 b="1" dirty="0">
            <a:solidFill>
              <a:schemeClr val="tx1"/>
            </a:solidFill>
          </a:endParaRPr>
        </a:p>
      </dgm:t>
    </dgm:pt>
    <dgm:pt modelId="{A567A07F-0707-421E-AEC6-7DEFA90CF78E}" type="parTrans" cxnId="{B9FB5C0F-1E02-46F6-99C5-C194F041520D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1E4F7DD6-2502-4235-A04A-A28ED22A947A}" type="sibTrans" cxnId="{B9FB5C0F-1E02-46F6-99C5-C194F041520D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2EF174FB-4717-4CC3-81D4-D87EBD4016CA}">
      <dgm:prSet phldrT="[نص]"/>
      <dgm:spPr>
        <a:solidFill>
          <a:srgbClr val="D7DE9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 b="1" dirty="0">
            <a:solidFill>
              <a:schemeClr val="tx1"/>
            </a:solidFill>
          </a:endParaRPr>
        </a:p>
      </dgm:t>
    </dgm:pt>
    <dgm:pt modelId="{2ABFAAE8-D2B2-4847-AA1B-6A1513DA669B}" type="parTrans" cxnId="{87E5E3A9-CB08-4A8F-94CE-965DB0AD75C6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DF552F93-BC26-4ADA-9F4F-A1CFF5F1D476}" type="sibTrans" cxnId="{87E5E3A9-CB08-4A8F-94CE-965DB0AD75C6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3D2CA475-6C6D-4F84-8BB4-5591C45C82A0}" type="pres">
      <dgm:prSet presAssocID="{C4CACCBB-D1FF-45E3-82D7-4012A3498B91}" presName="outerComposite" presStyleCnt="0">
        <dgm:presLayoutVars>
          <dgm:chMax val="5"/>
          <dgm:dir val="rev"/>
          <dgm:resizeHandles val="exact"/>
        </dgm:presLayoutVars>
      </dgm:prSet>
      <dgm:spPr/>
    </dgm:pt>
    <dgm:pt modelId="{84D67D96-DEA4-489C-BBBD-13403452E734}" type="pres">
      <dgm:prSet presAssocID="{C4CACCBB-D1FF-45E3-82D7-4012A3498B91}" presName="dummyMaxCanvas" presStyleCnt="0">
        <dgm:presLayoutVars/>
      </dgm:prSet>
      <dgm:spPr/>
    </dgm:pt>
    <dgm:pt modelId="{89B60C5A-36D3-4F2F-9FCA-7DCFBE6A4A75}" type="pres">
      <dgm:prSet presAssocID="{C4CACCBB-D1FF-45E3-82D7-4012A3498B91}" presName="ThreeNodes_1" presStyleLbl="node1" presStyleIdx="0" presStyleCnt="3">
        <dgm:presLayoutVars>
          <dgm:bulletEnabled val="1"/>
        </dgm:presLayoutVars>
      </dgm:prSet>
      <dgm:spPr/>
    </dgm:pt>
    <dgm:pt modelId="{44445202-DC2D-4890-855D-93CB143D501F}" type="pres">
      <dgm:prSet presAssocID="{C4CACCBB-D1FF-45E3-82D7-4012A3498B91}" presName="ThreeNodes_2" presStyleLbl="node1" presStyleIdx="1" presStyleCnt="3">
        <dgm:presLayoutVars>
          <dgm:bulletEnabled val="1"/>
        </dgm:presLayoutVars>
      </dgm:prSet>
      <dgm:spPr/>
    </dgm:pt>
    <dgm:pt modelId="{550EF3AB-6DC1-43A4-A86C-8F56EE86D3CD}" type="pres">
      <dgm:prSet presAssocID="{C4CACCBB-D1FF-45E3-82D7-4012A3498B91}" presName="ThreeNodes_3" presStyleLbl="node1" presStyleIdx="2" presStyleCnt="3">
        <dgm:presLayoutVars>
          <dgm:bulletEnabled val="1"/>
        </dgm:presLayoutVars>
      </dgm:prSet>
      <dgm:spPr/>
    </dgm:pt>
    <dgm:pt modelId="{E05E2B18-49E3-4BA0-82D8-8D48699652B0}" type="pres">
      <dgm:prSet presAssocID="{C4CACCBB-D1FF-45E3-82D7-4012A3498B91}" presName="ThreeConn_1-2" presStyleLbl="fgAccFollowNode1" presStyleIdx="0" presStyleCnt="2">
        <dgm:presLayoutVars>
          <dgm:bulletEnabled val="1"/>
        </dgm:presLayoutVars>
      </dgm:prSet>
      <dgm:spPr/>
    </dgm:pt>
    <dgm:pt modelId="{DE5B8E6D-FA08-477A-852C-E750D229B54C}" type="pres">
      <dgm:prSet presAssocID="{C4CACCBB-D1FF-45E3-82D7-4012A3498B91}" presName="ThreeConn_2-3" presStyleLbl="fgAccFollowNode1" presStyleIdx="1" presStyleCnt="2" custLinFactNeighborY="-39000">
        <dgm:presLayoutVars>
          <dgm:bulletEnabled val="1"/>
        </dgm:presLayoutVars>
      </dgm:prSet>
      <dgm:spPr/>
    </dgm:pt>
    <dgm:pt modelId="{A95F57D4-C9C4-45CF-96E7-A872AECA37AF}" type="pres">
      <dgm:prSet presAssocID="{C4CACCBB-D1FF-45E3-82D7-4012A3498B91}" presName="ThreeNodes_1_text" presStyleLbl="node1" presStyleIdx="2" presStyleCnt="3">
        <dgm:presLayoutVars>
          <dgm:bulletEnabled val="1"/>
        </dgm:presLayoutVars>
      </dgm:prSet>
      <dgm:spPr/>
    </dgm:pt>
    <dgm:pt modelId="{4A5E9C28-B334-44A6-A220-3CBB9F23C776}" type="pres">
      <dgm:prSet presAssocID="{C4CACCBB-D1FF-45E3-82D7-4012A3498B91}" presName="ThreeNodes_2_text" presStyleLbl="node1" presStyleIdx="2" presStyleCnt="3">
        <dgm:presLayoutVars>
          <dgm:bulletEnabled val="1"/>
        </dgm:presLayoutVars>
      </dgm:prSet>
      <dgm:spPr/>
    </dgm:pt>
    <dgm:pt modelId="{209146B3-CF5D-4CA9-9403-25999C457468}" type="pres">
      <dgm:prSet presAssocID="{C4CACCBB-D1FF-45E3-82D7-4012A3498B9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9FB5C0F-1E02-46F6-99C5-C194F041520D}" srcId="{C4CACCBB-D1FF-45E3-82D7-4012A3498B91}" destId="{B263CF8F-6DF0-428E-A7C0-BDFE6280A45B}" srcOrd="1" destOrd="0" parTransId="{A567A07F-0707-421E-AEC6-7DEFA90CF78E}" sibTransId="{1E4F7DD6-2502-4235-A04A-A28ED22A947A}"/>
    <dgm:cxn modelId="{9E742815-DDF3-41A0-805E-C26DEA9AC744}" type="presOf" srcId="{B263CF8F-6DF0-428E-A7C0-BDFE6280A45B}" destId="{4A5E9C28-B334-44A6-A220-3CBB9F23C776}" srcOrd="1" destOrd="0" presId="urn:microsoft.com/office/officeart/2005/8/layout/vProcess5"/>
    <dgm:cxn modelId="{D3A77A2A-FE4C-4899-AC08-FB00555DDB8D}" type="presOf" srcId="{9E1CADD0-11B9-4F20-87EE-45C015220A16}" destId="{89B60C5A-36D3-4F2F-9FCA-7DCFBE6A4A75}" srcOrd="0" destOrd="0" presId="urn:microsoft.com/office/officeart/2005/8/layout/vProcess5"/>
    <dgm:cxn modelId="{3874F24F-A5AE-447B-B40D-1EDC9A579CDB}" type="presOf" srcId="{2EF174FB-4717-4CC3-81D4-D87EBD4016CA}" destId="{209146B3-CF5D-4CA9-9403-25999C457468}" srcOrd="1" destOrd="0" presId="urn:microsoft.com/office/officeart/2005/8/layout/vProcess5"/>
    <dgm:cxn modelId="{46221057-FA0C-439B-92BC-8D23FA417D70}" type="presOf" srcId="{9E1CADD0-11B9-4F20-87EE-45C015220A16}" destId="{A95F57D4-C9C4-45CF-96E7-A872AECA37AF}" srcOrd="1" destOrd="0" presId="urn:microsoft.com/office/officeart/2005/8/layout/vProcess5"/>
    <dgm:cxn modelId="{7FC53258-01C9-4678-816F-3BE273C5C2DC}" type="presOf" srcId="{B2115C66-0891-4E64-9880-19B37CD5318D}" destId="{E05E2B18-49E3-4BA0-82D8-8D48699652B0}" srcOrd="0" destOrd="0" presId="urn:microsoft.com/office/officeart/2005/8/layout/vProcess5"/>
    <dgm:cxn modelId="{C5E17B61-5B9D-4649-9E57-E7A74E021DE5}" srcId="{C4CACCBB-D1FF-45E3-82D7-4012A3498B91}" destId="{9E1CADD0-11B9-4F20-87EE-45C015220A16}" srcOrd="0" destOrd="0" parTransId="{CF65FE6B-C400-4D3A-8C4A-8635175F1B43}" sibTransId="{B2115C66-0891-4E64-9880-19B37CD5318D}"/>
    <dgm:cxn modelId="{7EAAE18E-99AA-4DF5-90B2-E5A4207D0063}" type="presOf" srcId="{B263CF8F-6DF0-428E-A7C0-BDFE6280A45B}" destId="{44445202-DC2D-4890-855D-93CB143D501F}" srcOrd="0" destOrd="0" presId="urn:microsoft.com/office/officeart/2005/8/layout/vProcess5"/>
    <dgm:cxn modelId="{CBD0BA9F-736C-41B7-97CA-E1BD68443C55}" type="presOf" srcId="{C4CACCBB-D1FF-45E3-82D7-4012A3498B91}" destId="{3D2CA475-6C6D-4F84-8BB4-5591C45C82A0}" srcOrd="0" destOrd="0" presId="urn:microsoft.com/office/officeart/2005/8/layout/vProcess5"/>
    <dgm:cxn modelId="{87E5E3A9-CB08-4A8F-94CE-965DB0AD75C6}" srcId="{C4CACCBB-D1FF-45E3-82D7-4012A3498B91}" destId="{2EF174FB-4717-4CC3-81D4-D87EBD4016CA}" srcOrd="2" destOrd="0" parTransId="{2ABFAAE8-D2B2-4847-AA1B-6A1513DA669B}" sibTransId="{DF552F93-BC26-4ADA-9F4F-A1CFF5F1D476}"/>
    <dgm:cxn modelId="{B4D186D9-0D88-4278-B21A-B3742A10987C}" type="presOf" srcId="{1E4F7DD6-2502-4235-A04A-A28ED22A947A}" destId="{DE5B8E6D-FA08-477A-852C-E750D229B54C}" srcOrd="0" destOrd="0" presId="urn:microsoft.com/office/officeart/2005/8/layout/vProcess5"/>
    <dgm:cxn modelId="{E232F8EB-D7A7-4D80-840C-B666FD038C97}" type="presOf" srcId="{2EF174FB-4717-4CC3-81D4-D87EBD4016CA}" destId="{550EF3AB-6DC1-43A4-A86C-8F56EE86D3CD}" srcOrd="0" destOrd="0" presId="urn:microsoft.com/office/officeart/2005/8/layout/vProcess5"/>
    <dgm:cxn modelId="{B9218955-784B-4ED8-856E-331EE9459215}" type="presParOf" srcId="{3D2CA475-6C6D-4F84-8BB4-5591C45C82A0}" destId="{84D67D96-DEA4-489C-BBBD-13403452E734}" srcOrd="0" destOrd="0" presId="urn:microsoft.com/office/officeart/2005/8/layout/vProcess5"/>
    <dgm:cxn modelId="{239E22E4-AB06-4579-B9D7-A73DA2BE4660}" type="presParOf" srcId="{3D2CA475-6C6D-4F84-8BB4-5591C45C82A0}" destId="{89B60C5A-36D3-4F2F-9FCA-7DCFBE6A4A75}" srcOrd="1" destOrd="0" presId="urn:microsoft.com/office/officeart/2005/8/layout/vProcess5"/>
    <dgm:cxn modelId="{67640061-BD0B-4ACB-B694-972EE6877CF5}" type="presParOf" srcId="{3D2CA475-6C6D-4F84-8BB4-5591C45C82A0}" destId="{44445202-DC2D-4890-855D-93CB143D501F}" srcOrd="2" destOrd="0" presId="urn:microsoft.com/office/officeart/2005/8/layout/vProcess5"/>
    <dgm:cxn modelId="{DBE9010A-FF3E-4188-97EF-DFE70EF04474}" type="presParOf" srcId="{3D2CA475-6C6D-4F84-8BB4-5591C45C82A0}" destId="{550EF3AB-6DC1-43A4-A86C-8F56EE86D3CD}" srcOrd="3" destOrd="0" presId="urn:microsoft.com/office/officeart/2005/8/layout/vProcess5"/>
    <dgm:cxn modelId="{F513945D-D353-4111-A0B6-6D29A84FC1C7}" type="presParOf" srcId="{3D2CA475-6C6D-4F84-8BB4-5591C45C82A0}" destId="{E05E2B18-49E3-4BA0-82D8-8D48699652B0}" srcOrd="4" destOrd="0" presId="urn:microsoft.com/office/officeart/2005/8/layout/vProcess5"/>
    <dgm:cxn modelId="{CD5B82C3-42FE-4960-AEDA-A9B4BC99BCC0}" type="presParOf" srcId="{3D2CA475-6C6D-4F84-8BB4-5591C45C82A0}" destId="{DE5B8E6D-FA08-477A-852C-E750D229B54C}" srcOrd="5" destOrd="0" presId="urn:microsoft.com/office/officeart/2005/8/layout/vProcess5"/>
    <dgm:cxn modelId="{ABEAE49F-A6EE-4506-85C1-BD6A9AABAB54}" type="presParOf" srcId="{3D2CA475-6C6D-4F84-8BB4-5591C45C82A0}" destId="{A95F57D4-C9C4-45CF-96E7-A872AECA37AF}" srcOrd="6" destOrd="0" presId="urn:microsoft.com/office/officeart/2005/8/layout/vProcess5"/>
    <dgm:cxn modelId="{D935F957-169B-4D9F-9B54-ECAA6FA4406C}" type="presParOf" srcId="{3D2CA475-6C6D-4F84-8BB4-5591C45C82A0}" destId="{4A5E9C28-B334-44A6-A220-3CBB9F23C776}" srcOrd="7" destOrd="0" presId="urn:microsoft.com/office/officeart/2005/8/layout/vProcess5"/>
    <dgm:cxn modelId="{A515DEC7-BC70-4BC6-B7F6-27276C919983}" type="presParOf" srcId="{3D2CA475-6C6D-4F84-8BB4-5591C45C82A0}" destId="{209146B3-CF5D-4CA9-9403-25999C45746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60C5A-36D3-4F2F-9FCA-7DCFBE6A4A75}">
      <dsp:nvSpPr>
        <dsp:cNvPr id="0" name=""/>
        <dsp:cNvSpPr/>
      </dsp:nvSpPr>
      <dsp:spPr>
        <a:xfrm>
          <a:off x="1087219" y="0"/>
          <a:ext cx="6160908" cy="1555372"/>
        </a:xfrm>
        <a:prstGeom prst="roundRect">
          <a:avLst>
            <a:gd name="adj" fmla="val 10000"/>
          </a:avLst>
        </a:prstGeom>
        <a:solidFill>
          <a:srgbClr val="D7DE9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99812" y="45555"/>
        <a:ext cx="4502760" cy="1464262"/>
      </dsp:txXfrm>
    </dsp:sp>
    <dsp:sp modelId="{44445202-DC2D-4890-855D-93CB143D501F}">
      <dsp:nvSpPr>
        <dsp:cNvPr id="0" name=""/>
        <dsp:cNvSpPr/>
      </dsp:nvSpPr>
      <dsp:spPr>
        <a:xfrm>
          <a:off x="543609" y="1814601"/>
          <a:ext cx="6160908" cy="1555372"/>
        </a:xfrm>
        <a:prstGeom prst="roundRect">
          <a:avLst>
            <a:gd name="adj" fmla="val 10000"/>
          </a:avLst>
        </a:prstGeom>
        <a:solidFill>
          <a:srgbClr val="D7DE98"/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500" b="1" kern="1200" dirty="0">
            <a:solidFill>
              <a:schemeClr val="tx1"/>
            </a:solidFill>
          </a:endParaRPr>
        </a:p>
      </dsp:txBody>
      <dsp:txXfrm>
        <a:off x="2143766" y="1860156"/>
        <a:ext cx="4515196" cy="1464262"/>
      </dsp:txXfrm>
    </dsp:sp>
    <dsp:sp modelId="{550EF3AB-6DC1-43A4-A86C-8F56EE86D3CD}">
      <dsp:nvSpPr>
        <dsp:cNvPr id="0" name=""/>
        <dsp:cNvSpPr/>
      </dsp:nvSpPr>
      <dsp:spPr>
        <a:xfrm>
          <a:off x="0" y="3629203"/>
          <a:ext cx="6160908" cy="1555372"/>
        </a:xfrm>
        <a:prstGeom prst="roundRect">
          <a:avLst>
            <a:gd name="adj" fmla="val 10000"/>
          </a:avLst>
        </a:prstGeom>
        <a:solidFill>
          <a:srgbClr val="D7DE98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6500" b="1" kern="1200" dirty="0">
            <a:solidFill>
              <a:schemeClr val="tx1"/>
            </a:solidFill>
          </a:endParaRPr>
        </a:p>
      </dsp:txBody>
      <dsp:txXfrm>
        <a:off x="1600156" y="3674758"/>
        <a:ext cx="4515196" cy="1464262"/>
      </dsp:txXfrm>
    </dsp:sp>
    <dsp:sp modelId="{E05E2B18-49E3-4BA0-82D8-8D48699652B0}">
      <dsp:nvSpPr>
        <dsp:cNvPr id="0" name=""/>
        <dsp:cNvSpPr/>
      </dsp:nvSpPr>
      <dsp:spPr>
        <a:xfrm>
          <a:off x="1087219" y="1179491"/>
          <a:ext cx="1010992" cy="1010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kern="1200">
            <a:solidFill>
              <a:schemeClr val="tx1"/>
            </a:solidFill>
          </a:endParaRPr>
        </a:p>
      </dsp:txBody>
      <dsp:txXfrm>
        <a:off x="1314692" y="1179491"/>
        <a:ext cx="556046" cy="760771"/>
      </dsp:txXfrm>
    </dsp:sp>
    <dsp:sp modelId="{DE5B8E6D-FA08-477A-852C-E750D229B54C}">
      <dsp:nvSpPr>
        <dsp:cNvPr id="0" name=""/>
        <dsp:cNvSpPr/>
      </dsp:nvSpPr>
      <dsp:spPr>
        <a:xfrm>
          <a:off x="543609" y="2589436"/>
          <a:ext cx="1010992" cy="1010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b="1" kern="1200">
            <a:solidFill>
              <a:schemeClr val="tx1"/>
            </a:solidFill>
          </a:endParaRPr>
        </a:p>
      </dsp:txBody>
      <dsp:txXfrm>
        <a:off x="771082" y="2589436"/>
        <a:ext cx="556046" cy="760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6CECC9B-69A6-4508-BC29-54C30A203911}" type="datetimeFigureOut">
              <a:rPr lang="ar-SA" smtClean="0"/>
              <a:pPr/>
              <a:t>23 ربيع الأول، 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8D3ADF8-E880-47C3-8328-4311C4DC11E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F8AC5-DBE8-45D6-A9B0-770A04CD2C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9A8B3-10FD-4AD3-A6DC-870C9F1185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78BD5-2101-4783-84F0-5C3BD18CC4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0F8-9BC3-4315-BCE9-D0A1F186E085}" type="datetimeFigureOut">
              <a:rPr lang="ar-SA" smtClean="0"/>
              <a:t>23 ربيع الأول، 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E4F0-4F2A-4DAB-B84B-1A3D08537E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239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0F8-9BC3-4315-BCE9-D0A1F186E085}" type="datetimeFigureOut">
              <a:rPr lang="ar-SA" smtClean="0"/>
              <a:t>23 ربيع الأول، 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E4F0-4F2A-4DAB-B84B-1A3D08537E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7995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0F8-9BC3-4315-BCE9-D0A1F186E085}" type="datetimeFigureOut">
              <a:rPr lang="ar-SA" smtClean="0"/>
              <a:t>23 ربيع الأول، 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E4F0-4F2A-4DAB-B84B-1A3D08537E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238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0F8-9BC3-4315-BCE9-D0A1F186E085}" type="datetimeFigureOut">
              <a:rPr lang="ar-SA" smtClean="0"/>
              <a:t>23 ربيع الأول، 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E4F0-4F2A-4DAB-B84B-1A3D08537E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0913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0F8-9BC3-4315-BCE9-D0A1F186E085}" type="datetimeFigureOut">
              <a:rPr lang="ar-SA" smtClean="0"/>
              <a:t>23 ربيع الأول، 1447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E4F0-4F2A-4DAB-B84B-1A3D08537E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9731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0F8-9BC3-4315-BCE9-D0A1F186E085}" type="datetimeFigureOut">
              <a:rPr lang="ar-SA" smtClean="0"/>
              <a:t>23 ربيع الأول، 1447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E4F0-4F2A-4DAB-B84B-1A3D08537E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633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0F8-9BC3-4315-BCE9-D0A1F186E085}" type="datetimeFigureOut">
              <a:rPr lang="ar-SA" smtClean="0"/>
              <a:t>23 ربيع الأول، 1447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E4F0-4F2A-4DAB-B84B-1A3D08537E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2488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0F8-9BC3-4315-BCE9-D0A1F186E085}" type="datetimeFigureOut">
              <a:rPr lang="ar-SA" smtClean="0"/>
              <a:t>23 ربيع الأول، 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E4F0-4F2A-4DAB-B84B-1A3D08537E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177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8116E-061E-46BC-8A63-C700A3A981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0F8-9BC3-4315-BCE9-D0A1F186E085}" type="datetimeFigureOut">
              <a:rPr lang="ar-SA" smtClean="0"/>
              <a:t>23 ربيع الأول، 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E4F0-4F2A-4DAB-B84B-1A3D08537E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0857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0F8-9BC3-4315-BCE9-D0A1F186E085}" type="datetimeFigureOut">
              <a:rPr lang="ar-SA" smtClean="0"/>
              <a:t>23 ربيع الأول، 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E4F0-4F2A-4DAB-B84B-1A3D08537E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4689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0F8-9BC3-4315-BCE9-D0A1F186E085}" type="datetimeFigureOut">
              <a:rPr lang="ar-SA" smtClean="0"/>
              <a:t>23 ربيع الأول، 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E4F0-4F2A-4DAB-B84B-1A3D08537E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789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46069-C3E4-45BC-89DD-C3CC1057FB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C43B-4B13-4DC7-BAC5-86DF404764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B7C52-EAB9-4A1F-80AE-A8C18000E65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364E3-E582-4103-9764-CE1290BA06F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DB82A-4D69-4004-8110-685F1A9C96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A6B06-85B1-42B4-9CAE-1028F2A6BC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D1DD-77EC-4BD5-92D1-4D5C22AEB6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861E5063-98B4-4C85-96DC-1D7F4237E4A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790F8-9BC3-4315-BCE9-D0A1F186E085}" type="datetimeFigureOut">
              <a:rPr lang="ar-SA" smtClean="0"/>
              <a:t>23 ربيع الأول، 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E4F0-4F2A-4DAB-B84B-1A3D08537E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307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gif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gif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760"/>
            <a:ext cx="9144001" cy="6894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5" y="1154089"/>
            <a:ext cx="7103659" cy="5025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58" y="1594229"/>
            <a:ext cx="3973684" cy="289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6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348" y="1857364"/>
            <a:ext cx="7643866" cy="1785950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br>
              <a:rPr lang="ar-SA" b="1" dirty="0"/>
            </a:br>
            <a:r>
              <a:rPr lang="ar-SA" b="1" dirty="0"/>
              <a:t>احبابي.. من خلال استراتيجية التصفح حددوا أهداف درسنا لهذا اليوم</a:t>
            </a:r>
            <a:br>
              <a:rPr lang="ar-SA" dirty="0"/>
            </a:br>
            <a:endParaRPr lang="ar-SA" dirty="0"/>
          </a:p>
        </p:txBody>
      </p:sp>
      <p:pic>
        <p:nvPicPr>
          <p:cNvPr id="5" name="صورة 4" descr="0c024fd7e55c5dbc1c1900b5467498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786190"/>
            <a:ext cx="2857520" cy="2786082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/>
          <p:cNvSpPr/>
          <p:nvPr/>
        </p:nvSpPr>
        <p:spPr>
          <a:xfrm>
            <a:off x="4786314" y="3214686"/>
            <a:ext cx="4104456" cy="1368152"/>
          </a:xfrm>
          <a:prstGeom prst="ellipse">
            <a:avLst/>
          </a:prstGeom>
          <a:solidFill>
            <a:schemeClr val="accent1">
              <a:lumMod val="90000"/>
              <a:alpha val="38000"/>
            </a:schemeClr>
          </a:solidFill>
          <a:ln>
            <a:solidFill>
              <a:srgbClr val="996633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2- أن تناقش الطالبات المقصود بالعلم السعودي 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( لونه – وماذا كتب فيه ) .  </a:t>
            </a:r>
          </a:p>
        </p:txBody>
      </p:sp>
      <p:pic>
        <p:nvPicPr>
          <p:cNvPr id="7" name="Picture 7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" y="5739618"/>
            <a:ext cx="4065531" cy="105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ØµÙØ±Ø© Ø°Ø§Øª ØµÙØ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2"/>
          <a:stretch/>
        </p:blipFill>
        <p:spPr bwMode="auto">
          <a:xfrm>
            <a:off x="2214546" y="357166"/>
            <a:ext cx="2227478" cy="124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سهم إلى اليسار 8"/>
          <p:cNvSpPr/>
          <p:nvPr/>
        </p:nvSpPr>
        <p:spPr>
          <a:xfrm>
            <a:off x="4624086" y="59327"/>
            <a:ext cx="4392488" cy="1584176"/>
          </a:xfrm>
          <a:prstGeom prst="leftArrow">
            <a:avLst>
              <a:gd name="adj1" fmla="val 50000"/>
              <a:gd name="adj2" fmla="val 39006"/>
            </a:avLst>
          </a:prstGeom>
          <a:solidFill>
            <a:srgbClr val="C00000">
              <a:alpha val="35686"/>
            </a:srgbClr>
          </a:solidFill>
          <a:ln>
            <a:solidFill>
              <a:srgbClr val="996633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5401092" y="434827"/>
            <a:ext cx="327365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أهداف الدرس :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4786314" y="1714488"/>
            <a:ext cx="4104456" cy="1368152"/>
          </a:xfrm>
          <a:prstGeom prst="ellipse">
            <a:avLst/>
          </a:prstGeom>
          <a:solidFill>
            <a:schemeClr val="accent1">
              <a:lumMod val="75000"/>
              <a:alpha val="16000"/>
            </a:schemeClr>
          </a:solidFill>
          <a:ln>
            <a:solidFill>
              <a:srgbClr val="FF0000">
                <a:alpha val="1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1- أن تبين  الطالبة المقصود بالرموز الوطنية. </a:t>
            </a:r>
          </a:p>
        </p:txBody>
      </p:sp>
      <p:sp>
        <p:nvSpPr>
          <p:cNvPr id="11" name="شكل بيضاوي 10"/>
          <p:cNvSpPr/>
          <p:nvPr/>
        </p:nvSpPr>
        <p:spPr>
          <a:xfrm>
            <a:off x="4857752" y="4929198"/>
            <a:ext cx="4104456" cy="1368152"/>
          </a:xfrm>
          <a:prstGeom prst="ellipse">
            <a:avLst/>
          </a:prstGeom>
          <a:solidFill>
            <a:schemeClr val="accent1">
              <a:lumMod val="90000"/>
              <a:alpha val="38000"/>
            </a:schemeClr>
          </a:solidFill>
          <a:ln>
            <a:solidFill>
              <a:srgbClr val="996633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3- أن نتشارك جميعا في تحية العلم السعودي . </a:t>
            </a:r>
          </a:p>
        </p:txBody>
      </p:sp>
      <p:sp>
        <p:nvSpPr>
          <p:cNvPr id="13" name="شكل بيضاوي 12"/>
          <p:cNvSpPr/>
          <p:nvPr/>
        </p:nvSpPr>
        <p:spPr>
          <a:xfrm>
            <a:off x="571472" y="1511877"/>
            <a:ext cx="4104456" cy="1368152"/>
          </a:xfrm>
          <a:prstGeom prst="ellipse">
            <a:avLst/>
          </a:prstGeom>
          <a:solidFill>
            <a:schemeClr val="accent1">
              <a:lumMod val="75000"/>
              <a:alpha val="16000"/>
            </a:schemeClr>
          </a:solidFill>
          <a:ln>
            <a:solidFill>
              <a:srgbClr val="FF0000">
                <a:alpha val="1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4- أن تعدد الطالبات مميزات العلم السعودي . </a:t>
            </a:r>
          </a:p>
        </p:txBody>
      </p:sp>
      <p:sp>
        <p:nvSpPr>
          <p:cNvPr id="14" name="شكل بيضاوي 13"/>
          <p:cNvSpPr/>
          <p:nvPr/>
        </p:nvSpPr>
        <p:spPr>
          <a:xfrm>
            <a:off x="571472" y="2881551"/>
            <a:ext cx="4104456" cy="1368152"/>
          </a:xfrm>
          <a:prstGeom prst="ellipse">
            <a:avLst/>
          </a:prstGeom>
          <a:solidFill>
            <a:schemeClr val="accent1">
              <a:lumMod val="75000"/>
              <a:alpha val="16000"/>
            </a:schemeClr>
          </a:solidFill>
          <a:ln>
            <a:solidFill>
              <a:srgbClr val="FF0000">
                <a:alpha val="1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5- أن تعرف الطالبة المقصود باليوم الوطني لبلادي . </a:t>
            </a: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37026EEB-2586-4B75-824B-5F8233353564}"/>
              </a:ext>
            </a:extLst>
          </p:cNvPr>
          <p:cNvSpPr/>
          <p:nvPr/>
        </p:nvSpPr>
        <p:spPr>
          <a:xfrm>
            <a:off x="681858" y="4332579"/>
            <a:ext cx="4104456" cy="1368152"/>
          </a:xfrm>
          <a:prstGeom prst="ellipse">
            <a:avLst/>
          </a:prstGeom>
          <a:solidFill>
            <a:schemeClr val="accent1">
              <a:lumMod val="75000"/>
              <a:alpha val="16000"/>
            </a:schemeClr>
          </a:solidFill>
          <a:ln>
            <a:solidFill>
              <a:srgbClr val="FF0000">
                <a:alpha val="1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6- أن يقدرن الطالبات الجهود التي قام بها مؤسس هذه البلاد لتوحيد المملكة العربية السعودية . </a:t>
            </a:r>
          </a:p>
        </p:txBody>
      </p:sp>
    </p:spTree>
    <p:extLst>
      <p:ext uri="{BB962C8B-B14F-4D97-AF65-F5344CB8AC3E}">
        <p14:creationId xmlns:p14="http://schemas.microsoft.com/office/powerpoint/2010/main" val="4194157596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857356" y="714356"/>
            <a:ext cx="547248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صورة ومعنى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صورة 16" descr="fd05ffc653eaf5c11203b8fd3a6577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-56271"/>
            <a:ext cx="1212912" cy="1785926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714348" y="105280"/>
            <a:ext cx="3214710" cy="5376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 ذكاء لغوي لفظي</a:t>
            </a:r>
          </a:p>
        </p:txBody>
      </p:sp>
      <p:pic>
        <p:nvPicPr>
          <p:cNvPr id="4" name="صورة 3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E926E97-A9AE-4F8C-A95B-C3DB248EA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949" y="2569105"/>
            <a:ext cx="2008301" cy="1922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B0D6D091-B17C-4D1C-8A10-917E306B0833}"/>
              </a:ext>
            </a:extLst>
          </p:cNvPr>
          <p:cNvSpPr/>
          <p:nvPr/>
        </p:nvSpPr>
        <p:spPr>
          <a:xfrm>
            <a:off x="1857356" y="4866027"/>
            <a:ext cx="547248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سؤال : ما ذا تمثل الصور؟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صورة 5" descr="صورة تحتوي على داخلي, غطاء رأس, خوذة, جالس&#10;&#10;تم إنشاء الوصف تلقائياً">
            <a:extLst>
              <a:ext uri="{FF2B5EF4-FFF2-40B4-BE49-F238E27FC236}">
                <a16:creationId xmlns:a16="http://schemas.microsoft.com/office/drawing/2014/main" id="{043C0CB4-F393-4536-AA76-084727775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0" y="2620666"/>
            <a:ext cx="3003472" cy="199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 descr="صورة تحتوي على المصباح&#10;&#10;تم إنشاء الوصف تلقائياً">
            <a:extLst>
              <a:ext uri="{FF2B5EF4-FFF2-40B4-BE49-F238E27FC236}">
                <a16:creationId xmlns:a16="http://schemas.microsoft.com/office/drawing/2014/main" id="{78B7B04C-09B2-4E29-A70D-7334763F7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200" y="2569105"/>
            <a:ext cx="1955800" cy="201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ساعة حائط&#10;&#10;تم إنشاء الوصف تلقائياً">
            <a:extLst>
              <a:ext uri="{FF2B5EF4-FFF2-40B4-BE49-F238E27FC236}">
                <a16:creationId xmlns:a16="http://schemas.microsoft.com/office/drawing/2014/main" id="{850C5195-2D30-4401-B44E-407CF21BB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68"/>
          <a:stretch/>
        </p:blipFill>
        <p:spPr>
          <a:xfrm>
            <a:off x="5899948" y="459498"/>
            <a:ext cx="2596160" cy="1892556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BFB2B17-97AE-433B-8130-3EA1F6C200F2}"/>
              </a:ext>
            </a:extLst>
          </p:cNvPr>
          <p:cNvSpPr/>
          <p:nvPr/>
        </p:nvSpPr>
        <p:spPr>
          <a:xfrm>
            <a:off x="776551" y="574779"/>
            <a:ext cx="495797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سؤال : </a:t>
            </a:r>
            <a:r>
              <a:rPr lang="ar-SA" sz="48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ماهو</a:t>
            </a:r>
            <a:r>
              <a:rPr lang="ar-S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مفرد كلمة الرموز ؟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2B7582B-DFC0-462F-AA90-3C97041BB6F5}"/>
              </a:ext>
            </a:extLst>
          </p:cNvPr>
          <p:cNvSpPr/>
          <p:nvPr/>
        </p:nvSpPr>
        <p:spPr>
          <a:xfrm>
            <a:off x="2566294" y="1865968"/>
            <a:ext cx="135551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الرمز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0E0A847-2FCE-49F4-BEF2-3F294A8590D2}"/>
              </a:ext>
            </a:extLst>
          </p:cNvPr>
          <p:cNvSpPr/>
          <p:nvPr/>
        </p:nvSpPr>
        <p:spPr>
          <a:xfrm>
            <a:off x="707626" y="4471318"/>
            <a:ext cx="761846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الرمز : تمثيل الشيء بواسطة وسيلة تعبيرية  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298" y="214290"/>
            <a:ext cx="2648388" cy="2143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مستطيل مستدير الزوايا 6"/>
          <p:cNvSpPr/>
          <p:nvPr/>
        </p:nvSpPr>
        <p:spPr>
          <a:xfrm>
            <a:off x="571472" y="3286124"/>
            <a:ext cx="8072494" cy="2928958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8" name="مستطيل 7"/>
          <p:cNvSpPr/>
          <p:nvPr/>
        </p:nvSpPr>
        <p:spPr>
          <a:xfrm>
            <a:off x="4029193" y="3786190"/>
            <a:ext cx="4517583" cy="132343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ar-SA" sz="4000" dirty="0" err="1">
                <a:solidFill>
                  <a:srgbClr val="FF0000"/>
                </a:solidFill>
                <a:cs typeface="DecoType Naskh Variants" pitchFamily="2" charset="-78"/>
              </a:rPr>
              <a:t>ماهو</a:t>
            </a:r>
            <a:r>
              <a:rPr lang="ar-SA" sz="4000" dirty="0">
                <a:solidFill>
                  <a:srgbClr val="FF0000"/>
                </a:solidFill>
                <a:cs typeface="DecoType Naskh Variants" pitchFamily="2" charset="-78"/>
              </a:rPr>
              <a:t> العلم  ؟</a:t>
            </a:r>
          </a:p>
          <a:p>
            <a:pPr algn="ctr">
              <a:buFontTx/>
              <a:buChar char="-"/>
            </a:pPr>
            <a:r>
              <a:rPr lang="ar-SA" sz="4000" dirty="0">
                <a:solidFill>
                  <a:srgbClr val="FF0000"/>
                </a:solidFill>
                <a:cs typeface="DecoType Naskh Variants" pitchFamily="2" charset="-78"/>
              </a:rPr>
              <a:t> ما هي مميزات العلم السعودي ؟</a:t>
            </a:r>
          </a:p>
        </p:txBody>
      </p:sp>
      <p:pic>
        <p:nvPicPr>
          <p:cNvPr id="5" name="صورة 4" descr="295b4fbfeb4bafbda5e3fda4defb42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071546"/>
            <a:ext cx="1962148" cy="1962148"/>
          </a:xfrm>
          <a:prstGeom prst="rect">
            <a:avLst/>
          </a:prstGeom>
          <a:ln>
            <a:solidFill>
              <a:srgbClr val="86146E"/>
            </a:solidFill>
          </a:ln>
        </p:spPr>
      </p:pic>
      <p:pic>
        <p:nvPicPr>
          <p:cNvPr id="9" name="صورة 8" descr="images (3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786190"/>
            <a:ext cx="2857500" cy="1600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عنوان 1"/>
          <p:cNvSpPr>
            <a:spLocks noGrp="1"/>
          </p:cNvSpPr>
          <p:nvPr>
            <p:ph type="title"/>
          </p:nvPr>
        </p:nvSpPr>
        <p:spPr>
          <a:xfrm>
            <a:off x="539750" y="1412875"/>
            <a:ext cx="8229600" cy="3365500"/>
          </a:xfrm>
          <a:solidFill>
            <a:srgbClr val="D7DE98"/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ar-SA" sz="5400" dirty="0">
                <a:solidFill>
                  <a:srgbClr val="0070C0"/>
                </a:solidFill>
              </a:rPr>
              <a:t>برأيك ما المقصود بالرموز الوطنية السعودية ؟</a:t>
            </a:r>
          </a:p>
        </p:txBody>
      </p:sp>
      <p:pic>
        <p:nvPicPr>
          <p:cNvPr id="86020" name="صورة 3" descr="radnewsmile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076700"/>
            <a:ext cx="2016125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3" name="WordArt 7"/>
          <p:cNvSpPr>
            <a:spLocks noChangeArrowheads="1" noChangeShapeType="1" noTextEdit="1"/>
          </p:cNvSpPr>
          <p:nvPr/>
        </p:nvSpPr>
        <p:spPr bwMode="auto">
          <a:xfrm>
            <a:off x="2428860" y="642918"/>
            <a:ext cx="41338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استراتيجية العصف الذهني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215074" y="0"/>
            <a:ext cx="17525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نشاط</a:t>
            </a:r>
            <a:endParaRPr lang="ar-SA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صورة 5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4214818"/>
            <a:ext cx="3214710" cy="2071702"/>
          </a:xfrm>
          <a:prstGeom prst="rect">
            <a:avLst/>
          </a:prstGeom>
        </p:spPr>
      </p:pic>
    </p:spTree>
  </p:cSld>
  <p:clrMapOvr>
    <a:masterClrMapping/>
  </p:clrMapOvr>
  <p:transition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7884368" y="0"/>
            <a:ext cx="1259632" cy="6858000"/>
          </a:xfrm>
          <a:prstGeom prst="rect">
            <a:avLst/>
          </a:prstGeom>
          <a:solidFill>
            <a:srgbClr val="D7DE98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8041158" y="-171400"/>
            <a:ext cx="923330" cy="6525344"/>
          </a:xfrm>
          <a:prstGeom prst="rect">
            <a:avLst/>
          </a:prstGeom>
          <a:noFill/>
        </p:spPr>
        <p:txBody>
          <a:bodyPr vert="vert270"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spc="150" dirty="0">
                <a:ln w="11430"/>
                <a:solidFill>
                  <a:srgbClr val="F8F8F8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2" charset="-78"/>
                <a:cs typeface="DecoType Naskh Special" pitchFamily="2" charset="-78"/>
              </a:rPr>
              <a:t>مهارة تفكير  </a:t>
            </a:r>
          </a:p>
        </p:txBody>
      </p:sp>
      <p:pic>
        <p:nvPicPr>
          <p:cNvPr id="8" name="صورة 7" descr="screen_bean_question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1520" y="1340768"/>
            <a:ext cx="1440160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D60093">
                <a:alpha val="65000"/>
              </a:srgbClr>
            </a:outerShdw>
          </a:effectLst>
        </p:spPr>
      </p:pic>
      <p:pic>
        <p:nvPicPr>
          <p:cNvPr id="5" name="صورة 14" descr="post-20628-1155453299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5286388"/>
            <a:ext cx="194421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36512" y="188640"/>
            <a:ext cx="784887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ar-SA" sz="36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المفكرون الجيدون سريعون في تحليل العلاقة بين الأشياء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864096" y="2419246"/>
            <a:ext cx="68407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cs typeface="DecoType Naskh" pitchFamily="2" charset="-78"/>
              </a:rPr>
              <a:t>احبائي .. </a:t>
            </a:r>
          </a:p>
          <a:p>
            <a:r>
              <a:rPr lang="ar-SA" sz="3600" dirty="0">
                <a:cs typeface="DecoType Naskh" pitchFamily="2" charset="-78"/>
              </a:rPr>
              <a:t>ما المقصود بالوطن وماذا يعني </a:t>
            </a:r>
            <a:r>
              <a:rPr lang="ar-SA" sz="3600" dirty="0" err="1">
                <a:cs typeface="DecoType Naskh" pitchFamily="2" charset="-78"/>
              </a:rPr>
              <a:t>لك ؟</a:t>
            </a:r>
            <a:r>
              <a:rPr lang="ar-SA" sz="3600" dirty="0">
                <a:solidFill>
                  <a:schemeClr val="accent3">
                    <a:lumMod val="50000"/>
                  </a:schemeClr>
                </a:solidFill>
                <a:cs typeface="DecoType Naskh" pitchFamily="2" charset="-78"/>
              </a:rPr>
              <a:t>   </a:t>
            </a:r>
          </a:p>
        </p:txBody>
      </p:sp>
      <p:pic>
        <p:nvPicPr>
          <p:cNvPr id="14" name="صورة 13" descr="تنزيل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3786190"/>
            <a:ext cx="3000396" cy="2500330"/>
          </a:xfrm>
          <a:prstGeom prst="rect">
            <a:avLst/>
          </a:prstGeom>
        </p:spPr>
      </p:pic>
      <p:pic>
        <p:nvPicPr>
          <p:cNvPr id="15" name="صورة 14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800258"/>
            <a:ext cx="2919413" cy="24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8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285720" y="0"/>
            <a:ext cx="8572560" cy="620385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rgbClr val="00B050"/>
                </a:solidFill>
              </a:rPr>
              <a:t>العلم</a:t>
            </a:r>
            <a:r>
              <a:rPr lang="ar-SA" sz="3200" b="1" dirty="0"/>
              <a:t> : </a:t>
            </a:r>
          </a:p>
          <a:p>
            <a:r>
              <a:rPr lang="ar-SA" sz="3200" b="1" dirty="0">
                <a:solidFill>
                  <a:srgbClr val="FF0000"/>
                </a:solidFill>
              </a:rPr>
              <a:t>هو رمز الدولة وهويتها </a:t>
            </a:r>
            <a:r>
              <a:rPr lang="ar-SA" sz="3200" b="1" dirty="0"/>
              <a:t>, نراه مرفوعا على المدارس والميادين والوزارات والسفارات السعودية في الخارج .</a:t>
            </a:r>
          </a:p>
          <a:p>
            <a:r>
              <a:rPr lang="ar-SA" sz="3200" b="1" dirty="0"/>
              <a:t>علم وطني لونه </a:t>
            </a:r>
            <a:r>
              <a:rPr lang="ar-SA" sz="3200" b="1" dirty="0">
                <a:solidFill>
                  <a:srgbClr val="00B050"/>
                </a:solidFill>
              </a:rPr>
              <a:t>أخضر</a:t>
            </a:r>
            <a:r>
              <a:rPr lang="ar-SA" sz="3200" b="1" dirty="0"/>
              <a:t> , في وسطة كلمة التوحيد ( </a:t>
            </a:r>
            <a:r>
              <a:rPr lang="ar-SA" sz="3200" b="1" dirty="0">
                <a:solidFill>
                  <a:srgbClr val="00B0F0"/>
                </a:solidFill>
              </a:rPr>
              <a:t>لا اله الا الله محمد رسول الله </a:t>
            </a:r>
            <a:r>
              <a:rPr lang="ar-SA" sz="3200" b="1" dirty="0"/>
              <a:t>) وتحتها </a:t>
            </a:r>
            <a:r>
              <a:rPr lang="ar-SA" sz="3200" b="1" dirty="0">
                <a:solidFill>
                  <a:srgbClr val="C00000"/>
                </a:solidFill>
              </a:rPr>
              <a:t>سيف مسلول</a:t>
            </a:r>
            <a:r>
              <a:rPr lang="ar-SA" sz="3200" b="1" dirty="0"/>
              <a:t> . </a:t>
            </a:r>
          </a:p>
          <a:p>
            <a:endParaRPr lang="ar-SA" sz="3200" b="1" dirty="0"/>
          </a:p>
          <a:p>
            <a:endParaRPr lang="ar-SA" sz="3200" b="1" dirty="0"/>
          </a:p>
          <a:p>
            <a:endParaRPr lang="ar-SA" sz="3200" b="1" dirty="0"/>
          </a:p>
          <a:p>
            <a:endParaRPr lang="ar-SA" sz="3200" b="1" dirty="0"/>
          </a:p>
          <a:p>
            <a:endParaRPr lang="ar-SA" sz="3200" b="1" dirty="0"/>
          </a:p>
        </p:txBody>
      </p:sp>
      <p:pic>
        <p:nvPicPr>
          <p:cNvPr id="16" name="صورة 15" descr="5a09644e6b4ad4f84e7f810828f1b3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636"/>
            <a:ext cx="1731797" cy="1857364"/>
          </a:xfrm>
          <a:prstGeom prst="rect">
            <a:avLst/>
          </a:prstGeom>
        </p:spPr>
      </p:pic>
      <p:pic>
        <p:nvPicPr>
          <p:cNvPr id="3074" name="Picture 2" descr="صور علم السعودية رمزيات وخلفيات العلم السعودي | ميكساتك">
            <a:extLst>
              <a:ext uri="{FF2B5EF4-FFF2-40B4-BE49-F238E27FC236}">
                <a16:creationId xmlns:a16="http://schemas.microsoft.com/office/drawing/2014/main" id="{2583BB0E-D90D-4B4A-8CC2-02352E753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17" y="3358233"/>
            <a:ext cx="5696962" cy="2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962864" y="87791"/>
            <a:ext cx="1752540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اثرائي</a:t>
            </a:r>
          </a:p>
        </p:txBody>
      </p:sp>
      <p:pic>
        <p:nvPicPr>
          <p:cNvPr id="2050" name="Picture 2" descr="الدارة»: ما يتم تداوله حول تاريخ العلم السعودي غير صحيح">
            <a:extLst>
              <a:ext uri="{FF2B5EF4-FFF2-40B4-BE49-F238E27FC236}">
                <a16:creationId xmlns:a16="http://schemas.microsoft.com/office/drawing/2014/main" id="{1C0102BF-E33C-45E2-A36C-518A76683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" y="1083798"/>
            <a:ext cx="7723163" cy="23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علم السعودية.. راية التوحيد لا تُنكَّس (إنفوجراف) | مجلة الرجل">
            <a:extLst>
              <a:ext uri="{FF2B5EF4-FFF2-40B4-BE49-F238E27FC236}">
                <a16:creationId xmlns:a16="http://schemas.microsoft.com/office/drawing/2014/main" id="{0FEBB305-FEB7-4DCF-982F-48C58C1C0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89" y="3528957"/>
            <a:ext cx="3302391" cy="29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علم السعودية.. راية التوحيد لا تُنكَّس (إنفوجراف) | مجلة الرجل">
            <a:extLst>
              <a:ext uri="{FF2B5EF4-FFF2-40B4-BE49-F238E27FC236}">
                <a16:creationId xmlns:a16="http://schemas.microsoft.com/office/drawing/2014/main" id="{29C7784A-6E64-4DD2-8854-1E0EC625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" y="3528958"/>
            <a:ext cx="4149969" cy="29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7878" y="571480"/>
            <a:ext cx="6132602" cy="2857519"/>
          </a:xfrm>
          <a:prstGeom prst="rect">
            <a:avLst/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2400" b="1" dirty="0">
                <a:latin typeface="Arabic Typesetting" pitchFamily="66" charset="-78"/>
                <a:cs typeface="PT Simple Bold Ruled" panose="02010400000000000000" pitchFamily="2" charset="-78"/>
                <a:sym typeface="AGA Arabesque" pitchFamily="2" charset="2"/>
              </a:rPr>
              <a:t>يشارك الطلبة في تحية العلم السعودي</a:t>
            </a:r>
            <a:endParaRPr lang="en-US" sz="2400" b="1" dirty="0">
              <a:latin typeface="Times New Roman" pitchFamily="18" charset="0"/>
              <a:cs typeface="PT Simple Bold Ruled" panose="02010400000000000000" pitchFamily="2" charset="-78"/>
              <a:sym typeface="AGA Arabesque" pitchFamily="2" charset="2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808001" y="4572008"/>
            <a:ext cx="18473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endParaRPr lang="ar-SA" sz="3600" dirty="0">
              <a:solidFill>
                <a:schemeClr val="accent2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085AFE74-3399-4919-AB34-371FD3B638BF}"/>
              </a:ext>
            </a:extLst>
          </p:cNvPr>
          <p:cNvSpPr/>
          <p:nvPr/>
        </p:nvSpPr>
        <p:spPr>
          <a:xfrm>
            <a:off x="6274191" y="351692"/>
            <a:ext cx="2291931" cy="1219920"/>
          </a:xfrm>
          <a:prstGeom prst="ellipse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PT Simple Bold Ruled" panose="02010400000000000000" pitchFamily="2" charset="-78"/>
              </a:rPr>
              <a:t>نشاط</a:t>
            </a:r>
            <a:r>
              <a:rPr lang="ar-SA" dirty="0"/>
              <a:t> </a:t>
            </a:r>
          </a:p>
        </p:txBody>
      </p:sp>
      <p:pic>
        <p:nvPicPr>
          <p:cNvPr id="4098" name="Picture 2" descr="اليوم الوطني السعودي 89 | تعرف على موعد الأجازة في المملكة ومفاجآت سارة  للمواطنين">
            <a:extLst>
              <a:ext uri="{FF2B5EF4-FFF2-40B4-BE49-F238E27FC236}">
                <a16:creationId xmlns:a16="http://schemas.microsoft.com/office/drawing/2014/main" id="{FD76C927-6625-48C9-BC94-8AE29B554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8998"/>
            <a:ext cx="80772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32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ولم يروا أنا خلقنا لهم مما عمل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EE9F7E0-7C5A-40FF-8BFA-18B0FC37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" y="0"/>
            <a:ext cx="9135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32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3"/>
          <p:cNvSpPr/>
          <p:nvPr/>
        </p:nvSpPr>
        <p:spPr>
          <a:xfrm>
            <a:off x="3854548" y="188913"/>
            <a:ext cx="5011641" cy="863600"/>
          </a:xfrm>
          <a:custGeom>
            <a:avLst/>
            <a:gdLst>
              <a:gd name="connsiteX0" fmla="*/ 0 w 676763"/>
              <a:gd name="connsiteY0" fmla="*/ 33838 h 338381"/>
              <a:gd name="connsiteX1" fmla="*/ 9911 w 676763"/>
              <a:gd name="connsiteY1" fmla="*/ 9911 h 338381"/>
              <a:gd name="connsiteX2" fmla="*/ 33838 w 676763"/>
              <a:gd name="connsiteY2" fmla="*/ 0 h 338381"/>
              <a:gd name="connsiteX3" fmla="*/ 642925 w 676763"/>
              <a:gd name="connsiteY3" fmla="*/ 0 h 338381"/>
              <a:gd name="connsiteX4" fmla="*/ 666852 w 676763"/>
              <a:gd name="connsiteY4" fmla="*/ 9911 h 338381"/>
              <a:gd name="connsiteX5" fmla="*/ 676763 w 676763"/>
              <a:gd name="connsiteY5" fmla="*/ 33838 h 338381"/>
              <a:gd name="connsiteX6" fmla="*/ 676763 w 676763"/>
              <a:gd name="connsiteY6" fmla="*/ 304543 h 338381"/>
              <a:gd name="connsiteX7" fmla="*/ 666852 w 676763"/>
              <a:gd name="connsiteY7" fmla="*/ 328470 h 338381"/>
              <a:gd name="connsiteX8" fmla="*/ 642925 w 676763"/>
              <a:gd name="connsiteY8" fmla="*/ 338381 h 338381"/>
              <a:gd name="connsiteX9" fmla="*/ 33838 w 676763"/>
              <a:gd name="connsiteY9" fmla="*/ 338381 h 338381"/>
              <a:gd name="connsiteX10" fmla="*/ 9911 w 676763"/>
              <a:gd name="connsiteY10" fmla="*/ 328470 h 338381"/>
              <a:gd name="connsiteX11" fmla="*/ 0 w 676763"/>
              <a:gd name="connsiteY11" fmla="*/ 304543 h 338381"/>
              <a:gd name="connsiteX12" fmla="*/ 0 w 676763"/>
              <a:gd name="connsiteY12" fmla="*/ 33838 h 33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6763" h="338381">
                <a:moveTo>
                  <a:pt x="0" y="33838"/>
                </a:moveTo>
                <a:cubicBezTo>
                  <a:pt x="0" y="24864"/>
                  <a:pt x="3565" y="16257"/>
                  <a:pt x="9911" y="9911"/>
                </a:cubicBezTo>
                <a:cubicBezTo>
                  <a:pt x="16257" y="3565"/>
                  <a:pt x="24864" y="0"/>
                  <a:pt x="33838" y="0"/>
                </a:cubicBezTo>
                <a:lnTo>
                  <a:pt x="642925" y="0"/>
                </a:lnTo>
                <a:cubicBezTo>
                  <a:pt x="651899" y="0"/>
                  <a:pt x="660506" y="3565"/>
                  <a:pt x="666852" y="9911"/>
                </a:cubicBezTo>
                <a:cubicBezTo>
                  <a:pt x="673198" y="16257"/>
                  <a:pt x="676763" y="24864"/>
                  <a:pt x="676763" y="33838"/>
                </a:cubicBezTo>
                <a:lnTo>
                  <a:pt x="676763" y="304543"/>
                </a:lnTo>
                <a:cubicBezTo>
                  <a:pt x="676763" y="313517"/>
                  <a:pt x="673198" y="322124"/>
                  <a:pt x="666852" y="328470"/>
                </a:cubicBezTo>
                <a:cubicBezTo>
                  <a:pt x="660506" y="334816"/>
                  <a:pt x="651899" y="338381"/>
                  <a:pt x="642925" y="338381"/>
                </a:cubicBezTo>
                <a:lnTo>
                  <a:pt x="33838" y="338381"/>
                </a:lnTo>
                <a:cubicBezTo>
                  <a:pt x="24864" y="338381"/>
                  <a:pt x="16257" y="334816"/>
                  <a:pt x="9911" y="328470"/>
                </a:cubicBezTo>
                <a:cubicBezTo>
                  <a:pt x="3565" y="322124"/>
                  <a:pt x="0" y="313517"/>
                  <a:pt x="0" y="304543"/>
                </a:cubicBezTo>
                <a:lnTo>
                  <a:pt x="0" y="33838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151" tIns="20071" rIns="25151" bIns="20071" spcCol="127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بأي شي يتميز العلم السعودي </a:t>
            </a:r>
          </a:p>
        </p:txBody>
      </p:sp>
      <p:graphicFrame>
        <p:nvGraphicFramePr>
          <p:cNvPr id="5" name="رسم تخطيطي 4"/>
          <p:cNvGraphicFramePr/>
          <p:nvPr/>
        </p:nvGraphicFramePr>
        <p:xfrm>
          <a:off x="1547664" y="1196752"/>
          <a:ext cx="72481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3276600" y="1268413"/>
            <a:ext cx="5475288" cy="107721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ينكس ابدا لاحتوائه على كلمة التوحيد ( لا اله الا الله محمد رسول الله )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500166" y="3500438"/>
            <a:ext cx="73184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يحتوي على السيف الدال على الحق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857356" y="4857760"/>
            <a:ext cx="5619750" cy="584775"/>
          </a:xfrm>
          <a:prstGeom prst="rect">
            <a:avLst/>
          </a:prstGeom>
          <a:solidFill>
            <a:srgbClr val="D7DE98"/>
          </a:solidFill>
        </p:spPr>
        <p:txBody>
          <a:bodyPr wrap="square" rtlCol="1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عريق ( قديم جدا ) منذ مئات السنين </a:t>
            </a:r>
          </a:p>
        </p:txBody>
      </p:sp>
      <p:pic>
        <p:nvPicPr>
          <p:cNvPr id="25609" name="Picture 10" descr="http://www.educationmaroc.com/vb/image.php?u=9241&amp;dateline=129943974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214290"/>
            <a:ext cx="1533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 descr="images - 2019-09-21T121316.76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6710" y="4714899"/>
            <a:ext cx="1214446" cy="2143125"/>
          </a:xfrm>
          <a:prstGeom prst="rect">
            <a:avLst/>
          </a:prstGeom>
        </p:spPr>
      </p:pic>
      <p:pic>
        <p:nvPicPr>
          <p:cNvPr id="5122" name="Picture 2" descr="مصادر «عاجل»: قرار إلزامي برفع علم السعودية على المباني الحكومية والخاصة">
            <a:extLst>
              <a:ext uri="{FF2B5EF4-FFF2-40B4-BE49-F238E27FC236}">
                <a16:creationId xmlns:a16="http://schemas.microsoft.com/office/drawing/2014/main" id="{71BA7398-FE1D-49C3-BA12-7A529D52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8" y="2246666"/>
            <a:ext cx="1547664" cy="14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  <p:bldP spid="6" grpId="0"/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B3E8AA3C-33C4-4D22-86F3-E0BC32D75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1" y="0"/>
            <a:ext cx="8956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3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رسم, مظلة&#10;&#10;تم إنشاء الوصف تلقائياً">
            <a:extLst>
              <a:ext uri="{FF2B5EF4-FFF2-40B4-BE49-F238E27FC236}">
                <a16:creationId xmlns:a16="http://schemas.microsoft.com/office/drawing/2014/main" id="{D491B8B6-81C7-407B-9BA4-65C4863BE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76" y="243534"/>
            <a:ext cx="8013637" cy="528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47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511863" y="165419"/>
            <a:ext cx="8141464" cy="11274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3200" dirty="0">
                <a:solidFill>
                  <a:srgbClr val="00B050"/>
                </a:solidFill>
                <a:latin typeface="+mn-lt"/>
                <a:cs typeface="PT Simple Bold Ruled" panose="02010400000000000000" pitchFamily="2" charset="-78"/>
              </a:rPr>
              <a:t>النشيد الوطني </a:t>
            </a:r>
          </a:p>
          <a:p>
            <a:pPr algn="ctr">
              <a:defRPr/>
            </a:pPr>
            <a:r>
              <a:rPr lang="ar-SA" sz="3200" dirty="0">
                <a:solidFill>
                  <a:srgbClr val="00B050"/>
                </a:solidFill>
                <a:latin typeface="+mn-lt"/>
                <a:cs typeface="PT Simple Bold Ruled" panose="02010400000000000000" pitchFamily="2" charset="-78"/>
              </a:rPr>
              <a:t>هو النشيد الرسمي للملكة العربية السعودية  </a:t>
            </a:r>
          </a:p>
        </p:txBody>
      </p:sp>
      <p:pic>
        <p:nvPicPr>
          <p:cNvPr id="6146" name="Picture 2" descr="السلام الملكي السعودي مكتوب - مجلة رجيم">
            <a:extLst>
              <a:ext uri="{FF2B5EF4-FFF2-40B4-BE49-F238E27FC236}">
                <a16:creationId xmlns:a16="http://schemas.microsoft.com/office/drawing/2014/main" id="{E6B917F9-4D32-482E-87AA-E47C66793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1360686"/>
            <a:ext cx="8356209" cy="54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68A6C44-319F-4EB5-9C0D-0744142E6C04}"/>
              </a:ext>
            </a:extLst>
          </p:cNvPr>
          <p:cNvSpPr/>
          <p:nvPr/>
        </p:nvSpPr>
        <p:spPr>
          <a:xfrm>
            <a:off x="3432517" y="337625"/>
            <a:ext cx="4656406" cy="1266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للاطلاع</a:t>
            </a:r>
          </a:p>
        </p:txBody>
      </p:sp>
      <p:sp>
        <p:nvSpPr>
          <p:cNvPr id="3" name="مستطيل: زوايا قطرية مقصوصة 2">
            <a:extLst>
              <a:ext uri="{FF2B5EF4-FFF2-40B4-BE49-F238E27FC236}">
                <a16:creationId xmlns:a16="http://schemas.microsoft.com/office/drawing/2014/main" id="{67C56863-C356-4982-B474-D9E211B788B8}"/>
              </a:ext>
            </a:extLst>
          </p:cNvPr>
          <p:cNvSpPr/>
          <p:nvPr/>
        </p:nvSpPr>
        <p:spPr>
          <a:xfrm>
            <a:off x="1125415" y="2067951"/>
            <a:ext cx="6893169" cy="3882683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تنكيس الاعلام</a:t>
            </a:r>
          </a:p>
          <a:p>
            <a:pPr algn="ctr"/>
            <a:r>
              <a:rPr lang="ar-S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تنزل الدول العلم إلى الثلث الأخير من السارية </a:t>
            </a:r>
          </a:p>
          <a:p>
            <a:pPr algn="ctr"/>
            <a:r>
              <a:rPr lang="ar-S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(العمود الحامل له) في حالة وفاة رئيس الدولة أو رئيس دولة صديقه أو وقوع كارثه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68A6C44-319F-4EB5-9C0D-0744142E6C04}"/>
              </a:ext>
            </a:extLst>
          </p:cNvPr>
          <p:cNvSpPr/>
          <p:nvPr/>
        </p:nvSpPr>
        <p:spPr>
          <a:xfrm>
            <a:off x="3432517" y="337625"/>
            <a:ext cx="4656406" cy="1266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نشاط فردي </a:t>
            </a:r>
          </a:p>
        </p:txBody>
      </p:sp>
      <p:sp>
        <p:nvSpPr>
          <p:cNvPr id="3" name="مستطيل: زوايا قطرية مقصوصة 2">
            <a:extLst>
              <a:ext uri="{FF2B5EF4-FFF2-40B4-BE49-F238E27FC236}">
                <a16:creationId xmlns:a16="http://schemas.microsoft.com/office/drawing/2014/main" id="{67C56863-C356-4982-B474-D9E211B788B8}"/>
              </a:ext>
            </a:extLst>
          </p:cNvPr>
          <p:cNvSpPr/>
          <p:nvPr/>
        </p:nvSpPr>
        <p:spPr>
          <a:xfrm>
            <a:off x="1125415" y="2067951"/>
            <a:ext cx="6893169" cy="3882683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حل النشاط رقم 2 في الكتاب صفحة 28</a:t>
            </a:r>
          </a:p>
        </p:txBody>
      </p:sp>
    </p:spTree>
    <p:extLst>
      <p:ext uri="{BB962C8B-B14F-4D97-AF65-F5344CB8AC3E}">
        <p14:creationId xmlns:p14="http://schemas.microsoft.com/office/powerpoint/2010/main" val="3274658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BC850025-B9D4-4306-B109-5DCB9A2D1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19" y="1121029"/>
            <a:ext cx="8006187" cy="45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33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2"/>
          <p:cNvSpPr>
            <a:spLocks noChangeArrowheads="1"/>
          </p:cNvSpPr>
          <p:nvPr/>
        </p:nvSpPr>
        <p:spPr bwMode="auto">
          <a:xfrm>
            <a:off x="5219700" y="2565400"/>
            <a:ext cx="3529013" cy="21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20487" name="صورة 7" descr="تنزيل (28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857628"/>
            <a:ext cx="3571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5715008" y="214291"/>
            <a:ext cx="2928938" cy="34995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2000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r>
              <a:rPr lang="ar-SA" sz="2000" dirty="0">
                <a:solidFill>
                  <a:schemeClr val="tx1"/>
                </a:solidFill>
              </a:rPr>
              <a:t>تنسجم تطلعات رؤية المملكة 2030م مع الرموز الوطنية لوطني المملكة العربية السعودية مثل الاحتفاء بالعلم الوطني ورفعة على كل الدوائر الحكومية . كذلك مثل الاحتفال باليوم الوطني السعودي   التي تهدف الى تعزيز الهوية وتنميتها وإرساءها على القيم الاسلامية وتكوين جيل متسق وفاعل مع توجه المملكة سياسيا واقتصاديا وقيميا.</a:t>
            </a:r>
          </a:p>
          <a:p>
            <a:pPr algn="ctr">
              <a:buFontTx/>
              <a:buChar char="-"/>
              <a:defRPr/>
            </a:pPr>
            <a:endParaRPr lang="ar-SA" sz="2000" dirty="0">
              <a:solidFill>
                <a:schemeClr val="tx1"/>
              </a:solidFill>
            </a:endParaRPr>
          </a:p>
        </p:txBody>
      </p:sp>
      <p:pic>
        <p:nvPicPr>
          <p:cNvPr id="6" name="صورة 5" descr="تنزيل (4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000108"/>
            <a:ext cx="4775992" cy="500066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14546" y="214291"/>
            <a:ext cx="2452684" cy="5715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3200" dirty="0"/>
              <a:t>الربط </a:t>
            </a:r>
            <a:r>
              <a:rPr lang="ar-SA" sz="3200" dirty="0" err="1"/>
              <a:t>با</a:t>
            </a:r>
            <a:r>
              <a:rPr lang="ar-SA" sz="3200" dirty="0"/>
              <a:t> الرؤية</a:t>
            </a:r>
            <a:endParaRPr lang="en-US" sz="3200" dirty="0"/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761"/>
            <a:ext cx="9219064" cy="6809752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3521123" y="1358805"/>
            <a:ext cx="3715603" cy="344947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برأيك متى اليوم الوطني هذه السنة ؟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41" y="747041"/>
            <a:ext cx="4822564" cy="458799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6" y="4000500"/>
            <a:ext cx="24288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84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"/>
          <p:cNvSpPr>
            <a:spLocks noGrp="1"/>
          </p:cNvSpPr>
          <p:nvPr>
            <p:ph type="title"/>
          </p:nvPr>
        </p:nvSpPr>
        <p:spPr>
          <a:xfrm>
            <a:off x="428596" y="1556445"/>
            <a:ext cx="8229600" cy="445046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ar-SA" sz="3000" b="1" dirty="0">
                <a:solidFill>
                  <a:srgbClr val="00B050"/>
                </a:solidFill>
              </a:rPr>
              <a:t>اليوم الوطني السعودي : </a:t>
            </a:r>
            <a:br>
              <a:rPr lang="ar-SA" sz="3000" b="1" dirty="0">
                <a:solidFill>
                  <a:srgbClr val="C00000"/>
                </a:solidFill>
              </a:rPr>
            </a:br>
            <a:r>
              <a:rPr lang="ar-SA" sz="3000" b="1" dirty="0">
                <a:solidFill>
                  <a:srgbClr val="002060"/>
                </a:solidFill>
              </a:rPr>
              <a:t>هو يوم توحيد البلاد </a:t>
            </a:r>
            <a:r>
              <a:rPr lang="ar-SA" sz="3000" b="1" dirty="0">
                <a:solidFill>
                  <a:srgbClr val="FF0000"/>
                </a:solidFill>
              </a:rPr>
              <a:t>, وهو الأول من برج الميزان ، </a:t>
            </a:r>
            <a:r>
              <a:rPr lang="ar-SA" sz="3000" b="1" dirty="0">
                <a:solidFill>
                  <a:srgbClr val="0070C0"/>
                </a:solidFill>
              </a:rPr>
              <a:t>الموافق 23 من سبتمبر في كل عام </a:t>
            </a:r>
            <a:r>
              <a:rPr lang="ar-SA" sz="3000" b="1" dirty="0">
                <a:solidFill>
                  <a:srgbClr val="FF0000"/>
                </a:solidFill>
              </a:rPr>
              <a:t>, وهو يوم فخر لكل مواطن سعودي يعتز فيه </a:t>
            </a:r>
            <a:r>
              <a:rPr lang="ar-SA" sz="3000" b="1" dirty="0" err="1">
                <a:solidFill>
                  <a:srgbClr val="FF0000"/>
                </a:solidFill>
              </a:rPr>
              <a:t>بالانجاز</a:t>
            </a:r>
            <a:r>
              <a:rPr lang="ar-SA" sz="3000" b="1" dirty="0">
                <a:solidFill>
                  <a:srgbClr val="FF0000"/>
                </a:solidFill>
              </a:rPr>
              <a:t> ويؤكد فيه الولاء لولي الامر خادم الحرمين الشريفين الملك سلمان بن عبد العزيز ال سعود 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9"/>
          <a:stretch/>
        </p:blipFill>
        <p:spPr>
          <a:xfrm>
            <a:off x="7426431" y="63044"/>
            <a:ext cx="1672790" cy="1628596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 rot="20526139">
            <a:off x="7240773" y="570566"/>
            <a:ext cx="1568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18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e_Sindibad" panose="02060603050605020204" pitchFamily="18" charset="-78"/>
                <a:cs typeface="Al-Mujahed Free" pitchFamily="2" charset="-78"/>
              </a:rPr>
              <a:t>النشاط</a:t>
            </a:r>
          </a:p>
        </p:txBody>
      </p:sp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051A811C-FFAB-4ECF-B73E-43147885F576}"/>
              </a:ext>
            </a:extLst>
          </p:cNvPr>
          <p:cNvSpPr/>
          <p:nvPr/>
        </p:nvSpPr>
        <p:spPr>
          <a:xfrm>
            <a:off x="1406769" y="340708"/>
            <a:ext cx="5190979" cy="1108264"/>
          </a:xfrm>
          <a:prstGeom prst="snip2SameRect">
            <a:avLst/>
          </a:prstGeom>
          <a:solidFill>
            <a:srgbClr val="00B050"/>
          </a:solidFill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500" dirty="0">
                <a:cs typeface="PT Simple Bold Ruled" panose="02010400000000000000" pitchFamily="2" charset="-78"/>
              </a:rPr>
              <a:t>اليوم الوطني لبلادي </a:t>
            </a:r>
          </a:p>
        </p:txBody>
      </p:sp>
    </p:spTree>
  </p:cSld>
  <p:clrMapOvr>
    <a:masterClrMapping/>
  </p:clrMapOvr>
  <p:transition>
    <p:plus/>
    <p:sndAc>
      <p:stSnd>
        <p:snd r:embed="rId2" name="تمام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65"/>
            <a:ext cx="9144001" cy="6890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2722728" cy="2487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4554"/>
            <a:ext cx="2722728" cy="248730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06" y="-719067"/>
            <a:ext cx="6858000" cy="7758752"/>
          </a:xfrm>
          <a:prstGeom prst="rect">
            <a:avLst/>
          </a:prstGeom>
        </p:spPr>
      </p:pic>
      <p:sp>
        <p:nvSpPr>
          <p:cNvPr id="9" name="Rectangle 7"/>
          <p:cNvSpPr/>
          <p:nvPr/>
        </p:nvSpPr>
        <p:spPr>
          <a:xfrm>
            <a:off x="2769295" y="2502437"/>
            <a:ext cx="3605411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4050" b="1" spc="38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بعطائكم تبنى الأجيال</a:t>
            </a:r>
          </a:p>
          <a:p>
            <a:pPr algn="ctr"/>
            <a:r>
              <a:rPr lang="ar-SA" sz="4050" b="1" spc="38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وتنهض الأمم..</a:t>
            </a:r>
            <a:endParaRPr lang="en-US" sz="4050" b="1" spc="38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13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761"/>
            <a:ext cx="9219064" cy="6809752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3521123" y="1358805"/>
            <a:ext cx="3715603" cy="344947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ماذا نعمل في اليوم الوطني ؟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42" y="733611"/>
            <a:ext cx="4822564" cy="458799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6" y="4000500"/>
            <a:ext cx="24288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77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WordArt 7"/>
          <p:cNvSpPr>
            <a:spLocks noChangeArrowheads="1" noChangeShapeType="1" noTextEdit="1"/>
          </p:cNvSpPr>
          <p:nvPr/>
        </p:nvSpPr>
        <p:spPr bwMode="auto">
          <a:xfrm>
            <a:off x="1357290" y="285728"/>
            <a:ext cx="4572032" cy="571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مهارة التعبير  </a:t>
            </a:r>
          </a:p>
        </p:txBody>
      </p:sp>
      <p:sp>
        <p:nvSpPr>
          <p:cNvPr id="86019" name="عنوان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86808" cy="1357322"/>
          </a:xfrm>
          <a:solidFill>
            <a:srgbClr val="FFFF99"/>
          </a:solidFill>
        </p:spPr>
        <p:txBody>
          <a:bodyPr/>
          <a:lstStyle/>
          <a:p>
            <a:r>
              <a:rPr lang="ar-S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ماذا نعمل في اليوم الوطني 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9"/>
          <a:stretch/>
        </p:blipFill>
        <p:spPr>
          <a:xfrm>
            <a:off x="7471210" y="0"/>
            <a:ext cx="1672790" cy="1628596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 rot="20526139">
            <a:off x="7248190" y="229858"/>
            <a:ext cx="1568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18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e_Sindibad" panose="02060603050605020204" pitchFamily="18" charset="-78"/>
                <a:cs typeface="Al-Mujahed Free" pitchFamily="2" charset="-78"/>
              </a:rPr>
              <a:t>النشاط</a:t>
            </a:r>
          </a:p>
        </p:txBody>
      </p:sp>
      <p:pic>
        <p:nvPicPr>
          <p:cNvPr id="7170" name="Picture 2" descr="بالصور.. المواطن ترصد رفع علم السعودية بأعلى قمة في المملكة | صحيفة المواطن  الإلكترونية">
            <a:extLst>
              <a:ext uri="{FF2B5EF4-FFF2-40B4-BE49-F238E27FC236}">
                <a16:creationId xmlns:a16="http://schemas.microsoft.com/office/drawing/2014/main" id="{DBBED3B4-CC83-40A6-A030-7D56DF96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41" y="2456999"/>
            <a:ext cx="2965645" cy="19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280 ألف طالب وطالبة يشاركون في احتفالات اليوم الوطني الـ 88 بعسير">
            <a:extLst>
              <a:ext uri="{FF2B5EF4-FFF2-40B4-BE49-F238E27FC236}">
                <a16:creationId xmlns:a16="http://schemas.microsoft.com/office/drawing/2014/main" id="{EF4440D1-A1F7-4F2D-9EF3-63C1256A0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38" y="2672862"/>
            <a:ext cx="3191022" cy="172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الوحدة الوطنية #حواركم - YouTube">
            <a:extLst>
              <a:ext uri="{FF2B5EF4-FFF2-40B4-BE49-F238E27FC236}">
                <a16:creationId xmlns:a16="http://schemas.microsoft.com/office/drawing/2014/main" id="{2FE9C5C8-720C-41D7-B825-C8A387555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38" y="4716433"/>
            <a:ext cx="2965645" cy="172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كلمات عن الوطن السعودي , رمزيات عن اليوم الوطني السعودي - كلمات">
            <a:extLst>
              <a:ext uri="{FF2B5EF4-FFF2-40B4-BE49-F238E27FC236}">
                <a16:creationId xmlns:a16="http://schemas.microsoft.com/office/drawing/2014/main" id="{38EF905A-1E18-41F3-9C20-49969E2C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19" y="4716432"/>
            <a:ext cx="3291967" cy="172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animBg="1"/>
      <p:bldP spid="86019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علامة, ساعة حائط&#10;&#10;تم إنشاء الوصف تلقائياً">
            <a:extLst>
              <a:ext uri="{FF2B5EF4-FFF2-40B4-BE49-F238E27FC236}">
                <a16:creationId xmlns:a16="http://schemas.microsoft.com/office/drawing/2014/main" id="{D53BF8D7-3199-4109-8AD0-F91F71B24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60"/>
          <a:stretch/>
        </p:blipFill>
        <p:spPr>
          <a:xfrm>
            <a:off x="574372" y="771958"/>
            <a:ext cx="7990661" cy="52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09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C3306F6-87C1-8886-38CA-6695282C1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84" y="836541"/>
            <a:ext cx="9144000" cy="51435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D241F10-7325-1146-1577-7E4A5629F463}"/>
              </a:ext>
            </a:extLst>
          </p:cNvPr>
          <p:cNvSpPr/>
          <p:nvPr/>
        </p:nvSpPr>
        <p:spPr>
          <a:xfrm>
            <a:off x="55822" y="836541"/>
            <a:ext cx="7033048" cy="1416233"/>
          </a:xfrm>
          <a:custGeom>
            <a:avLst/>
            <a:gdLst>
              <a:gd name="connsiteX0" fmla="*/ 0 w 5847907"/>
              <a:gd name="connsiteY0" fmla="*/ 310123 h 1860698"/>
              <a:gd name="connsiteX1" fmla="*/ 310123 w 5847907"/>
              <a:gd name="connsiteY1" fmla="*/ 0 h 1860698"/>
              <a:gd name="connsiteX2" fmla="*/ 5537784 w 5847907"/>
              <a:gd name="connsiteY2" fmla="*/ 0 h 1860698"/>
              <a:gd name="connsiteX3" fmla="*/ 5847907 w 5847907"/>
              <a:gd name="connsiteY3" fmla="*/ 310123 h 1860698"/>
              <a:gd name="connsiteX4" fmla="*/ 5847907 w 5847907"/>
              <a:gd name="connsiteY4" fmla="*/ 1550575 h 1860698"/>
              <a:gd name="connsiteX5" fmla="*/ 5537784 w 5847907"/>
              <a:gd name="connsiteY5" fmla="*/ 1860698 h 1860698"/>
              <a:gd name="connsiteX6" fmla="*/ 310123 w 5847907"/>
              <a:gd name="connsiteY6" fmla="*/ 1860698 h 1860698"/>
              <a:gd name="connsiteX7" fmla="*/ 0 w 5847907"/>
              <a:gd name="connsiteY7" fmla="*/ 1550575 h 1860698"/>
              <a:gd name="connsiteX8" fmla="*/ 0 w 5847907"/>
              <a:gd name="connsiteY8" fmla="*/ 310123 h 1860698"/>
              <a:gd name="connsiteX0" fmla="*/ 0 w 5847907"/>
              <a:gd name="connsiteY0" fmla="*/ 310123 h 1860698"/>
              <a:gd name="connsiteX1" fmla="*/ 310123 w 5847907"/>
              <a:gd name="connsiteY1" fmla="*/ 0 h 1860698"/>
              <a:gd name="connsiteX2" fmla="*/ 5537784 w 5847907"/>
              <a:gd name="connsiteY2" fmla="*/ 0 h 1860698"/>
              <a:gd name="connsiteX3" fmla="*/ 5847907 w 5847907"/>
              <a:gd name="connsiteY3" fmla="*/ 310123 h 1860698"/>
              <a:gd name="connsiteX4" fmla="*/ 4553363 w 5847907"/>
              <a:gd name="connsiteY4" fmla="*/ 1016319 h 1860698"/>
              <a:gd name="connsiteX5" fmla="*/ 5537784 w 5847907"/>
              <a:gd name="connsiteY5" fmla="*/ 1860698 h 1860698"/>
              <a:gd name="connsiteX6" fmla="*/ 310123 w 5847907"/>
              <a:gd name="connsiteY6" fmla="*/ 1860698 h 1860698"/>
              <a:gd name="connsiteX7" fmla="*/ 0 w 5847907"/>
              <a:gd name="connsiteY7" fmla="*/ 1550575 h 1860698"/>
              <a:gd name="connsiteX8" fmla="*/ 0 w 5847907"/>
              <a:gd name="connsiteY8" fmla="*/ 310123 h 1860698"/>
              <a:gd name="connsiteX0" fmla="*/ 0 w 5847907"/>
              <a:gd name="connsiteY0" fmla="*/ 310123 h 1860698"/>
              <a:gd name="connsiteX1" fmla="*/ 310123 w 5847907"/>
              <a:gd name="connsiteY1" fmla="*/ 0 h 1860698"/>
              <a:gd name="connsiteX2" fmla="*/ 5537784 w 5847907"/>
              <a:gd name="connsiteY2" fmla="*/ 0 h 1860698"/>
              <a:gd name="connsiteX3" fmla="*/ 5847907 w 5847907"/>
              <a:gd name="connsiteY3" fmla="*/ 310123 h 1860698"/>
              <a:gd name="connsiteX4" fmla="*/ 5108168 w 5847907"/>
              <a:gd name="connsiteY4" fmla="*/ 995771 h 1860698"/>
              <a:gd name="connsiteX5" fmla="*/ 5537784 w 5847907"/>
              <a:gd name="connsiteY5" fmla="*/ 1860698 h 1860698"/>
              <a:gd name="connsiteX6" fmla="*/ 310123 w 5847907"/>
              <a:gd name="connsiteY6" fmla="*/ 1860698 h 1860698"/>
              <a:gd name="connsiteX7" fmla="*/ 0 w 5847907"/>
              <a:gd name="connsiteY7" fmla="*/ 1550575 h 1860698"/>
              <a:gd name="connsiteX8" fmla="*/ 0 w 5847907"/>
              <a:gd name="connsiteY8" fmla="*/ 310123 h 1860698"/>
              <a:gd name="connsiteX0" fmla="*/ 0 w 6238325"/>
              <a:gd name="connsiteY0" fmla="*/ 319002 h 1869577"/>
              <a:gd name="connsiteX1" fmla="*/ 310123 w 6238325"/>
              <a:gd name="connsiteY1" fmla="*/ 8879 h 1869577"/>
              <a:gd name="connsiteX2" fmla="*/ 5537784 w 6238325"/>
              <a:gd name="connsiteY2" fmla="*/ 8879 h 1869577"/>
              <a:gd name="connsiteX3" fmla="*/ 6238325 w 6238325"/>
              <a:gd name="connsiteY3" fmla="*/ 123793 h 1869577"/>
              <a:gd name="connsiteX4" fmla="*/ 5108168 w 6238325"/>
              <a:gd name="connsiteY4" fmla="*/ 1004650 h 1869577"/>
              <a:gd name="connsiteX5" fmla="*/ 5537784 w 6238325"/>
              <a:gd name="connsiteY5" fmla="*/ 1869577 h 1869577"/>
              <a:gd name="connsiteX6" fmla="*/ 310123 w 6238325"/>
              <a:gd name="connsiteY6" fmla="*/ 1869577 h 1869577"/>
              <a:gd name="connsiteX7" fmla="*/ 0 w 6238325"/>
              <a:gd name="connsiteY7" fmla="*/ 1559454 h 1869577"/>
              <a:gd name="connsiteX8" fmla="*/ 0 w 6238325"/>
              <a:gd name="connsiteY8" fmla="*/ 319002 h 1869577"/>
              <a:gd name="connsiteX0" fmla="*/ 0 w 6238325"/>
              <a:gd name="connsiteY0" fmla="*/ 319002 h 1869577"/>
              <a:gd name="connsiteX1" fmla="*/ 310123 w 6238325"/>
              <a:gd name="connsiteY1" fmla="*/ 8879 h 1869577"/>
              <a:gd name="connsiteX2" fmla="*/ 5537784 w 6238325"/>
              <a:gd name="connsiteY2" fmla="*/ 8879 h 1869577"/>
              <a:gd name="connsiteX3" fmla="*/ 6238325 w 6238325"/>
              <a:gd name="connsiteY3" fmla="*/ 123793 h 1869577"/>
              <a:gd name="connsiteX4" fmla="*/ 5108168 w 6238325"/>
              <a:gd name="connsiteY4" fmla="*/ 1004650 h 1869577"/>
              <a:gd name="connsiteX5" fmla="*/ 4921335 w 6238325"/>
              <a:gd name="connsiteY5" fmla="*/ 1468885 h 1869577"/>
              <a:gd name="connsiteX6" fmla="*/ 310123 w 6238325"/>
              <a:gd name="connsiteY6" fmla="*/ 1869577 h 1869577"/>
              <a:gd name="connsiteX7" fmla="*/ 0 w 6238325"/>
              <a:gd name="connsiteY7" fmla="*/ 1559454 h 1869577"/>
              <a:gd name="connsiteX8" fmla="*/ 0 w 6238325"/>
              <a:gd name="connsiteY8" fmla="*/ 319002 h 1869577"/>
              <a:gd name="connsiteX0" fmla="*/ 0 w 6238325"/>
              <a:gd name="connsiteY0" fmla="*/ 319002 h 1869577"/>
              <a:gd name="connsiteX1" fmla="*/ 310123 w 6238325"/>
              <a:gd name="connsiteY1" fmla="*/ 8879 h 1869577"/>
              <a:gd name="connsiteX2" fmla="*/ 5537784 w 6238325"/>
              <a:gd name="connsiteY2" fmla="*/ 8879 h 1869577"/>
              <a:gd name="connsiteX3" fmla="*/ 6238325 w 6238325"/>
              <a:gd name="connsiteY3" fmla="*/ 123793 h 1869577"/>
              <a:gd name="connsiteX4" fmla="*/ 5108168 w 6238325"/>
              <a:gd name="connsiteY4" fmla="*/ 1004650 h 1869577"/>
              <a:gd name="connsiteX5" fmla="*/ 4921335 w 6238325"/>
              <a:gd name="connsiteY5" fmla="*/ 1468885 h 1869577"/>
              <a:gd name="connsiteX6" fmla="*/ 310123 w 6238325"/>
              <a:gd name="connsiteY6" fmla="*/ 1869577 h 1869577"/>
              <a:gd name="connsiteX7" fmla="*/ 0 w 6238325"/>
              <a:gd name="connsiteY7" fmla="*/ 1559454 h 1869577"/>
              <a:gd name="connsiteX8" fmla="*/ 0 w 6238325"/>
              <a:gd name="connsiteY8" fmla="*/ 319002 h 1869577"/>
              <a:gd name="connsiteX0" fmla="*/ 0 w 6238325"/>
              <a:gd name="connsiteY0" fmla="*/ 319002 h 1869577"/>
              <a:gd name="connsiteX1" fmla="*/ 310123 w 6238325"/>
              <a:gd name="connsiteY1" fmla="*/ 8879 h 1869577"/>
              <a:gd name="connsiteX2" fmla="*/ 5537784 w 6238325"/>
              <a:gd name="connsiteY2" fmla="*/ 8879 h 1869577"/>
              <a:gd name="connsiteX3" fmla="*/ 6238325 w 6238325"/>
              <a:gd name="connsiteY3" fmla="*/ 123793 h 1869577"/>
              <a:gd name="connsiteX4" fmla="*/ 5108168 w 6238325"/>
              <a:gd name="connsiteY4" fmla="*/ 1004650 h 1869577"/>
              <a:gd name="connsiteX5" fmla="*/ 4921335 w 6238325"/>
              <a:gd name="connsiteY5" fmla="*/ 1468885 h 1869577"/>
              <a:gd name="connsiteX6" fmla="*/ 310123 w 6238325"/>
              <a:gd name="connsiteY6" fmla="*/ 1869577 h 1869577"/>
              <a:gd name="connsiteX7" fmla="*/ 0 w 6238325"/>
              <a:gd name="connsiteY7" fmla="*/ 1559454 h 1869577"/>
              <a:gd name="connsiteX8" fmla="*/ 0 w 6238325"/>
              <a:gd name="connsiteY8" fmla="*/ 319002 h 1869577"/>
              <a:gd name="connsiteX0" fmla="*/ 0 w 6936968"/>
              <a:gd name="connsiteY0" fmla="*/ 310139 h 1860714"/>
              <a:gd name="connsiteX1" fmla="*/ 310123 w 6936968"/>
              <a:gd name="connsiteY1" fmla="*/ 16 h 1860714"/>
              <a:gd name="connsiteX2" fmla="*/ 5537784 w 6936968"/>
              <a:gd name="connsiteY2" fmla="*/ 16 h 1860714"/>
              <a:gd name="connsiteX3" fmla="*/ 6936968 w 6936968"/>
              <a:gd name="connsiteY3" fmla="*/ 166300 h 1860714"/>
              <a:gd name="connsiteX4" fmla="*/ 5108168 w 6936968"/>
              <a:gd name="connsiteY4" fmla="*/ 995787 h 1860714"/>
              <a:gd name="connsiteX5" fmla="*/ 4921335 w 6936968"/>
              <a:gd name="connsiteY5" fmla="*/ 1460022 h 1860714"/>
              <a:gd name="connsiteX6" fmla="*/ 310123 w 6936968"/>
              <a:gd name="connsiteY6" fmla="*/ 1860714 h 1860714"/>
              <a:gd name="connsiteX7" fmla="*/ 0 w 6936968"/>
              <a:gd name="connsiteY7" fmla="*/ 1550591 h 1860714"/>
              <a:gd name="connsiteX8" fmla="*/ 0 w 6936968"/>
              <a:gd name="connsiteY8" fmla="*/ 310139 h 1860714"/>
              <a:gd name="connsiteX0" fmla="*/ 0 w 6936968"/>
              <a:gd name="connsiteY0" fmla="*/ 310139 h 1860714"/>
              <a:gd name="connsiteX1" fmla="*/ 310123 w 6936968"/>
              <a:gd name="connsiteY1" fmla="*/ 16 h 1860714"/>
              <a:gd name="connsiteX2" fmla="*/ 5537784 w 6936968"/>
              <a:gd name="connsiteY2" fmla="*/ 16 h 1860714"/>
              <a:gd name="connsiteX3" fmla="*/ 6936968 w 6936968"/>
              <a:gd name="connsiteY3" fmla="*/ 166300 h 1860714"/>
              <a:gd name="connsiteX4" fmla="*/ 5118442 w 6936968"/>
              <a:gd name="connsiteY4" fmla="*/ 728659 h 1860714"/>
              <a:gd name="connsiteX5" fmla="*/ 4921335 w 6936968"/>
              <a:gd name="connsiteY5" fmla="*/ 1460022 h 1860714"/>
              <a:gd name="connsiteX6" fmla="*/ 310123 w 6936968"/>
              <a:gd name="connsiteY6" fmla="*/ 1860714 h 1860714"/>
              <a:gd name="connsiteX7" fmla="*/ 0 w 6936968"/>
              <a:gd name="connsiteY7" fmla="*/ 1550591 h 1860714"/>
              <a:gd name="connsiteX8" fmla="*/ 0 w 6936968"/>
              <a:gd name="connsiteY8" fmla="*/ 310139 h 1860714"/>
              <a:gd name="connsiteX0" fmla="*/ 0 w 6936968"/>
              <a:gd name="connsiteY0" fmla="*/ 310139 h 1860714"/>
              <a:gd name="connsiteX1" fmla="*/ 310123 w 6936968"/>
              <a:gd name="connsiteY1" fmla="*/ 16 h 1860714"/>
              <a:gd name="connsiteX2" fmla="*/ 5537784 w 6936968"/>
              <a:gd name="connsiteY2" fmla="*/ 16 h 1860714"/>
              <a:gd name="connsiteX3" fmla="*/ 6936968 w 6936968"/>
              <a:gd name="connsiteY3" fmla="*/ 166300 h 1860714"/>
              <a:gd name="connsiteX4" fmla="*/ 5118442 w 6936968"/>
              <a:gd name="connsiteY4" fmla="*/ 728659 h 1860714"/>
              <a:gd name="connsiteX5" fmla="*/ 4921335 w 6936968"/>
              <a:gd name="connsiteY5" fmla="*/ 1460022 h 1860714"/>
              <a:gd name="connsiteX6" fmla="*/ 310123 w 6936968"/>
              <a:gd name="connsiteY6" fmla="*/ 1860714 h 1860714"/>
              <a:gd name="connsiteX7" fmla="*/ 0 w 6936968"/>
              <a:gd name="connsiteY7" fmla="*/ 1550591 h 1860714"/>
              <a:gd name="connsiteX8" fmla="*/ 0 w 6936968"/>
              <a:gd name="connsiteY8" fmla="*/ 310139 h 1860714"/>
              <a:gd name="connsiteX0" fmla="*/ 0 w 6936968"/>
              <a:gd name="connsiteY0" fmla="*/ 310139 h 1860714"/>
              <a:gd name="connsiteX1" fmla="*/ 310123 w 6936968"/>
              <a:gd name="connsiteY1" fmla="*/ 16 h 1860714"/>
              <a:gd name="connsiteX2" fmla="*/ 5537784 w 6936968"/>
              <a:gd name="connsiteY2" fmla="*/ 16 h 1860714"/>
              <a:gd name="connsiteX3" fmla="*/ 6936968 w 6936968"/>
              <a:gd name="connsiteY3" fmla="*/ 166300 h 1860714"/>
              <a:gd name="connsiteX4" fmla="*/ 5118442 w 6936968"/>
              <a:gd name="connsiteY4" fmla="*/ 728659 h 1860714"/>
              <a:gd name="connsiteX5" fmla="*/ 5054899 w 6936968"/>
              <a:gd name="connsiteY5" fmla="*/ 1316184 h 1860714"/>
              <a:gd name="connsiteX6" fmla="*/ 310123 w 6936968"/>
              <a:gd name="connsiteY6" fmla="*/ 1860714 h 1860714"/>
              <a:gd name="connsiteX7" fmla="*/ 0 w 6936968"/>
              <a:gd name="connsiteY7" fmla="*/ 1550591 h 1860714"/>
              <a:gd name="connsiteX8" fmla="*/ 0 w 6936968"/>
              <a:gd name="connsiteY8" fmla="*/ 310139 h 1860714"/>
              <a:gd name="connsiteX0" fmla="*/ 0 w 6936968"/>
              <a:gd name="connsiteY0" fmla="*/ 310139 h 1860714"/>
              <a:gd name="connsiteX1" fmla="*/ 310123 w 6936968"/>
              <a:gd name="connsiteY1" fmla="*/ 16 h 1860714"/>
              <a:gd name="connsiteX2" fmla="*/ 5537784 w 6936968"/>
              <a:gd name="connsiteY2" fmla="*/ 16 h 1860714"/>
              <a:gd name="connsiteX3" fmla="*/ 6936968 w 6936968"/>
              <a:gd name="connsiteY3" fmla="*/ 166300 h 1860714"/>
              <a:gd name="connsiteX4" fmla="*/ 5118442 w 6936968"/>
              <a:gd name="connsiteY4" fmla="*/ 728659 h 1860714"/>
              <a:gd name="connsiteX5" fmla="*/ 965785 w 6936968"/>
              <a:gd name="connsiteY5" fmla="*/ 1850440 h 1860714"/>
              <a:gd name="connsiteX6" fmla="*/ 310123 w 6936968"/>
              <a:gd name="connsiteY6" fmla="*/ 1860714 h 1860714"/>
              <a:gd name="connsiteX7" fmla="*/ 0 w 6936968"/>
              <a:gd name="connsiteY7" fmla="*/ 1550591 h 1860714"/>
              <a:gd name="connsiteX8" fmla="*/ 0 w 6936968"/>
              <a:gd name="connsiteY8" fmla="*/ 310139 h 1860714"/>
              <a:gd name="connsiteX0" fmla="*/ 0 w 6936968"/>
              <a:gd name="connsiteY0" fmla="*/ 310139 h 1860714"/>
              <a:gd name="connsiteX1" fmla="*/ 310123 w 6936968"/>
              <a:gd name="connsiteY1" fmla="*/ 16 h 1860714"/>
              <a:gd name="connsiteX2" fmla="*/ 5537784 w 6936968"/>
              <a:gd name="connsiteY2" fmla="*/ 16 h 1860714"/>
              <a:gd name="connsiteX3" fmla="*/ 6936968 w 6936968"/>
              <a:gd name="connsiteY3" fmla="*/ 166300 h 1860714"/>
              <a:gd name="connsiteX4" fmla="*/ 5005427 w 6936968"/>
              <a:gd name="connsiteY4" fmla="*/ 738933 h 1860714"/>
              <a:gd name="connsiteX5" fmla="*/ 965785 w 6936968"/>
              <a:gd name="connsiteY5" fmla="*/ 1850440 h 1860714"/>
              <a:gd name="connsiteX6" fmla="*/ 310123 w 6936968"/>
              <a:gd name="connsiteY6" fmla="*/ 1860714 h 1860714"/>
              <a:gd name="connsiteX7" fmla="*/ 0 w 6936968"/>
              <a:gd name="connsiteY7" fmla="*/ 1550591 h 1860714"/>
              <a:gd name="connsiteX8" fmla="*/ 0 w 6936968"/>
              <a:gd name="connsiteY8" fmla="*/ 310139 h 1860714"/>
              <a:gd name="connsiteX0" fmla="*/ 0 w 6936968"/>
              <a:gd name="connsiteY0" fmla="*/ 310139 h 1860714"/>
              <a:gd name="connsiteX1" fmla="*/ 310123 w 6936968"/>
              <a:gd name="connsiteY1" fmla="*/ 16 h 1860714"/>
              <a:gd name="connsiteX2" fmla="*/ 5537784 w 6936968"/>
              <a:gd name="connsiteY2" fmla="*/ 16 h 1860714"/>
              <a:gd name="connsiteX3" fmla="*/ 6936968 w 6936968"/>
              <a:gd name="connsiteY3" fmla="*/ 166300 h 1860714"/>
              <a:gd name="connsiteX4" fmla="*/ 5005427 w 6936968"/>
              <a:gd name="connsiteY4" fmla="*/ 738933 h 1860714"/>
              <a:gd name="connsiteX5" fmla="*/ 6647394 w 6936968"/>
              <a:gd name="connsiteY5" fmla="*/ 1141523 h 1860714"/>
              <a:gd name="connsiteX6" fmla="*/ 310123 w 6936968"/>
              <a:gd name="connsiteY6" fmla="*/ 1860714 h 1860714"/>
              <a:gd name="connsiteX7" fmla="*/ 0 w 6936968"/>
              <a:gd name="connsiteY7" fmla="*/ 1550591 h 1860714"/>
              <a:gd name="connsiteX8" fmla="*/ 0 w 6936968"/>
              <a:gd name="connsiteY8" fmla="*/ 310139 h 1860714"/>
              <a:gd name="connsiteX0" fmla="*/ 0 w 9354897"/>
              <a:gd name="connsiteY0" fmla="*/ 310139 h 1860714"/>
              <a:gd name="connsiteX1" fmla="*/ 310123 w 9354897"/>
              <a:gd name="connsiteY1" fmla="*/ 16 h 1860714"/>
              <a:gd name="connsiteX2" fmla="*/ 5537784 w 9354897"/>
              <a:gd name="connsiteY2" fmla="*/ 16 h 1860714"/>
              <a:gd name="connsiteX3" fmla="*/ 6936968 w 9354897"/>
              <a:gd name="connsiteY3" fmla="*/ 166300 h 1860714"/>
              <a:gd name="connsiteX4" fmla="*/ 9341121 w 9354897"/>
              <a:gd name="connsiteY4" fmla="*/ 564272 h 1860714"/>
              <a:gd name="connsiteX5" fmla="*/ 6647394 w 9354897"/>
              <a:gd name="connsiteY5" fmla="*/ 1141523 h 1860714"/>
              <a:gd name="connsiteX6" fmla="*/ 310123 w 9354897"/>
              <a:gd name="connsiteY6" fmla="*/ 1860714 h 1860714"/>
              <a:gd name="connsiteX7" fmla="*/ 0 w 9354897"/>
              <a:gd name="connsiteY7" fmla="*/ 1550591 h 1860714"/>
              <a:gd name="connsiteX8" fmla="*/ 0 w 9354897"/>
              <a:gd name="connsiteY8" fmla="*/ 310139 h 1860714"/>
              <a:gd name="connsiteX0" fmla="*/ 0 w 9377397"/>
              <a:gd name="connsiteY0" fmla="*/ 337735 h 1888310"/>
              <a:gd name="connsiteX1" fmla="*/ 310123 w 9377397"/>
              <a:gd name="connsiteY1" fmla="*/ 27612 h 1888310"/>
              <a:gd name="connsiteX2" fmla="*/ 5537784 w 9377397"/>
              <a:gd name="connsiteY2" fmla="*/ 27612 h 1888310"/>
              <a:gd name="connsiteX3" fmla="*/ 8663027 w 9377397"/>
              <a:gd name="connsiteY3" fmla="*/ 101428 h 1888310"/>
              <a:gd name="connsiteX4" fmla="*/ 9341121 w 9377397"/>
              <a:gd name="connsiteY4" fmla="*/ 591868 h 1888310"/>
              <a:gd name="connsiteX5" fmla="*/ 6647394 w 9377397"/>
              <a:gd name="connsiteY5" fmla="*/ 1169119 h 1888310"/>
              <a:gd name="connsiteX6" fmla="*/ 310123 w 9377397"/>
              <a:gd name="connsiteY6" fmla="*/ 1888310 h 1888310"/>
              <a:gd name="connsiteX7" fmla="*/ 0 w 9377397"/>
              <a:gd name="connsiteY7" fmla="*/ 1578187 h 1888310"/>
              <a:gd name="connsiteX8" fmla="*/ 0 w 9377397"/>
              <a:gd name="connsiteY8" fmla="*/ 337735 h 1888310"/>
              <a:gd name="connsiteX0" fmla="*/ 0 w 9377397"/>
              <a:gd name="connsiteY0" fmla="*/ 337735 h 1888310"/>
              <a:gd name="connsiteX1" fmla="*/ 310123 w 9377397"/>
              <a:gd name="connsiteY1" fmla="*/ 27612 h 1888310"/>
              <a:gd name="connsiteX2" fmla="*/ 5537784 w 9377397"/>
              <a:gd name="connsiteY2" fmla="*/ 27612 h 1888310"/>
              <a:gd name="connsiteX3" fmla="*/ 8663027 w 9377397"/>
              <a:gd name="connsiteY3" fmla="*/ 101428 h 1888310"/>
              <a:gd name="connsiteX4" fmla="*/ 9341121 w 9377397"/>
              <a:gd name="connsiteY4" fmla="*/ 591868 h 1888310"/>
              <a:gd name="connsiteX5" fmla="*/ 5085722 w 9377397"/>
              <a:gd name="connsiteY5" fmla="*/ 1395150 h 1888310"/>
              <a:gd name="connsiteX6" fmla="*/ 310123 w 9377397"/>
              <a:gd name="connsiteY6" fmla="*/ 1888310 h 1888310"/>
              <a:gd name="connsiteX7" fmla="*/ 0 w 9377397"/>
              <a:gd name="connsiteY7" fmla="*/ 1578187 h 1888310"/>
              <a:gd name="connsiteX8" fmla="*/ 0 w 9377397"/>
              <a:gd name="connsiteY8" fmla="*/ 337735 h 188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397" h="1888310">
                <a:moveTo>
                  <a:pt x="0" y="337735"/>
                </a:moveTo>
                <a:cubicBezTo>
                  <a:pt x="0" y="166459"/>
                  <a:pt x="138847" y="27612"/>
                  <a:pt x="310123" y="27612"/>
                </a:cubicBezTo>
                <a:lnTo>
                  <a:pt x="5537784" y="27612"/>
                </a:lnTo>
                <a:cubicBezTo>
                  <a:pt x="5709060" y="27612"/>
                  <a:pt x="8663027" y="-69848"/>
                  <a:pt x="8663027" y="101428"/>
                </a:cubicBezTo>
                <a:cubicBezTo>
                  <a:pt x="8663027" y="514912"/>
                  <a:pt x="9567153" y="291400"/>
                  <a:pt x="9341121" y="591868"/>
                </a:cubicBezTo>
                <a:cubicBezTo>
                  <a:pt x="9341121" y="763144"/>
                  <a:pt x="5256998" y="1395150"/>
                  <a:pt x="5085722" y="1395150"/>
                </a:cubicBezTo>
                <a:lnTo>
                  <a:pt x="310123" y="1888310"/>
                </a:lnTo>
                <a:cubicBezTo>
                  <a:pt x="138847" y="1888310"/>
                  <a:pt x="0" y="1749463"/>
                  <a:pt x="0" y="1578187"/>
                </a:cubicBezTo>
                <a:lnTo>
                  <a:pt x="0" y="337735"/>
                </a:lnTo>
                <a:close/>
              </a:path>
            </a:pathLst>
          </a:custGeom>
          <a:solidFill>
            <a:srgbClr val="1866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D211A58-D951-162F-F661-10F53A18D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3" y="857250"/>
            <a:ext cx="2433093" cy="139552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6D64CA1-952F-925D-E834-562B67724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737" y="836541"/>
            <a:ext cx="2100263" cy="1395524"/>
          </a:xfrm>
          <a:prstGeom prst="rect">
            <a:avLst/>
          </a:prstGeom>
        </p:spPr>
      </p:pic>
      <p:pic>
        <p:nvPicPr>
          <p:cNvPr id="15" name="صورة 14" descr="صورة تحتوي على خط يد, نص, أخضر, الخط&#10;&#10;تم إنشاء الوصف تلقائياً">
            <a:extLst>
              <a:ext uri="{FF2B5EF4-FFF2-40B4-BE49-F238E27FC236}">
                <a16:creationId xmlns:a16="http://schemas.microsoft.com/office/drawing/2014/main" id="{7BD1ECFB-935A-BC1B-C88D-B28C9E25F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16" y="857250"/>
            <a:ext cx="4554821" cy="1416233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ED63C5E-FFEE-DCC7-618F-20C6DD4226E9}"/>
              </a:ext>
            </a:extLst>
          </p:cNvPr>
          <p:cNvSpPr/>
          <p:nvPr/>
        </p:nvSpPr>
        <p:spPr>
          <a:xfrm>
            <a:off x="6385229" y="2454101"/>
            <a:ext cx="1943081" cy="6924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يوم العلم : </a:t>
            </a:r>
            <a:endParaRPr lang="ar-SA" sz="405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925798D-DD57-AFF2-51F8-6BAAB0A18A10}"/>
              </a:ext>
            </a:extLst>
          </p:cNvPr>
          <p:cNvSpPr/>
          <p:nvPr/>
        </p:nvSpPr>
        <p:spPr>
          <a:xfrm>
            <a:off x="431591" y="3146599"/>
            <a:ext cx="8226050" cy="6924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405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هو اليوم الذي اقر فيه الملك عبدالعزيز شكل العلم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FAD7B8F-B7DD-4CA2-7B47-8451CE473C4B}"/>
              </a:ext>
            </a:extLst>
          </p:cNvPr>
          <p:cNvSpPr/>
          <p:nvPr/>
        </p:nvSpPr>
        <p:spPr>
          <a:xfrm>
            <a:off x="936055" y="3839096"/>
            <a:ext cx="6107682" cy="9233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2775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الذي نراه الان مرفرفًا في سماء المملكة العربية</a:t>
            </a:r>
          </a:p>
          <a:p>
            <a:pPr algn="ctr"/>
            <a:r>
              <a:rPr lang="ar-SA" sz="2775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السعودية وذلك في ٢٧ / ذي الحجة عام ١٣٥٥ هـ   </a:t>
            </a:r>
          </a:p>
        </p:txBody>
      </p:sp>
    </p:spTree>
    <p:extLst>
      <p:ext uri="{BB962C8B-B14F-4D97-AF65-F5344CB8AC3E}">
        <p14:creationId xmlns:p14="http://schemas.microsoft.com/office/powerpoint/2010/main" val="23891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C3306F6-87C1-8886-38CA-6695282C1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84" y="836541"/>
            <a:ext cx="9144000" cy="51435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D241F10-7325-1146-1577-7E4A5629F463}"/>
              </a:ext>
            </a:extLst>
          </p:cNvPr>
          <p:cNvSpPr/>
          <p:nvPr/>
        </p:nvSpPr>
        <p:spPr>
          <a:xfrm>
            <a:off x="55822" y="836541"/>
            <a:ext cx="7033048" cy="1416233"/>
          </a:xfrm>
          <a:custGeom>
            <a:avLst/>
            <a:gdLst>
              <a:gd name="connsiteX0" fmla="*/ 0 w 5847907"/>
              <a:gd name="connsiteY0" fmla="*/ 310123 h 1860698"/>
              <a:gd name="connsiteX1" fmla="*/ 310123 w 5847907"/>
              <a:gd name="connsiteY1" fmla="*/ 0 h 1860698"/>
              <a:gd name="connsiteX2" fmla="*/ 5537784 w 5847907"/>
              <a:gd name="connsiteY2" fmla="*/ 0 h 1860698"/>
              <a:gd name="connsiteX3" fmla="*/ 5847907 w 5847907"/>
              <a:gd name="connsiteY3" fmla="*/ 310123 h 1860698"/>
              <a:gd name="connsiteX4" fmla="*/ 5847907 w 5847907"/>
              <a:gd name="connsiteY4" fmla="*/ 1550575 h 1860698"/>
              <a:gd name="connsiteX5" fmla="*/ 5537784 w 5847907"/>
              <a:gd name="connsiteY5" fmla="*/ 1860698 h 1860698"/>
              <a:gd name="connsiteX6" fmla="*/ 310123 w 5847907"/>
              <a:gd name="connsiteY6" fmla="*/ 1860698 h 1860698"/>
              <a:gd name="connsiteX7" fmla="*/ 0 w 5847907"/>
              <a:gd name="connsiteY7" fmla="*/ 1550575 h 1860698"/>
              <a:gd name="connsiteX8" fmla="*/ 0 w 5847907"/>
              <a:gd name="connsiteY8" fmla="*/ 310123 h 1860698"/>
              <a:gd name="connsiteX0" fmla="*/ 0 w 5847907"/>
              <a:gd name="connsiteY0" fmla="*/ 310123 h 1860698"/>
              <a:gd name="connsiteX1" fmla="*/ 310123 w 5847907"/>
              <a:gd name="connsiteY1" fmla="*/ 0 h 1860698"/>
              <a:gd name="connsiteX2" fmla="*/ 5537784 w 5847907"/>
              <a:gd name="connsiteY2" fmla="*/ 0 h 1860698"/>
              <a:gd name="connsiteX3" fmla="*/ 5847907 w 5847907"/>
              <a:gd name="connsiteY3" fmla="*/ 310123 h 1860698"/>
              <a:gd name="connsiteX4" fmla="*/ 4553363 w 5847907"/>
              <a:gd name="connsiteY4" fmla="*/ 1016319 h 1860698"/>
              <a:gd name="connsiteX5" fmla="*/ 5537784 w 5847907"/>
              <a:gd name="connsiteY5" fmla="*/ 1860698 h 1860698"/>
              <a:gd name="connsiteX6" fmla="*/ 310123 w 5847907"/>
              <a:gd name="connsiteY6" fmla="*/ 1860698 h 1860698"/>
              <a:gd name="connsiteX7" fmla="*/ 0 w 5847907"/>
              <a:gd name="connsiteY7" fmla="*/ 1550575 h 1860698"/>
              <a:gd name="connsiteX8" fmla="*/ 0 w 5847907"/>
              <a:gd name="connsiteY8" fmla="*/ 310123 h 1860698"/>
              <a:gd name="connsiteX0" fmla="*/ 0 w 5847907"/>
              <a:gd name="connsiteY0" fmla="*/ 310123 h 1860698"/>
              <a:gd name="connsiteX1" fmla="*/ 310123 w 5847907"/>
              <a:gd name="connsiteY1" fmla="*/ 0 h 1860698"/>
              <a:gd name="connsiteX2" fmla="*/ 5537784 w 5847907"/>
              <a:gd name="connsiteY2" fmla="*/ 0 h 1860698"/>
              <a:gd name="connsiteX3" fmla="*/ 5847907 w 5847907"/>
              <a:gd name="connsiteY3" fmla="*/ 310123 h 1860698"/>
              <a:gd name="connsiteX4" fmla="*/ 5108168 w 5847907"/>
              <a:gd name="connsiteY4" fmla="*/ 995771 h 1860698"/>
              <a:gd name="connsiteX5" fmla="*/ 5537784 w 5847907"/>
              <a:gd name="connsiteY5" fmla="*/ 1860698 h 1860698"/>
              <a:gd name="connsiteX6" fmla="*/ 310123 w 5847907"/>
              <a:gd name="connsiteY6" fmla="*/ 1860698 h 1860698"/>
              <a:gd name="connsiteX7" fmla="*/ 0 w 5847907"/>
              <a:gd name="connsiteY7" fmla="*/ 1550575 h 1860698"/>
              <a:gd name="connsiteX8" fmla="*/ 0 w 5847907"/>
              <a:gd name="connsiteY8" fmla="*/ 310123 h 1860698"/>
              <a:gd name="connsiteX0" fmla="*/ 0 w 6238325"/>
              <a:gd name="connsiteY0" fmla="*/ 319002 h 1869577"/>
              <a:gd name="connsiteX1" fmla="*/ 310123 w 6238325"/>
              <a:gd name="connsiteY1" fmla="*/ 8879 h 1869577"/>
              <a:gd name="connsiteX2" fmla="*/ 5537784 w 6238325"/>
              <a:gd name="connsiteY2" fmla="*/ 8879 h 1869577"/>
              <a:gd name="connsiteX3" fmla="*/ 6238325 w 6238325"/>
              <a:gd name="connsiteY3" fmla="*/ 123793 h 1869577"/>
              <a:gd name="connsiteX4" fmla="*/ 5108168 w 6238325"/>
              <a:gd name="connsiteY4" fmla="*/ 1004650 h 1869577"/>
              <a:gd name="connsiteX5" fmla="*/ 5537784 w 6238325"/>
              <a:gd name="connsiteY5" fmla="*/ 1869577 h 1869577"/>
              <a:gd name="connsiteX6" fmla="*/ 310123 w 6238325"/>
              <a:gd name="connsiteY6" fmla="*/ 1869577 h 1869577"/>
              <a:gd name="connsiteX7" fmla="*/ 0 w 6238325"/>
              <a:gd name="connsiteY7" fmla="*/ 1559454 h 1869577"/>
              <a:gd name="connsiteX8" fmla="*/ 0 w 6238325"/>
              <a:gd name="connsiteY8" fmla="*/ 319002 h 1869577"/>
              <a:gd name="connsiteX0" fmla="*/ 0 w 6238325"/>
              <a:gd name="connsiteY0" fmla="*/ 319002 h 1869577"/>
              <a:gd name="connsiteX1" fmla="*/ 310123 w 6238325"/>
              <a:gd name="connsiteY1" fmla="*/ 8879 h 1869577"/>
              <a:gd name="connsiteX2" fmla="*/ 5537784 w 6238325"/>
              <a:gd name="connsiteY2" fmla="*/ 8879 h 1869577"/>
              <a:gd name="connsiteX3" fmla="*/ 6238325 w 6238325"/>
              <a:gd name="connsiteY3" fmla="*/ 123793 h 1869577"/>
              <a:gd name="connsiteX4" fmla="*/ 5108168 w 6238325"/>
              <a:gd name="connsiteY4" fmla="*/ 1004650 h 1869577"/>
              <a:gd name="connsiteX5" fmla="*/ 4921335 w 6238325"/>
              <a:gd name="connsiteY5" fmla="*/ 1468885 h 1869577"/>
              <a:gd name="connsiteX6" fmla="*/ 310123 w 6238325"/>
              <a:gd name="connsiteY6" fmla="*/ 1869577 h 1869577"/>
              <a:gd name="connsiteX7" fmla="*/ 0 w 6238325"/>
              <a:gd name="connsiteY7" fmla="*/ 1559454 h 1869577"/>
              <a:gd name="connsiteX8" fmla="*/ 0 w 6238325"/>
              <a:gd name="connsiteY8" fmla="*/ 319002 h 1869577"/>
              <a:gd name="connsiteX0" fmla="*/ 0 w 6238325"/>
              <a:gd name="connsiteY0" fmla="*/ 319002 h 1869577"/>
              <a:gd name="connsiteX1" fmla="*/ 310123 w 6238325"/>
              <a:gd name="connsiteY1" fmla="*/ 8879 h 1869577"/>
              <a:gd name="connsiteX2" fmla="*/ 5537784 w 6238325"/>
              <a:gd name="connsiteY2" fmla="*/ 8879 h 1869577"/>
              <a:gd name="connsiteX3" fmla="*/ 6238325 w 6238325"/>
              <a:gd name="connsiteY3" fmla="*/ 123793 h 1869577"/>
              <a:gd name="connsiteX4" fmla="*/ 5108168 w 6238325"/>
              <a:gd name="connsiteY4" fmla="*/ 1004650 h 1869577"/>
              <a:gd name="connsiteX5" fmla="*/ 4921335 w 6238325"/>
              <a:gd name="connsiteY5" fmla="*/ 1468885 h 1869577"/>
              <a:gd name="connsiteX6" fmla="*/ 310123 w 6238325"/>
              <a:gd name="connsiteY6" fmla="*/ 1869577 h 1869577"/>
              <a:gd name="connsiteX7" fmla="*/ 0 w 6238325"/>
              <a:gd name="connsiteY7" fmla="*/ 1559454 h 1869577"/>
              <a:gd name="connsiteX8" fmla="*/ 0 w 6238325"/>
              <a:gd name="connsiteY8" fmla="*/ 319002 h 1869577"/>
              <a:gd name="connsiteX0" fmla="*/ 0 w 6238325"/>
              <a:gd name="connsiteY0" fmla="*/ 319002 h 1869577"/>
              <a:gd name="connsiteX1" fmla="*/ 310123 w 6238325"/>
              <a:gd name="connsiteY1" fmla="*/ 8879 h 1869577"/>
              <a:gd name="connsiteX2" fmla="*/ 5537784 w 6238325"/>
              <a:gd name="connsiteY2" fmla="*/ 8879 h 1869577"/>
              <a:gd name="connsiteX3" fmla="*/ 6238325 w 6238325"/>
              <a:gd name="connsiteY3" fmla="*/ 123793 h 1869577"/>
              <a:gd name="connsiteX4" fmla="*/ 5108168 w 6238325"/>
              <a:gd name="connsiteY4" fmla="*/ 1004650 h 1869577"/>
              <a:gd name="connsiteX5" fmla="*/ 4921335 w 6238325"/>
              <a:gd name="connsiteY5" fmla="*/ 1468885 h 1869577"/>
              <a:gd name="connsiteX6" fmla="*/ 310123 w 6238325"/>
              <a:gd name="connsiteY6" fmla="*/ 1869577 h 1869577"/>
              <a:gd name="connsiteX7" fmla="*/ 0 w 6238325"/>
              <a:gd name="connsiteY7" fmla="*/ 1559454 h 1869577"/>
              <a:gd name="connsiteX8" fmla="*/ 0 w 6238325"/>
              <a:gd name="connsiteY8" fmla="*/ 319002 h 1869577"/>
              <a:gd name="connsiteX0" fmla="*/ 0 w 6936968"/>
              <a:gd name="connsiteY0" fmla="*/ 310139 h 1860714"/>
              <a:gd name="connsiteX1" fmla="*/ 310123 w 6936968"/>
              <a:gd name="connsiteY1" fmla="*/ 16 h 1860714"/>
              <a:gd name="connsiteX2" fmla="*/ 5537784 w 6936968"/>
              <a:gd name="connsiteY2" fmla="*/ 16 h 1860714"/>
              <a:gd name="connsiteX3" fmla="*/ 6936968 w 6936968"/>
              <a:gd name="connsiteY3" fmla="*/ 166300 h 1860714"/>
              <a:gd name="connsiteX4" fmla="*/ 5108168 w 6936968"/>
              <a:gd name="connsiteY4" fmla="*/ 995787 h 1860714"/>
              <a:gd name="connsiteX5" fmla="*/ 4921335 w 6936968"/>
              <a:gd name="connsiteY5" fmla="*/ 1460022 h 1860714"/>
              <a:gd name="connsiteX6" fmla="*/ 310123 w 6936968"/>
              <a:gd name="connsiteY6" fmla="*/ 1860714 h 1860714"/>
              <a:gd name="connsiteX7" fmla="*/ 0 w 6936968"/>
              <a:gd name="connsiteY7" fmla="*/ 1550591 h 1860714"/>
              <a:gd name="connsiteX8" fmla="*/ 0 w 6936968"/>
              <a:gd name="connsiteY8" fmla="*/ 310139 h 1860714"/>
              <a:gd name="connsiteX0" fmla="*/ 0 w 6936968"/>
              <a:gd name="connsiteY0" fmla="*/ 310139 h 1860714"/>
              <a:gd name="connsiteX1" fmla="*/ 310123 w 6936968"/>
              <a:gd name="connsiteY1" fmla="*/ 16 h 1860714"/>
              <a:gd name="connsiteX2" fmla="*/ 5537784 w 6936968"/>
              <a:gd name="connsiteY2" fmla="*/ 16 h 1860714"/>
              <a:gd name="connsiteX3" fmla="*/ 6936968 w 6936968"/>
              <a:gd name="connsiteY3" fmla="*/ 166300 h 1860714"/>
              <a:gd name="connsiteX4" fmla="*/ 5118442 w 6936968"/>
              <a:gd name="connsiteY4" fmla="*/ 728659 h 1860714"/>
              <a:gd name="connsiteX5" fmla="*/ 4921335 w 6936968"/>
              <a:gd name="connsiteY5" fmla="*/ 1460022 h 1860714"/>
              <a:gd name="connsiteX6" fmla="*/ 310123 w 6936968"/>
              <a:gd name="connsiteY6" fmla="*/ 1860714 h 1860714"/>
              <a:gd name="connsiteX7" fmla="*/ 0 w 6936968"/>
              <a:gd name="connsiteY7" fmla="*/ 1550591 h 1860714"/>
              <a:gd name="connsiteX8" fmla="*/ 0 w 6936968"/>
              <a:gd name="connsiteY8" fmla="*/ 310139 h 1860714"/>
              <a:gd name="connsiteX0" fmla="*/ 0 w 6936968"/>
              <a:gd name="connsiteY0" fmla="*/ 310139 h 1860714"/>
              <a:gd name="connsiteX1" fmla="*/ 310123 w 6936968"/>
              <a:gd name="connsiteY1" fmla="*/ 16 h 1860714"/>
              <a:gd name="connsiteX2" fmla="*/ 5537784 w 6936968"/>
              <a:gd name="connsiteY2" fmla="*/ 16 h 1860714"/>
              <a:gd name="connsiteX3" fmla="*/ 6936968 w 6936968"/>
              <a:gd name="connsiteY3" fmla="*/ 166300 h 1860714"/>
              <a:gd name="connsiteX4" fmla="*/ 5118442 w 6936968"/>
              <a:gd name="connsiteY4" fmla="*/ 728659 h 1860714"/>
              <a:gd name="connsiteX5" fmla="*/ 4921335 w 6936968"/>
              <a:gd name="connsiteY5" fmla="*/ 1460022 h 1860714"/>
              <a:gd name="connsiteX6" fmla="*/ 310123 w 6936968"/>
              <a:gd name="connsiteY6" fmla="*/ 1860714 h 1860714"/>
              <a:gd name="connsiteX7" fmla="*/ 0 w 6936968"/>
              <a:gd name="connsiteY7" fmla="*/ 1550591 h 1860714"/>
              <a:gd name="connsiteX8" fmla="*/ 0 w 6936968"/>
              <a:gd name="connsiteY8" fmla="*/ 310139 h 1860714"/>
              <a:gd name="connsiteX0" fmla="*/ 0 w 6936968"/>
              <a:gd name="connsiteY0" fmla="*/ 310139 h 1860714"/>
              <a:gd name="connsiteX1" fmla="*/ 310123 w 6936968"/>
              <a:gd name="connsiteY1" fmla="*/ 16 h 1860714"/>
              <a:gd name="connsiteX2" fmla="*/ 5537784 w 6936968"/>
              <a:gd name="connsiteY2" fmla="*/ 16 h 1860714"/>
              <a:gd name="connsiteX3" fmla="*/ 6936968 w 6936968"/>
              <a:gd name="connsiteY3" fmla="*/ 166300 h 1860714"/>
              <a:gd name="connsiteX4" fmla="*/ 5118442 w 6936968"/>
              <a:gd name="connsiteY4" fmla="*/ 728659 h 1860714"/>
              <a:gd name="connsiteX5" fmla="*/ 5054899 w 6936968"/>
              <a:gd name="connsiteY5" fmla="*/ 1316184 h 1860714"/>
              <a:gd name="connsiteX6" fmla="*/ 310123 w 6936968"/>
              <a:gd name="connsiteY6" fmla="*/ 1860714 h 1860714"/>
              <a:gd name="connsiteX7" fmla="*/ 0 w 6936968"/>
              <a:gd name="connsiteY7" fmla="*/ 1550591 h 1860714"/>
              <a:gd name="connsiteX8" fmla="*/ 0 w 6936968"/>
              <a:gd name="connsiteY8" fmla="*/ 310139 h 1860714"/>
              <a:gd name="connsiteX0" fmla="*/ 0 w 6936968"/>
              <a:gd name="connsiteY0" fmla="*/ 310139 h 1860714"/>
              <a:gd name="connsiteX1" fmla="*/ 310123 w 6936968"/>
              <a:gd name="connsiteY1" fmla="*/ 16 h 1860714"/>
              <a:gd name="connsiteX2" fmla="*/ 5537784 w 6936968"/>
              <a:gd name="connsiteY2" fmla="*/ 16 h 1860714"/>
              <a:gd name="connsiteX3" fmla="*/ 6936968 w 6936968"/>
              <a:gd name="connsiteY3" fmla="*/ 166300 h 1860714"/>
              <a:gd name="connsiteX4" fmla="*/ 5118442 w 6936968"/>
              <a:gd name="connsiteY4" fmla="*/ 728659 h 1860714"/>
              <a:gd name="connsiteX5" fmla="*/ 965785 w 6936968"/>
              <a:gd name="connsiteY5" fmla="*/ 1850440 h 1860714"/>
              <a:gd name="connsiteX6" fmla="*/ 310123 w 6936968"/>
              <a:gd name="connsiteY6" fmla="*/ 1860714 h 1860714"/>
              <a:gd name="connsiteX7" fmla="*/ 0 w 6936968"/>
              <a:gd name="connsiteY7" fmla="*/ 1550591 h 1860714"/>
              <a:gd name="connsiteX8" fmla="*/ 0 w 6936968"/>
              <a:gd name="connsiteY8" fmla="*/ 310139 h 1860714"/>
              <a:gd name="connsiteX0" fmla="*/ 0 w 6936968"/>
              <a:gd name="connsiteY0" fmla="*/ 310139 h 1860714"/>
              <a:gd name="connsiteX1" fmla="*/ 310123 w 6936968"/>
              <a:gd name="connsiteY1" fmla="*/ 16 h 1860714"/>
              <a:gd name="connsiteX2" fmla="*/ 5537784 w 6936968"/>
              <a:gd name="connsiteY2" fmla="*/ 16 h 1860714"/>
              <a:gd name="connsiteX3" fmla="*/ 6936968 w 6936968"/>
              <a:gd name="connsiteY3" fmla="*/ 166300 h 1860714"/>
              <a:gd name="connsiteX4" fmla="*/ 5005427 w 6936968"/>
              <a:gd name="connsiteY4" fmla="*/ 738933 h 1860714"/>
              <a:gd name="connsiteX5" fmla="*/ 965785 w 6936968"/>
              <a:gd name="connsiteY5" fmla="*/ 1850440 h 1860714"/>
              <a:gd name="connsiteX6" fmla="*/ 310123 w 6936968"/>
              <a:gd name="connsiteY6" fmla="*/ 1860714 h 1860714"/>
              <a:gd name="connsiteX7" fmla="*/ 0 w 6936968"/>
              <a:gd name="connsiteY7" fmla="*/ 1550591 h 1860714"/>
              <a:gd name="connsiteX8" fmla="*/ 0 w 6936968"/>
              <a:gd name="connsiteY8" fmla="*/ 310139 h 1860714"/>
              <a:gd name="connsiteX0" fmla="*/ 0 w 6936968"/>
              <a:gd name="connsiteY0" fmla="*/ 310139 h 1860714"/>
              <a:gd name="connsiteX1" fmla="*/ 310123 w 6936968"/>
              <a:gd name="connsiteY1" fmla="*/ 16 h 1860714"/>
              <a:gd name="connsiteX2" fmla="*/ 5537784 w 6936968"/>
              <a:gd name="connsiteY2" fmla="*/ 16 h 1860714"/>
              <a:gd name="connsiteX3" fmla="*/ 6936968 w 6936968"/>
              <a:gd name="connsiteY3" fmla="*/ 166300 h 1860714"/>
              <a:gd name="connsiteX4" fmla="*/ 5005427 w 6936968"/>
              <a:gd name="connsiteY4" fmla="*/ 738933 h 1860714"/>
              <a:gd name="connsiteX5" fmla="*/ 6647394 w 6936968"/>
              <a:gd name="connsiteY5" fmla="*/ 1141523 h 1860714"/>
              <a:gd name="connsiteX6" fmla="*/ 310123 w 6936968"/>
              <a:gd name="connsiteY6" fmla="*/ 1860714 h 1860714"/>
              <a:gd name="connsiteX7" fmla="*/ 0 w 6936968"/>
              <a:gd name="connsiteY7" fmla="*/ 1550591 h 1860714"/>
              <a:gd name="connsiteX8" fmla="*/ 0 w 6936968"/>
              <a:gd name="connsiteY8" fmla="*/ 310139 h 1860714"/>
              <a:gd name="connsiteX0" fmla="*/ 0 w 9354897"/>
              <a:gd name="connsiteY0" fmla="*/ 310139 h 1860714"/>
              <a:gd name="connsiteX1" fmla="*/ 310123 w 9354897"/>
              <a:gd name="connsiteY1" fmla="*/ 16 h 1860714"/>
              <a:gd name="connsiteX2" fmla="*/ 5537784 w 9354897"/>
              <a:gd name="connsiteY2" fmla="*/ 16 h 1860714"/>
              <a:gd name="connsiteX3" fmla="*/ 6936968 w 9354897"/>
              <a:gd name="connsiteY3" fmla="*/ 166300 h 1860714"/>
              <a:gd name="connsiteX4" fmla="*/ 9341121 w 9354897"/>
              <a:gd name="connsiteY4" fmla="*/ 564272 h 1860714"/>
              <a:gd name="connsiteX5" fmla="*/ 6647394 w 9354897"/>
              <a:gd name="connsiteY5" fmla="*/ 1141523 h 1860714"/>
              <a:gd name="connsiteX6" fmla="*/ 310123 w 9354897"/>
              <a:gd name="connsiteY6" fmla="*/ 1860714 h 1860714"/>
              <a:gd name="connsiteX7" fmla="*/ 0 w 9354897"/>
              <a:gd name="connsiteY7" fmla="*/ 1550591 h 1860714"/>
              <a:gd name="connsiteX8" fmla="*/ 0 w 9354897"/>
              <a:gd name="connsiteY8" fmla="*/ 310139 h 1860714"/>
              <a:gd name="connsiteX0" fmla="*/ 0 w 9377397"/>
              <a:gd name="connsiteY0" fmla="*/ 337735 h 1888310"/>
              <a:gd name="connsiteX1" fmla="*/ 310123 w 9377397"/>
              <a:gd name="connsiteY1" fmla="*/ 27612 h 1888310"/>
              <a:gd name="connsiteX2" fmla="*/ 5537784 w 9377397"/>
              <a:gd name="connsiteY2" fmla="*/ 27612 h 1888310"/>
              <a:gd name="connsiteX3" fmla="*/ 8663027 w 9377397"/>
              <a:gd name="connsiteY3" fmla="*/ 101428 h 1888310"/>
              <a:gd name="connsiteX4" fmla="*/ 9341121 w 9377397"/>
              <a:gd name="connsiteY4" fmla="*/ 591868 h 1888310"/>
              <a:gd name="connsiteX5" fmla="*/ 6647394 w 9377397"/>
              <a:gd name="connsiteY5" fmla="*/ 1169119 h 1888310"/>
              <a:gd name="connsiteX6" fmla="*/ 310123 w 9377397"/>
              <a:gd name="connsiteY6" fmla="*/ 1888310 h 1888310"/>
              <a:gd name="connsiteX7" fmla="*/ 0 w 9377397"/>
              <a:gd name="connsiteY7" fmla="*/ 1578187 h 1888310"/>
              <a:gd name="connsiteX8" fmla="*/ 0 w 9377397"/>
              <a:gd name="connsiteY8" fmla="*/ 337735 h 1888310"/>
              <a:gd name="connsiteX0" fmla="*/ 0 w 9377397"/>
              <a:gd name="connsiteY0" fmla="*/ 337735 h 1888310"/>
              <a:gd name="connsiteX1" fmla="*/ 310123 w 9377397"/>
              <a:gd name="connsiteY1" fmla="*/ 27612 h 1888310"/>
              <a:gd name="connsiteX2" fmla="*/ 5537784 w 9377397"/>
              <a:gd name="connsiteY2" fmla="*/ 27612 h 1888310"/>
              <a:gd name="connsiteX3" fmla="*/ 8663027 w 9377397"/>
              <a:gd name="connsiteY3" fmla="*/ 101428 h 1888310"/>
              <a:gd name="connsiteX4" fmla="*/ 9341121 w 9377397"/>
              <a:gd name="connsiteY4" fmla="*/ 591868 h 1888310"/>
              <a:gd name="connsiteX5" fmla="*/ 5085722 w 9377397"/>
              <a:gd name="connsiteY5" fmla="*/ 1395150 h 1888310"/>
              <a:gd name="connsiteX6" fmla="*/ 310123 w 9377397"/>
              <a:gd name="connsiteY6" fmla="*/ 1888310 h 1888310"/>
              <a:gd name="connsiteX7" fmla="*/ 0 w 9377397"/>
              <a:gd name="connsiteY7" fmla="*/ 1578187 h 1888310"/>
              <a:gd name="connsiteX8" fmla="*/ 0 w 9377397"/>
              <a:gd name="connsiteY8" fmla="*/ 337735 h 188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7397" h="1888310">
                <a:moveTo>
                  <a:pt x="0" y="337735"/>
                </a:moveTo>
                <a:cubicBezTo>
                  <a:pt x="0" y="166459"/>
                  <a:pt x="138847" y="27612"/>
                  <a:pt x="310123" y="27612"/>
                </a:cubicBezTo>
                <a:lnTo>
                  <a:pt x="5537784" y="27612"/>
                </a:lnTo>
                <a:cubicBezTo>
                  <a:pt x="5709060" y="27612"/>
                  <a:pt x="8663027" y="-69848"/>
                  <a:pt x="8663027" y="101428"/>
                </a:cubicBezTo>
                <a:cubicBezTo>
                  <a:pt x="8663027" y="514912"/>
                  <a:pt x="9567153" y="291400"/>
                  <a:pt x="9341121" y="591868"/>
                </a:cubicBezTo>
                <a:cubicBezTo>
                  <a:pt x="9341121" y="763144"/>
                  <a:pt x="5256998" y="1395150"/>
                  <a:pt x="5085722" y="1395150"/>
                </a:cubicBezTo>
                <a:lnTo>
                  <a:pt x="310123" y="1888310"/>
                </a:lnTo>
                <a:cubicBezTo>
                  <a:pt x="138847" y="1888310"/>
                  <a:pt x="0" y="1749463"/>
                  <a:pt x="0" y="1578187"/>
                </a:cubicBezTo>
                <a:lnTo>
                  <a:pt x="0" y="337735"/>
                </a:lnTo>
                <a:close/>
              </a:path>
            </a:pathLst>
          </a:custGeom>
          <a:solidFill>
            <a:srgbClr val="1866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D211A58-D951-162F-F661-10F53A18D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3" y="857250"/>
            <a:ext cx="2433093" cy="139552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6D64CA1-952F-925D-E834-562B67724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737" y="836541"/>
            <a:ext cx="2100263" cy="1395524"/>
          </a:xfrm>
          <a:prstGeom prst="rect">
            <a:avLst/>
          </a:prstGeom>
        </p:spPr>
      </p:pic>
      <p:pic>
        <p:nvPicPr>
          <p:cNvPr id="15" name="صورة 14" descr="صورة تحتوي على خط يد, نص, أخضر, الخط&#10;&#10;تم إنشاء الوصف تلقائياً">
            <a:extLst>
              <a:ext uri="{FF2B5EF4-FFF2-40B4-BE49-F238E27FC236}">
                <a16:creationId xmlns:a16="http://schemas.microsoft.com/office/drawing/2014/main" id="{7BD1ECFB-935A-BC1B-C88D-B28C9E25F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16" y="857250"/>
            <a:ext cx="4554821" cy="1416233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ED63C5E-FFEE-DCC7-618F-20C6DD4226E9}"/>
              </a:ext>
            </a:extLst>
          </p:cNvPr>
          <p:cNvSpPr/>
          <p:nvPr/>
        </p:nvSpPr>
        <p:spPr>
          <a:xfrm>
            <a:off x="629362" y="2446078"/>
            <a:ext cx="7830509" cy="19389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وهو يوم نحتفي فيه كل عام ونستذكر فيه فخرنا</a:t>
            </a:r>
          </a:p>
          <a:p>
            <a:pPr algn="ctr"/>
            <a:r>
              <a:rPr lang="ar-SA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برمز هويتنا الوطنيه واعتزازنا بالقيم الراسخه </a:t>
            </a:r>
          </a:p>
          <a:p>
            <a:pPr algn="ctr"/>
            <a:r>
              <a:rPr lang="ar-SA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التي يجملها في مضامينه وترتكز عليها المملكة </a:t>
            </a:r>
          </a:p>
        </p:txBody>
      </p:sp>
    </p:spTree>
    <p:extLst>
      <p:ext uri="{BB962C8B-B14F-4D97-AF65-F5344CB8AC3E}">
        <p14:creationId xmlns:p14="http://schemas.microsoft.com/office/powerpoint/2010/main" val="288999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7503" y="1141491"/>
            <a:ext cx="637782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برأيك كيف اساهم في بناء وطني ؟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355650" y="348131"/>
            <a:ext cx="2714644" cy="7519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dirty="0">
              <a:solidFill>
                <a:srgbClr val="FF0000"/>
              </a:solidFill>
            </a:endParaRPr>
          </a:p>
          <a:p>
            <a:pPr algn="ctr"/>
            <a:r>
              <a:rPr lang="ar-SA" sz="2400" b="1" dirty="0">
                <a:solidFill>
                  <a:srgbClr val="C00000"/>
                </a:solidFill>
              </a:rPr>
              <a:t>مهارة تفكير عليا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7" name="صورة 6" descr="e24c2c39781cb3e236b3a8f0074d048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03" y="2223968"/>
            <a:ext cx="7530406" cy="4424961"/>
          </a:xfrm>
          <a:prstGeom prst="rect">
            <a:avLst/>
          </a:prstGeom>
        </p:spPr>
      </p:pic>
      <p:pic>
        <p:nvPicPr>
          <p:cNvPr id="8" name="صورة 7" descr="db7ce2be85946477f8b466baa9bd281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85728"/>
            <a:ext cx="1570038" cy="1570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971798" y="260648"/>
            <a:ext cx="5976664" cy="798121"/>
          </a:xfrm>
          <a:prstGeom prst="rect">
            <a:avLst/>
          </a:prstGeom>
          <a:solidFill>
            <a:schemeClr val="bg1"/>
          </a:solidFill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14300">
                    <a:prstClr val="black"/>
                  </a:innerShdw>
                </a:effectLst>
                <a:latin typeface="Andalus" panose="02020603050405020304" pitchFamily="18" charset="-78"/>
                <a:ea typeface="Monotype Koufi" pitchFamily="2" charset="-78"/>
                <a:cs typeface="Andalus" panose="02020603050405020304" pitchFamily="18" charset="-78"/>
              </a:rPr>
              <a:t>باستخدام  جدول التعلم </a:t>
            </a: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495675"/>
              </p:ext>
            </p:extLst>
          </p:nvPr>
        </p:nvGraphicFramePr>
        <p:xfrm>
          <a:off x="285720" y="3286124"/>
          <a:ext cx="6081893" cy="309634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834">
                <a:tc gridSpan="2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 gridSpan="2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34">
                <a:tc gridSpan="2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66"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3143240" y="4071942"/>
            <a:ext cx="1738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>
                <a:ln w="12700" cmpd="sng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Mudir MT" pitchFamily="2" charset="-78"/>
              </a:rPr>
              <a:t>ماذا أعرف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4572000" y="4000504"/>
            <a:ext cx="1785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>
                <a:ln w="12700" cmpd="sng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Mudir MT" pitchFamily="2" charset="-78"/>
              </a:rPr>
              <a:t>ماذا أريد أن أعرف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571604" y="4071942"/>
            <a:ext cx="1738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>
                <a:ln w="12700" cmpd="sng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Mudir MT" pitchFamily="2" charset="-78"/>
              </a:rPr>
              <a:t>ماذا تعلمت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14282" y="4000504"/>
            <a:ext cx="1738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>
                <a:ln w="12700" cmpd="sng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Mudir MT" pitchFamily="2" charset="-78"/>
              </a:rPr>
              <a:t>كيف أتعلم أكثر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3786182" y="3357562"/>
            <a:ext cx="1738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>
                <a:ln w="12700" cmpd="sng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Mudir MT" pitchFamily="2" charset="-78"/>
              </a:rPr>
              <a:t>قبل الدرس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785786" y="3357562"/>
            <a:ext cx="1738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>
                <a:ln w="12700" cmpd="sng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Mudir MT" pitchFamily="2" charset="-78"/>
              </a:rPr>
              <a:t>بعد الدرس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2ED"/>
              </a:clrFrom>
              <a:clrTo>
                <a:srgbClr val="F1F2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000240"/>
            <a:ext cx="2580260" cy="1228695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5072066" y="2071678"/>
            <a:ext cx="374137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e_Sindibad" panose="02060603050605020204" pitchFamily="18" charset="-78"/>
                <a:cs typeface="Mudir MT" pitchFamily="2" charset="-78"/>
              </a:rPr>
              <a:t>اكتب ما </a:t>
            </a:r>
            <a:r>
              <a:rPr lang="ar-SA" sz="2800" b="1" spc="50" dirty="0" err="1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e_Sindibad" panose="02060603050605020204" pitchFamily="18" charset="-78"/>
                <a:cs typeface="Mudir MT" pitchFamily="2" charset="-78"/>
              </a:rPr>
              <a:t>تعلمتة</a:t>
            </a:r>
            <a:r>
              <a:rPr lang="ar-SA" sz="2800" b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e_Sindibad" panose="02060603050605020204" pitchFamily="18" charset="-78"/>
                <a:cs typeface="Mudir MT" pitchFamily="2" charset="-78"/>
              </a:rPr>
              <a:t> عن درس اليوم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714348" y="1428736"/>
            <a:ext cx="158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18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e_Sindibad" panose="02060603050605020204" pitchFamily="18" charset="-78"/>
                <a:cs typeface="Al-Mujahed Free" pitchFamily="2" charset="-78"/>
              </a:rPr>
              <a:t>جماعي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9"/>
          <a:stretch/>
        </p:blipFill>
        <p:spPr>
          <a:xfrm>
            <a:off x="7426431" y="63044"/>
            <a:ext cx="1672790" cy="1628596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 rot="20526139">
            <a:off x="7240773" y="570566"/>
            <a:ext cx="1568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spc="50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18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e_Sindibad" panose="02060603050605020204" pitchFamily="18" charset="-78"/>
                <a:cs typeface="Al-Mujahed Free" pitchFamily="2" charset="-78"/>
              </a:rPr>
              <a:t>النشاط</a:t>
            </a:r>
          </a:p>
        </p:txBody>
      </p:sp>
    </p:spTree>
    <p:extLst>
      <p:ext uri="{BB962C8B-B14F-4D97-AF65-F5344CB8AC3E}">
        <p14:creationId xmlns:p14="http://schemas.microsoft.com/office/powerpoint/2010/main" val="194547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دائرة إلكترونية, طعام&#10;&#10;تم إنشاء الوصف تلقائياً">
            <a:extLst>
              <a:ext uri="{FF2B5EF4-FFF2-40B4-BE49-F238E27FC236}">
                <a16:creationId xmlns:a16="http://schemas.microsoft.com/office/drawing/2014/main" id="{3BF83770-A58D-41B8-9561-B3D87C3AF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8078"/>
            <a:ext cx="8341360" cy="671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47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:\Users\User\Pictures\خلفيات\111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978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83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843808" y="332656"/>
            <a:ext cx="4114800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ar-SA" sz="4000" b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الواجب  </a:t>
            </a:r>
            <a:endParaRPr kumimoji="1" lang="en-US" sz="3200" b="1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14282" y="1500174"/>
            <a:ext cx="8686800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ar-SA" sz="36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kumimoji="1" lang="en-US" sz="36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6" descr="ENVIR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1373187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D9E974C3-1464-41B6-A41E-ECF905F45842}"/>
              </a:ext>
            </a:extLst>
          </p:cNvPr>
          <p:cNvSpPr/>
          <p:nvPr/>
        </p:nvSpPr>
        <p:spPr>
          <a:xfrm>
            <a:off x="3404381" y="2836336"/>
            <a:ext cx="5120640" cy="215370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تابعي المنصة وستجدي واجب درسنا اليوم بمشيئة الله 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صورة 50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FD58B3AA-656B-4C6C-8AEE-C62FB6248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4" t="4288" r="1963" b="3451"/>
          <a:stretch/>
        </p:blipFill>
        <p:spPr>
          <a:xfrm>
            <a:off x="36760" y="-18380"/>
            <a:ext cx="9107240" cy="68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52470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01622" y="2118698"/>
            <a:ext cx="4577768" cy="87665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905">
                  <a:solidFill>
                    <a:srgbClr val="FCC0E2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شريط الذكريات</a:t>
            </a:r>
            <a:endParaRPr lang="ar-SA" sz="5400" b="1" dirty="0">
              <a:ln w="1905">
                <a:solidFill>
                  <a:srgbClr val="FCC0E2"/>
                </a:solidFill>
              </a:ln>
              <a:solidFill>
                <a:srgbClr val="F640A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grpSp>
        <p:nvGrpSpPr>
          <p:cNvPr id="2" name="مجموعة 6"/>
          <p:cNvGrpSpPr/>
          <p:nvPr/>
        </p:nvGrpSpPr>
        <p:grpSpPr>
          <a:xfrm>
            <a:off x="6084167" y="410032"/>
            <a:ext cx="2592815" cy="1914552"/>
            <a:chOff x="5796663" y="410032"/>
            <a:chExt cx="2880320" cy="2220062"/>
          </a:xfrm>
        </p:grpSpPr>
        <p:pic>
          <p:nvPicPr>
            <p:cNvPr id="6" name="صورة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663" y="410032"/>
              <a:ext cx="2880320" cy="22200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5" name="مستطيل 4"/>
            <p:cNvSpPr/>
            <p:nvPr/>
          </p:nvSpPr>
          <p:spPr>
            <a:xfrm rot="21052423">
              <a:off x="6275348" y="1188699"/>
              <a:ext cx="1755686" cy="11063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800" b="1" spc="50" dirty="0">
                  <a:ln w="12700" cmpd="sng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rgbClr val="18000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e_Sindibad" panose="02060603050605020204" pitchFamily="18" charset="-78"/>
                  <a:cs typeface="Al-Mujahed Free" pitchFamily="2" charset="-78"/>
                </a:rPr>
                <a:t>مراجعة الدرس السابق</a:t>
              </a:r>
            </a:p>
          </p:txBody>
        </p:sp>
      </p:grp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7" y="3132033"/>
            <a:ext cx="8626175" cy="361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1187624" y="3546882"/>
            <a:ext cx="733013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altLang="ar-SA" sz="36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 : </a:t>
            </a:r>
            <a:r>
              <a:rPr lang="ar-SA" altLang="ar-SA" sz="3600" b="1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ماهو</a:t>
            </a:r>
            <a:r>
              <a:rPr lang="ar-SA" altLang="ar-SA" sz="36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نظام الحكم في المملكة العربية السعودية؟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ar-SA" altLang="ar-SA" sz="36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 س : </a:t>
            </a:r>
            <a:r>
              <a:rPr lang="ar-SA" altLang="ar-SA" sz="3600" b="1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ماهو</a:t>
            </a:r>
            <a:r>
              <a:rPr lang="ar-SA" altLang="ar-SA" sz="36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دستور وطني ؟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altLang="ar-SA" sz="36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altLang="ar-SA" sz="36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2697251" y="5483845"/>
            <a:ext cx="569317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altLang="ar-S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س:ماذا تقدم حكومة وطني  ؟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altLang="ar-S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7" name="صورة 6" descr="صورة تحتوي على نص, طعام&#10;&#10;تم إنشاء الوصف تلقائياً">
            <a:extLst>
              <a:ext uri="{FF2B5EF4-FFF2-40B4-BE49-F238E27FC236}">
                <a16:creationId xmlns:a16="http://schemas.microsoft.com/office/drawing/2014/main" id="{9BB9B01B-1A05-4C86-9DAB-85772D4872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49" t="58920" r="6048" b="10887"/>
          <a:stretch/>
        </p:blipFill>
        <p:spPr>
          <a:xfrm>
            <a:off x="716816" y="322384"/>
            <a:ext cx="5293412" cy="165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935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642910" y="638116"/>
            <a:ext cx="7848600" cy="2862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7030A0"/>
                </a:solidFill>
              </a:rPr>
              <a:t>  الوحدة الأولى</a:t>
            </a:r>
          </a:p>
          <a:p>
            <a:pPr algn="ctr"/>
            <a:endParaRPr lang="ar-SA" sz="3600" b="1" dirty="0">
              <a:solidFill>
                <a:srgbClr val="FF0000"/>
              </a:solidFill>
            </a:endParaRPr>
          </a:p>
          <a:p>
            <a:r>
              <a:rPr lang="ar-SA" sz="3600" b="1" dirty="0">
                <a:solidFill>
                  <a:srgbClr val="FF0000"/>
                </a:solidFill>
              </a:rPr>
              <a:t>   ( </a:t>
            </a:r>
            <a:r>
              <a:rPr lang="ar-SA" sz="3600" b="1" dirty="0" err="1">
                <a:solidFill>
                  <a:srgbClr val="FF0000"/>
                </a:solidFill>
              </a:rPr>
              <a:t>المواطنة )</a:t>
            </a:r>
            <a:endParaRPr lang="ar-SA" sz="3600" b="1" dirty="0">
              <a:solidFill>
                <a:srgbClr val="FF0000"/>
              </a:solidFill>
            </a:endParaRPr>
          </a:p>
          <a:p>
            <a:pPr algn="ctr"/>
            <a:endParaRPr lang="ar-SA" sz="3600" b="1" dirty="0">
              <a:solidFill>
                <a:schemeClr val="folHlink"/>
              </a:solidFill>
            </a:endParaRPr>
          </a:p>
          <a:p>
            <a:pPr algn="ctr"/>
            <a:endParaRPr lang="ar-SA" sz="3600" b="1" dirty="0">
              <a:solidFill>
                <a:srgbClr val="C00000"/>
              </a:solidFill>
            </a:endParaRPr>
          </a:p>
        </p:txBody>
      </p:sp>
      <p:grpSp>
        <p:nvGrpSpPr>
          <p:cNvPr id="2" name="مجموعة 6"/>
          <p:cNvGrpSpPr/>
          <p:nvPr/>
        </p:nvGrpSpPr>
        <p:grpSpPr>
          <a:xfrm>
            <a:off x="6572264" y="3786190"/>
            <a:ext cx="792480" cy="792480"/>
            <a:chOff x="914399" y="893976"/>
            <a:chExt cx="792480" cy="7924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سهم للأسفل 7"/>
            <p:cNvSpPr/>
            <p:nvPr/>
          </p:nvSpPr>
          <p:spPr>
            <a:xfrm>
              <a:off x="914399" y="893976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سهم للأسفل 4"/>
            <p:cNvSpPr/>
            <p:nvPr/>
          </p:nvSpPr>
          <p:spPr>
            <a:xfrm>
              <a:off x="1092707" y="893976"/>
              <a:ext cx="435864" cy="59634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مجموعة 9"/>
          <p:cNvGrpSpPr/>
          <p:nvPr/>
        </p:nvGrpSpPr>
        <p:grpSpPr>
          <a:xfrm>
            <a:off x="3286116" y="3786190"/>
            <a:ext cx="792480" cy="792480"/>
            <a:chOff x="914399" y="893976"/>
            <a:chExt cx="792480" cy="7924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سهم للأسفل 10"/>
            <p:cNvSpPr/>
            <p:nvPr/>
          </p:nvSpPr>
          <p:spPr>
            <a:xfrm>
              <a:off x="914399" y="893976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سهم للأسفل 4"/>
            <p:cNvSpPr/>
            <p:nvPr/>
          </p:nvSpPr>
          <p:spPr>
            <a:xfrm>
              <a:off x="1092707" y="893976"/>
              <a:ext cx="435864" cy="59634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مجموعة 12"/>
          <p:cNvGrpSpPr/>
          <p:nvPr/>
        </p:nvGrpSpPr>
        <p:grpSpPr>
          <a:xfrm>
            <a:off x="4857752" y="3786190"/>
            <a:ext cx="792480" cy="792480"/>
            <a:chOff x="914399" y="893976"/>
            <a:chExt cx="792480" cy="7924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سهم للأسفل 13"/>
            <p:cNvSpPr/>
            <p:nvPr/>
          </p:nvSpPr>
          <p:spPr>
            <a:xfrm>
              <a:off x="914399" y="893976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سهم للأسفل 4"/>
            <p:cNvSpPr/>
            <p:nvPr/>
          </p:nvSpPr>
          <p:spPr>
            <a:xfrm>
              <a:off x="1092707" y="893976"/>
              <a:ext cx="435864" cy="59634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مجموعة 15"/>
          <p:cNvGrpSpPr/>
          <p:nvPr/>
        </p:nvGrpSpPr>
        <p:grpSpPr>
          <a:xfrm>
            <a:off x="1779256" y="3779528"/>
            <a:ext cx="792480" cy="792480"/>
            <a:chOff x="914399" y="893976"/>
            <a:chExt cx="792480" cy="7924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سهم للأسفل 16"/>
            <p:cNvSpPr/>
            <p:nvPr/>
          </p:nvSpPr>
          <p:spPr>
            <a:xfrm>
              <a:off x="914399" y="893976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سهم للأسفل 4"/>
            <p:cNvSpPr/>
            <p:nvPr/>
          </p:nvSpPr>
          <p:spPr>
            <a:xfrm>
              <a:off x="1092707" y="893976"/>
              <a:ext cx="435864" cy="59634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مجموعة 9"/>
          <p:cNvGrpSpPr>
            <a:grpSpLocks/>
          </p:cNvGrpSpPr>
          <p:nvPr/>
        </p:nvGrpSpPr>
        <p:grpSpPr bwMode="auto">
          <a:xfrm>
            <a:off x="1643042" y="4929194"/>
            <a:ext cx="5892789" cy="1143022"/>
            <a:chOff x="5789206" y="4650270"/>
            <a:chExt cx="2429850" cy="2740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شكل حر 22"/>
            <p:cNvSpPr/>
            <p:nvPr/>
          </p:nvSpPr>
          <p:spPr>
            <a:xfrm>
              <a:off x="7721297" y="4650273"/>
              <a:ext cx="497759" cy="274062"/>
            </a:xfrm>
            <a:custGeom>
              <a:avLst/>
              <a:gdLst>
                <a:gd name="connsiteX0" fmla="*/ 0 w 676763"/>
                <a:gd name="connsiteY0" fmla="*/ 33838 h 338381"/>
                <a:gd name="connsiteX1" fmla="*/ 9911 w 676763"/>
                <a:gd name="connsiteY1" fmla="*/ 9911 h 338381"/>
                <a:gd name="connsiteX2" fmla="*/ 33838 w 676763"/>
                <a:gd name="connsiteY2" fmla="*/ 0 h 338381"/>
                <a:gd name="connsiteX3" fmla="*/ 642925 w 676763"/>
                <a:gd name="connsiteY3" fmla="*/ 0 h 338381"/>
                <a:gd name="connsiteX4" fmla="*/ 666852 w 676763"/>
                <a:gd name="connsiteY4" fmla="*/ 9911 h 338381"/>
                <a:gd name="connsiteX5" fmla="*/ 676763 w 676763"/>
                <a:gd name="connsiteY5" fmla="*/ 33838 h 338381"/>
                <a:gd name="connsiteX6" fmla="*/ 676763 w 676763"/>
                <a:gd name="connsiteY6" fmla="*/ 304543 h 338381"/>
                <a:gd name="connsiteX7" fmla="*/ 666852 w 676763"/>
                <a:gd name="connsiteY7" fmla="*/ 328470 h 338381"/>
                <a:gd name="connsiteX8" fmla="*/ 642925 w 676763"/>
                <a:gd name="connsiteY8" fmla="*/ 338381 h 338381"/>
                <a:gd name="connsiteX9" fmla="*/ 33838 w 676763"/>
                <a:gd name="connsiteY9" fmla="*/ 338381 h 338381"/>
                <a:gd name="connsiteX10" fmla="*/ 9911 w 676763"/>
                <a:gd name="connsiteY10" fmla="*/ 328470 h 338381"/>
                <a:gd name="connsiteX11" fmla="*/ 0 w 676763"/>
                <a:gd name="connsiteY11" fmla="*/ 304543 h 338381"/>
                <a:gd name="connsiteX12" fmla="*/ 0 w 676763"/>
                <a:gd name="connsiteY12" fmla="*/ 33838 h 3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763" h="338381">
                  <a:moveTo>
                    <a:pt x="0" y="33838"/>
                  </a:moveTo>
                  <a:cubicBezTo>
                    <a:pt x="0" y="24864"/>
                    <a:pt x="3565" y="16257"/>
                    <a:pt x="9911" y="9911"/>
                  </a:cubicBezTo>
                  <a:cubicBezTo>
                    <a:pt x="16257" y="3565"/>
                    <a:pt x="24864" y="0"/>
                    <a:pt x="33838" y="0"/>
                  </a:cubicBezTo>
                  <a:lnTo>
                    <a:pt x="642925" y="0"/>
                  </a:lnTo>
                  <a:cubicBezTo>
                    <a:pt x="651899" y="0"/>
                    <a:pt x="660506" y="3565"/>
                    <a:pt x="666852" y="9911"/>
                  </a:cubicBezTo>
                  <a:cubicBezTo>
                    <a:pt x="673198" y="16257"/>
                    <a:pt x="676763" y="24864"/>
                    <a:pt x="676763" y="33838"/>
                  </a:cubicBezTo>
                  <a:lnTo>
                    <a:pt x="676763" y="304543"/>
                  </a:lnTo>
                  <a:cubicBezTo>
                    <a:pt x="676763" y="313517"/>
                    <a:pt x="673198" y="322124"/>
                    <a:pt x="666852" y="328470"/>
                  </a:cubicBezTo>
                  <a:cubicBezTo>
                    <a:pt x="660506" y="334816"/>
                    <a:pt x="651899" y="338381"/>
                    <a:pt x="642925" y="338381"/>
                  </a:cubicBezTo>
                  <a:lnTo>
                    <a:pt x="33838" y="338381"/>
                  </a:lnTo>
                  <a:cubicBezTo>
                    <a:pt x="24864" y="338381"/>
                    <a:pt x="16257" y="334816"/>
                    <a:pt x="9911" y="328470"/>
                  </a:cubicBezTo>
                  <a:cubicBezTo>
                    <a:pt x="3565" y="322124"/>
                    <a:pt x="0" y="313517"/>
                    <a:pt x="0" y="304543"/>
                  </a:cubicBezTo>
                  <a:lnTo>
                    <a:pt x="0" y="33838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151" tIns="20071" rIns="25151" bIns="200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</a:t>
              </a:r>
              <a:r>
                <a:rPr lang="ar-S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لدراسات الاجتماعية</a:t>
              </a:r>
            </a:p>
          </p:txBody>
        </p:sp>
        <p:sp>
          <p:nvSpPr>
            <p:cNvPr id="24" name="شكل حر 23"/>
            <p:cNvSpPr/>
            <p:nvPr/>
          </p:nvSpPr>
          <p:spPr>
            <a:xfrm>
              <a:off x="7026952" y="4650271"/>
              <a:ext cx="497094" cy="274062"/>
            </a:xfrm>
            <a:custGeom>
              <a:avLst/>
              <a:gdLst>
                <a:gd name="connsiteX0" fmla="*/ 0 w 676763"/>
                <a:gd name="connsiteY0" fmla="*/ 33838 h 338381"/>
                <a:gd name="connsiteX1" fmla="*/ 9911 w 676763"/>
                <a:gd name="connsiteY1" fmla="*/ 9911 h 338381"/>
                <a:gd name="connsiteX2" fmla="*/ 33838 w 676763"/>
                <a:gd name="connsiteY2" fmla="*/ 0 h 338381"/>
                <a:gd name="connsiteX3" fmla="*/ 642925 w 676763"/>
                <a:gd name="connsiteY3" fmla="*/ 0 h 338381"/>
                <a:gd name="connsiteX4" fmla="*/ 666852 w 676763"/>
                <a:gd name="connsiteY4" fmla="*/ 9911 h 338381"/>
                <a:gd name="connsiteX5" fmla="*/ 676763 w 676763"/>
                <a:gd name="connsiteY5" fmla="*/ 33838 h 338381"/>
                <a:gd name="connsiteX6" fmla="*/ 676763 w 676763"/>
                <a:gd name="connsiteY6" fmla="*/ 304543 h 338381"/>
                <a:gd name="connsiteX7" fmla="*/ 666852 w 676763"/>
                <a:gd name="connsiteY7" fmla="*/ 328470 h 338381"/>
                <a:gd name="connsiteX8" fmla="*/ 642925 w 676763"/>
                <a:gd name="connsiteY8" fmla="*/ 338381 h 338381"/>
                <a:gd name="connsiteX9" fmla="*/ 33838 w 676763"/>
                <a:gd name="connsiteY9" fmla="*/ 338381 h 338381"/>
                <a:gd name="connsiteX10" fmla="*/ 9911 w 676763"/>
                <a:gd name="connsiteY10" fmla="*/ 328470 h 338381"/>
                <a:gd name="connsiteX11" fmla="*/ 0 w 676763"/>
                <a:gd name="connsiteY11" fmla="*/ 304543 h 338381"/>
                <a:gd name="connsiteX12" fmla="*/ 0 w 676763"/>
                <a:gd name="connsiteY12" fmla="*/ 33838 h 3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763" h="338381">
                  <a:moveTo>
                    <a:pt x="0" y="33838"/>
                  </a:moveTo>
                  <a:cubicBezTo>
                    <a:pt x="0" y="24864"/>
                    <a:pt x="3565" y="16257"/>
                    <a:pt x="9911" y="9911"/>
                  </a:cubicBezTo>
                  <a:cubicBezTo>
                    <a:pt x="16257" y="3565"/>
                    <a:pt x="24864" y="0"/>
                    <a:pt x="33838" y="0"/>
                  </a:cubicBezTo>
                  <a:lnTo>
                    <a:pt x="642925" y="0"/>
                  </a:lnTo>
                  <a:cubicBezTo>
                    <a:pt x="651899" y="0"/>
                    <a:pt x="660506" y="3565"/>
                    <a:pt x="666852" y="9911"/>
                  </a:cubicBezTo>
                  <a:cubicBezTo>
                    <a:pt x="673198" y="16257"/>
                    <a:pt x="676763" y="24864"/>
                    <a:pt x="676763" y="33838"/>
                  </a:cubicBezTo>
                  <a:lnTo>
                    <a:pt x="676763" y="304543"/>
                  </a:lnTo>
                  <a:cubicBezTo>
                    <a:pt x="676763" y="313517"/>
                    <a:pt x="673198" y="322124"/>
                    <a:pt x="666852" y="328470"/>
                  </a:cubicBezTo>
                  <a:cubicBezTo>
                    <a:pt x="660506" y="334816"/>
                    <a:pt x="651899" y="338381"/>
                    <a:pt x="642925" y="338381"/>
                  </a:cubicBezTo>
                  <a:lnTo>
                    <a:pt x="33838" y="338381"/>
                  </a:lnTo>
                  <a:cubicBezTo>
                    <a:pt x="24864" y="338381"/>
                    <a:pt x="16257" y="334816"/>
                    <a:pt x="9911" y="328470"/>
                  </a:cubicBezTo>
                  <a:cubicBezTo>
                    <a:pt x="3565" y="322124"/>
                    <a:pt x="0" y="313517"/>
                    <a:pt x="0" y="304543"/>
                  </a:cubicBezTo>
                  <a:lnTo>
                    <a:pt x="0" y="33838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151" tIns="20071" rIns="25151" bIns="200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الهوية الوطنية</a:t>
              </a:r>
            </a:p>
          </p:txBody>
        </p:sp>
        <p:sp>
          <p:nvSpPr>
            <p:cNvPr id="25" name="شكل حر 24"/>
            <p:cNvSpPr/>
            <p:nvPr/>
          </p:nvSpPr>
          <p:spPr>
            <a:xfrm>
              <a:off x="6453362" y="4650270"/>
              <a:ext cx="466240" cy="274062"/>
            </a:xfrm>
            <a:custGeom>
              <a:avLst/>
              <a:gdLst>
                <a:gd name="connsiteX0" fmla="*/ 0 w 676763"/>
                <a:gd name="connsiteY0" fmla="*/ 33838 h 338381"/>
                <a:gd name="connsiteX1" fmla="*/ 9911 w 676763"/>
                <a:gd name="connsiteY1" fmla="*/ 9911 h 338381"/>
                <a:gd name="connsiteX2" fmla="*/ 33838 w 676763"/>
                <a:gd name="connsiteY2" fmla="*/ 0 h 338381"/>
                <a:gd name="connsiteX3" fmla="*/ 642925 w 676763"/>
                <a:gd name="connsiteY3" fmla="*/ 0 h 338381"/>
                <a:gd name="connsiteX4" fmla="*/ 666852 w 676763"/>
                <a:gd name="connsiteY4" fmla="*/ 9911 h 338381"/>
                <a:gd name="connsiteX5" fmla="*/ 676763 w 676763"/>
                <a:gd name="connsiteY5" fmla="*/ 33838 h 338381"/>
                <a:gd name="connsiteX6" fmla="*/ 676763 w 676763"/>
                <a:gd name="connsiteY6" fmla="*/ 304543 h 338381"/>
                <a:gd name="connsiteX7" fmla="*/ 666852 w 676763"/>
                <a:gd name="connsiteY7" fmla="*/ 328470 h 338381"/>
                <a:gd name="connsiteX8" fmla="*/ 642925 w 676763"/>
                <a:gd name="connsiteY8" fmla="*/ 338381 h 338381"/>
                <a:gd name="connsiteX9" fmla="*/ 33838 w 676763"/>
                <a:gd name="connsiteY9" fmla="*/ 338381 h 338381"/>
                <a:gd name="connsiteX10" fmla="*/ 9911 w 676763"/>
                <a:gd name="connsiteY10" fmla="*/ 328470 h 338381"/>
                <a:gd name="connsiteX11" fmla="*/ 0 w 676763"/>
                <a:gd name="connsiteY11" fmla="*/ 304543 h 338381"/>
                <a:gd name="connsiteX12" fmla="*/ 0 w 676763"/>
                <a:gd name="connsiteY12" fmla="*/ 33838 h 3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763" h="338381">
                  <a:moveTo>
                    <a:pt x="0" y="33838"/>
                  </a:moveTo>
                  <a:cubicBezTo>
                    <a:pt x="0" y="24864"/>
                    <a:pt x="3565" y="16257"/>
                    <a:pt x="9911" y="9911"/>
                  </a:cubicBezTo>
                  <a:cubicBezTo>
                    <a:pt x="16257" y="3565"/>
                    <a:pt x="24864" y="0"/>
                    <a:pt x="33838" y="0"/>
                  </a:cubicBezTo>
                  <a:lnTo>
                    <a:pt x="642925" y="0"/>
                  </a:lnTo>
                  <a:cubicBezTo>
                    <a:pt x="651899" y="0"/>
                    <a:pt x="660506" y="3565"/>
                    <a:pt x="666852" y="9911"/>
                  </a:cubicBezTo>
                  <a:cubicBezTo>
                    <a:pt x="673198" y="16257"/>
                    <a:pt x="676763" y="24864"/>
                    <a:pt x="676763" y="33838"/>
                  </a:cubicBezTo>
                  <a:lnTo>
                    <a:pt x="676763" y="304543"/>
                  </a:lnTo>
                  <a:cubicBezTo>
                    <a:pt x="676763" y="313517"/>
                    <a:pt x="673198" y="322124"/>
                    <a:pt x="666852" y="328470"/>
                  </a:cubicBezTo>
                  <a:cubicBezTo>
                    <a:pt x="660506" y="334816"/>
                    <a:pt x="651899" y="338381"/>
                    <a:pt x="642925" y="338381"/>
                  </a:cubicBezTo>
                  <a:lnTo>
                    <a:pt x="33838" y="338381"/>
                  </a:lnTo>
                  <a:cubicBezTo>
                    <a:pt x="24864" y="338381"/>
                    <a:pt x="16257" y="334816"/>
                    <a:pt x="9911" y="328470"/>
                  </a:cubicBezTo>
                  <a:cubicBezTo>
                    <a:pt x="3565" y="322124"/>
                    <a:pt x="0" y="313517"/>
                    <a:pt x="0" y="304543"/>
                  </a:cubicBezTo>
                  <a:lnTo>
                    <a:pt x="0" y="33838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151" tIns="20071" rIns="25151" bIns="200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نظام الحكم</a:t>
              </a:r>
            </a:p>
          </p:txBody>
        </p:sp>
        <p:sp>
          <p:nvSpPr>
            <p:cNvPr id="26" name="شكل حر 25"/>
            <p:cNvSpPr/>
            <p:nvPr/>
          </p:nvSpPr>
          <p:spPr>
            <a:xfrm>
              <a:off x="5789206" y="4650271"/>
              <a:ext cx="495765" cy="274062"/>
            </a:xfrm>
            <a:custGeom>
              <a:avLst/>
              <a:gdLst>
                <a:gd name="connsiteX0" fmla="*/ 0 w 676763"/>
                <a:gd name="connsiteY0" fmla="*/ 33838 h 338381"/>
                <a:gd name="connsiteX1" fmla="*/ 9911 w 676763"/>
                <a:gd name="connsiteY1" fmla="*/ 9911 h 338381"/>
                <a:gd name="connsiteX2" fmla="*/ 33838 w 676763"/>
                <a:gd name="connsiteY2" fmla="*/ 0 h 338381"/>
                <a:gd name="connsiteX3" fmla="*/ 642925 w 676763"/>
                <a:gd name="connsiteY3" fmla="*/ 0 h 338381"/>
                <a:gd name="connsiteX4" fmla="*/ 666852 w 676763"/>
                <a:gd name="connsiteY4" fmla="*/ 9911 h 338381"/>
                <a:gd name="connsiteX5" fmla="*/ 676763 w 676763"/>
                <a:gd name="connsiteY5" fmla="*/ 33838 h 338381"/>
                <a:gd name="connsiteX6" fmla="*/ 676763 w 676763"/>
                <a:gd name="connsiteY6" fmla="*/ 304543 h 338381"/>
                <a:gd name="connsiteX7" fmla="*/ 666852 w 676763"/>
                <a:gd name="connsiteY7" fmla="*/ 328470 h 338381"/>
                <a:gd name="connsiteX8" fmla="*/ 642925 w 676763"/>
                <a:gd name="connsiteY8" fmla="*/ 338381 h 338381"/>
                <a:gd name="connsiteX9" fmla="*/ 33838 w 676763"/>
                <a:gd name="connsiteY9" fmla="*/ 338381 h 338381"/>
                <a:gd name="connsiteX10" fmla="*/ 9911 w 676763"/>
                <a:gd name="connsiteY10" fmla="*/ 328470 h 338381"/>
                <a:gd name="connsiteX11" fmla="*/ 0 w 676763"/>
                <a:gd name="connsiteY11" fmla="*/ 304543 h 338381"/>
                <a:gd name="connsiteX12" fmla="*/ 0 w 676763"/>
                <a:gd name="connsiteY12" fmla="*/ 33838 h 3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763" h="338381">
                  <a:moveTo>
                    <a:pt x="0" y="33838"/>
                  </a:moveTo>
                  <a:cubicBezTo>
                    <a:pt x="0" y="24864"/>
                    <a:pt x="3565" y="16257"/>
                    <a:pt x="9911" y="9911"/>
                  </a:cubicBezTo>
                  <a:cubicBezTo>
                    <a:pt x="16257" y="3565"/>
                    <a:pt x="24864" y="0"/>
                    <a:pt x="33838" y="0"/>
                  </a:cubicBezTo>
                  <a:lnTo>
                    <a:pt x="642925" y="0"/>
                  </a:lnTo>
                  <a:cubicBezTo>
                    <a:pt x="651899" y="0"/>
                    <a:pt x="660506" y="3565"/>
                    <a:pt x="666852" y="9911"/>
                  </a:cubicBezTo>
                  <a:cubicBezTo>
                    <a:pt x="673198" y="16257"/>
                    <a:pt x="676763" y="24864"/>
                    <a:pt x="676763" y="33838"/>
                  </a:cubicBezTo>
                  <a:lnTo>
                    <a:pt x="676763" y="304543"/>
                  </a:lnTo>
                  <a:cubicBezTo>
                    <a:pt x="676763" y="313517"/>
                    <a:pt x="673198" y="322124"/>
                    <a:pt x="666852" y="328470"/>
                  </a:cubicBezTo>
                  <a:cubicBezTo>
                    <a:pt x="660506" y="334816"/>
                    <a:pt x="651899" y="338381"/>
                    <a:pt x="642925" y="338381"/>
                  </a:cubicBezTo>
                  <a:lnTo>
                    <a:pt x="33838" y="338381"/>
                  </a:lnTo>
                  <a:cubicBezTo>
                    <a:pt x="24864" y="338381"/>
                    <a:pt x="16257" y="334816"/>
                    <a:pt x="9911" y="328470"/>
                  </a:cubicBezTo>
                  <a:cubicBezTo>
                    <a:pt x="3565" y="322124"/>
                    <a:pt x="0" y="313517"/>
                    <a:pt x="0" y="304543"/>
                  </a:cubicBezTo>
                  <a:lnTo>
                    <a:pt x="0" y="33838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151" tIns="20071" rIns="25151" bIns="200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الرموز الوطنية</a:t>
              </a:r>
            </a:p>
          </p:txBody>
        </p:sp>
      </p:grpSp>
      <p:pic>
        <p:nvPicPr>
          <p:cNvPr id="21" name="صورة 20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852430"/>
            <a:ext cx="3276603" cy="235745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85786" y="1214422"/>
            <a:ext cx="7429552" cy="1357322"/>
          </a:xfrm>
          <a:prstGeom prst="rect">
            <a:avLst/>
          </a:prstGeom>
          <a:solidFill>
            <a:srgbClr val="15572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احبائي</a:t>
            </a:r>
            <a:r>
              <a:rPr lang="ar-SA" sz="4400" b="1" dirty="0">
                <a:solidFill>
                  <a:schemeClr val="bg1"/>
                </a:solidFill>
              </a:rPr>
              <a:t> </a:t>
            </a:r>
            <a:r>
              <a:rPr lang="ar-SA" sz="3200" b="1" dirty="0">
                <a:solidFill>
                  <a:schemeClr val="bg1"/>
                </a:solidFill>
              </a:rPr>
              <a:t>من خلال الصور التالية استنتج 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عن ماذا سيكون درسنا لهذا </a:t>
            </a:r>
            <a:r>
              <a:rPr lang="ar-SA" sz="3200" b="1" dirty="0" err="1">
                <a:solidFill>
                  <a:schemeClr val="bg1"/>
                </a:solidFill>
              </a:rPr>
              <a:t>اليوم ؟</a:t>
            </a:r>
            <a:endParaRPr lang="en-US" sz="1600" b="1" dirty="0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93740" cy="857256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3041873" y="214290"/>
            <a:ext cx="3030325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استراتيجية قراءة الصورة </a:t>
            </a:r>
          </a:p>
        </p:txBody>
      </p:sp>
      <p:pic>
        <p:nvPicPr>
          <p:cNvPr id="15" name="صورة 14" descr="images - 2019-09-21T121307.9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81" y="2967362"/>
            <a:ext cx="1785935" cy="1785935"/>
          </a:xfrm>
          <a:prstGeom prst="rect">
            <a:avLst/>
          </a:prstGeom>
        </p:spPr>
      </p:pic>
      <p:pic>
        <p:nvPicPr>
          <p:cNvPr id="16" name="صورة 15" descr="images - 2019-09-21T121316.7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723" y="4477940"/>
            <a:ext cx="2143125" cy="2143125"/>
          </a:xfrm>
          <a:prstGeom prst="rect">
            <a:avLst/>
          </a:prstGeom>
        </p:spPr>
      </p:pic>
      <p:pic>
        <p:nvPicPr>
          <p:cNvPr id="20" name="صورة 19" descr="تنزيل - 2019-09-21T121410.9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70" y="4906565"/>
            <a:ext cx="2667000" cy="1714500"/>
          </a:xfrm>
          <a:prstGeom prst="rect">
            <a:avLst/>
          </a:prstGeom>
        </p:spPr>
      </p:pic>
      <p:pic>
        <p:nvPicPr>
          <p:cNvPr id="1026" name="Picture 2" descr="تحذير من استخدام السيفين والنخلة تجاريا - جريدة الوطن">
            <a:extLst>
              <a:ext uri="{FF2B5EF4-FFF2-40B4-BE49-F238E27FC236}">
                <a16:creationId xmlns:a16="http://schemas.microsoft.com/office/drawing/2014/main" id="{095094A9-9F9C-4F7D-8CEB-60C8E4B4A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22" y="2846181"/>
            <a:ext cx="2143125" cy="13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B381DF7A-667E-41DC-87F6-62D893A885EE}"/>
              </a:ext>
            </a:extLst>
          </p:cNvPr>
          <p:cNvSpPr/>
          <p:nvPr/>
        </p:nvSpPr>
        <p:spPr>
          <a:xfrm>
            <a:off x="6807738" y="306821"/>
            <a:ext cx="15520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ذكاء بصري</a:t>
            </a:r>
            <a:endParaRPr lang="ar-S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hod\Desktop\63b7f26afc738cf1acfdcb5851427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hod\Desktop\5b42b2f5d0f247ea902801de49f9204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1" b="36266"/>
          <a:stretch/>
        </p:blipFill>
        <p:spPr bwMode="auto">
          <a:xfrm>
            <a:off x="0" y="14068"/>
            <a:ext cx="5652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642909" y="928670"/>
            <a:ext cx="4214843" cy="3600400"/>
          </a:xfrm>
          <a:prstGeom prst="rect">
            <a:avLst/>
          </a:prstGeom>
          <a:solidFill>
            <a:schemeClr val="accent1">
              <a:lumMod val="90000"/>
              <a:alpha val="15000"/>
            </a:schemeClr>
          </a:solidFill>
          <a:ln>
            <a:solidFill>
              <a:schemeClr val="accent1">
                <a:lumMod val="2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1142976" y="1214422"/>
            <a:ext cx="295145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عنوان الدرس :</a:t>
            </a:r>
          </a:p>
        </p:txBody>
      </p:sp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886264" y="2143116"/>
            <a:ext cx="3828611" cy="1581153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CC6600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DecoType Naskh Special"/>
              </a:rPr>
              <a:t>الرموز الوطنية</a:t>
            </a:r>
            <a:endParaRPr lang="ar-SA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99"/>
                  </a:gs>
                  <a:gs pos="50000">
                    <a:srgbClr val="CC6600"/>
                  </a:gs>
                  <a:gs pos="100000">
                    <a:srgbClr val="000099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cs typeface="DecoType Naskh Special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1" y="4857760"/>
            <a:ext cx="3592331" cy="17859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640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جرس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4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صورة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-357214"/>
            <a:ext cx="9791700" cy="7246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711200" y="2000240"/>
          <a:ext cx="7721600" cy="421484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43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9282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ماذا أعرف ؟</a:t>
                      </a:r>
                    </a:p>
                  </a:txBody>
                  <a:tcPr marL="91422" marR="91422"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ماذا أريد أن أعرف ؟</a:t>
                      </a:r>
                    </a:p>
                  </a:txBody>
                  <a:tcPr marL="91422" marR="91422" marT="45745" marB="45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ماذا تعلمت ؟</a:t>
                      </a:r>
                    </a:p>
                  </a:txBody>
                  <a:tcPr marL="91422" marR="91422" marT="45745" marB="45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559">
                <a:tc>
                  <a:txBody>
                    <a:bodyPr/>
                    <a:lstStyle/>
                    <a:p>
                      <a:pPr rtl="1"/>
                      <a:endParaRPr lang="ar-SA" sz="1800" b="1" dirty="0">
                        <a:solidFill>
                          <a:srgbClr val="FF000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  <a:p>
                      <a:pPr rtl="1"/>
                      <a:endParaRPr lang="ar-SA" sz="1800" b="1" dirty="0">
                        <a:solidFill>
                          <a:srgbClr val="FF000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  <a:p>
                      <a:pPr rtl="1"/>
                      <a:endParaRPr lang="ar-SA" sz="1800" b="1" dirty="0">
                        <a:solidFill>
                          <a:srgbClr val="FF000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marL="91422" marR="91422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>
                        <a:solidFill>
                          <a:srgbClr val="FF000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marL="91422" marR="91422" marT="45745" marB="45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800" b="1" dirty="0">
                        <a:solidFill>
                          <a:srgbClr val="FF000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marL="91422" marR="91422" marT="45745" marB="45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357430"/>
            <a:ext cx="5524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428868"/>
            <a:ext cx="5826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2285992"/>
            <a:ext cx="56991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1214414" y="642918"/>
            <a:ext cx="6858048" cy="1006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Below"/>
              <a:lightRig rig="threePt" dir="t"/>
            </a:scene3d>
          </a:bodyPr>
          <a:lstStyle/>
          <a:p>
            <a:pPr algn="ctr">
              <a:defRPr/>
            </a:pPr>
            <a:r>
              <a:rPr lang="ar-SA" sz="105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itchFamily="2" charset="-78"/>
                <a:cs typeface="Sakkal Majalla" pitchFamily="2" charset="-78"/>
              </a:rPr>
              <a:t>استراتيجية جدول التعلم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285775"/>
            <a:ext cx="1093740" cy="857256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0" y="500042"/>
            <a:ext cx="9877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4 دقائق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8001024" y="1"/>
            <a:ext cx="1142976" cy="6429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نشاط:</a:t>
            </a:r>
            <a:endParaRPr lang="ar-S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ar-S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جماعي </a:t>
            </a:r>
            <a:endParaRPr lang="ar-SA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تمام 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544</Words>
  <Application>Microsoft Office PowerPoint</Application>
  <PresentationFormat>عرض على الشاشة (4:3)</PresentationFormat>
  <Paragraphs>102</Paragraphs>
  <Slides>38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38</vt:i4>
      </vt:variant>
    </vt:vector>
  </HeadingPairs>
  <TitlesOfParts>
    <vt:vector size="40" baseType="lpstr">
      <vt:lpstr>تصميم افتراضي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احبابي.. من خلال استراتيجية التصفح حددوا أهداف درسنا لهذا اليوم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برأيك ما المقصود بالرموز الوطنية السعودية 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اليوم الوطني السعودي :  هو يوم توحيد البلاد , وهو الأول من برج الميزان ، الموافق 23 من سبتمبر في كل عام , وهو يوم فخر لكل مواطن سعودي يعتز فيه بالانجاز ويؤكد فيه الولاء لولي الامر خادم الحرمين الشريفين الملك سلمان بن عبد العزيز ال سعود </vt:lpstr>
      <vt:lpstr>عرض تقديمي في PowerPoint</vt:lpstr>
      <vt:lpstr>ماذا نعمل في اليوم الوطني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رمزية القرشي</cp:lastModifiedBy>
  <cp:revision>30</cp:revision>
  <dcterms:modified xsi:type="dcterms:W3CDTF">2025-09-15T12:28:43Z</dcterms:modified>
</cp:coreProperties>
</file>