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A1BB7-0EB6-4600-9703-05997ABB7692}" v="55" dt="2019-03-15T18:02:18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37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15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81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31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191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165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433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578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963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99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3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333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50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20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645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50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72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DB1F911-BF02-4059-BA03-284B1A6AF64A}" type="datetimeFigureOut">
              <a:rPr lang="ar-SA" smtClean="0"/>
              <a:t>05/06/42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19CEEB2-9C8C-41B4-BC9F-0A0B39594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267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DFEB5F-B716-4F23-A96F-E08847085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u="sng" dirty="0"/>
              <a:t>الفصل الثامن :</a:t>
            </a:r>
            <a:br>
              <a:rPr lang="ar-SA" dirty="0"/>
            </a:br>
            <a:br>
              <a:rPr lang="ar-SA" dirty="0"/>
            </a:br>
            <a:r>
              <a:rPr lang="ar-SA" dirty="0"/>
              <a:t>  </a:t>
            </a:r>
            <a:r>
              <a:rPr lang="ar-SA" b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الطاقة</a:t>
            </a:r>
            <a:r>
              <a:rPr lang="ar-SA" dirty="0"/>
              <a:t> </a:t>
            </a:r>
            <a:br>
              <a:rPr lang="ar-SA" dirty="0"/>
            </a:br>
            <a:r>
              <a:rPr lang="ar-SA" dirty="0"/>
              <a:t>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64AF9B8-EBA6-427F-9CFC-171481A2D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059" y="4038601"/>
            <a:ext cx="8676222" cy="1905000"/>
          </a:xfrm>
        </p:spPr>
        <p:txBody>
          <a:bodyPr>
            <a:normAutofit/>
          </a:bodyPr>
          <a:lstStyle/>
          <a:p>
            <a:r>
              <a:rPr lang="ar-SA" sz="40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الفكرة العامة : كيف تستخدم الطاقة؟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BFD830F-C1D5-4A50-A3AC-CC327652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81001"/>
            <a:ext cx="3771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7353795-34D2-4341-9F43-E0D399AD3079}"/>
              </a:ext>
            </a:extLst>
          </p:cNvPr>
          <p:cNvSpPr/>
          <p:nvPr/>
        </p:nvSpPr>
        <p:spPr>
          <a:xfrm>
            <a:off x="7534275" y="285750"/>
            <a:ext cx="44862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/>
              <a:t>ما الحرارة</a:t>
            </a:r>
            <a:endParaRPr lang="ar-SA" sz="4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8F19BF7-CEE8-46B6-B5DD-1223EBD97C11}"/>
              </a:ext>
            </a:extLst>
          </p:cNvPr>
          <p:cNvSpPr txBox="1"/>
          <p:nvPr/>
        </p:nvSpPr>
        <p:spPr>
          <a:xfrm>
            <a:off x="23534" y="1581150"/>
            <a:ext cx="12038872" cy="31700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/>
              <a:t>تحتاج المخلوقات الحية الى الطاقة الحرارية لتبقى </a:t>
            </a:r>
          </a:p>
          <a:p>
            <a:pPr algn="r"/>
            <a:r>
              <a:rPr lang="ar-SA" sz="4000" b="1" dirty="0"/>
              <a:t>دافئة , سواء أكان مصدرها الشمس ام من داخل</a:t>
            </a:r>
          </a:p>
          <a:p>
            <a:pPr algn="r"/>
            <a:r>
              <a:rPr lang="ar-SA" sz="4000" b="1" dirty="0"/>
              <a:t>اجسامها</a:t>
            </a:r>
          </a:p>
          <a:p>
            <a:pPr algn="r"/>
            <a:r>
              <a:rPr lang="ar-SA" sz="4000" b="1" dirty="0"/>
              <a:t> </a:t>
            </a:r>
          </a:p>
          <a:p>
            <a:pPr algn="r"/>
            <a:r>
              <a:rPr lang="ar-SA" sz="4000" b="1" dirty="0">
                <a:highlight>
                  <a:srgbClr val="808000"/>
                </a:highlight>
              </a:rPr>
              <a:t>فما المقصود بالطاقة الحرارية والحراة ...؟</a:t>
            </a:r>
          </a:p>
        </p:txBody>
      </p:sp>
    </p:spTree>
    <p:extLst>
      <p:ext uri="{BB962C8B-B14F-4D97-AF65-F5344CB8AC3E}">
        <p14:creationId xmlns:p14="http://schemas.microsoft.com/office/powerpoint/2010/main" val="46533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6B7880C-40AD-4712-9BDA-039363B1FA1E}"/>
              </a:ext>
            </a:extLst>
          </p:cNvPr>
          <p:cNvSpPr/>
          <p:nvPr/>
        </p:nvSpPr>
        <p:spPr>
          <a:xfrm>
            <a:off x="7543800" y="361950"/>
            <a:ext cx="4381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dirty="0"/>
              <a:t>الطاقة الحرارية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717E024-9280-4712-A2C3-4C4CADE3F13E}"/>
              </a:ext>
            </a:extLst>
          </p:cNvPr>
          <p:cNvSpPr txBox="1"/>
          <p:nvPr/>
        </p:nvSpPr>
        <p:spPr>
          <a:xfrm>
            <a:off x="457899" y="1511171"/>
            <a:ext cx="11692688" cy="50167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/>
              <a:t>هي الطاقة التي تجعل جسيمات المادة في حالة</a:t>
            </a:r>
          </a:p>
          <a:p>
            <a:pPr algn="r"/>
            <a:r>
              <a:rPr lang="ar-SA" sz="4000" b="1" dirty="0"/>
              <a:t>حركة .</a:t>
            </a:r>
          </a:p>
          <a:p>
            <a:pPr algn="r"/>
            <a:endParaRPr lang="ar-SA" sz="4000" b="1" dirty="0"/>
          </a:p>
          <a:p>
            <a:pPr algn="r"/>
            <a:endParaRPr lang="ar-SA" sz="4000" b="1" dirty="0"/>
          </a:p>
          <a:p>
            <a:pPr algn="r"/>
            <a:endParaRPr lang="ar-SA" sz="4000" b="1" dirty="0"/>
          </a:p>
          <a:p>
            <a:pPr algn="r"/>
            <a:endParaRPr lang="ar-SA" sz="4000" b="1" dirty="0"/>
          </a:p>
          <a:p>
            <a:pPr algn="r"/>
            <a:r>
              <a:rPr lang="ar-SA" sz="4000" dirty="0"/>
              <a:t>انتقال الطاقة الحرارية من جسم الى اخر</a:t>
            </a:r>
          </a:p>
          <a:p>
            <a:pPr algn="r"/>
            <a:r>
              <a:rPr lang="ar-SA" sz="4000" dirty="0"/>
              <a:t>وهي تنتقل من الاجسام الدافئة الى الاجسام الباردة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CB80D3E-7FAB-4DFE-859A-F6CDB11E8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43" y="2584174"/>
            <a:ext cx="6728792" cy="143537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6B7880C-40AD-4712-9BDA-039363B1FA1E}"/>
              </a:ext>
            </a:extLst>
          </p:cNvPr>
          <p:cNvSpPr/>
          <p:nvPr/>
        </p:nvSpPr>
        <p:spPr>
          <a:xfrm>
            <a:off x="8839200" y="4305300"/>
            <a:ext cx="30861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dirty="0"/>
              <a:t>الحرارة</a:t>
            </a:r>
          </a:p>
        </p:txBody>
      </p:sp>
    </p:spTree>
    <p:extLst>
      <p:ext uri="{BB962C8B-B14F-4D97-AF65-F5344CB8AC3E}">
        <p14:creationId xmlns:p14="http://schemas.microsoft.com/office/powerpoint/2010/main" val="13992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9B8F3BE-3675-48B1-9894-1F22858BB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10836"/>
            <a:ext cx="11240655" cy="66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0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4F6CA19-77AD-4FB2-A561-E2B360393A65}"/>
              </a:ext>
            </a:extLst>
          </p:cNvPr>
          <p:cNvSpPr/>
          <p:nvPr/>
        </p:nvSpPr>
        <p:spPr>
          <a:xfrm>
            <a:off x="7740073" y="329277"/>
            <a:ext cx="422806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dirty="0"/>
              <a:t>تغير درجة الحرارة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FCC7CB0-85A0-4CD3-8DC4-4AF04394A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4" y="319347"/>
            <a:ext cx="4506190" cy="621930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3D54D91-63C5-4C7C-84A6-F67A3CE36631}"/>
              </a:ext>
            </a:extLst>
          </p:cNvPr>
          <p:cNvSpPr txBox="1"/>
          <p:nvPr/>
        </p:nvSpPr>
        <p:spPr>
          <a:xfrm>
            <a:off x="4980013" y="1644073"/>
            <a:ext cx="6971845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/>
              <a:t>كيف يمكننا ان نعرف ان درجة</a:t>
            </a:r>
          </a:p>
          <a:p>
            <a:pPr algn="r"/>
            <a:r>
              <a:rPr lang="ar-SA" sz="4000" b="1" dirty="0"/>
              <a:t>حرارة هذا الشخص مرتفعة .</a:t>
            </a:r>
          </a:p>
          <a:p>
            <a:pPr algn="r"/>
            <a:r>
              <a:rPr lang="ar-SA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722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8718E57-D7FB-4C57-8F10-CA5043A2B38E}"/>
              </a:ext>
            </a:extLst>
          </p:cNvPr>
          <p:cNvSpPr txBox="1"/>
          <p:nvPr/>
        </p:nvSpPr>
        <p:spPr>
          <a:xfrm>
            <a:off x="-49065" y="600364"/>
            <a:ext cx="11973214" cy="59093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5400" b="1" dirty="0"/>
              <a:t>يمكننا استخدام مقياس الحرارة وهو</a:t>
            </a:r>
          </a:p>
          <a:p>
            <a:pPr algn="r"/>
            <a:r>
              <a:rPr lang="ar-SA" sz="5400" b="1" dirty="0"/>
              <a:t>مقياس يستخدم لقياس درجة الحرارة</a:t>
            </a:r>
          </a:p>
          <a:p>
            <a:pPr algn="r"/>
            <a:r>
              <a:rPr lang="ar-SA" sz="5400" b="1" dirty="0"/>
              <a:t>ويسمى </a:t>
            </a:r>
            <a:r>
              <a:rPr lang="ar-SA" sz="5400" b="1" dirty="0">
                <a:highlight>
                  <a:srgbClr val="808000"/>
                </a:highlight>
              </a:rPr>
              <a:t>( </a:t>
            </a:r>
            <a:r>
              <a:rPr lang="ar-SA" sz="5400" b="1" dirty="0" err="1">
                <a:highlight>
                  <a:srgbClr val="808000"/>
                </a:highlight>
              </a:rPr>
              <a:t>الثر</a:t>
            </a:r>
            <a:r>
              <a:rPr lang="ar-SA" sz="5400" b="1" dirty="0">
                <a:highlight>
                  <a:srgbClr val="808000"/>
                </a:highlight>
              </a:rPr>
              <a:t> </a:t>
            </a:r>
            <a:r>
              <a:rPr lang="ar-SA" sz="5400" b="1" dirty="0" err="1">
                <a:highlight>
                  <a:srgbClr val="808000"/>
                </a:highlight>
              </a:rPr>
              <a:t>مو</a:t>
            </a:r>
            <a:r>
              <a:rPr lang="ar-SA" sz="5400" b="1" dirty="0">
                <a:highlight>
                  <a:srgbClr val="808000"/>
                </a:highlight>
              </a:rPr>
              <a:t> متر )</a:t>
            </a:r>
            <a:endParaRPr lang="en-US" sz="5400" b="1" dirty="0">
              <a:highlight>
                <a:srgbClr val="808000"/>
              </a:highlight>
            </a:endParaRPr>
          </a:p>
          <a:p>
            <a:pPr algn="r"/>
            <a:r>
              <a:rPr lang="ar-SA" sz="5400" b="1" dirty="0" err="1"/>
              <a:t>وتسنخدم</a:t>
            </a:r>
            <a:r>
              <a:rPr lang="ar-SA" sz="5400" b="1" dirty="0"/>
              <a:t> وحدة تسمى </a:t>
            </a:r>
          </a:p>
          <a:p>
            <a:pPr algn="r"/>
            <a:r>
              <a:rPr lang="ar-SA" sz="5400" b="1" dirty="0">
                <a:highlight>
                  <a:srgbClr val="808000"/>
                </a:highlight>
              </a:rPr>
              <a:t>( </a:t>
            </a:r>
            <a:r>
              <a:rPr lang="ar-SA" sz="5400" b="1" dirty="0" err="1">
                <a:highlight>
                  <a:srgbClr val="808000"/>
                </a:highlight>
              </a:rPr>
              <a:t>السلسيوس</a:t>
            </a:r>
            <a:r>
              <a:rPr lang="ar-SA" sz="5400" b="1" dirty="0">
                <a:highlight>
                  <a:srgbClr val="808000"/>
                </a:highlight>
              </a:rPr>
              <a:t> )</a:t>
            </a:r>
          </a:p>
          <a:p>
            <a:pPr algn="r"/>
            <a:r>
              <a:rPr lang="ar-SA" sz="5400" b="1" dirty="0"/>
              <a:t>في قياسها ويمز لها بالرمز </a:t>
            </a:r>
            <a:r>
              <a:rPr lang="ar-SA" sz="5400" b="1" dirty="0">
                <a:highlight>
                  <a:srgbClr val="808000"/>
                </a:highlight>
              </a:rPr>
              <a:t>( سْ )</a:t>
            </a:r>
          </a:p>
          <a:p>
            <a:pPr algn="r"/>
            <a:endParaRPr lang="ar-SA" sz="5400" b="1" dirty="0"/>
          </a:p>
        </p:txBody>
      </p:sp>
    </p:spTree>
    <p:extLst>
      <p:ext uri="{BB962C8B-B14F-4D97-AF65-F5344CB8AC3E}">
        <p14:creationId xmlns:p14="http://schemas.microsoft.com/office/powerpoint/2010/main" val="24680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7016349-FFCC-4483-B143-239504816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46" y="444500"/>
            <a:ext cx="3073400" cy="5969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404CC4E-986F-457F-8954-35B2FD3E83FB}"/>
              </a:ext>
            </a:extLst>
          </p:cNvPr>
          <p:cNvSpPr txBox="1"/>
          <p:nvPr/>
        </p:nvSpPr>
        <p:spPr>
          <a:xfrm>
            <a:off x="1314779" y="1265382"/>
            <a:ext cx="6388352" cy="31700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/>
              <a:t>درجة غليان الماء( 100سْ)</a:t>
            </a:r>
          </a:p>
          <a:p>
            <a:pPr algn="r"/>
            <a:endParaRPr lang="ar-SA" sz="4000" b="1" dirty="0"/>
          </a:p>
          <a:p>
            <a:pPr algn="r"/>
            <a:endParaRPr lang="ar-SA" sz="4000" b="1" dirty="0"/>
          </a:p>
          <a:p>
            <a:pPr algn="r"/>
            <a:endParaRPr lang="ar-SA" sz="4000" b="1" dirty="0"/>
          </a:p>
          <a:p>
            <a:pPr algn="r"/>
            <a:r>
              <a:rPr lang="ar-SA" sz="4000" b="1" dirty="0"/>
              <a:t>درجة تجمد الماء (0 سْ )</a:t>
            </a: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A999EC9F-1A78-4C45-90DD-A9589B9A8DDF}"/>
              </a:ext>
            </a:extLst>
          </p:cNvPr>
          <p:cNvCxnSpPr/>
          <p:nvPr/>
        </p:nvCxnSpPr>
        <p:spPr>
          <a:xfrm>
            <a:off x="7656945" y="1745673"/>
            <a:ext cx="10621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31A7A212-B6E9-4164-BD12-85C15C2CF787}"/>
              </a:ext>
            </a:extLst>
          </p:cNvPr>
          <p:cNvCxnSpPr>
            <a:cxnSpLocks/>
          </p:cNvCxnSpPr>
          <p:nvPr/>
        </p:nvCxnSpPr>
        <p:spPr>
          <a:xfrm flipV="1">
            <a:off x="7703131" y="4005696"/>
            <a:ext cx="1117596" cy="122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491F4D2-493A-407F-A01D-3004A268B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6" y="196273"/>
            <a:ext cx="11794838" cy="6465453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D12BB84-5BBE-4A21-B608-8284706F464E}"/>
              </a:ext>
            </a:extLst>
          </p:cNvPr>
          <p:cNvSpPr/>
          <p:nvPr/>
        </p:nvSpPr>
        <p:spPr>
          <a:xfrm>
            <a:off x="5089236" y="3428999"/>
            <a:ext cx="4063999" cy="2020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25 سْ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CFCEBE9-96AC-4182-B9C1-90EE34FFB252}"/>
              </a:ext>
            </a:extLst>
          </p:cNvPr>
          <p:cNvSpPr/>
          <p:nvPr/>
        </p:nvSpPr>
        <p:spPr>
          <a:xfrm>
            <a:off x="5089235" y="3428998"/>
            <a:ext cx="4063999" cy="2020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8793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49EBA3C-A631-4E20-81C3-252E8BA32E88}"/>
              </a:ext>
            </a:extLst>
          </p:cNvPr>
          <p:cNvSpPr/>
          <p:nvPr/>
        </p:nvSpPr>
        <p:spPr>
          <a:xfrm>
            <a:off x="8774545" y="295564"/>
            <a:ext cx="3241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أختبر نفسك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BE79A55-8AB2-4204-B386-91ABE5B5212E}"/>
              </a:ext>
            </a:extLst>
          </p:cNvPr>
          <p:cNvSpPr txBox="1"/>
          <p:nvPr/>
        </p:nvSpPr>
        <p:spPr>
          <a:xfrm>
            <a:off x="68489" y="1551709"/>
            <a:ext cx="11920315" cy="378565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highlight>
                  <a:srgbClr val="808000"/>
                </a:highlight>
              </a:rPr>
              <a:t>السبب والنتيجة : </a:t>
            </a:r>
            <a:r>
              <a:rPr lang="ar-SA" sz="4000" b="1" dirty="0"/>
              <a:t>ماذا يحدث لجسيمات مكعبات</a:t>
            </a:r>
          </a:p>
          <a:p>
            <a:pPr algn="r"/>
            <a:r>
              <a:rPr lang="ar-SA" sz="4000" b="1" dirty="0"/>
              <a:t>الجليد عند وضعها في كوب من العصير ؟</a:t>
            </a:r>
          </a:p>
          <a:p>
            <a:pPr algn="r"/>
            <a:r>
              <a:rPr lang="ar-SA" sz="4000" b="1" dirty="0">
                <a:solidFill>
                  <a:srgbClr val="FFC000"/>
                </a:solidFill>
              </a:rPr>
              <a:t>الطاقة الحرارية في العصير تنتقل الى مكعب الثلج</a:t>
            </a:r>
          </a:p>
          <a:p>
            <a:pPr algn="r"/>
            <a:r>
              <a:rPr lang="ar-SA" sz="4000" b="1" dirty="0">
                <a:solidFill>
                  <a:srgbClr val="FFC000"/>
                </a:solidFill>
              </a:rPr>
              <a:t>وهذا يسبب انخفاض درجة حرارة العصير وارتفاع</a:t>
            </a:r>
          </a:p>
          <a:p>
            <a:pPr algn="r"/>
            <a:r>
              <a:rPr lang="ar-SA" sz="4000" b="1" dirty="0">
                <a:solidFill>
                  <a:srgbClr val="FFC000"/>
                </a:solidFill>
              </a:rPr>
              <a:t>درجة حرارة الثلج فينصهر .</a:t>
            </a:r>
          </a:p>
          <a:p>
            <a:pPr algn="r"/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7400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ABFCF13A-FD11-4AAF-8ACC-263E0120B421}"/>
              </a:ext>
            </a:extLst>
          </p:cNvPr>
          <p:cNvSpPr txBox="1"/>
          <p:nvPr/>
        </p:nvSpPr>
        <p:spPr>
          <a:xfrm>
            <a:off x="-104864" y="424873"/>
            <a:ext cx="11982831" cy="44012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u="sng" dirty="0">
                <a:highlight>
                  <a:srgbClr val="808000"/>
                </a:highlight>
              </a:rPr>
              <a:t>التفكير الناقد :</a:t>
            </a:r>
          </a:p>
          <a:p>
            <a:pPr algn="r"/>
            <a:r>
              <a:rPr lang="ar-SA" sz="4000" b="1" dirty="0"/>
              <a:t>ما العلاقة بين الحرارة ودرجة الحرارة ؟</a:t>
            </a:r>
          </a:p>
          <a:p>
            <a:pPr algn="r"/>
            <a:r>
              <a:rPr lang="ar-SA" sz="4000" b="1" dirty="0">
                <a:solidFill>
                  <a:srgbClr val="FFC000"/>
                </a:solidFill>
              </a:rPr>
              <a:t>الحرارة تعني انتقال الطاقة الحرارية من جسم</a:t>
            </a:r>
          </a:p>
          <a:p>
            <a:pPr algn="r"/>
            <a:r>
              <a:rPr lang="ar-SA" sz="4000" b="1" dirty="0">
                <a:solidFill>
                  <a:srgbClr val="FFC000"/>
                </a:solidFill>
              </a:rPr>
              <a:t>الى اخر .</a:t>
            </a:r>
          </a:p>
          <a:p>
            <a:pPr algn="r"/>
            <a:r>
              <a:rPr lang="ar-SA" sz="4000" b="1" dirty="0">
                <a:solidFill>
                  <a:srgbClr val="FFC000"/>
                </a:solidFill>
              </a:rPr>
              <a:t>درجة الحرارة تقيس معدل كمية الطاقة التي تجعل</a:t>
            </a:r>
          </a:p>
          <a:p>
            <a:pPr algn="r"/>
            <a:r>
              <a:rPr lang="ar-SA" sz="4000" b="1" dirty="0">
                <a:solidFill>
                  <a:srgbClr val="FFC000"/>
                </a:solidFill>
              </a:rPr>
              <a:t>جسيمات المادة تتحرك . </a:t>
            </a:r>
          </a:p>
          <a:p>
            <a:pPr algn="r"/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8370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CADF556-EF32-41BC-BFAB-FAE026F048B0}"/>
              </a:ext>
            </a:extLst>
          </p:cNvPr>
          <p:cNvSpPr/>
          <p:nvPr/>
        </p:nvSpPr>
        <p:spPr>
          <a:xfrm>
            <a:off x="7610764" y="249382"/>
            <a:ext cx="441498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كيف تنتقل الحرارة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26E78BA-A4BF-4AA9-96C3-8D93A4316110}"/>
              </a:ext>
            </a:extLst>
          </p:cNvPr>
          <p:cNvSpPr txBox="1"/>
          <p:nvPr/>
        </p:nvSpPr>
        <p:spPr>
          <a:xfrm>
            <a:off x="6577475" y="1466850"/>
            <a:ext cx="5389681" cy="378565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highlight>
                  <a:srgbClr val="808000"/>
                </a:highlight>
              </a:rPr>
              <a:t>أولا : التوصيل الحراري</a:t>
            </a:r>
          </a:p>
          <a:p>
            <a:pPr algn="r"/>
            <a:endParaRPr lang="ar-SA" sz="4000" b="1" dirty="0">
              <a:highlight>
                <a:srgbClr val="808000"/>
              </a:highlight>
            </a:endParaRPr>
          </a:p>
          <a:p>
            <a:pPr algn="r"/>
            <a:r>
              <a:rPr lang="ar-SA" sz="4000" b="1" dirty="0"/>
              <a:t>يحدث عندما يتلامس</a:t>
            </a:r>
          </a:p>
          <a:p>
            <a:pPr algn="r"/>
            <a:r>
              <a:rPr lang="ar-SA" sz="4000" b="1" dirty="0"/>
              <a:t>جسمان مختلفان في</a:t>
            </a:r>
          </a:p>
          <a:p>
            <a:pPr algn="r"/>
            <a:r>
              <a:rPr lang="ar-SA" sz="4000" b="1" dirty="0"/>
              <a:t>درجة الحرارة.</a:t>
            </a:r>
          </a:p>
          <a:p>
            <a:pPr algn="r"/>
            <a:r>
              <a:rPr lang="ar-SA" sz="4000" b="1" dirty="0">
                <a:highlight>
                  <a:srgbClr val="808000"/>
                </a:highlight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840820-3C9A-4F6B-9A85-FFCC0B914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2" y="199108"/>
            <a:ext cx="6202013" cy="317009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0E01E12-B41F-496D-933E-E30C444E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2" y="3585627"/>
            <a:ext cx="6202012" cy="29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179F3A4-D7DF-427F-9591-6978DE66F77A}"/>
              </a:ext>
            </a:extLst>
          </p:cNvPr>
          <p:cNvSpPr/>
          <p:nvPr/>
        </p:nvSpPr>
        <p:spPr>
          <a:xfrm>
            <a:off x="5486401" y="285750"/>
            <a:ext cx="65341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مفردات الفكرة العامة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6B5B64-97E5-45C7-89C0-9045442C161A}"/>
              </a:ext>
            </a:extLst>
          </p:cNvPr>
          <p:cNvSpPr txBox="1"/>
          <p:nvPr/>
        </p:nvSpPr>
        <p:spPr>
          <a:xfrm>
            <a:off x="6162061" y="1800225"/>
            <a:ext cx="5671745" cy="378565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71500" indent="-571500" algn="r">
              <a:buFont typeface="Wingdings" panose="05000000000000000000" pitchFamily="2" charset="2"/>
              <a:buChar char="Ø"/>
            </a:pPr>
            <a:r>
              <a:rPr lang="ar-SA" sz="4000" b="1" dirty="0">
                <a:solidFill>
                  <a:srgbClr val="FFC000"/>
                </a:solidFill>
              </a:rPr>
              <a:t>الحرارة </a:t>
            </a:r>
          </a:p>
          <a:p>
            <a:pPr marL="571500" indent="-571500" algn="r">
              <a:buFont typeface="Wingdings" panose="05000000000000000000" pitchFamily="2" charset="2"/>
              <a:buChar char="Ø"/>
            </a:pPr>
            <a:r>
              <a:rPr lang="ar-SA" sz="4000" b="1" dirty="0">
                <a:solidFill>
                  <a:srgbClr val="FFC000"/>
                </a:solidFill>
              </a:rPr>
              <a:t>المادة الموصلة</a:t>
            </a:r>
          </a:p>
          <a:p>
            <a:pPr marL="571500" indent="-571500" algn="r">
              <a:buFont typeface="Wingdings" panose="05000000000000000000" pitchFamily="2" charset="2"/>
              <a:buChar char="Ø"/>
            </a:pPr>
            <a:r>
              <a:rPr lang="ar-SA" sz="4000" b="1" dirty="0">
                <a:solidFill>
                  <a:srgbClr val="FFC000"/>
                </a:solidFill>
              </a:rPr>
              <a:t>الكهرباء الساكنة</a:t>
            </a:r>
          </a:p>
          <a:p>
            <a:pPr marL="571500" indent="-571500" algn="r">
              <a:buFont typeface="Wingdings" panose="05000000000000000000" pitchFamily="2" charset="2"/>
              <a:buChar char="Ø"/>
            </a:pPr>
            <a:r>
              <a:rPr lang="ar-SA" sz="4000" b="1" dirty="0">
                <a:solidFill>
                  <a:srgbClr val="FFC000"/>
                </a:solidFill>
              </a:rPr>
              <a:t>الدائرة الكهربائية </a:t>
            </a:r>
          </a:p>
          <a:p>
            <a:pPr marL="571500" indent="-571500" algn="r">
              <a:buFont typeface="Wingdings" panose="05000000000000000000" pitchFamily="2" charset="2"/>
              <a:buChar char="Ø"/>
            </a:pPr>
            <a:r>
              <a:rPr lang="ar-SA" sz="4000" b="1" dirty="0">
                <a:solidFill>
                  <a:srgbClr val="FFC000"/>
                </a:solidFill>
              </a:rPr>
              <a:t>قطب المغناطيس</a:t>
            </a:r>
          </a:p>
          <a:p>
            <a:pPr marL="571500" indent="-571500" algn="r">
              <a:buFont typeface="Wingdings" panose="05000000000000000000" pitchFamily="2" charset="2"/>
              <a:buChar char="Ø"/>
            </a:pPr>
            <a:r>
              <a:rPr lang="ar-SA" sz="4000" b="1" dirty="0">
                <a:solidFill>
                  <a:srgbClr val="FFC000"/>
                </a:solidFill>
              </a:rPr>
              <a:t>المجال المغناطيسي</a:t>
            </a:r>
          </a:p>
        </p:txBody>
      </p:sp>
    </p:spTree>
    <p:extLst>
      <p:ext uri="{BB962C8B-B14F-4D97-AF65-F5344CB8AC3E}">
        <p14:creationId xmlns:p14="http://schemas.microsoft.com/office/powerpoint/2010/main" val="1729139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E4C1231-657F-4F07-B49E-0C65AB651669}"/>
              </a:ext>
            </a:extLst>
          </p:cNvPr>
          <p:cNvSpPr txBox="1"/>
          <p:nvPr/>
        </p:nvSpPr>
        <p:spPr>
          <a:xfrm>
            <a:off x="5603308" y="342900"/>
            <a:ext cx="6487673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highlight>
                  <a:srgbClr val="808000"/>
                </a:highlight>
              </a:rPr>
              <a:t>ثانيا : الحمل الحراري </a:t>
            </a:r>
          </a:p>
          <a:p>
            <a:pPr algn="r"/>
            <a:r>
              <a:rPr lang="ar-SA" sz="4000" b="1" dirty="0"/>
              <a:t>ينقل الحرارة خلال السوائل</a:t>
            </a:r>
          </a:p>
          <a:p>
            <a:pPr algn="r"/>
            <a:r>
              <a:rPr lang="ar-SA" sz="4000" b="1" dirty="0"/>
              <a:t>والغازات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3362595-BDCD-4CF6-9A2F-A2A772274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914526"/>
            <a:ext cx="946784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9EB6277-5D71-45DB-937B-A32B203E0029}"/>
              </a:ext>
            </a:extLst>
          </p:cNvPr>
          <p:cNvSpPr txBox="1"/>
          <p:nvPr/>
        </p:nvSpPr>
        <p:spPr>
          <a:xfrm>
            <a:off x="4438418" y="419100"/>
            <a:ext cx="7595413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highlight>
                  <a:srgbClr val="808000"/>
                </a:highlight>
              </a:rPr>
              <a:t>ثالثا : الاشعاع الحراري.</a:t>
            </a:r>
          </a:p>
          <a:p>
            <a:pPr algn="r"/>
            <a:r>
              <a:rPr lang="ar-SA" sz="4000" b="1" dirty="0"/>
              <a:t>ينقل الطاقة </a:t>
            </a:r>
            <a:r>
              <a:rPr lang="ar-SA" sz="4000" b="1" dirty="0" err="1"/>
              <a:t>الحراريه</a:t>
            </a:r>
            <a:r>
              <a:rPr lang="ar-SA" sz="4000" b="1" dirty="0"/>
              <a:t> في الفراغ</a:t>
            </a:r>
          </a:p>
          <a:p>
            <a:pPr algn="r"/>
            <a:r>
              <a:rPr lang="ar-SA" sz="4000" b="1" dirty="0"/>
              <a:t>ولا يحتاج لوسط مادي 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19AC7B4-2B20-4B8A-A36C-27A216478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2497277"/>
            <a:ext cx="9882188" cy="40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A58AF7B-CED1-4D04-834E-876DF11EC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95275"/>
            <a:ext cx="11563350" cy="629602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D72A187-60FC-4D21-911D-86705289B8DB}"/>
              </a:ext>
            </a:extLst>
          </p:cNvPr>
          <p:cNvSpPr/>
          <p:nvPr/>
        </p:nvSpPr>
        <p:spPr>
          <a:xfrm>
            <a:off x="476249" y="3143250"/>
            <a:ext cx="6200775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1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F0CEA1C-9B45-4035-A729-E1FCA33E9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33375"/>
            <a:ext cx="1170622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34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F1D432E-45A7-4A0F-AB7A-BCAA17765828}"/>
              </a:ext>
            </a:extLst>
          </p:cNvPr>
          <p:cNvSpPr/>
          <p:nvPr/>
        </p:nvSpPr>
        <p:spPr>
          <a:xfrm>
            <a:off x="5133976" y="238125"/>
            <a:ext cx="685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المادة الموصلة والمادة العازلة 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0E6BC19-BE59-4C71-9AFD-A4FB0653F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70814"/>
              </p:ext>
            </p:extLst>
          </p:nvPr>
        </p:nvGraphicFramePr>
        <p:xfrm>
          <a:off x="190500" y="1367366"/>
          <a:ext cx="11801476" cy="3931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934076">
                  <a:extLst>
                    <a:ext uri="{9D8B030D-6E8A-4147-A177-3AD203B41FA5}">
                      <a16:colId xmlns:a16="http://schemas.microsoft.com/office/drawing/2014/main" val="1994127602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4213638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800" dirty="0">
                          <a:highlight>
                            <a:srgbClr val="808000"/>
                          </a:highlight>
                        </a:rPr>
                        <a:t>المادة الموصلة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>
                          <a:highlight>
                            <a:srgbClr val="808000"/>
                          </a:highlight>
                        </a:rPr>
                        <a:t>المادة العازلة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6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تنقل الحرارة بسهولة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لا تنقل الحرارة بشكل جيد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61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مثل : الحديد الالمنيوم  الكروم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مثل : الصوف البلاستيك الزجاج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0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2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733B9A1-5C50-4683-AA73-B094E7E27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6" y="423862"/>
            <a:ext cx="8000999" cy="60102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39D8206-F8E9-4FE5-8670-A061143CCABA}"/>
              </a:ext>
            </a:extLst>
          </p:cNvPr>
          <p:cNvSpPr/>
          <p:nvPr/>
        </p:nvSpPr>
        <p:spPr>
          <a:xfrm>
            <a:off x="2009775" y="2571750"/>
            <a:ext cx="7600950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88D4741-88EB-42E8-A5DB-CFB462F6CF88}"/>
              </a:ext>
            </a:extLst>
          </p:cNvPr>
          <p:cNvSpPr/>
          <p:nvPr/>
        </p:nvSpPr>
        <p:spPr>
          <a:xfrm>
            <a:off x="2114550" y="5519737"/>
            <a:ext cx="741997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52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BF135D8-E91F-476A-8067-16DE89D801A4}"/>
              </a:ext>
            </a:extLst>
          </p:cNvPr>
          <p:cNvSpPr/>
          <p:nvPr/>
        </p:nvSpPr>
        <p:spPr>
          <a:xfrm>
            <a:off x="8667750" y="238125"/>
            <a:ext cx="33242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أختبر نفسك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90F025-CCCF-4C22-9E6F-03F2ABFCAF3D}"/>
              </a:ext>
            </a:extLst>
          </p:cNvPr>
          <p:cNvSpPr txBox="1"/>
          <p:nvPr/>
        </p:nvSpPr>
        <p:spPr>
          <a:xfrm>
            <a:off x="384246" y="1390650"/>
            <a:ext cx="11607729" cy="50167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highlight>
                  <a:srgbClr val="808000"/>
                </a:highlight>
              </a:rPr>
              <a:t>السبب والنتيجة : </a:t>
            </a:r>
            <a:r>
              <a:rPr lang="ar-SA" sz="4000" b="1" dirty="0"/>
              <a:t>لماذا تبدو الاواني المنزلية</a:t>
            </a:r>
          </a:p>
          <a:p>
            <a:pPr algn="r"/>
            <a:r>
              <a:rPr lang="ar-SA" sz="4000" b="1" dirty="0"/>
              <a:t>المصنوعة من الالمنيوم أو الحديد أبرد من الاواني</a:t>
            </a:r>
          </a:p>
          <a:p>
            <a:pPr algn="r"/>
            <a:r>
              <a:rPr lang="ar-SA" sz="4000" b="1" dirty="0"/>
              <a:t>الخشبية عند لمسها في درجة حرارة الغرفة ؟</a:t>
            </a:r>
          </a:p>
          <a:p>
            <a:pPr algn="r"/>
            <a:r>
              <a:rPr lang="ar-SA" sz="4000" b="1" dirty="0">
                <a:solidFill>
                  <a:srgbClr val="FF0000"/>
                </a:solidFill>
              </a:rPr>
              <a:t>لان الاواني المعدنية موصلة للحرارة فتنتقل منها </a:t>
            </a:r>
          </a:p>
          <a:p>
            <a:pPr algn="r"/>
            <a:r>
              <a:rPr lang="ar-SA" sz="4000" b="1" dirty="0">
                <a:solidFill>
                  <a:srgbClr val="FF0000"/>
                </a:solidFill>
              </a:rPr>
              <a:t>الحرارة بسهولة .</a:t>
            </a:r>
          </a:p>
          <a:p>
            <a:pPr algn="r"/>
            <a:endParaRPr lang="ar-SA" sz="4000" b="1" dirty="0">
              <a:solidFill>
                <a:srgbClr val="FF0000"/>
              </a:solidFill>
            </a:endParaRPr>
          </a:p>
          <a:p>
            <a:pPr algn="r"/>
            <a:r>
              <a:rPr lang="ar-SA" sz="4000" b="1" dirty="0">
                <a:highlight>
                  <a:srgbClr val="808000"/>
                </a:highlight>
              </a:rPr>
              <a:t>التفكير الناقد : </a:t>
            </a:r>
            <a:r>
              <a:rPr lang="ar-SA" sz="4000" b="1" dirty="0"/>
              <a:t>ما الاختلاف بين الاشعاع الحراري </a:t>
            </a:r>
          </a:p>
          <a:p>
            <a:pPr algn="r"/>
            <a:r>
              <a:rPr lang="ar-SA" sz="4000" b="1" dirty="0"/>
              <a:t>والحمل الحراري والتوصيل الحراري ؟</a:t>
            </a:r>
          </a:p>
        </p:txBody>
      </p:sp>
    </p:spTree>
    <p:extLst>
      <p:ext uri="{BB962C8B-B14F-4D97-AF65-F5344CB8AC3E}">
        <p14:creationId xmlns:p14="http://schemas.microsoft.com/office/powerpoint/2010/main" val="20709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34FC2FF-46BA-452B-A7D2-752737D98423}"/>
              </a:ext>
            </a:extLst>
          </p:cNvPr>
          <p:cNvSpPr/>
          <p:nvPr/>
        </p:nvSpPr>
        <p:spPr>
          <a:xfrm>
            <a:off x="6657975" y="238125"/>
            <a:ext cx="533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كيف تغير الحرارة المادة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7A185D1-EA19-48CE-B46F-174CC9DAD836}"/>
              </a:ext>
            </a:extLst>
          </p:cNvPr>
          <p:cNvSpPr txBox="1"/>
          <p:nvPr/>
        </p:nvSpPr>
        <p:spPr>
          <a:xfrm>
            <a:off x="6204991" y="1876425"/>
            <a:ext cx="582884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highlight>
                  <a:srgbClr val="808000"/>
                </a:highlight>
              </a:rPr>
              <a:t>أولا : التغيرات الفيزيائية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1CC5FD6-1A3E-49F5-A8D0-56B9EEB02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9366"/>
            <a:ext cx="6276975" cy="63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5A9177E-082E-4C18-B122-FB660ACD9E0C}"/>
              </a:ext>
            </a:extLst>
          </p:cNvPr>
          <p:cNvSpPr txBox="1"/>
          <p:nvPr/>
        </p:nvSpPr>
        <p:spPr>
          <a:xfrm>
            <a:off x="5821781" y="209550"/>
            <a:ext cx="622157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/>
              <a:t>ثانيا : التغيرات الكيميائية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E70B27A-8DF1-4904-A045-38DBC0CB9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95387"/>
            <a:ext cx="5943599" cy="50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EEDDDF7-3934-4F90-A8EA-6AB7038320EA}"/>
              </a:ext>
            </a:extLst>
          </p:cNvPr>
          <p:cNvSpPr txBox="1"/>
          <p:nvPr/>
        </p:nvSpPr>
        <p:spPr>
          <a:xfrm>
            <a:off x="7675286" y="323850"/>
            <a:ext cx="406553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highlight>
                  <a:srgbClr val="808000"/>
                </a:highlight>
              </a:rPr>
              <a:t>ثالثا : تغير الحالة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93FD3C6-1FB1-478D-A21C-F9AA41E6C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362075"/>
            <a:ext cx="110394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78D5BC6-FC1F-4F29-ACCD-E097049486BD}"/>
              </a:ext>
            </a:extLst>
          </p:cNvPr>
          <p:cNvSpPr/>
          <p:nvPr/>
        </p:nvSpPr>
        <p:spPr>
          <a:xfrm>
            <a:off x="7534275" y="285750"/>
            <a:ext cx="44862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إثارة الاهتمام</a:t>
            </a:r>
          </a:p>
        </p:txBody>
      </p:sp>
    </p:spTree>
    <p:extLst>
      <p:ext uri="{BB962C8B-B14F-4D97-AF65-F5344CB8AC3E}">
        <p14:creationId xmlns:p14="http://schemas.microsoft.com/office/powerpoint/2010/main" val="671126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1C68764F-5580-41FE-BAFC-278F9079E125}"/>
              </a:ext>
            </a:extLst>
          </p:cNvPr>
          <p:cNvSpPr/>
          <p:nvPr/>
        </p:nvSpPr>
        <p:spPr>
          <a:xfrm>
            <a:off x="8048625" y="190500"/>
            <a:ext cx="396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أختبر نفسك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08B079B-98F2-4483-9296-A742D8C8C1B2}"/>
              </a:ext>
            </a:extLst>
          </p:cNvPr>
          <p:cNvSpPr txBox="1"/>
          <p:nvPr/>
        </p:nvSpPr>
        <p:spPr>
          <a:xfrm>
            <a:off x="-26773" y="1619250"/>
            <a:ext cx="12085423" cy="378565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highlight>
                  <a:srgbClr val="808000"/>
                </a:highlight>
              </a:rPr>
              <a:t>السبب والنتيجة : </a:t>
            </a:r>
            <a:r>
              <a:rPr lang="ar-SA" sz="4000" b="1" dirty="0"/>
              <a:t>كيف تسبب الحرارة تمدد المادة ؟</a:t>
            </a:r>
          </a:p>
          <a:p>
            <a:pPr algn="r"/>
            <a:r>
              <a:rPr lang="ar-SA" sz="4000" b="1" dirty="0">
                <a:solidFill>
                  <a:srgbClr val="92D050"/>
                </a:solidFill>
              </a:rPr>
              <a:t>الحرارة تؤدي الى زيادة حركة الجزيئات فتتباعد عن</a:t>
            </a:r>
          </a:p>
          <a:p>
            <a:pPr algn="r"/>
            <a:r>
              <a:rPr lang="ar-SA" sz="4000" b="1" dirty="0">
                <a:solidFill>
                  <a:srgbClr val="92D050"/>
                </a:solidFill>
              </a:rPr>
              <a:t>بعضها البعض فتتمدد المادة .</a:t>
            </a:r>
            <a:endParaRPr lang="en-US" sz="4000" b="1" dirty="0">
              <a:solidFill>
                <a:srgbClr val="92D050"/>
              </a:solidFill>
            </a:endParaRPr>
          </a:p>
          <a:p>
            <a:pPr algn="r"/>
            <a:endParaRPr lang="ar-SA" sz="4000" b="1" dirty="0">
              <a:solidFill>
                <a:srgbClr val="FF0000"/>
              </a:solidFill>
            </a:endParaRPr>
          </a:p>
          <a:p>
            <a:pPr algn="r"/>
            <a:r>
              <a:rPr lang="ar-SA" sz="4000" b="1" dirty="0">
                <a:highlight>
                  <a:srgbClr val="808000"/>
                </a:highlight>
              </a:rPr>
              <a:t>التفكير الناقد : </a:t>
            </a:r>
            <a:r>
              <a:rPr lang="ar-SA" sz="4000" b="1" dirty="0"/>
              <a:t>لماذا يحرق الناس مشتقات النفط ؟</a:t>
            </a:r>
          </a:p>
          <a:p>
            <a:pPr algn="r"/>
            <a:r>
              <a:rPr lang="ar-SA" sz="4000" b="1" dirty="0">
                <a:solidFill>
                  <a:srgbClr val="92D050"/>
                </a:solidFill>
              </a:rPr>
              <a:t>لتوليد الحرارة , لتدفئة المنازل .</a:t>
            </a:r>
          </a:p>
        </p:txBody>
      </p:sp>
    </p:spTree>
    <p:extLst>
      <p:ext uri="{BB962C8B-B14F-4D97-AF65-F5344CB8AC3E}">
        <p14:creationId xmlns:p14="http://schemas.microsoft.com/office/powerpoint/2010/main" val="10230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0119BF6-735E-442B-8DC7-4506AF7CECDE}"/>
              </a:ext>
            </a:extLst>
          </p:cNvPr>
          <p:cNvSpPr txBox="1"/>
          <p:nvPr/>
        </p:nvSpPr>
        <p:spPr>
          <a:xfrm>
            <a:off x="3502142" y="419100"/>
            <a:ext cx="855073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/>
              <a:t>إذن سيتحدث درسنا لهذا اليوم عن 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E7AC3FE-ECAE-4D28-A873-AE030811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19237"/>
            <a:ext cx="11210925" cy="479583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4AAB80F-7E14-42D9-BE02-3283AE0B0210}"/>
              </a:ext>
            </a:extLst>
          </p:cNvPr>
          <p:cNvSpPr txBox="1"/>
          <p:nvPr/>
        </p:nvSpPr>
        <p:spPr>
          <a:xfrm>
            <a:off x="7777511" y="3409324"/>
            <a:ext cx="2661306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الحرارة</a:t>
            </a:r>
          </a:p>
        </p:txBody>
      </p:sp>
    </p:spTree>
    <p:extLst>
      <p:ext uri="{BB962C8B-B14F-4D97-AF65-F5344CB8AC3E}">
        <p14:creationId xmlns:p14="http://schemas.microsoft.com/office/powerpoint/2010/main" val="17167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BE1731-402B-4A94-94F1-07B6B7F1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28625"/>
            <a:ext cx="11734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1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F732C77-09C6-4155-8783-D075B7CF21FC}"/>
              </a:ext>
            </a:extLst>
          </p:cNvPr>
          <p:cNvSpPr/>
          <p:nvPr/>
        </p:nvSpPr>
        <p:spPr>
          <a:xfrm>
            <a:off x="7534275" y="285750"/>
            <a:ext cx="44862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/>
              <a:t>الاهداف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4D3D59B-F778-4D80-AF03-1B80F29AD43B}"/>
              </a:ext>
            </a:extLst>
          </p:cNvPr>
          <p:cNvSpPr txBox="1"/>
          <p:nvPr/>
        </p:nvSpPr>
        <p:spPr>
          <a:xfrm>
            <a:off x="1440037" y="1581150"/>
            <a:ext cx="10508069" cy="470898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1ـ يوضح ان الحرارة تنتقل من</a:t>
            </a:r>
          </a:p>
          <a:p>
            <a:pPr algn="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الجسم الساخن الى الجسم</a:t>
            </a:r>
          </a:p>
          <a:p>
            <a:pPr algn="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البارد .</a:t>
            </a:r>
          </a:p>
          <a:p>
            <a:pPr algn="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2ـ يصف طرائق انتقال الحرارة</a:t>
            </a:r>
          </a:p>
          <a:p>
            <a:pPr algn="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ويعرفها  .</a:t>
            </a:r>
          </a:p>
        </p:txBody>
      </p:sp>
    </p:spTree>
    <p:extLst>
      <p:ext uri="{BB962C8B-B14F-4D97-AF65-F5344CB8AC3E}">
        <p14:creationId xmlns:p14="http://schemas.microsoft.com/office/powerpoint/2010/main" val="42058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CF580A-E9B8-4839-A33A-2337E55BC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09537"/>
            <a:ext cx="11544300" cy="66389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396264B-9186-4DED-87ED-2B82393E6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238126"/>
            <a:ext cx="3709987" cy="19812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C813E14-D239-42BE-B1D0-994CC5E275DC}"/>
              </a:ext>
            </a:extLst>
          </p:cNvPr>
          <p:cNvSpPr/>
          <p:nvPr/>
        </p:nvSpPr>
        <p:spPr>
          <a:xfrm>
            <a:off x="3790950" y="3977878"/>
            <a:ext cx="3981450" cy="11275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49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A89F9C2-65A2-4B5C-9D8C-3601DCFD81BB}"/>
              </a:ext>
            </a:extLst>
          </p:cNvPr>
          <p:cNvSpPr/>
          <p:nvPr/>
        </p:nvSpPr>
        <p:spPr>
          <a:xfrm>
            <a:off x="8220075" y="285750"/>
            <a:ext cx="38004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أقرأ و أتعلم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96DC167-2A4F-4166-BDF7-254EB25D0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562100"/>
            <a:ext cx="10725150" cy="48006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50F85D49-EB05-44AC-8487-6CC17D667755}"/>
              </a:ext>
            </a:extLst>
          </p:cNvPr>
          <p:cNvSpPr/>
          <p:nvPr/>
        </p:nvSpPr>
        <p:spPr>
          <a:xfrm>
            <a:off x="1266824" y="2743200"/>
            <a:ext cx="9953626" cy="3333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02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10EE7E1-C9AC-45F1-9F65-9E0CBB59B326}"/>
              </a:ext>
            </a:extLst>
          </p:cNvPr>
          <p:cNvSpPr/>
          <p:nvPr/>
        </p:nvSpPr>
        <p:spPr>
          <a:xfrm>
            <a:off x="7534275" y="285750"/>
            <a:ext cx="44862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المفردات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520BA8-54A9-4FA4-A31A-A7BD2E53BF32}"/>
              </a:ext>
            </a:extLst>
          </p:cNvPr>
          <p:cNvSpPr txBox="1"/>
          <p:nvPr/>
        </p:nvSpPr>
        <p:spPr>
          <a:xfrm>
            <a:off x="3655150" y="1562100"/>
            <a:ext cx="81596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/>
              <a:t>أبحث عن تعريف المفردات التالية 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6CC2778-0A30-41E6-988C-73766E76E4B2}"/>
              </a:ext>
            </a:extLst>
          </p:cNvPr>
          <p:cNvSpPr/>
          <p:nvPr/>
        </p:nvSpPr>
        <p:spPr>
          <a:xfrm>
            <a:off x="2752725" y="2365235"/>
            <a:ext cx="448627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الطاقة الحرارية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C38D869-A161-4BC0-9C5E-170F8FA0E827}"/>
              </a:ext>
            </a:extLst>
          </p:cNvPr>
          <p:cNvSpPr/>
          <p:nvPr/>
        </p:nvSpPr>
        <p:spPr>
          <a:xfrm>
            <a:off x="5114924" y="3429000"/>
            <a:ext cx="4486275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الحرارة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0965586-5183-49E5-86CE-8330BEB10253}"/>
              </a:ext>
            </a:extLst>
          </p:cNvPr>
          <p:cNvSpPr/>
          <p:nvPr/>
        </p:nvSpPr>
        <p:spPr>
          <a:xfrm>
            <a:off x="414336" y="3457575"/>
            <a:ext cx="4486275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التوصيل الحراري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19DA840-C1D5-4B71-9397-FB2328881816}"/>
              </a:ext>
            </a:extLst>
          </p:cNvPr>
          <p:cNvSpPr/>
          <p:nvPr/>
        </p:nvSpPr>
        <p:spPr>
          <a:xfrm>
            <a:off x="5114924" y="4540390"/>
            <a:ext cx="4486275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الحمل الحراري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3C3EAD3-1B3D-45E0-9815-516621804381}"/>
              </a:ext>
            </a:extLst>
          </p:cNvPr>
          <p:cNvSpPr/>
          <p:nvPr/>
        </p:nvSpPr>
        <p:spPr>
          <a:xfrm>
            <a:off x="419099" y="4549915"/>
            <a:ext cx="4486275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الاشعاع الحراري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D687EA4-3317-4BA3-B64D-3DBF78926F07}"/>
              </a:ext>
            </a:extLst>
          </p:cNvPr>
          <p:cNvSpPr/>
          <p:nvPr/>
        </p:nvSpPr>
        <p:spPr>
          <a:xfrm>
            <a:off x="5114925" y="5686425"/>
            <a:ext cx="44862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مادة عازلة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4155ABB-F57E-4775-A5EF-8239A0BA0A5B}"/>
              </a:ext>
            </a:extLst>
          </p:cNvPr>
          <p:cNvSpPr/>
          <p:nvPr/>
        </p:nvSpPr>
        <p:spPr>
          <a:xfrm>
            <a:off x="419100" y="5686425"/>
            <a:ext cx="4486275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/>
              <a:t>مادة موصلة</a:t>
            </a:r>
          </a:p>
        </p:txBody>
      </p:sp>
    </p:spTree>
    <p:extLst>
      <p:ext uri="{BB962C8B-B14F-4D97-AF65-F5344CB8AC3E}">
        <p14:creationId xmlns:p14="http://schemas.microsoft.com/office/powerpoint/2010/main" val="13923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بكة">
  <a:themeElements>
    <a:clrScheme name="شبكة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شبكة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شبك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شبكة</Template>
  <TotalTime>220</TotalTime>
  <Words>439</Words>
  <Application>Microsoft Office PowerPoint</Application>
  <PresentationFormat>شاشة عريضة</PresentationFormat>
  <Paragraphs>112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</vt:lpstr>
      <vt:lpstr>شبكة</vt:lpstr>
      <vt:lpstr>الفصل الثامن :    الطاقة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الثامن :    الطاقة</dc:title>
  <dc:creator>ليل البيشي</dc:creator>
  <cp:lastModifiedBy>ليل البيشي</cp:lastModifiedBy>
  <cp:revision>15</cp:revision>
  <dcterms:created xsi:type="dcterms:W3CDTF">2019-03-13T14:27:15Z</dcterms:created>
  <dcterms:modified xsi:type="dcterms:W3CDTF">2021-01-18T19:51:37Z</dcterms:modified>
</cp:coreProperties>
</file>