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6" r:id="rId4"/>
    <p:sldId id="280" r:id="rId5"/>
    <p:sldId id="277" r:id="rId6"/>
    <p:sldId id="281" r:id="rId7"/>
    <p:sldId id="278" r:id="rId8"/>
    <p:sldId id="282" r:id="rId9"/>
    <p:sldId id="279" r:id="rId10"/>
  </p:sldIdLst>
  <p:sldSz cx="9144000" cy="6858000" type="screen4x3"/>
  <p:notesSz cx="6858000" cy="9144000"/>
  <p:defaultTextStyle>
    <a:defPPr>
      <a:defRPr lang="ar-E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173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A70336-E13F-4B22-9B84-000868E5C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CE644-AAE6-4AC4-B4FB-843F06BE8DDA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0F9E63-AEE8-4A48-8E3A-63968048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475290-E3B4-4087-95EF-21A3E7A71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04AB5-01ED-4694-BB69-0DDE8720BAEB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728071737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6CC760-8023-4CA1-A25E-E0D4EEED1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3A96F-FA3D-462B-906D-D98E6BE452FB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3A4DEB-9D87-49E1-B3A8-FD7728EB7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20FB5B-CBE9-41A0-8E7E-2CC2847F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FE511-65CD-4F7F-87F6-1F0A32F9ECC0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3006915488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5FDC0-1804-49EF-9A62-A1648E712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D173-D4C2-4C6F-914D-1F3E08C88734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A349D84-E214-4E16-BF4E-768F0E60D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75982C-89C1-48AE-8FD5-58BB9E62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5C423-9F04-4589-93F7-A89E64975D6B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683084682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CA4356-1B83-4ABD-B591-21B5C887D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74A5B-A218-492C-A77D-A7E85BF15839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A211D7-3986-4CBA-9D2C-A028809D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CD5DA2-4AB6-4FFA-AF7D-DDEDE1D7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03B5D-9419-413A-BED7-E21A0C0E24CF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330684481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51422C-0083-4038-BEF5-B05326F71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F2573-090A-42CD-99D1-3DCCA766FC4B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A58F84-C8BB-441D-955D-41D7A67B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3B405C-3915-40A3-80F6-41C0C5A6E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553CB-446B-423D-B857-1D325227A37B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865494050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0BFE7CD-63B3-4C06-A997-6CF8CA99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6EB5-DB88-4195-8ABB-2BC792BC82C6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32B676B0-F63A-495D-8446-DAA97D937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2DCFD89F-3A25-4EE8-B51D-1090AE28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E42A5-5D7C-4185-A891-06880D55C71C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86893246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78BBADBA-D52E-4754-98A6-C333EC14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8622D-20ED-4408-84A8-9187C3623CE9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63AAA8CE-E70C-4690-9359-3CD0AABB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C4EABC2E-588E-410F-ABC6-2A40D1F0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86AAB-EDB1-4B6A-B694-A633DACF19ED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2559381152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F68A03DD-EADB-48B0-9695-651A42F0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F58DD-FEC6-487F-925A-9A1C9C0AE5BF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B955E750-2644-42CA-A6C0-02CBD3F9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EE735EB6-3FFE-4667-A9B9-F63ECE23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D28F5-6C16-4279-B13A-21DE49B6E175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2320436942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DAF38708-C83E-4BA9-AC2F-8086BE2B8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EF027-C0C0-415B-B0C1-247AEFF4B09E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0E5DC8A7-1C86-4F99-B2D1-320334AA0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C501A249-5CA9-4301-8B85-43D20EB9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BA7F8-3DB7-4DD6-A483-8BD6875BA3FA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1233582276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F5D3B26-4626-49A2-893E-817A2E4B3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16436-249E-4CC9-B83B-5DAE9BF10E8A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4D573250-4D33-4F94-9003-63B791F6D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A7B436E5-4CEB-49FC-AA01-92E84CB8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0EA4E-D857-4D3F-A4E2-0D44A2B4479D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941664273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B1526A86-C2DB-4137-94B4-A838C1C20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0298F-1240-45CE-B4D7-CB23BFCF9BB9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E7B988FA-8059-4007-A69C-DB6084363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E501F553-0BBB-4727-AE9B-E2501411E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8D644-ED79-4CFC-B0D8-061512574654}" type="slidenum">
              <a:rPr lang="ar-EG" altLang="ar-SA"/>
              <a:pPr/>
              <a:t>‹#›</a:t>
            </a:fld>
            <a:endParaRPr lang="ar-EG" altLang="ar-SA"/>
          </a:p>
        </p:txBody>
      </p:sp>
    </p:spTree>
    <p:extLst>
      <p:ext uri="{BB962C8B-B14F-4D97-AF65-F5344CB8AC3E}">
        <p14:creationId xmlns:p14="http://schemas.microsoft.com/office/powerpoint/2010/main" val="3239995056"/>
      </p:ext>
    </p:extLst>
  </p:cSld>
  <p:clrMapOvr>
    <a:masterClrMapping/>
  </p:clrMapOvr>
  <p:transition spd="med">
    <p:dissolve/>
    <p:sndAc>
      <p:stSnd>
        <p:snd r:embed="rId1" name="60012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F3481818-B8AE-4E09-8525-D63776242FD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  <a:endParaRPr lang="ar-EG" altLang="ar-SA"/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A62E9831-79DA-481E-BAD9-A5243ABB0C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  <a:endParaRPr lang="ar-EG" altLang="ar-SA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ADF565-4BBF-4201-A4E3-0CCBA1BE0C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FC59B5-016B-44DE-A546-44AB00A178F3}" type="datetimeFigureOut">
              <a:rPr lang="ar-EG"/>
              <a:pPr>
                <a:defRPr/>
              </a:pPr>
              <a:t>09/06/1444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1525D9-B165-458E-B275-5E1C507DA0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6E78E3-849A-4FCF-8400-04B58B229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0A71416-F7CB-4DF9-BADA-7278C9DE9334}" type="slidenum">
              <a:rPr lang="ar-EG" altLang="ar-SA"/>
              <a:pPr/>
              <a:t>‹#›</a:t>
            </a:fld>
            <a:endParaRPr lang="ar-EG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  <p:sndAc>
      <p:stSnd>
        <p:snd r:embed="rId13" name="60012.WAV"/>
      </p:stSnd>
    </p:sndAc>
  </p:transition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8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جسم مشطوف الحواف 3">
            <a:extLst>
              <a:ext uri="{FF2B5EF4-FFF2-40B4-BE49-F238E27FC236}">
                <a16:creationId xmlns:a16="http://schemas.microsoft.com/office/drawing/2014/main" id="{1F83CD4C-BD69-4722-BE7C-3B8A0FC9732C}"/>
              </a:ext>
            </a:extLst>
          </p:cNvPr>
          <p:cNvSpPr/>
          <p:nvPr/>
        </p:nvSpPr>
        <p:spPr>
          <a:xfrm rot="20172121">
            <a:off x="1798053" y="1778411"/>
            <a:ext cx="6215106" cy="2786082"/>
          </a:xfrm>
          <a:prstGeom prst="bevel">
            <a:avLst/>
          </a:prstGeom>
          <a:solidFill>
            <a:srgbClr val="C00000">
              <a:alpha val="70000"/>
            </a:srgb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DecoType Naskh Extensions" pitchFamily="2" charset="-78"/>
              </a:rPr>
              <a:t>الصخور                 (الصخور النارية)</a:t>
            </a:r>
            <a:r>
              <a:rPr lang="en-US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DecoType Naskh Extensions" pitchFamily="2" charset="-78"/>
              </a:rPr>
              <a:t> </a:t>
            </a:r>
            <a:r>
              <a:rPr lang="ar-SA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DecoType Naskh Extensions" pitchFamily="2" charset="-78"/>
              </a:rPr>
              <a:t>  </a:t>
            </a:r>
            <a:endParaRPr lang="ar-EG" sz="7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DecoType Naskh Extensions" pitchFamily="2" charset="-78"/>
            </a:endParaRPr>
          </a:p>
        </p:txBody>
      </p:sp>
      <p:pic>
        <p:nvPicPr>
          <p:cNvPr id="28674" name="Picture 2" descr="D:\New Folder (2)\photo\متحرك\DFSGGFD.gif">
            <a:extLst>
              <a:ext uri="{FF2B5EF4-FFF2-40B4-BE49-F238E27FC236}">
                <a16:creationId xmlns:a16="http://schemas.microsoft.com/office/drawing/2014/main" id="{F9155D7D-8CB1-4B8C-BA53-CA4D2FC043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4786322"/>
            <a:ext cx="2335595" cy="17049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2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مين 1">
            <a:extLst>
              <a:ext uri="{FF2B5EF4-FFF2-40B4-BE49-F238E27FC236}">
                <a16:creationId xmlns:a16="http://schemas.microsoft.com/office/drawing/2014/main" id="{0BE0F3E6-4A0F-4F43-96F3-0D80A663CE18}"/>
              </a:ext>
            </a:extLst>
          </p:cNvPr>
          <p:cNvSpPr/>
          <p:nvPr/>
        </p:nvSpPr>
        <p:spPr>
          <a:xfrm rot="455459">
            <a:off x="768360" y="-71045"/>
            <a:ext cx="8786842" cy="1928802"/>
          </a:xfrm>
          <a:prstGeom prst="rightArrow">
            <a:avLst/>
          </a:prstGeom>
          <a:gradFill>
            <a:gsLst>
              <a:gs pos="0">
                <a:schemeClr val="accent5">
                  <a:shade val="51000"/>
                  <a:satMod val="130000"/>
                  <a:alpha val="37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</a:gra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يتوقع منك في نهاية هذا الفصل أن تكون قادرا على أن : </a:t>
            </a:r>
            <a:endParaRPr lang="ar-EG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مخطط انسيابي: معالجة متعاقبة 2">
            <a:extLst>
              <a:ext uri="{FF2B5EF4-FFF2-40B4-BE49-F238E27FC236}">
                <a16:creationId xmlns:a16="http://schemas.microsoft.com/office/drawing/2014/main" id="{5B6B933A-17D4-4EB8-A117-CFC7FB6EA400}"/>
              </a:ext>
            </a:extLst>
          </p:cNvPr>
          <p:cNvSpPr/>
          <p:nvPr/>
        </p:nvSpPr>
        <p:spPr>
          <a:xfrm>
            <a:off x="44944" y="1760441"/>
            <a:ext cx="9027650" cy="4954707"/>
          </a:xfrm>
          <a:prstGeom prst="flowChartAlternateProcess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تصنف مصادر المواد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تعرف المعدن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تسمى بعض المعادن التنمية وبعض المعادن الزهيدة.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تصنف المعادن حسب صفاتها وخصائصها .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تذكر بعض استخدامات المعادن . 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تذكر بعض الخامات المعدنية وموقع استخراجها في المملكة 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تعرف الصخور 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تعرف الصخور الرسوبية والنارية والمتحولة .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تفرق بين أنواع الصخور الثلاثة .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600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تعدد المستندات 1">
            <a:extLst>
              <a:ext uri="{FF2B5EF4-FFF2-40B4-BE49-F238E27FC236}">
                <a16:creationId xmlns:a16="http://schemas.microsoft.com/office/drawing/2014/main" id="{B231F012-74CD-4B6E-AC31-EABB8C6ED7EA}"/>
              </a:ext>
            </a:extLst>
          </p:cNvPr>
          <p:cNvSpPr/>
          <p:nvPr/>
        </p:nvSpPr>
        <p:spPr>
          <a:xfrm>
            <a:off x="5715008" y="357166"/>
            <a:ext cx="2786082" cy="1214446"/>
          </a:xfrm>
          <a:prstGeom prst="flowChartMultidocumen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الصخور :</a:t>
            </a:r>
            <a:endParaRPr lang="ar-EG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موجة مزدوجة 2">
            <a:extLst>
              <a:ext uri="{FF2B5EF4-FFF2-40B4-BE49-F238E27FC236}">
                <a16:creationId xmlns:a16="http://schemas.microsoft.com/office/drawing/2014/main" id="{AAC56A08-B0C7-4D26-BFED-377E79F46987}"/>
              </a:ext>
            </a:extLst>
          </p:cNvPr>
          <p:cNvSpPr/>
          <p:nvPr/>
        </p:nvSpPr>
        <p:spPr>
          <a:xfrm>
            <a:off x="1571604" y="2143116"/>
            <a:ext cx="7072362" cy="3857652"/>
          </a:xfrm>
          <a:prstGeom prst="doubleWav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من أين تحصل على الأحجار المستخدمة في تزين واجهات المباني ؟</a:t>
            </a:r>
          </a:p>
        </p:txBody>
      </p:sp>
      <p:pic>
        <p:nvPicPr>
          <p:cNvPr id="4100" name="Picture 2" descr="D:\New Folder (2)\photo\متحرك\ghszdf.gif">
            <a:extLst>
              <a:ext uri="{FF2B5EF4-FFF2-40B4-BE49-F238E27FC236}">
                <a16:creationId xmlns:a16="http://schemas.microsoft.com/office/drawing/2014/main" id="{D14F0C73-7F34-47F7-9AEF-F25167C8D2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0"/>
            <a:ext cx="2411412" cy="21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Logoff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تعدد المستندات 1">
            <a:extLst>
              <a:ext uri="{FF2B5EF4-FFF2-40B4-BE49-F238E27FC236}">
                <a16:creationId xmlns:a16="http://schemas.microsoft.com/office/drawing/2014/main" id="{B446A1C7-5DF9-4D6B-B613-648DB5248313}"/>
              </a:ext>
            </a:extLst>
          </p:cNvPr>
          <p:cNvSpPr/>
          <p:nvPr/>
        </p:nvSpPr>
        <p:spPr>
          <a:xfrm>
            <a:off x="5715008" y="357166"/>
            <a:ext cx="2786082" cy="1214446"/>
          </a:xfrm>
          <a:prstGeom prst="flowChartMultidocumen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الصخور :</a:t>
            </a:r>
            <a:endParaRPr lang="ar-EG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موجة مزدوجة 2">
            <a:extLst>
              <a:ext uri="{FF2B5EF4-FFF2-40B4-BE49-F238E27FC236}">
                <a16:creationId xmlns:a16="http://schemas.microsoft.com/office/drawing/2014/main" id="{4C8247F8-FF82-4293-BFF5-E51BF1DDC5A3}"/>
              </a:ext>
            </a:extLst>
          </p:cNvPr>
          <p:cNvSpPr/>
          <p:nvPr/>
        </p:nvSpPr>
        <p:spPr>
          <a:xfrm>
            <a:off x="1571604" y="2143116"/>
            <a:ext cx="7072362" cy="3857652"/>
          </a:xfrm>
          <a:prstGeom prst="doubleWav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ar-SA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على ماذا كان يعتمد أجدادنا في بناء مساكنهم ؟</a:t>
            </a:r>
            <a:endParaRPr lang="ar-EG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124" name="Picture 2" descr="D:\New Folder (2)\photo\متحرك\ghszdf.gif">
            <a:extLst>
              <a:ext uri="{FF2B5EF4-FFF2-40B4-BE49-F238E27FC236}">
                <a16:creationId xmlns:a16="http://schemas.microsoft.com/office/drawing/2014/main" id="{46052021-09C1-4840-A65C-6EB1127149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0"/>
            <a:ext cx="2411412" cy="21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ows XP Logoff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DAAE039C-5579-4746-B6C9-2932291B1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428604"/>
            <a:ext cx="1581150" cy="2095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سحابة 2">
            <a:extLst>
              <a:ext uri="{FF2B5EF4-FFF2-40B4-BE49-F238E27FC236}">
                <a16:creationId xmlns:a16="http://schemas.microsoft.com/office/drawing/2014/main" id="{BB7BDC4A-5060-4137-95FC-D2D2A6D140A1}"/>
              </a:ext>
            </a:extLst>
          </p:cNvPr>
          <p:cNvSpPr/>
          <p:nvPr/>
        </p:nvSpPr>
        <p:spPr>
          <a:xfrm>
            <a:off x="428596" y="1857364"/>
            <a:ext cx="6715172" cy="4500594"/>
          </a:xfrm>
          <a:prstGeom prst="cloud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توجد الصخور في كل مكان على سطح الأرض ( الصحارى ، الجبال ، الشواطئ ، قيعان البحار )</a:t>
            </a:r>
            <a:endParaRPr lang="ar-EG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C34AF920-910C-4415-A1EA-46092CA6F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428604"/>
            <a:ext cx="1581150" cy="2095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سحابة 2">
            <a:extLst>
              <a:ext uri="{FF2B5EF4-FFF2-40B4-BE49-F238E27FC236}">
                <a16:creationId xmlns:a16="http://schemas.microsoft.com/office/drawing/2014/main" id="{5B80A17E-DE98-4D14-A551-128F426F69B2}"/>
              </a:ext>
            </a:extLst>
          </p:cNvPr>
          <p:cNvSpPr/>
          <p:nvPr/>
        </p:nvSpPr>
        <p:spPr>
          <a:xfrm>
            <a:off x="428596" y="1857364"/>
            <a:ext cx="6715172" cy="4500594"/>
          </a:xfrm>
          <a:prstGeom prst="cloud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وهى عبارة عن كتل طبيعيه صلبه وتقسم الصخور إلى ثلاثة أنواع حسب طريقه تكونها هي : </a:t>
            </a:r>
            <a:endParaRPr lang="ar-EG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1">
            <a:extLst>
              <a:ext uri="{FF2B5EF4-FFF2-40B4-BE49-F238E27FC236}">
                <a16:creationId xmlns:a16="http://schemas.microsoft.com/office/drawing/2014/main" id="{A776B51A-661F-46CD-A25D-ADF379BFC375}"/>
              </a:ext>
            </a:extLst>
          </p:cNvPr>
          <p:cNvSpPr/>
          <p:nvPr/>
        </p:nvSpPr>
        <p:spPr>
          <a:xfrm rot="20988009">
            <a:off x="4950179" y="-249840"/>
            <a:ext cx="3786214" cy="171451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الصخور النارية :</a:t>
            </a:r>
            <a:endParaRPr lang="ar-EG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شريط إلى الأسفل 2">
            <a:extLst>
              <a:ext uri="{FF2B5EF4-FFF2-40B4-BE49-F238E27FC236}">
                <a16:creationId xmlns:a16="http://schemas.microsoft.com/office/drawing/2014/main" id="{1187D159-3D92-4435-9CE0-33BE6E9DAB56}"/>
              </a:ext>
            </a:extLst>
          </p:cNvPr>
          <p:cNvSpPr/>
          <p:nvPr/>
        </p:nvSpPr>
        <p:spPr>
          <a:xfrm>
            <a:off x="1071538" y="1357298"/>
            <a:ext cx="6786610" cy="3857652"/>
          </a:xfrm>
          <a:prstGeom prst="ribbon">
            <a:avLst>
              <a:gd name="adj1" fmla="val 5136"/>
              <a:gd name="adj2" fmla="val 7403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إن درجه الحرارة في باطن الأرض مرتفعه جدا مما يؤدى إلى انصهار جميع مكونات باطن الأرض ، </a:t>
            </a:r>
            <a:endParaRPr lang="ar-EG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40 - حد حاسم ل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1">
            <a:extLst>
              <a:ext uri="{FF2B5EF4-FFF2-40B4-BE49-F238E27FC236}">
                <a16:creationId xmlns:a16="http://schemas.microsoft.com/office/drawing/2014/main" id="{B3ED98DC-B0B7-4FA5-86C9-BE682C483AB3}"/>
              </a:ext>
            </a:extLst>
          </p:cNvPr>
          <p:cNvSpPr/>
          <p:nvPr/>
        </p:nvSpPr>
        <p:spPr>
          <a:xfrm rot="20988009">
            <a:off x="4950179" y="-249840"/>
            <a:ext cx="3786214" cy="171451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الصخور النارية :</a:t>
            </a:r>
            <a:endParaRPr lang="ar-EG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شريط إلى الأسفل 2">
            <a:extLst>
              <a:ext uri="{FF2B5EF4-FFF2-40B4-BE49-F238E27FC236}">
                <a16:creationId xmlns:a16="http://schemas.microsoft.com/office/drawing/2014/main" id="{F33A43B1-01B2-4F24-A5FD-247FFD842D6F}"/>
              </a:ext>
            </a:extLst>
          </p:cNvPr>
          <p:cNvSpPr/>
          <p:nvPr/>
        </p:nvSpPr>
        <p:spPr>
          <a:xfrm>
            <a:off x="714348" y="1357298"/>
            <a:ext cx="7143800" cy="3857652"/>
          </a:xfrm>
          <a:prstGeom prst="ribbon">
            <a:avLst>
              <a:gd name="adj1" fmla="val 5136"/>
              <a:gd name="adj2" fmla="val 7403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وعند تسرب هذه المكونات إلى سطح الأرض تبرد وتتصلب لتكون ما يسمى بالصخور النارية  كما يحدث في البراكين * مثل صخر الجرانيت .</a:t>
            </a:r>
            <a:endParaRPr lang="ar-EG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مخطط انسيابي: معالجة متعاقبة 3">
            <a:extLst>
              <a:ext uri="{FF2B5EF4-FFF2-40B4-BE49-F238E27FC236}">
                <a16:creationId xmlns:a16="http://schemas.microsoft.com/office/drawing/2014/main" id="{36AB7950-5EEA-4310-A277-92DE17C07737}"/>
              </a:ext>
            </a:extLst>
          </p:cNvPr>
          <p:cNvSpPr/>
          <p:nvPr/>
        </p:nvSpPr>
        <p:spPr>
          <a:xfrm>
            <a:off x="357158" y="5500702"/>
            <a:ext cx="8429684" cy="121444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--------------------------------------------------------------------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يراعى تنبيه الطلاب بأن كثيرا من جبال مناطق القويعيه ومكة المكرمة  وتهامة عسير عبارة عن صخور نارية ناتجة عن بركان قديمه .</a:t>
            </a:r>
            <a:endParaRPr lang="ar-EG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Ir_be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F3EB83B1-B844-4C7E-A88F-E88A4A230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500042"/>
            <a:ext cx="3833833" cy="5185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315" name="Picture 3">
            <a:extLst>
              <a:ext uri="{FF2B5EF4-FFF2-40B4-BE49-F238E27FC236}">
                <a16:creationId xmlns:a16="http://schemas.microsoft.com/office/drawing/2014/main" id="{A07482DA-B672-47A8-82E7-9D6749D50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500042"/>
            <a:ext cx="4071966" cy="5429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dissolve/>
    <p:sndAc>
      <p:stSnd>
        <p:snd r:embed="rId2" name="6001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ows XP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ows XP Critical St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193</Words>
  <Application>Microsoft Office PowerPoint</Application>
  <PresentationFormat>عرض على الشاشة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Calibri</vt:lpstr>
      <vt:lpstr>Arial</vt:lpstr>
      <vt:lpstr>Times New Roman</vt:lpstr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أ. يوسف سليمان البلوي</dc:creator>
  <cp:lastModifiedBy>يوسف البلوي</cp:lastModifiedBy>
  <cp:revision>28</cp:revision>
  <dcterms:created xsi:type="dcterms:W3CDTF">2002-01-02T10:21:30Z</dcterms:created>
  <dcterms:modified xsi:type="dcterms:W3CDTF">2023-01-01T03:50:51Z</dcterms:modified>
</cp:coreProperties>
</file>