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mp" ContentType="image/png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8"/>
  </p:notesMasterIdLst>
  <p:sldIdLst>
    <p:sldId id="257" r:id="rId2"/>
    <p:sldId id="276" r:id="rId3"/>
    <p:sldId id="274" r:id="rId4"/>
    <p:sldId id="277" r:id="rId5"/>
    <p:sldId id="279" r:id="rId6"/>
    <p:sldId id="281" r:id="rId7"/>
    <p:sldId id="282" r:id="rId8"/>
    <p:sldId id="284" r:id="rId9"/>
    <p:sldId id="260" r:id="rId10"/>
    <p:sldId id="261" r:id="rId11"/>
    <p:sldId id="262" r:id="rId12"/>
    <p:sldId id="263" r:id="rId13"/>
    <p:sldId id="264" r:id="rId14"/>
    <p:sldId id="265" r:id="rId15"/>
    <p:sldId id="280" r:id="rId16"/>
    <p:sldId id="270" r:id="rId1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412" autoAdjust="0"/>
    <p:restoredTop sz="94671" autoAdjust="0"/>
  </p:normalViewPr>
  <p:slideViewPr>
    <p:cSldViewPr>
      <p:cViewPr>
        <p:scale>
          <a:sx n="80" d="100"/>
          <a:sy n="80" d="100"/>
        </p:scale>
        <p:origin x="-1086" y="3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notesMaster" Target="notesMasters/notesMaster1.xml" /><Relationship Id="rId3" Type="http://schemas.openxmlformats.org/officeDocument/2006/relationships/slide" Target="slides/slide2.xml" /><Relationship Id="rId21" Type="http://schemas.openxmlformats.org/officeDocument/2006/relationships/theme" Target="theme/theme1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viewProps" Target="view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10" Type="http://schemas.openxmlformats.org/officeDocument/2006/relationships/slide" Target="slides/slide9.xml" /><Relationship Id="rId19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tableStyles" Target="tableStyle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19F257A6-FBFC-4161-9E01-CF2A165FF5FD}" type="datetimeFigureOut">
              <a:rPr lang="ar-SA" smtClean="0"/>
              <a:t>11/07/1443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A93816C-C141-4B61-BEED-1B2FE0D91A5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96128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01E43E-D1BB-4FA8-A3B0-EBDDECD0C9F3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67687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44360-938E-4F37-9CE5-3692DCE3A70B}" type="datetimeFigureOut">
              <a:rPr lang="ar-SA" smtClean="0"/>
              <a:t>11/07/1443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A8786-AEA5-4324-B15C-64D9B3F1538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776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44360-938E-4F37-9CE5-3692DCE3A70B}" type="datetimeFigureOut">
              <a:rPr lang="ar-SA" smtClean="0"/>
              <a:t>11/07/1443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A8786-AEA5-4324-B15C-64D9B3F1538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66886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44360-938E-4F37-9CE5-3692DCE3A70B}" type="datetimeFigureOut">
              <a:rPr lang="ar-SA" smtClean="0"/>
              <a:t>11/07/1443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A8786-AEA5-4324-B15C-64D9B3F1538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51219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44360-938E-4F37-9CE5-3692DCE3A70B}" type="datetimeFigureOut">
              <a:rPr lang="ar-SA" smtClean="0"/>
              <a:t>11/07/1443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A8786-AEA5-4324-B15C-64D9B3F1538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3386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44360-938E-4F37-9CE5-3692DCE3A70B}" type="datetimeFigureOut">
              <a:rPr lang="ar-SA" smtClean="0"/>
              <a:t>11/07/1443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A8786-AEA5-4324-B15C-64D9B3F1538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90201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44360-938E-4F37-9CE5-3692DCE3A70B}" type="datetimeFigureOut">
              <a:rPr lang="ar-SA" smtClean="0"/>
              <a:t>11/07/1443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A8786-AEA5-4324-B15C-64D9B3F1538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78801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44360-938E-4F37-9CE5-3692DCE3A70B}" type="datetimeFigureOut">
              <a:rPr lang="ar-SA" smtClean="0"/>
              <a:t>11/07/1443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A8786-AEA5-4324-B15C-64D9B3F1538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05265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44360-938E-4F37-9CE5-3692DCE3A70B}" type="datetimeFigureOut">
              <a:rPr lang="ar-SA" smtClean="0"/>
              <a:t>11/07/1443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A8786-AEA5-4324-B15C-64D9B3F1538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86562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44360-938E-4F37-9CE5-3692DCE3A70B}" type="datetimeFigureOut">
              <a:rPr lang="ar-SA" smtClean="0"/>
              <a:t>11/07/1443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A8786-AEA5-4324-B15C-64D9B3F1538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35551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44360-938E-4F37-9CE5-3692DCE3A70B}" type="datetimeFigureOut">
              <a:rPr lang="ar-SA" smtClean="0"/>
              <a:t>11/07/1443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A8786-AEA5-4324-B15C-64D9B3F1538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89539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44360-938E-4F37-9CE5-3692DCE3A70B}" type="datetimeFigureOut">
              <a:rPr lang="ar-SA" smtClean="0"/>
              <a:t>11/07/1443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A8786-AEA5-4324-B15C-64D9B3F1538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94410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144360-938E-4F37-9CE5-3692DCE3A70B}" type="datetimeFigureOut">
              <a:rPr lang="ar-SA" smtClean="0"/>
              <a:t>11/07/1443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A8786-AEA5-4324-B15C-64D9B3F1538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21026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7" Type="http://schemas.openxmlformats.org/officeDocument/2006/relationships/image" Target="../media/image4.gif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7.xml" /><Relationship Id="rId6" Type="http://schemas.openxmlformats.org/officeDocument/2006/relationships/image" Target="../media/image3.png" /><Relationship Id="rId5" Type="http://schemas.microsoft.com/office/2007/relationships/hdphoto" Target="../media/hdphoto1.wdp" /><Relationship Id="rId4" Type="http://schemas.openxmlformats.org/officeDocument/2006/relationships/image" Target="../media/image2.png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 /><Relationship Id="rId2" Type="http://schemas.openxmlformats.org/officeDocument/2006/relationships/image" Target="../media/image18.pn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20.png" /><Relationship Id="rId4" Type="http://schemas.openxmlformats.org/officeDocument/2006/relationships/image" Target="../media/image19.png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 /><Relationship Id="rId2" Type="http://schemas.openxmlformats.org/officeDocument/2006/relationships/image" Target="../media/image17.jpe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21.png" /><Relationship Id="rId4" Type="http://schemas.openxmlformats.org/officeDocument/2006/relationships/slide" Target="slide4.xml" 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 /><Relationship Id="rId2" Type="http://schemas.openxmlformats.org/officeDocument/2006/relationships/image" Target="../media/image17.jpe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23.png" /><Relationship Id="rId4" Type="http://schemas.openxmlformats.org/officeDocument/2006/relationships/image" Target="../media/image22.png" 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 /><Relationship Id="rId2" Type="http://schemas.openxmlformats.org/officeDocument/2006/relationships/image" Target="../media/image17.jpe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23.png" /><Relationship Id="rId4" Type="http://schemas.openxmlformats.org/officeDocument/2006/relationships/image" Target="../media/image24.png" 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 /><Relationship Id="rId2" Type="http://schemas.openxmlformats.org/officeDocument/2006/relationships/image" Target="../media/image17.jpe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1.png" /><Relationship Id="rId4" Type="http://schemas.openxmlformats.org/officeDocument/2006/relationships/image" Target="../media/image25.png" 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g" /><Relationship Id="rId2" Type="http://schemas.openxmlformats.org/officeDocument/2006/relationships/image" Target="../media/image26.jpe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4.gif" /><Relationship Id="rId4" Type="http://schemas.openxmlformats.org/officeDocument/2006/relationships/image" Target="../media/image1.png" 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gif" /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 /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 /><Relationship Id="rId2" Type="http://schemas.openxmlformats.org/officeDocument/2006/relationships/image" Target="../media/image6.tmp" /><Relationship Id="rId1" Type="http://schemas.openxmlformats.org/officeDocument/2006/relationships/slideLayout" Target="../slideLayouts/slideLayout7.xml" /><Relationship Id="rId4" Type="http://schemas.openxmlformats.org/officeDocument/2006/relationships/image" Target="../media/image8.tmp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 /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 /><Relationship Id="rId2" Type="http://schemas.openxmlformats.org/officeDocument/2006/relationships/image" Target="../media/image10.gif" /><Relationship Id="rId1" Type="http://schemas.openxmlformats.org/officeDocument/2006/relationships/slideLayout" Target="../slideLayouts/slideLayout7.xml" /><Relationship Id="rId4" Type="http://schemas.openxmlformats.org/officeDocument/2006/relationships/image" Target="../media/image12.tmp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tmp" /><Relationship Id="rId1" Type="http://schemas.openxmlformats.org/officeDocument/2006/relationships/slideLayout" Target="../slideLayouts/slideLayout7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 /><Relationship Id="rId2" Type="http://schemas.openxmlformats.org/officeDocument/2006/relationships/image" Target="../media/image14.tmp" /><Relationship Id="rId1" Type="http://schemas.openxmlformats.org/officeDocument/2006/relationships/slideLayout" Target="../slideLayouts/slideLayout7.xml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16.gif" /><Relationship Id="rId1" Type="http://schemas.openxmlformats.org/officeDocument/2006/relationships/slideLayout" Target="../slideLayouts/slideLayout7.xml" /><Relationship Id="rId4" Type="http://schemas.openxmlformats.org/officeDocument/2006/relationships/image" Target="../media/image10.gif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 /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صورة 17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336" r="46567" b="56171"/>
          <a:stretch/>
        </p:blipFill>
        <p:spPr bwMode="auto">
          <a:xfrm>
            <a:off x="5502415" y="2850528"/>
            <a:ext cx="1173480" cy="167513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1" name="مربع نص 20"/>
          <p:cNvSpPr txBox="1"/>
          <p:nvPr/>
        </p:nvSpPr>
        <p:spPr>
          <a:xfrm>
            <a:off x="3135505" y="1044025"/>
            <a:ext cx="3084499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3200" b="1" dirty="0"/>
              <a:t>الأشكال الثلاثية الأبعاد</a:t>
            </a:r>
          </a:p>
        </p:txBody>
      </p:sp>
      <p:grpSp>
        <p:nvGrpSpPr>
          <p:cNvPr id="23" name="مجموعة 22"/>
          <p:cNvGrpSpPr/>
          <p:nvPr/>
        </p:nvGrpSpPr>
        <p:grpSpPr>
          <a:xfrm>
            <a:off x="6359594" y="439455"/>
            <a:ext cx="2448272" cy="1801625"/>
            <a:chOff x="5580112" y="928293"/>
            <a:chExt cx="2664296" cy="1870637"/>
          </a:xfrm>
        </p:grpSpPr>
        <p:sp>
          <p:nvSpPr>
            <p:cNvPr id="26" name="مستطيل مستدير الزوايا 3"/>
            <p:cNvSpPr/>
            <p:nvPr/>
          </p:nvSpPr>
          <p:spPr>
            <a:xfrm rot="20692250">
              <a:off x="5759495" y="928293"/>
              <a:ext cx="2273178" cy="1836204"/>
            </a:xfrm>
            <a:custGeom>
              <a:avLst/>
              <a:gdLst>
                <a:gd name="connsiteX0" fmla="*/ 0 w 2736304"/>
                <a:gd name="connsiteY0" fmla="*/ 252033 h 1512168"/>
                <a:gd name="connsiteX1" fmla="*/ 252033 w 2736304"/>
                <a:gd name="connsiteY1" fmla="*/ 0 h 1512168"/>
                <a:gd name="connsiteX2" fmla="*/ 2484271 w 2736304"/>
                <a:gd name="connsiteY2" fmla="*/ 0 h 1512168"/>
                <a:gd name="connsiteX3" fmla="*/ 2736304 w 2736304"/>
                <a:gd name="connsiteY3" fmla="*/ 252033 h 1512168"/>
                <a:gd name="connsiteX4" fmla="*/ 2736304 w 2736304"/>
                <a:gd name="connsiteY4" fmla="*/ 1260135 h 1512168"/>
                <a:gd name="connsiteX5" fmla="*/ 2484271 w 2736304"/>
                <a:gd name="connsiteY5" fmla="*/ 1512168 h 1512168"/>
                <a:gd name="connsiteX6" fmla="*/ 252033 w 2736304"/>
                <a:gd name="connsiteY6" fmla="*/ 1512168 h 1512168"/>
                <a:gd name="connsiteX7" fmla="*/ 0 w 2736304"/>
                <a:gd name="connsiteY7" fmla="*/ 1260135 h 1512168"/>
                <a:gd name="connsiteX8" fmla="*/ 0 w 2736304"/>
                <a:gd name="connsiteY8" fmla="*/ 252033 h 1512168"/>
                <a:gd name="connsiteX0" fmla="*/ 13458 w 2749762"/>
                <a:gd name="connsiteY0" fmla="*/ 252033 h 1512168"/>
                <a:gd name="connsiteX1" fmla="*/ 91320 w 2749762"/>
                <a:gd name="connsiteY1" fmla="*/ 145143 h 1512168"/>
                <a:gd name="connsiteX2" fmla="*/ 2497729 w 2749762"/>
                <a:gd name="connsiteY2" fmla="*/ 0 h 1512168"/>
                <a:gd name="connsiteX3" fmla="*/ 2749762 w 2749762"/>
                <a:gd name="connsiteY3" fmla="*/ 252033 h 1512168"/>
                <a:gd name="connsiteX4" fmla="*/ 2749762 w 2749762"/>
                <a:gd name="connsiteY4" fmla="*/ 1260135 h 1512168"/>
                <a:gd name="connsiteX5" fmla="*/ 2497729 w 2749762"/>
                <a:gd name="connsiteY5" fmla="*/ 1512168 h 1512168"/>
                <a:gd name="connsiteX6" fmla="*/ 265491 w 2749762"/>
                <a:gd name="connsiteY6" fmla="*/ 1512168 h 1512168"/>
                <a:gd name="connsiteX7" fmla="*/ 13458 w 2749762"/>
                <a:gd name="connsiteY7" fmla="*/ 1260135 h 1512168"/>
                <a:gd name="connsiteX8" fmla="*/ 13458 w 2749762"/>
                <a:gd name="connsiteY8" fmla="*/ 252033 h 1512168"/>
                <a:gd name="connsiteX0" fmla="*/ 13458 w 2749762"/>
                <a:gd name="connsiteY0" fmla="*/ 252033 h 1512168"/>
                <a:gd name="connsiteX1" fmla="*/ 91320 w 2749762"/>
                <a:gd name="connsiteY1" fmla="*/ 145143 h 1512168"/>
                <a:gd name="connsiteX2" fmla="*/ 2497729 w 2749762"/>
                <a:gd name="connsiteY2" fmla="*/ 0 h 1512168"/>
                <a:gd name="connsiteX3" fmla="*/ 2749762 w 2749762"/>
                <a:gd name="connsiteY3" fmla="*/ 252033 h 1512168"/>
                <a:gd name="connsiteX4" fmla="*/ 2749762 w 2749762"/>
                <a:gd name="connsiteY4" fmla="*/ 1260135 h 1512168"/>
                <a:gd name="connsiteX5" fmla="*/ 2497729 w 2749762"/>
                <a:gd name="connsiteY5" fmla="*/ 1512168 h 1512168"/>
                <a:gd name="connsiteX6" fmla="*/ 207434 w 2749762"/>
                <a:gd name="connsiteY6" fmla="*/ 1308968 h 1512168"/>
                <a:gd name="connsiteX7" fmla="*/ 13458 w 2749762"/>
                <a:gd name="connsiteY7" fmla="*/ 1260135 h 1512168"/>
                <a:gd name="connsiteX8" fmla="*/ 13458 w 2749762"/>
                <a:gd name="connsiteY8" fmla="*/ 252033 h 1512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49762" h="1512168">
                  <a:moveTo>
                    <a:pt x="13458" y="252033"/>
                  </a:moveTo>
                  <a:cubicBezTo>
                    <a:pt x="13458" y="112839"/>
                    <a:pt x="-47874" y="145143"/>
                    <a:pt x="91320" y="145143"/>
                  </a:cubicBezTo>
                  <a:cubicBezTo>
                    <a:pt x="835399" y="145143"/>
                    <a:pt x="1753650" y="0"/>
                    <a:pt x="2497729" y="0"/>
                  </a:cubicBezTo>
                  <a:cubicBezTo>
                    <a:pt x="2636923" y="0"/>
                    <a:pt x="2749762" y="112839"/>
                    <a:pt x="2749762" y="252033"/>
                  </a:cubicBezTo>
                  <a:lnTo>
                    <a:pt x="2749762" y="1260135"/>
                  </a:lnTo>
                  <a:cubicBezTo>
                    <a:pt x="2749762" y="1399329"/>
                    <a:pt x="2636923" y="1512168"/>
                    <a:pt x="2497729" y="1512168"/>
                  </a:cubicBezTo>
                  <a:lnTo>
                    <a:pt x="207434" y="1308968"/>
                  </a:lnTo>
                  <a:cubicBezTo>
                    <a:pt x="68240" y="1308968"/>
                    <a:pt x="13458" y="1399329"/>
                    <a:pt x="13458" y="1260135"/>
                  </a:cubicBezTo>
                  <a:lnTo>
                    <a:pt x="13458" y="252033"/>
                  </a:lnTo>
                  <a:close/>
                </a:path>
              </a:pathLst>
            </a:cu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9" name="مستطيل مستدير الزوايا 3"/>
            <p:cNvSpPr/>
            <p:nvPr/>
          </p:nvSpPr>
          <p:spPr>
            <a:xfrm>
              <a:off x="5580112" y="962726"/>
              <a:ext cx="2664296" cy="1836204"/>
            </a:xfrm>
            <a:custGeom>
              <a:avLst/>
              <a:gdLst>
                <a:gd name="connsiteX0" fmla="*/ 0 w 2736304"/>
                <a:gd name="connsiteY0" fmla="*/ 252033 h 1512168"/>
                <a:gd name="connsiteX1" fmla="*/ 252033 w 2736304"/>
                <a:gd name="connsiteY1" fmla="*/ 0 h 1512168"/>
                <a:gd name="connsiteX2" fmla="*/ 2484271 w 2736304"/>
                <a:gd name="connsiteY2" fmla="*/ 0 h 1512168"/>
                <a:gd name="connsiteX3" fmla="*/ 2736304 w 2736304"/>
                <a:gd name="connsiteY3" fmla="*/ 252033 h 1512168"/>
                <a:gd name="connsiteX4" fmla="*/ 2736304 w 2736304"/>
                <a:gd name="connsiteY4" fmla="*/ 1260135 h 1512168"/>
                <a:gd name="connsiteX5" fmla="*/ 2484271 w 2736304"/>
                <a:gd name="connsiteY5" fmla="*/ 1512168 h 1512168"/>
                <a:gd name="connsiteX6" fmla="*/ 252033 w 2736304"/>
                <a:gd name="connsiteY6" fmla="*/ 1512168 h 1512168"/>
                <a:gd name="connsiteX7" fmla="*/ 0 w 2736304"/>
                <a:gd name="connsiteY7" fmla="*/ 1260135 h 1512168"/>
                <a:gd name="connsiteX8" fmla="*/ 0 w 2736304"/>
                <a:gd name="connsiteY8" fmla="*/ 252033 h 1512168"/>
                <a:gd name="connsiteX0" fmla="*/ 13458 w 2749762"/>
                <a:gd name="connsiteY0" fmla="*/ 252033 h 1512168"/>
                <a:gd name="connsiteX1" fmla="*/ 91320 w 2749762"/>
                <a:gd name="connsiteY1" fmla="*/ 145143 h 1512168"/>
                <a:gd name="connsiteX2" fmla="*/ 2497729 w 2749762"/>
                <a:gd name="connsiteY2" fmla="*/ 0 h 1512168"/>
                <a:gd name="connsiteX3" fmla="*/ 2749762 w 2749762"/>
                <a:gd name="connsiteY3" fmla="*/ 252033 h 1512168"/>
                <a:gd name="connsiteX4" fmla="*/ 2749762 w 2749762"/>
                <a:gd name="connsiteY4" fmla="*/ 1260135 h 1512168"/>
                <a:gd name="connsiteX5" fmla="*/ 2497729 w 2749762"/>
                <a:gd name="connsiteY5" fmla="*/ 1512168 h 1512168"/>
                <a:gd name="connsiteX6" fmla="*/ 265491 w 2749762"/>
                <a:gd name="connsiteY6" fmla="*/ 1512168 h 1512168"/>
                <a:gd name="connsiteX7" fmla="*/ 13458 w 2749762"/>
                <a:gd name="connsiteY7" fmla="*/ 1260135 h 1512168"/>
                <a:gd name="connsiteX8" fmla="*/ 13458 w 2749762"/>
                <a:gd name="connsiteY8" fmla="*/ 252033 h 1512168"/>
                <a:gd name="connsiteX0" fmla="*/ 13458 w 2749762"/>
                <a:gd name="connsiteY0" fmla="*/ 252033 h 1512168"/>
                <a:gd name="connsiteX1" fmla="*/ 91320 w 2749762"/>
                <a:gd name="connsiteY1" fmla="*/ 145143 h 1512168"/>
                <a:gd name="connsiteX2" fmla="*/ 2497729 w 2749762"/>
                <a:gd name="connsiteY2" fmla="*/ 0 h 1512168"/>
                <a:gd name="connsiteX3" fmla="*/ 2749762 w 2749762"/>
                <a:gd name="connsiteY3" fmla="*/ 252033 h 1512168"/>
                <a:gd name="connsiteX4" fmla="*/ 2749762 w 2749762"/>
                <a:gd name="connsiteY4" fmla="*/ 1260135 h 1512168"/>
                <a:gd name="connsiteX5" fmla="*/ 2497729 w 2749762"/>
                <a:gd name="connsiteY5" fmla="*/ 1512168 h 1512168"/>
                <a:gd name="connsiteX6" fmla="*/ 207434 w 2749762"/>
                <a:gd name="connsiteY6" fmla="*/ 1308968 h 1512168"/>
                <a:gd name="connsiteX7" fmla="*/ 13458 w 2749762"/>
                <a:gd name="connsiteY7" fmla="*/ 1260135 h 1512168"/>
                <a:gd name="connsiteX8" fmla="*/ 13458 w 2749762"/>
                <a:gd name="connsiteY8" fmla="*/ 252033 h 1512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49762" h="1512168">
                  <a:moveTo>
                    <a:pt x="13458" y="252033"/>
                  </a:moveTo>
                  <a:cubicBezTo>
                    <a:pt x="13458" y="112839"/>
                    <a:pt x="-47874" y="145143"/>
                    <a:pt x="91320" y="145143"/>
                  </a:cubicBezTo>
                  <a:cubicBezTo>
                    <a:pt x="835399" y="145143"/>
                    <a:pt x="1753650" y="0"/>
                    <a:pt x="2497729" y="0"/>
                  </a:cubicBezTo>
                  <a:cubicBezTo>
                    <a:pt x="2636923" y="0"/>
                    <a:pt x="2749762" y="112839"/>
                    <a:pt x="2749762" y="252033"/>
                  </a:cubicBezTo>
                  <a:lnTo>
                    <a:pt x="2749762" y="1260135"/>
                  </a:lnTo>
                  <a:cubicBezTo>
                    <a:pt x="2749762" y="1399329"/>
                    <a:pt x="2636923" y="1512168"/>
                    <a:pt x="2497729" y="1512168"/>
                  </a:cubicBezTo>
                  <a:lnTo>
                    <a:pt x="207434" y="1308968"/>
                  </a:lnTo>
                  <a:cubicBezTo>
                    <a:pt x="68240" y="1308968"/>
                    <a:pt x="13458" y="1399329"/>
                    <a:pt x="13458" y="1260135"/>
                  </a:cubicBezTo>
                  <a:lnTo>
                    <a:pt x="13458" y="252033"/>
                  </a:lnTo>
                  <a:close/>
                </a:path>
              </a:pathLst>
            </a:cu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0" name="مستطيل مستدير الزوايا 3"/>
            <p:cNvSpPr/>
            <p:nvPr/>
          </p:nvSpPr>
          <p:spPr>
            <a:xfrm>
              <a:off x="5796136" y="1124744"/>
              <a:ext cx="2232248" cy="1512168"/>
            </a:xfrm>
            <a:custGeom>
              <a:avLst/>
              <a:gdLst>
                <a:gd name="connsiteX0" fmla="*/ 0 w 2736304"/>
                <a:gd name="connsiteY0" fmla="*/ 252033 h 1512168"/>
                <a:gd name="connsiteX1" fmla="*/ 252033 w 2736304"/>
                <a:gd name="connsiteY1" fmla="*/ 0 h 1512168"/>
                <a:gd name="connsiteX2" fmla="*/ 2484271 w 2736304"/>
                <a:gd name="connsiteY2" fmla="*/ 0 h 1512168"/>
                <a:gd name="connsiteX3" fmla="*/ 2736304 w 2736304"/>
                <a:gd name="connsiteY3" fmla="*/ 252033 h 1512168"/>
                <a:gd name="connsiteX4" fmla="*/ 2736304 w 2736304"/>
                <a:gd name="connsiteY4" fmla="*/ 1260135 h 1512168"/>
                <a:gd name="connsiteX5" fmla="*/ 2484271 w 2736304"/>
                <a:gd name="connsiteY5" fmla="*/ 1512168 h 1512168"/>
                <a:gd name="connsiteX6" fmla="*/ 252033 w 2736304"/>
                <a:gd name="connsiteY6" fmla="*/ 1512168 h 1512168"/>
                <a:gd name="connsiteX7" fmla="*/ 0 w 2736304"/>
                <a:gd name="connsiteY7" fmla="*/ 1260135 h 1512168"/>
                <a:gd name="connsiteX8" fmla="*/ 0 w 2736304"/>
                <a:gd name="connsiteY8" fmla="*/ 252033 h 1512168"/>
                <a:gd name="connsiteX0" fmla="*/ 13458 w 2749762"/>
                <a:gd name="connsiteY0" fmla="*/ 252033 h 1512168"/>
                <a:gd name="connsiteX1" fmla="*/ 91320 w 2749762"/>
                <a:gd name="connsiteY1" fmla="*/ 145143 h 1512168"/>
                <a:gd name="connsiteX2" fmla="*/ 2497729 w 2749762"/>
                <a:gd name="connsiteY2" fmla="*/ 0 h 1512168"/>
                <a:gd name="connsiteX3" fmla="*/ 2749762 w 2749762"/>
                <a:gd name="connsiteY3" fmla="*/ 252033 h 1512168"/>
                <a:gd name="connsiteX4" fmla="*/ 2749762 w 2749762"/>
                <a:gd name="connsiteY4" fmla="*/ 1260135 h 1512168"/>
                <a:gd name="connsiteX5" fmla="*/ 2497729 w 2749762"/>
                <a:gd name="connsiteY5" fmla="*/ 1512168 h 1512168"/>
                <a:gd name="connsiteX6" fmla="*/ 265491 w 2749762"/>
                <a:gd name="connsiteY6" fmla="*/ 1512168 h 1512168"/>
                <a:gd name="connsiteX7" fmla="*/ 13458 w 2749762"/>
                <a:gd name="connsiteY7" fmla="*/ 1260135 h 1512168"/>
                <a:gd name="connsiteX8" fmla="*/ 13458 w 2749762"/>
                <a:gd name="connsiteY8" fmla="*/ 252033 h 1512168"/>
                <a:gd name="connsiteX0" fmla="*/ 13458 w 2749762"/>
                <a:gd name="connsiteY0" fmla="*/ 252033 h 1512168"/>
                <a:gd name="connsiteX1" fmla="*/ 91320 w 2749762"/>
                <a:gd name="connsiteY1" fmla="*/ 145143 h 1512168"/>
                <a:gd name="connsiteX2" fmla="*/ 2497729 w 2749762"/>
                <a:gd name="connsiteY2" fmla="*/ 0 h 1512168"/>
                <a:gd name="connsiteX3" fmla="*/ 2749762 w 2749762"/>
                <a:gd name="connsiteY3" fmla="*/ 252033 h 1512168"/>
                <a:gd name="connsiteX4" fmla="*/ 2749762 w 2749762"/>
                <a:gd name="connsiteY4" fmla="*/ 1260135 h 1512168"/>
                <a:gd name="connsiteX5" fmla="*/ 2497729 w 2749762"/>
                <a:gd name="connsiteY5" fmla="*/ 1512168 h 1512168"/>
                <a:gd name="connsiteX6" fmla="*/ 207434 w 2749762"/>
                <a:gd name="connsiteY6" fmla="*/ 1308968 h 1512168"/>
                <a:gd name="connsiteX7" fmla="*/ 13458 w 2749762"/>
                <a:gd name="connsiteY7" fmla="*/ 1260135 h 1512168"/>
                <a:gd name="connsiteX8" fmla="*/ 13458 w 2749762"/>
                <a:gd name="connsiteY8" fmla="*/ 252033 h 1512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49762" h="1512168">
                  <a:moveTo>
                    <a:pt x="13458" y="252033"/>
                  </a:moveTo>
                  <a:cubicBezTo>
                    <a:pt x="13458" y="112839"/>
                    <a:pt x="-47874" y="145143"/>
                    <a:pt x="91320" y="145143"/>
                  </a:cubicBezTo>
                  <a:cubicBezTo>
                    <a:pt x="835399" y="145143"/>
                    <a:pt x="1753650" y="0"/>
                    <a:pt x="2497729" y="0"/>
                  </a:cubicBezTo>
                  <a:cubicBezTo>
                    <a:pt x="2636923" y="0"/>
                    <a:pt x="2749762" y="112839"/>
                    <a:pt x="2749762" y="252033"/>
                  </a:cubicBezTo>
                  <a:lnTo>
                    <a:pt x="2749762" y="1260135"/>
                  </a:lnTo>
                  <a:cubicBezTo>
                    <a:pt x="2749762" y="1399329"/>
                    <a:pt x="2636923" y="1512168"/>
                    <a:pt x="2497729" y="1512168"/>
                  </a:cubicBezTo>
                  <a:lnTo>
                    <a:pt x="207434" y="1308968"/>
                  </a:lnTo>
                  <a:cubicBezTo>
                    <a:pt x="68240" y="1308968"/>
                    <a:pt x="13458" y="1399329"/>
                    <a:pt x="13458" y="1260135"/>
                  </a:cubicBezTo>
                  <a:lnTo>
                    <a:pt x="13458" y="252033"/>
                  </a:lnTo>
                  <a:close/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>
                <a:lnSpc>
                  <a:spcPct val="150000"/>
                </a:lnSpc>
              </a:pPr>
              <a:r>
                <a:rPr lang="ar-SA" sz="3200" b="1" dirty="0">
                  <a:solidFill>
                    <a:schemeClr val="tx1"/>
                  </a:solidFill>
                </a:rPr>
                <a:t>عنوان الدرس</a:t>
              </a:r>
            </a:p>
          </p:txBody>
        </p:sp>
      </p:grpSp>
      <p:grpSp>
        <p:nvGrpSpPr>
          <p:cNvPr id="31" name="مجموعة 30"/>
          <p:cNvGrpSpPr/>
          <p:nvPr/>
        </p:nvGrpSpPr>
        <p:grpSpPr>
          <a:xfrm flipH="1">
            <a:off x="462963" y="1286351"/>
            <a:ext cx="2664296" cy="1870637"/>
            <a:chOff x="5580112" y="928293"/>
            <a:chExt cx="2664296" cy="1870637"/>
          </a:xfrm>
        </p:grpSpPr>
        <p:sp>
          <p:nvSpPr>
            <p:cNvPr id="32" name="مستطيل مستدير الزوايا 3"/>
            <p:cNvSpPr/>
            <p:nvPr/>
          </p:nvSpPr>
          <p:spPr>
            <a:xfrm rot="20692250">
              <a:off x="5759495" y="928293"/>
              <a:ext cx="2273178" cy="1836204"/>
            </a:xfrm>
            <a:custGeom>
              <a:avLst/>
              <a:gdLst>
                <a:gd name="connsiteX0" fmla="*/ 0 w 2736304"/>
                <a:gd name="connsiteY0" fmla="*/ 252033 h 1512168"/>
                <a:gd name="connsiteX1" fmla="*/ 252033 w 2736304"/>
                <a:gd name="connsiteY1" fmla="*/ 0 h 1512168"/>
                <a:gd name="connsiteX2" fmla="*/ 2484271 w 2736304"/>
                <a:gd name="connsiteY2" fmla="*/ 0 h 1512168"/>
                <a:gd name="connsiteX3" fmla="*/ 2736304 w 2736304"/>
                <a:gd name="connsiteY3" fmla="*/ 252033 h 1512168"/>
                <a:gd name="connsiteX4" fmla="*/ 2736304 w 2736304"/>
                <a:gd name="connsiteY4" fmla="*/ 1260135 h 1512168"/>
                <a:gd name="connsiteX5" fmla="*/ 2484271 w 2736304"/>
                <a:gd name="connsiteY5" fmla="*/ 1512168 h 1512168"/>
                <a:gd name="connsiteX6" fmla="*/ 252033 w 2736304"/>
                <a:gd name="connsiteY6" fmla="*/ 1512168 h 1512168"/>
                <a:gd name="connsiteX7" fmla="*/ 0 w 2736304"/>
                <a:gd name="connsiteY7" fmla="*/ 1260135 h 1512168"/>
                <a:gd name="connsiteX8" fmla="*/ 0 w 2736304"/>
                <a:gd name="connsiteY8" fmla="*/ 252033 h 1512168"/>
                <a:gd name="connsiteX0" fmla="*/ 13458 w 2749762"/>
                <a:gd name="connsiteY0" fmla="*/ 252033 h 1512168"/>
                <a:gd name="connsiteX1" fmla="*/ 91320 w 2749762"/>
                <a:gd name="connsiteY1" fmla="*/ 145143 h 1512168"/>
                <a:gd name="connsiteX2" fmla="*/ 2497729 w 2749762"/>
                <a:gd name="connsiteY2" fmla="*/ 0 h 1512168"/>
                <a:gd name="connsiteX3" fmla="*/ 2749762 w 2749762"/>
                <a:gd name="connsiteY3" fmla="*/ 252033 h 1512168"/>
                <a:gd name="connsiteX4" fmla="*/ 2749762 w 2749762"/>
                <a:gd name="connsiteY4" fmla="*/ 1260135 h 1512168"/>
                <a:gd name="connsiteX5" fmla="*/ 2497729 w 2749762"/>
                <a:gd name="connsiteY5" fmla="*/ 1512168 h 1512168"/>
                <a:gd name="connsiteX6" fmla="*/ 265491 w 2749762"/>
                <a:gd name="connsiteY6" fmla="*/ 1512168 h 1512168"/>
                <a:gd name="connsiteX7" fmla="*/ 13458 w 2749762"/>
                <a:gd name="connsiteY7" fmla="*/ 1260135 h 1512168"/>
                <a:gd name="connsiteX8" fmla="*/ 13458 w 2749762"/>
                <a:gd name="connsiteY8" fmla="*/ 252033 h 1512168"/>
                <a:gd name="connsiteX0" fmla="*/ 13458 w 2749762"/>
                <a:gd name="connsiteY0" fmla="*/ 252033 h 1512168"/>
                <a:gd name="connsiteX1" fmla="*/ 91320 w 2749762"/>
                <a:gd name="connsiteY1" fmla="*/ 145143 h 1512168"/>
                <a:gd name="connsiteX2" fmla="*/ 2497729 w 2749762"/>
                <a:gd name="connsiteY2" fmla="*/ 0 h 1512168"/>
                <a:gd name="connsiteX3" fmla="*/ 2749762 w 2749762"/>
                <a:gd name="connsiteY3" fmla="*/ 252033 h 1512168"/>
                <a:gd name="connsiteX4" fmla="*/ 2749762 w 2749762"/>
                <a:gd name="connsiteY4" fmla="*/ 1260135 h 1512168"/>
                <a:gd name="connsiteX5" fmla="*/ 2497729 w 2749762"/>
                <a:gd name="connsiteY5" fmla="*/ 1512168 h 1512168"/>
                <a:gd name="connsiteX6" fmla="*/ 207434 w 2749762"/>
                <a:gd name="connsiteY6" fmla="*/ 1308968 h 1512168"/>
                <a:gd name="connsiteX7" fmla="*/ 13458 w 2749762"/>
                <a:gd name="connsiteY7" fmla="*/ 1260135 h 1512168"/>
                <a:gd name="connsiteX8" fmla="*/ 13458 w 2749762"/>
                <a:gd name="connsiteY8" fmla="*/ 252033 h 1512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49762" h="1512168">
                  <a:moveTo>
                    <a:pt x="13458" y="252033"/>
                  </a:moveTo>
                  <a:cubicBezTo>
                    <a:pt x="13458" y="112839"/>
                    <a:pt x="-47874" y="145143"/>
                    <a:pt x="91320" y="145143"/>
                  </a:cubicBezTo>
                  <a:cubicBezTo>
                    <a:pt x="835399" y="145143"/>
                    <a:pt x="1753650" y="0"/>
                    <a:pt x="2497729" y="0"/>
                  </a:cubicBezTo>
                  <a:cubicBezTo>
                    <a:pt x="2636923" y="0"/>
                    <a:pt x="2749762" y="112839"/>
                    <a:pt x="2749762" y="252033"/>
                  </a:cubicBezTo>
                  <a:lnTo>
                    <a:pt x="2749762" y="1260135"/>
                  </a:lnTo>
                  <a:cubicBezTo>
                    <a:pt x="2749762" y="1399329"/>
                    <a:pt x="2636923" y="1512168"/>
                    <a:pt x="2497729" y="1512168"/>
                  </a:cubicBezTo>
                  <a:lnTo>
                    <a:pt x="207434" y="1308968"/>
                  </a:lnTo>
                  <a:cubicBezTo>
                    <a:pt x="68240" y="1308968"/>
                    <a:pt x="13458" y="1399329"/>
                    <a:pt x="13458" y="1260135"/>
                  </a:cubicBezTo>
                  <a:lnTo>
                    <a:pt x="13458" y="252033"/>
                  </a:lnTo>
                  <a:close/>
                </a:path>
              </a:pathLst>
            </a:custGeom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3" name="مستطيل مستدير الزوايا 3"/>
            <p:cNvSpPr/>
            <p:nvPr/>
          </p:nvSpPr>
          <p:spPr>
            <a:xfrm>
              <a:off x="5580112" y="962726"/>
              <a:ext cx="2664296" cy="1836204"/>
            </a:xfrm>
            <a:custGeom>
              <a:avLst/>
              <a:gdLst>
                <a:gd name="connsiteX0" fmla="*/ 0 w 2736304"/>
                <a:gd name="connsiteY0" fmla="*/ 252033 h 1512168"/>
                <a:gd name="connsiteX1" fmla="*/ 252033 w 2736304"/>
                <a:gd name="connsiteY1" fmla="*/ 0 h 1512168"/>
                <a:gd name="connsiteX2" fmla="*/ 2484271 w 2736304"/>
                <a:gd name="connsiteY2" fmla="*/ 0 h 1512168"/>
                <a:gd name="connsiteX3" fmla="*/ 2736304 w 2736304"/>
                <a:gd name="connsiteY3" fmla="*/ 252033 h 1512168"/>
                <a:gd name="connsiteX4" fmla="*/ 2736304 w 2736304"/>
                <a:gd name="connsiteY4" fmla="*/ 1260135 h 1512168"/>
                <a:gd name="connsiteX5" fmla="*/ 2484271 w 2736304"/>
                <a:gd name="connsiteY5" fmla="*/ 1512168 h 1512168"/>
                <a:gd name="connsiteX6" fmla="*/ 252033 w 2736304"/>
                <a:gd name="connsiteY6" fmla="*/ 1512168 h 1512168"/>
                <a:gd name="connsiteX7" fmla="*/ 0 w 2736304"/>
                <a:gd name="connsiteY7" fmla="*/ 1260135 h 1512168"/>
                <a:gd name="connsiteX8" fmla="*/ 0 w 2736304"/>
                <a:gd name="connsiteY8" fmla="*/ 252033 h 1512168"/>
                <a:gd name="connsiteX0" fmla="*/ 13458 w 2749762"/>
                <a:gd name="connsiteY0" fmla="*/ 252033 h 1512168"/>
                <a:gd name="connsiteX1" fmla="*/ 91320 w 2749762"/>
                <a:gd name="connsiteY1" fmla="*/ 145143 h 1512168"/>
                <a:gd name="connsiteX2" fmla="*/ 2497729 w 2749762"/>
                <a:gd name="connsiteY2" fmla="*/ 0 h 1512168"/>
                <a:gd name="connsiteX3" fmla="*/ 2749762 w 2749762"/>
                <a:gd name="connsiteY3" fmla="*/ 252033 h 1512168"/>
                <a:gd name="connsiteX4" fmla="*/ 2749762 w 2749762"/>
                <a:gd name="connsiteY4" fmla="*/ 1260135 h 1512168"/>
                <a:gd name="connsiteX5" fmla="*/ 2497729 w 2749762"/>
                <a:gd name="connsiteY5" fmla="*/ 1512168 h 1512168"/>
                <a:gd name="connsiteX6" fmla="*/ 265491 w 2749762"/>
                <a:gd name="connsiteY6" fmla="*/ 1512168 h 1512168"/>
                <a:gd name="connsiteX7" fmla="*/ 13458 w 2749762"/>
                <a:gd name="connsiteY7" fmla="*/ 1260135 h 1512168"/>
                <a:gd name="connsiteX8" fmla="*/ 13458 w 2749762"/>
                <a:gd name="connsiteY8" fmla="*/ 252033 h 1512168"/>
                <a:gd name="connsiteX0" fmla="*/ 13458 w 2749762"/>
                <a:gd name="connsiteY0" fmla="*/ 252033 h 1512168"/>
                <a:gd name="connsiteX1" fmla="*/ 91320 w 2749762"/>
                <a:gd name="connsiteY1" fmla="*/ 145143 h 1512168"/>
                <a:gd name="connsiteX2" fmla="*/ 2497729 w 2749762"/>
                <a:gd name="connsiteY2" fmla="*/ 0 h 1512168"/>
                <a:gd name="connsiteX3" fmla="*/ 2749762 w 2749762"/>
                <a:gd name="connsiteY3" fmla="*/ 252033 h 1512168"/>
                <a:gd name="connsiteX4" fmla="*/ 2749762 w 2749762"/>
                <a:gd name="connsiteY4" fmla="*/ 1260135 h 1512168"/>
                <a:gd name="connsiteX5" fmla="*/ 2497729 w 2749762"/>
                <a:gd name="connsiteY5" fmla="*/ 1512168 h 1512168"/>
                <a:gd name="connsiteX6" fmla="*/ 207434 w 2749762"/>
                <a:gd name="connsiteY6" fmla="*/ 1308968 h 1512168"/>
                <a:gd name="connsiteX7" fmla="*/ 13458 w 2749762"/>
                <a:gd name="connsiteY7" fmla="*/ 1260135 h 1512168"/>
                <a:gd name="connsiteX8" fmla="*/ 13458 w 2749762"/>
                <a:gd name="connsiteY8" fmla="*/ 252033 h 1512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49762" h="1512168">
                  <a:moveTo>
                    <a:pt x="13458" y="252033"/>
                  </a:moveTo>
                  <a:cubicBezTo>
                    <a:pt x="13458" y="112839"/>
                    <a:pt x="-47874" y="145143"/>
                    <a:pt x="91320" y="145143"/>
                  </a:cubicBezTo>
                  <a:cubicBezTo>
                    <a:pt x="835399" y="145143"/>
                    <a:pt x="1753650" y="0"/>
                    <a:pt x="2497729" y="0"/>
                  </a:cubicBezTo>
                  <a:cubicBezTo>
                    <a:pt x="2636923" y="0"/>
                    <a:pt x="2749762" y="112839"/>
                    <a:pt x="2749762" y="252033"/>
                  </a:cubicBezTo>
                  <a:lnTo>
                    <a:pt x="2749762" y="1260135"/>
                  </a:lnTo>
                  <a:cubicBezTo>
                    <a:pt x="2749762" y="1399329"/>
                    <a:pt x="2636923" y="1512168"/>
                    <a:pt x="2497729" y="1512168"/>
                  </a:cubicBezTo>
                  <a:lnTo>
                    <a:pt x="207434" y="1308968"/>
                  </a:lnTo>
                  <a:cubicBezTo>
                    <a:pt x="68240" y="1308968"/>
                    <a:pt x="13458" y="1399329"/>
                    <a:pt x="13458" y="1260135"/>
                  </a:cubicBezTo>
                  <a:lnTo>
                    <a:pt x="13458" y="252033"/>
                  </a:lnTo>
                  <a:close/>
                </a:path>
              </a:pathLst>
            </a:custGeom>
            <a:ln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4" name="مستطيل مستدير الزوايا 3"/>
            <p:cNvSpPr/>
            <p:nvPr/>
          </p:nvSpPr>
          <p:spPr>
            <a:xfrm>
              <a:off x="5796136" y="1124744"/>
              <a:ext cx="2232248" cy="1512168"/>
            </a:xfrm>
            <a:custGeom>
              <a:avLst/>
              <a:gdLst>
                <a:gd name="connsiteX0" fmla="*/ 0 w 2736304"/>
                <a:gd name="connsiteY0" fmla="*/ 252033 h 1512168"/>
                <a:gd name="connsiteX1" fmla="*/ 252033 w 2736304"/>
                <a:gd name="connsiteY1" fmla="*/ 0 h 1512168"/>
                <a:gd name="connsiteX2" fmla="*/ 2484271 w 2736304"/>
                <a:gd name="connsiteY2" fmla="*/ 0 h 1512168"/>
                <a:gd name="connsiteX3" fmla="*/ 2736304 w 2736304"/>
                <a:gd name="connsiteY3" fmla="*/ 252033 h 1512168"/>
                <a:gd name="connsiteX4" fmla="*/ 2736304 w 2736304"/>
                <a:gd name="connsiteY4" fmla="*/ 1260135 h 1512168"/>
                <a:gd name="connsiteX5" fmla="*/ 2484271 w 2736304"/>
                <a:gd name="connsiteY5" fmla="*/ 1512168 h 1512168"/>
                <a:gd name="connsiteX6" fmla="*/ 252033 w 2736304"/>
                <a:gd name="connsiteY6" fmla="*/ 1512168 h 1512168"/>
                <a:gd name="connsiteX7" fmla="*/ 0 w 2736304"/>
                <a:gd name="connsiteY7" fmla="*/ 1260135 h 1512168"/>
                <a:gd name="connsiteX8" fmla="*/ 0 w 2736304"/>
                <a:gd name="connsiteY8" fmla="*/ 252033 h 1512168"/>
                <a:gd name="connsiteX0" fmla="*/ 13458 w 2749762"/>
                <a:gd name="connsiteY0" fmla="*/ 252033 h 1512168"/>
                <a:gd name="connsiteX1" fmla="*/ 91320 w 2749762"/>
                <a:gd name="connsiteY1" fmla="*/ 145143 h 1512168"/>
                <a:gd name="connsiteX2" fmla="*/ 2497729 w 2749762"/>
                <a:gd name="connsiteY2" fmla="*/ 0 h 1512168"/>
                <a:gd name="connsiteX3" fmla="*/ 2749762 w 2749762"/>
                <a:gd name="connsiteY3" fmla="*/ 252033 h 1512168"/>
                <a:gd name="connsiteX4" fmla="*/ 2749762 w 2749762"/>
                <a:gd name="connsiteY4" fmla="*/ 1260135 h 1512168"/>
                <a:gd name="connsiteX5" fmla="*/ 2497729 w 2749762"/>
                <a:gd name="connsiteY5" fmla="*/ 1512168 h 1512168"/>
                <a:gd name="connsiteX6" fmla="*/ 265491 w 2749762"/>
                <a:gd name="connsiteY6" fmla="*/ 1512168 h 1512168"/>
                <a:gd name="connsiteX7" fmla="*/ 13458 w 2749762"/>
                <a:gd name="connsiteY7" fmla="*/ 1260135 h 1512168"/>
                <a:gd name="connsiteX8" fmla="*/ 13458 w 2749762"/>
                <a:gd name="connsiteY8" fmla="*/ 252033 h 1512168"/>
                <a:gd name="connsiteX0" fmla="*/ 13458 w 2749762"/>
                <a:gd name="connsiteY0" fmla="*/ 252033 h 1512168"/>
                <a:gd name="connsiteX1" fmla="*/ 91320 w 2749762"/>
                <a:gd name="connsiteY1" fmla="*/ 145143 h 1512168"/>
                <a:gd name="connsiteX2" fmla="*/ 2497729 w 2749762"/>
                <a:gd name="connsiteY2" fmla="*/ 0 h 1512168"/>
                <a:gd name="connsiteX3" fmla="*/ 2749762 w 2749762"/>
                <a:gd name="connsiteY3" fmla="*/ 252033 h 1512168"/>
                <a:gd name="connsiteX4" fmla="*/ 2749762 w 2749762"/>
                <a:gd name="connsiteY4" fmla="*/ 1260135 h 1512168"/>
                <a:gd name="connsiteX5" fmla="*/ 2497729 w 2749762"/>
                <a:gd name="connsiteY5" fmla="*/ 1512168 h 1512168"/>
                <a:gd name="connsiteX6" fmla="*/ 207434 w 2749762"/>
                <a:gd name="connsiteY6" fmla="*/ 1308968 h 1512168"/>
                <a:gd name="connsiteX7" fmla="*/ 13458 w 2749762"/>
                <a:gd name="connsiteY7" fmla="*/ 1260135 h 1512168"/>
                <a:gd name="connsiteX8" fmla="*/ 13458 w 2749762"/>
                <a:gd name="connsiteY8" fmla="*/ 252033 h 1512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49762" h="1512168">
                  <a:moveTo>
                    <a:pt x="13458" y="252033"/>
                  </a:moveTo>
                  <a:cubicBezTo>
                    <a:pt x="13458" y="112839"/>
                    <a:pt x="-47874" y="145143"/>
                    <a:pt x="91320" y="145143"/>
                  </a:cubicBezTo>
                  <a:cubicBezTo>
                    <a:pt x="835399" y="145143"/>
                    <a:pt x="1753650" y="0"/>
                    <a:pt x="2497729" y="0"/>
                  </a:cubicBezTo>
                  <a:cubicBezTo>
                    <a:pt x="2636923" y="0"/>
                    <a:pt x="2749762" y="112839"/>
                    <a:pt x="2749762" y="252033"/>
                  </a:cubicBezTo>
                  <a:lnTo>
                    <a:pt x="2749762" y="1260135"/>
                  </a:lnTo>
                  <a:cubicBezTo>
                    <a:pt x="2749762" y="1399329"/>
                    <a:pt x="2636923" y="1512168"/>
                    <a:pt x="2497729" y="1512168"/>
                  </a:cubicBezTo>
                  <a:lnTo>
                    <a:pt x="207434" y="1308968"/>
                  </a:lnTo>
                  <a:cubicBezTo>
                    <a:pt x="68240" y="1308968"/>
                    <a:pt x="13458" y="1399329"/>
                    <a:pt x="13458" y="1260135"/>
                  </a:cubicBezTo>
                  <a:lnTo>
                    <a:pt x="13458" y="252033"/>
                  </a:lnTo>
                  <a:close/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>
                <a:lnSpc>
                  <a:spcPct val="150000"/>
                </a:lnSpc>
              </a:pPr>
              <a:r>
                <a:rPr lang="ar-SA" sz="3600" b="1" dirty="0">
                  <a:ln w="1905"/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cs typeface="+mj-cs"/>
                </a:rPr>
                <a:t>فكرة الدرس</a:t>
              </a:r>
              <a:endParaRPr lang="ar-SA" sz="2400" b="1" dirty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+mj-cs"/>
              </a:endParaRPr>
            </a:p>
          </p:txBody>
        </p:sp>
      </p:grpSp>
      <p:sp>
        <p:nvSpPr>
          <p:cNvPr id="35" name="مربع نص 34"/>
          <p:cNvSpPr txBox="1"/>
          <p:nvPr/>
        </p:nvSpPr>
        <p:spPr>
          <a:xfrm>
            <a:off x="29076" y="4480099"/>
            <a:ext cx="4158611" cy="169386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>
                <a:solidFill>
                  <a:srgbClr val="FF0000"/>
                </a:solidFill>
                <a:latin typeface="Emirates Medium" pitchFamily="2" charset="0"/>
                <a:cs typeface="Emirates Medium" pitchFamily="2" charset="0"/>
              </a:rPr>
              <a:t> </a:t>
            </a:r>
            <a:endParaRPr lang="ar-SA" sz="700" b="1" dirty="0">
              <a:solidFill>
                <a:srgbClr val="FF0000"/>
              </a:solidFill>
              <a:latin typeface="Emirates Medium" pitchFamily="2" charset="0"/>
              <a:cs typeface="Emirates Medium" pitchFamily="2" charset="0"/>
            </a:endParaRPr>
          </a:p>
          <a:p>
            <a:pPr algn="ctr">
              <a:lnSpc>
                <a:spcPct val="150000"/>
              </a:lnSpc>
            </a:pPr>
            <a:r>
              <a:rPr lang="ar-SA" sz="3200" b="1" dirty="0">
                <a:latin typeface="Al Qabas Bold" pitchFamily="2" charset="-78"/>
              </a:rPr>
              <a:t>أتعرف على الأشكال الثلاثية الأبعاد و </a:t>
            </a:r>
            <a:r>
              <a:rPr lang="ar-SA" sz="3200" b="1" dirty="0" err="1">
                <a:latin typeface="Al Qabas Bold" pitchFamily="2" charset="-78"/>
              </a:rPr>
              <a:t>مخطاطتها</a:t>
            </a:r>
            <a:r>
              <a:rPr lang="ar-SA" sz="3200" b="1" dirty="0">
                <a:latin typeface="Al Qabas Bold" pitchFamily="2" charset="-78"/>
              </a:rPr>
              <a:t>  وأصفها</a:t>
            </a:r>
          </a:p>
        </p:txBody>
      </p:sp>
      <p:pic>
        <p:nvPicPr>
          <p:cNvPr id="36" name="Picture 2" descr="C:\Users\-\Desktop\رياضيات 1441 هـ\اسهم3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2950" t="8604" r="23582" b="13916"/>
          <a:stretch/>
        </p:blipFill>
        <p:spPr bwMode="auto">
          <a:xfrm flipV="1">
            <a:off x="1397754" y="3306034"/>
            <a:ext cx="1421257" cy="1189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صورة 13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1260" y="1830738"/>
            <a:ext cx="937895" cy="1238250"/>
          </a:xfrm>
          <a:prstGeom prst="rect">
            <a:avLst/>
          </a:prstGeom>
        </p:spPr>
      </p:pic>
      <p:pic>
        <p:nvPicPr>
          <p:cNvPr id="15" name="صورة 14"/>
          <p:cNvPicPr/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554" t="21357" b="37186"/>
          <a:stretch/>
        </p:blipFill>
        <p:spPr bwMode="auto">
          <a:xfrm>
            <a:off x="4314369" y="4480099"/>
            <a:ext cx="1002665" cy="123253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6" name="صورة 15"/>
          <p:cNvPicPr/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618" t="4607" r="1585" b="66411"/>
          <a:stretch/>
        </p:blipFill>
        <p:spPr bwMode="auto">
          <a:xfrm>
            <a:off x="3559672" y="2711853"/>
            <a:ext cx="1256030" cy="89027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7" name="صورة 16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340" t="53043" r="50629"/>
          <a:stretch/>
        </p:blipFill>
        <p:spPr bwMode="auto">
          <a:xfrm>
            <a:off x="6088479" y="5096366"/>
            <a:ext cx="1344930" cy="110299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9" name="علبة 18"/>
          <p:cNvSpPr/>
          <p:nvPr/>
        </p:nvSpPr>
        <p:spPr>
          <a:xfrm>
            <a:off x="7899980" y="4323870"/>
            <a:ext cx="742315" cy="1221105"/>
          </a:xfrm>
          <a:prstGeom prst="can">
            <a:avLst/>
          </a:prstGeom>
          <a:solidFill>
            <a:srgbClr val="92D05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ar-SA"/>
          </a:p>
        </p:txBody>
      </p:sp>
      <p:sp>
        <p:nvSpPr>
          <p:cNvPr id="20" name="مكعب 19"/>
          <p:cNvSpPr/>
          <p:nvPr/>
        </p:nvSpPr>
        <p:spPr>
          <a:xfrm>
            <a:off x="7655950" y="2838039"/>
            <a:ext cx="935355" cy="935990"/>
          </a:xfrm>
          <a:prstGeom prst="cube">
            <a:avLst/>
          </a:prstGeom>
          <a:solidFill>
            <a:srgbClr val="00B0F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ar-SA"/>
          </a:p>
        </p:txBody>
      </p:sp>
      <p:sp>
        <p:nvSpPr>
          <p:cNvPr id="2" name="مربع نص 1"/>
          <p:cNvSpPr txBox="1"/>
          <p:nvPr/>
        </p:nvSpPr>
        <p:spPr>
          <a:xfrm>
            <a:off x="591241" y="397825"/>
            <a:ext cx="2440092" cy="510778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ar-SA" sz="2400" b="1" dirty="0"/>
              <a:t>زمن الدرس : حصتان</a:t>
            </a:r>
          </a:p>
        </p:txBody>
      </p:sp>
    </p:spTree>
    <p:extLst>
      <p:ext uri="{BB962C8B-B14F-4D97-AF65-F5344CB8AC3E}">
        <p14:creationId xmlns:p14="http://schemas.microsoft.com/office/powerpoint/2010/main" val="1297511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5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50"/>
                            </p:stCondLst>
                            <p:childTnLst>
                              <p:par>
                                <p:cTn id="47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9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3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250"/>
                            </p:stCondLst>
                            <p:childTnLst>
                              <p:par>
                                <p:cTn id="55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7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61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750"/>
                            </p:stCondLst>
                            <p:childTnLst>
                              <p:par>
                                <p:cTn id="63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65" dur="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35" grpId="0"/>
      <p:bldP spid="19" grpId="0" animBg="1"/>
      <p:bldP spid="20" grpId="0" animBg="1"/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8280" y="1590695"/>
            <a:ext cx="1368000" cy="68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29"/>
          <p:cNvSpPr>
            <a:spLocks noChangeArrowheads="1"/>
          </p:cNvSpPr>
          <p:nvPr/>
        </p:nvSpPr>
        <p:spPr bwMode="auto">
          <a:xfrm>
            <a:off x="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11" name="Rectangle 31"/>
          <p:cNvSpPr>
            <a:spLocks noChangeArrowheads="1"/>
          </p:cNvSpPr>
          <p:nvPr/>
        </p:nvSpPr>
        <p:spPr bwMode="auto">
          <a:xfrm>
            <a:off x="0" y="21717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grpSp>
        <p:nvGrpSpPr>
          <p:cNvPr id="21" name="مجموعة 20"/>
          <p:cNvGrpSpPr/>
          <p:nvPr/>
        </p:nvGrpSpPr>
        <p:grpSpPr>
          <a:xfrm>
            <a:off x="179622" y="1267134"/>
            <a:ext cx="8452897" cy="5186202"/>
            <a:chOff x="179622" y="1267134"/>
            <a:chExt cx="8452897" cy="5186202"/>
          </a:xfrm>
        </p:grpSpPr>
        <p:grpSp>
          <p:nvGrpSpPr>
            <p:cNvPr id="3" name="مجموعة 2"/>
            <p:cNvGrpSpPr>
              <a:grpSpLocks/>
            </p:cNvGrpSpPr>
            <p:nvPr/>
          </p:nvGrpSpPr>
          <p:grpSpPr bwMode="auto">
            <a:xfrm>
              <a:off x="179622" y="1267134"/>
              <a:ext cx="8452897" cy="5186202"/>
              <a:chOff x="1657" y="3158"/>
              <a:chExt cx="14725" cy="7452"/>
            </a:xfrm>
          </p:grpSpPr>
          <p:pic>
            <p:nvPicPr>
              <p:cNvPr id="4" name="Picture 3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57" y="3757"/>
                <a:ext cx="4139" cy="59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" name="Picture 4"/>
              <p:cNvPicPr>
                <a:picLocks noChangeAspect="1" noChangeArrowheads="1"/>
              </p:cNvPicPr>
              <p:nvPr/>
            </p:nvPicPr>
            <p:blipFill>
              <a:blip r:embed="rId4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671" y="3158"/>
                <a:ext cx="10711" cy="74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" name="Rectangle 5"/>
              <p:cNvSpPr>
                <a:spLocks noChangeArrowheads="1"/>
              </p:cNvSpPr>
              <p:nvPr/>
            </p:nvSpPr>
            <p:spPr bwMode="auto">
              <a:xfrm>
                <a:off x="7490" y="4320"/>
                <a:ext cx="4952" cy="648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ar-SA"/>
              </a:p>
            </p:txBody>
          </p:sp>
          <p:sp>
            <p:nvSpPr>
              <p:cNvPr id="7" name="Rectangle 6"/>
              <p:cNvSpPr>
                <a:spLocks noChangeArrowheads="1"/>
              </p:cNvSpPr>
              <p:nvPr/>
            </p:nvSpPr>
            <p:spPr bwMode="auto">
              <a:xfrm>
                <a:off x="7490" y="4320"/>
                <a:ext cx="4952" cy="648"/>
              </a:xfrm>
              <a:prstGeom prst="rect">
                <a:avLst/>
              </a:prstGeom>
              <a:noFill/>
              <a:ln w="12192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ar-SA"/>
              </a:p>
            </p:txBody>
          </p:sp>
        </p:grpSp>
        <p:sp>
          <p:nvSpPr>
            <p:cNvPr id="9" name="مربع نص 252"/>
            <p:cNvSpPr txBox="1"/>
            <p:nvPr/>
          </p:nvSpPr>
          <p:spPr>
            <a:xfrm>
              <a:off x="3004423" y="1590695"/>
              <a:ext cx="2719705" cy="398145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1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ar-SA" sz="2000" b="1" dirty="0">
                  <a:effectLst/>
                  <a:ea typeface="Calibri"/>
                  <a:cs typeface="Arial"/>
                </a:rPr>
                <a:t>أكتب اجابتك بعد التكبير</a:t>
              </a:r>
              <a:endParaRPr lang="en-US" sz="1100" dirty="0">
                <a:effectLst/>
                <a:ea typeface="Calibri"/>
                <a:cs typeface="Arial"/>
              </a:endParaRPr>
            </a:p>
          </p:txBody>
        </p:sp>
        <p:sp>
          <p:nvSpPr>
            <p:cNvPr id="12" name="مربع نص 254"/>
            <p:cNvSpPr txBox="1">
              <a:spLocks noChangeArrowheads="1"/>
            </p:cNvSpPr>
            <p:nvPr/>
          </p:nvSpPr>
          <p:spPr bwMode="auto">
            <a:xfrm>
              <a:off x="6437566" y="3079604"/>
              <a:ext cx="1540515" cy="365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 rtl="0">
                <a:lnSpc>
                  <a:spcPct val="115000"/>
                </a:lnSpc>
                <a:spcAft>
                  <a:spcPts val="1000"/>
                </a:spcAft>
              </a:pPr>
              <a:r>
                <a:rPr lang="ar-SA" sz="800" b="1" dirty="0">
                  <a:effectLst/>
                  <a:latin typeface="Calibri"/>
                  <a:ea typeface="Calibri"/>
                  <a:cs typeface="Arial"/>
                </a:rPr>
                <a:t>حاول أن تكبر السؤال باستخدام العدسة</a:t>
              </a:r>
              <a:endParaRPr lang="en-US" sz="700" dirty="0">
                <a:effectLst/>
                <a:latin typeface="Calibri"/>
                <a:ea typeface="Calibri"/>
                <a:cs typeface="Arial"/>
              </a:endParaRPr>
            </a:p>
          </p:txBody>
        </p:sp>
        <p:sp>
          <p:nvSpPr>
            <p:cNvPr id="13" name="مستطيل 12"/>
            <p:cNvSpPr/>
            <p:nvPr/>
          </p:nvSpPr>
          <p:spPr>
            <a:xfrm>
              <a:off x="2987824" y="2075825"/>
              <a:ext cx="2323031" cy="200467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14" name="مربع نص 13"/>
          <p:cNvSpPr txBox="1"/>
          <p:nvPr/>
        </p:nvSpPr>
        <p:spPr>
          <a:xfrm>
            <a:off x="1697759" y="332656"/>
            <a:ext cx="551006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>
                <a:latin typeface="Arabic Typesetting" pitchFamily="66" charset="-78"/>
                <a:cs typeface="Arabic Typesetting" pitchFamily="66" charset="-78"/>
              </a:rPr>
              <a:t>استراتيجية العدسة المكبرة  ( كبِّر  إجابتك )</a:t>
            </a:r>
          </a:p>
        </p:txBody>
      </p:sp>
      <p:pic>
        <p:nvPicPr>
          <p:cNvPr id="38" name="صورة 37"/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336" r="46567" b="56171"/>
          <a:stretch/>
        </p:blipFill>
        <p:spPr bwMode="auto">
          <a:xfrm>
            <a:off x="7022465" y="3770110"/>
            <a:ext cx="272224" cy="31039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4" name="مربع نص 43"/>
          <p:cNvSpPr txBox="1"/>
          <p:nvPr/>
        </p:nvSpPr>
        <p:spPr>
          <a:xfrm>
            <a:off x="2274595" y="2475868"/>
            <a:ext cx="3483719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000" b="1" dirty="0"/>
              <a:t>عدد الأوجــه : </a:t>
            </a:r>
          </a:p>
          <a:p>
            <a:pPr>
              <a:lnSpc>
                <a:spcPct val="150000"/>
              </a:lnSpc>
            </a:pPr>
            <a:r>
              <a:rPr lang="ar-SA" sz="2000" b="1" dirty="0"/>
              <a:t>عدد الأحـرف :</a:t>
            </a:r>
          </a:p>
          <a:p>
            <a:pPr>
              <a:lnSpc>
                <a:spcPct val="150000"/>
              </a:lnSpc>
            </a:pPr>
            <a:r>
              <a:rPr lang="ar-SA" sz="2000" b="1" dirty="0"/>
              <a:t>عدد الرؤوس :</a:t>
            </a:r>
          </a:p>
          <a:p>
            <a:pPr>
              <a:lnSpc>
                <a:spcPct val="150000"/>
              </a:lnSpc>
            </a:pPr>
            <a:r>
              <a:rPr lang="ar-SA" sz="2000" b="1" dirty="0"/>
              <a:t>اسم الشــــكل :</a:t>
            </a:r>
          </a:p>
        </p:txBody>
      </p:sp>
    </p:spTree>
    <p:extLst>
      <p:ext uri="{BB962C8B-B14F-4D97-AF65-F5344CB8AC3E}">
        <p14:creationId xmlns:p14="http://schemas.microsoft.com/office/powerpoint/2010/main" val="2192750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7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9"/>
          <p:cNvSpPr>
            <a:spLocks noChangeArrowheads="1"/>
          </p:cNvSpPr>
          <p:nvPr/>
        </p:nvSpPr>
        <p:spPr bwMode="auto">
          <a:xfrm>
            <a:off x="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11" name="Rectangle 31"/>
          <p:cNvSpPr>
            <a:spLocks noChangeArrowheads="1"/>
          </p:cNvSpPr>
          <p:nvPr/>
        </p:nvSpPr>
        <p:spPr bwMode="auto">
          <a:xfrm>
            <a:off x="0" y="21717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14" name="مربع نص 13"/>
          <p:cNvSpPr txBox="1"/>
          <p:nvPr/>
        </p:nvSpPr>
        <p:spPr>
          <a:xfrm>
            <a:off x="1697759" y="332656"/>
            <a:ext cx="551006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>
                <a:latin typeface="Arabic Typesetting" pitchFamily="66" charset="-78"/>
                <a:cs typeface="Arabic Typesetting" pitchFamily="66" charset="-78"/>
              </a:rPr>
              <a:t>استراتيجية العدسة المكبرة  ( كبِّر  إجابتك )</a:t>
            </a:r>
          </a:p>
        </p:txBody>
      </p:sp>
      <p:grpSp>
        <p:nvGrpSpPr>
          <p:cNvPr id="15" name="مجموعة 14"/>
          <p:cNvGrpSpPr/>
          <p:nvPr/>
        </p:nvGrpSpPr>
        <p:grpSpPr>
          <a:xfrm>
            <a:off x="179622" y="1268760"/>
            <a:ext cx="8452897" cy="5186202"/>
            <a:chOff x="179622" y="1268760"/>
            <a:chExt cx="8452897" cy="5186202"/>
          </a:xfrm>
        </p:grpSpPr>
        <p:grpSp>
          <p:nvGrpSpPr>
            <p:cNvPr id="3" name="مجموعة 2"/>
            <p:cNvGrpSpPr>
              <a:grpSpLocks/>
            </p:cNvGrpSpPr>
            <p:nvPr/>
          </p:nvGrpSpPr>
          <p:grpSpPr bwMode="auto">
            <a:xfrm>
              <a:off x="179622" y="1268760"/>
              <a:ext cx="8452897" cy="5186202"/>
              <a:chOff x="1657" y="3158"/>
              <a:chExt cx="14725" cy="7452"/>
            </a:xfrm>
          </p:grpSpPr>
          <p:pic>
            <p:nvPicPr>
              <p:cNvPr id="4" name="Picture 3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57" y="3757"/>
                <a:ext cx="4139" cy="59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" name="Picture 4"/>
              <p:cNvPicPr>
                <a:picLocks noChangeAspect="1" noChangeArrowheads="1"/>
              </p:cNvPicPr>
              <p:nvPr/>
            </p:nvPicPr>
            <p:blipFill>
              <a:blip r:embed="rId3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671" y="3158"/>
                <a:ext cx="10711" cy="74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" name="Rectangle 5"/>
              <p:cNvSpPr>
                <a:spLocks noChangeArrowheads="1"/>
              </p:cNvSpPr>
              <p:nvPr/>
            </p:nvSpPr>
            <p:spPr bwMode="auto">
              <a:xfrm>
                <a:off x="7490" y="4320"/>
                <a:ext cx="4952" cy="648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ar-SA"/>
              </a:p>
            </p:txBody>
          </p:sp>
          <p:sp>
            <p:nvSpPr>
              <p:cNvPr id="7" name="Rectangle 6"/>
              <p:cNvSpPr>
                <a:spLocks noChangeArrowheads="1"/>
              </p:cNvSpPr>
              <p:nvPr/>
            </p:nvSpPr>
            <p:spPr bwMode="auto">
              <a:xfrm>
                <a:off x="7490" y="4320"/>
                <a:ext cx="4952" cy="648"/>
              </a:xfrm>
              <a:prstGeom prst="rect">
                <a:avLst/>
              </a:prstGeom>
              <a:noFill/>
              <a:ln w="12192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ar-SA"/>
              </a:p>
            </p:txBody>
          </p:sp>
        </p:grpSp>
        <p:sp>
          <p:nvSpPr>
            <p:cNvPr id="9" name="مربع نص 252"/>
            <p:cNvSpPr txBox="1"/>
            <p:nvPr/>
          </p:nvSpPr>
          <p:spPr>
            <a:xfrm>
              <a:off x="3004423" y="1590695"/>
              <a:ext cx="2719705" cy="398145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1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ar-SA" sz="2000" b="1" dirty="0">
                  <a:effectLst/>
                  <a:ea typeface="Calibri"/>
                  <a:cs typeface="Arial"/>
                </a:rPr>
                <a:t>أكتب اجابتك بعد التكبير</a:t>
              </a:r>
              <a:endParaRPr lang="en-US" sz="1100" dirty="0">
                <a:effectLst/>
                <a:ea typeface="Calibri"/>
                <a:cs typeface="Arial"/>
              </a:endParaRPr>
            </a:p>
          </p:txBody>
        </p:sp>
        <p:sp>
          <p:nvSpPr>
            <p:cNvPr id="12" name="مربع نص 254"/>
            <p:cNvSpPr txBox="1">
              <a:spLocks noChangeArrowheads="1"/>
            </p:cNvSpPr>
            <p:nvPr/>
          </p:nvSpPr>
          <p:spPr bwMode="auto">
            <a:xfrm>
              <a:off x="6278487" y="3207256"/>
              <a:ext cx="1749897" cy="365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 rtl="0">
                <a:lnSpc>
                  <a:spcPct val="115000"/>
                </a:lnSpc>
                <a:spcAft>
                  <a:spcPts val="1000"/>
                </a:spcAft>
              </a:pPr>
              <a:r>
                <a:rPr lang="ar-SA" sz="1000" b="1" dirty="0">
                  <a:effectLst/>
                  <a:latin typeface="Calibri"/>
                  <a:ea typeface="Calibri"/>
                  <a:cs typeface="Arial"/>
                </a:rPr>
                <a:t>حاول أن تكبر السؤال باستخدام العدسة</a:t>
              </a:r>
              <a:endParaRPr lang="en-US" sz="900" dirty="0">
                <a:effectLst/>
                <a:latin typeface="Calibri"/>
                <a:ea typeface="Calibri"/>
                <a:cs typeface="Arial"/>
              </a:endParaRPr>
            </a:p>
          </p:txBody>
        </p:sp>
        <p:sp>
          <p:nvSpPr>
            <p:cNvPr id="13" name="مستطيل 12"/>
            <p:cNvSpPr/>
            <p:nvPr/>
          </p:nvSpPr>
          <p:spPr>
            <a:xfrm>
              <a:off x="2987824" y="2171700"/>
              <a:ext cx="2323031" cy="190880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pic>
        <p:nvPicPr>
          <p:cNvPr id="16" name="صورة 15">
            <a:hlinkClick r:id="rId4" action="ppaction://hlinksldjump"/>
          </p:cNvPr>
          <p:cNvPicPr preferRelativeResize="0"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7566" y="1617981"/>
            <a:ext cx="1368000" cy="684000"/>
          </a:xfrm>
          <a:prstGeom prst="roundRect">
            <a:avLst/>
          </a:prstGeom>
          <a:ln>
            <a:solidFill>
              <a:schemeClr val="tx1"/>
            </a:solidFill>
          </a:ln>
        </p:spPr>
      </p:pic>
      <p:sp>
        <p:nvSpPr>
          <p:cNvPr id="18" name="علبة 17"/>
          <p:cNvSpPr/>
          <p:nvPr/>
        </p:nvSpPr>
        <p:spPr>
          <a:xfrm>
            <a:off x="7098150" y="4011838"/>
            <a:ext cx="185579" cy="305277"/>
          </a:xfrm>
          <a:prstGeom prst="can">
            <a:avLst/>
          </a:prstGeom>
          <a:solidFill>
            <a:srgbClr val="92D05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ar-SA"/>
          </a:p>
        </p:txBody>
      </p:sp>
      <p:sp>
        <p:nvSpPr>
          <p:cNvPr id="20" name="مربع نص 19"/>
          <p:cNvSpPr txBox="1"/>
          <p:nvPr/>
        </p:nvSpPr>
        <p:spPr>
          <a:xfrm>
            <a:off x="2274595" y="2475868"/>
            <a:ext cx="3483719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000" b="1" dirty="0"/>
              <a:t>عدد الأوجــه : </a:t>
            </a:r>
          </a:p>
          <a:p>
            <a:pPr>
              <a:lnSpc>
                <a:spcPct val="150000"/>
              </a:lnSpc>
            </a:pPr>
            <a:r>
              <a:rPr lang="ar-SA" sz="2000" b="1" dirty="0"/>
              <a:t>عدد الأحـرف :</a:t>
            </a:r>
          </a:p>
          <a:p>
            <a:pPr>
              <a:lnSpc>
                <a:spcPct val="150000"/>
              </a:lnSpc>
            </a:pPr>
            <a:r>
              <a:rPr lang="ar-SA" sz="2000" b="1" dirty="0"/>
              <a:t>عدد الرؤوس :</a:t>
            </a:r>
          </a:p>
          <a:p>
            <a:pPr>
              <a:lnSpc>
                <a:spcPct val="150000"/>
              </a:lnSpc>
            </a:pPr>
            <a:r>
              <a:rPr lang="ar-SA" sz="2000" b="1" dirty="0"/>
              <a:t>اسم الشــــكل :</a:t>
            </a:r>
          </a:p>
        </p:txBody>
      </p:sp>
    </p:spTree>
    <p:extLst>
      <p:ext uri="{BB962C8B-B14F-4D97-AF65-F5344CB8AC3E}">
        <p14:creationId xmlns:p14="http://schemas.microsoft.com/office/powerpoint/2010/main" val="4031217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9"/>
          <p:cNvSpPr>
            <a:spLocks noChangeArrowheads="1"/>
          </p:cNvSpPr>
          <p:nvPr/>
        </p:nvSpPr>
        <p:spPr bwMode="auto">
          <a:xfrm>
            <a:off x="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11" name="Rectangle 31"/>
          <p:cNvSpPr>
            <a:spLocks noChangeArrowheads="1"/>
          </p:cNvSpPr>
          <p:nvPr/>
        </p:nvSpPr>
        <p:spPr bwMode="auto">
          <a:xfrm>
            <a:off x="0" y="21717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grpSp>
        <p:nvGrpSpPr>
          <p:cNvPr id="2" name="مجموعة 1"/>
          <p:cNvGrpSpPr/>
          <p:nvPr/>
        </p:nvGrpSpPr>
        <p:grpSpPr>
          <a:xfrm>
            <a:off x="179622" y="1267134"/>
            <a:ext cx="8452897" cy="5186202"/>
            <a:chOff x="179622" y="1267134"/>
            <a:chExt cx="8452897" cy="5186202"/>
          </a:xfrm>
        </p:grpSpPr>
        <p:grpSp>
          <p:nvGrpSpPr>
            <p:cNvPr id="3" name="مجموعة 2"/>
            <p:cNvGrpSpPr>
              <a:grpSpLocks/>
            </p:cNvGrpSpPr>
            <p:nvPr/>
          </p:nvGrpSpPr>
          <p:grpSpPr bwMode="auto">
            <a:xfrm>
              <a:off x="179622" y="1267134"/>
              <a:ext cx="8452897" cy="5186202"/>
              <a:chOff x="1657" y="3158"/>
              <a:chExt cx="14725" cy="7452"/>
            </a:xfrm>
          </p:grpSpPr>
          <p:pic>
            <p:nvPicPr>
              <p:cNvPr id="4" name="Picture 3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57" y="3757"/>
                <a:ext cx="4139" cy="59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" name="Picture 4"/>
              <p:cNvPicPr>
                <a:picLocks noChangeAspect="1" noChangeArrowheads="1"/>
              </p:cNvPicPr>
              <p:nvPr/>
            </p:nvPicPr>
            <p:blipFill>
              <a:blip r:embed="rId3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671" y="3158"/>
                <a:ext cx="10711" cy="74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" name="Rectangle 5"/>
              <p:cNvSpPr>
                <a:spLocks noChangeArrowheads="1"/>
              </p:cNvSpPr>
              <p:nvPr/>
            </p:nvSpPr>
            <p:spPr bwMode="auto">
              <a:xfrm>
                <a:off x="7490" y="4320"/>
                <a:ext cx="4952" cy="648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ar-SA"/>
              </a:p>
            </p:txBody>
          </p:sp>
          <p:sp>
            <p:nvSpPr>
              <p:cNvPr id="7" name="Rectangle 6"/>
              <p:cNvSpPr>
                <a:spLocks noChangeArrowheads="1"/>
              </p:cNvSpPr>
              <p:nvPr/>
            </p:nvSpPr>
            <p:spPr bwMode="auto">
              <a:xfrm>
                <a:off x="7490" y="4320"/>
                <a:ext cx="4952" cy="648"/>
              </a:xfrm>
              <a:prstGeom prst="rect">
                <a:avLst/>
              </a:prstGeom>
              <a:noFill/>
              <a:ln w="12192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ar-SA"/>
              </a:p>
            </p:txBody>
          </p:sp>
        </p:grpSp>
        <p:sp>
          <p:nvSpPr>
            <p:cNvPr id="9" name="مربع نص 252"/>
            <p:cNvSpPr txBox="1"/>
            <p:nvPr/>
          </p:nvSpPr>
          <p:spPr>
            <a:xfrm>
              <a:off x="3004423" y="1590695"/>
              <a:ext cx="2719705" cy="398145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1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ar-SA" sz="2000" b="1" dirty="0">
                  <a:effectLst/>
                  <a:ea typeface="Calibri"/>
                  <a:cs typeface="Arial"/>
                </a:rPr>
                <a:t>أكتب اجابتك بعد التكبير</a:t>
              </a:r>
              <a:endParaRPr lang="en-US" sz="1100" dirty="0">
                <a:effectLst/>
                <a:ea typeface="Calibri"/>
                <a:cs typeface="Arial"/>
              </a:endParaRPr>
            </a:p>
          </p:txBody>
        </p:sp>
        <p:sp>
          <p:nvSpPr>
            <p:cNvPr id="12" name="مربع نص 254"/>
            <p:cNvSpPr txBox="1">
              <a:spLocks noChangeArrowheads="1"/>
            </p:cNvSpPr>
            <p:nvPr/>
          </p:nvSpPr>
          <p:spPr bwMode="auto">
            <a:xfrm>
              <a:off x="6437566" y="3079604"/>
              <a:ext cx="1540515" cy="365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 rtl="0">
                <a:lnSpc>
                  <a:spcPct val="115000"/>
                </a:lnSpc>
                <a:spcAft>
                  <a:spcPts val="1000"/>
                </a:spcAft>
              </a:pPr>
              <a:r>
                <a:rPr lang="ar-SA" sz="800" b="1" dirty="0">
                  <a:effectLst/>
                  <a:latin typeface="Calibri"/>
                  <a:ea typeface="Calibri"/>
                  <a:cs typeface="Arial"/>
                </a:rPr>
                <a:t>حاول أن تكبر السؤال باستخدام العدسة</a:t>
              </a:r>
              <a:endParaRPr lang="en-US" sz="700" dirty="0">
                <a:effectLst/>
                <a:latin typeface="Calibri"/>
                <a:ea typeface="Calibri"/>
                <a:cs typeface="Arial"/>
              </a:endParaRPr>
            </a:p>
          </p:txBody>
        </p:sp>
        <p:sp>
          <p:nvSpPr>
            <p:cNvPr id="13" name="مستطيل 12"/>
            <p:cNvSpPr/>
            <p:nvPr/>
          </p:nvSpPr>
          <p:spPr>
            <a:xfrm>
              <a:off x="2987824" y="2171700"/>
              <a:ext cx="2323031" cy="190880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14" name="مربع نص 13"/>
          <p:cNvSpPr txBox="1"/>
          <p:nvPr/>
        </p:nvSpPr>
        <p:spPr>
          <a:xfrm>
            <a:off x="1697759" y="332656"/>
            <a:ext cx="551006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>
                <a:latin typeface="Arabic Typesetting" pitchFamily="66" charset="-78"/>
                <a:cs typeface="Arabic Typesetting" pitchFamily="66" charset="-78"/>
              </a:rPr>
              <a:t>استراتيجية العدسة المكبرة  ( كبِّر  إجابتك )</a:t>
            </a:r>
          </a:p>
        </p:txBody>
      </p:sp>
      <p:pic>
        <p:nvPicPr>
          <p:cNvPr id="15" name="Picture 2"/>
          <p:cNvPicPr preferRelativeResize="0"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592872"/>
            <a:ext cx="1368000" cy="68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" name="صورة 17"/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340" t="53043" r="50629"/>
          <a:stretch/>
        </p:blipFill>
        <p:spPr bwMode="auto">
          <a:xfrm>
            <a:off x="6965489" y="3901086"/>
            <a:ext cx="325437" cy="26689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0" name="مربع نص 19"/>
          <p:cNvSpPr txBox="1"/>
          <p:nvPr/>
        </p:nvSpPr>
        <p:spPr>
          <a:xfrm>
            <a:off x="2274595" y="2475868"/>
            <a:ext cx="3483719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000" b="1" dirty="0"/>
              <a:t>عدد الأوجــه : </a:t>
            </a:r>
          </a:p>
          <a:p>
            <a:pPr>
              <a:lnSpc>
                <a:spcPct val="150000"/>
              </a:lnSpc>
            </a:pPr>
            <a:r>
              <a:rPr lang="ar-SA" sz="2000" b="1" dirty="0"/>
              <a:t>عدد الأحـرف :</a:t>
            </a:r>
          </a:p>
          <a:p>
            <a:pPr>
              <a:lnSpc>
                <a:spcPct val="150000"/>
              </a:lnSpc>
            </a:pPr>
            <a:r>
              <a:rPr lang="ar-SA" sz="2000" b="1" dirty="0"/>
              <a:t>عدد الرؤوس :</a:t>
            </a:r>
          </a:p>
          <a:p>
            <a:pPr>
              <a:lnSpc>
                <a:spcPct val="150000"/>
              </a:lnSpc>
            </a:pPr>
            <a:r>
              <a:rPr lang="ar-SA" sz="2000" b="1" dirty="0"/>
              <a:t>اسم الشــــكل :</a:t>
            </a:r>
          </a:p>
        </p:txBody>
      </p:sp>
    </p:spTree>
    <p:extLst>
      <p:ext uri="{BB962C8B-B14F-4D97-AF65-F5344CB8AC3E}">
        <p14:creationId xmlns:p14="http://schemas.microsoft.com/office/powerpoint/2010/main" val="251518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9"/>
          <p:cNvSpPr>
            <a:spLocks noChangeArrowheads="1"/>
          </p:cNvSpPr>
          <p:nvPr/>
        </p:nvSpPr>
        <p:spPr bwMode="auto">
          <a:xfrm>
            <a:off x="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grpSp>
        <p:nvGrpSpPr>
          <p:cNvPr id="2" name="مجموعة 1"/>
          <p:cNvGrpSpPr/>
          <p:nvPr/>
        </p:nvGrpSpPr>
        <p:grpSpPr>
          <a:xfrm>
            <a:off x="0" y="1267134"/>
            <a:ext cx="8632519" cy="5186202"/>
            <a:chOff x="0" y="1267134"/>
            <a:chExt cx="8632519" cy="5186202"/>
          </a:xfrm>
        </p:grpSpPr>
        <p:grpSp>
          <p:nvGrpSpPr>
            <p:cNvPr id="3" name="مجموعة 2"/>
            <p:cNvGrpSpPr>
              <a:grpSpLocks/>
            </p:cNvGrpSpPr>
            <p:nvPr/>
          </p:nvGrpSpPr>
          <p:grpSpPr bwMode="auto">
            <a:xfrm>
              <a:off x="179622" y="1267134"/>
              <a:ext cx="8452897" cy="5186202"/>
              <a:chOff x="1657" y="3158"/>
              <a:chExt cx="14725" cy="7452"/>
            </a:xfrm>
          </p:grpSpPr>
          <p:pic>
            <p:nvPicPr>
              <p:cNvPr id="4" name="Picture 3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57" y="3757"/>
                <a:ext cx="4139" cy="59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" name="Picture 4"/>
              <p:cNvPicPr>
                <a:picLocks noChangeAspect="1" noChangeArrowheads="1"/>
              </p:cNvPicPr>
              <p:nvPr/>
            </p:nvPicPr>
            <p:blipFill>
              <a:blip r:embed="rId3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671" y="3158"/>
                <a:ext cx="10711" cy="74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" name="Rectangle 5"/>
              <p:cNvSpPr>
                <a:spLocks noChangeArrowheads="1"/>
              </p:cNvSpPr>
              <p:nvPr/>
            </p:nvSpPr>
            <p:spPr bwMode="auto">
              <a:xfrm>
                <a:off x="7490" y="4320"/>
                <a:ext cx="4952" cy="648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ar-SA"/>
              </a:p>
            </p:txBody>
          </p:sp>
          <p:sp>
            <p:nvSpPr>
              <p:cNvPr id="7" name="Rectangle 6"/>
              <p:cNvSpPr>
                <a:spLocks noChangeArrowheads="1"/>
              </p:cNvSpPr>
              <p:nvPr/>
            </p:nvSpPr>
            <p:spPr bwMode="auto">
              <a:xfrm>
                <a:off x="7490" y="4320"/>
                <a:ext cx="4952" cy="648"/>
              </a:xfrm>
              <a:prstGeom prst="rect">
                <a:avLst/>
              </a:prstGeom>
              <a:noFill/>
              <a:ln w="12192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ar-SA"/>
              </a:p>
            </p:txBody>
          </p:sp>
        </p:grpSp>
        <p:sp>
          <p:nvSpPr>
            <p:cNvPr id="9" name="مربع نص 252"/>
            <p:cNvSpPr txBox="1"/>
            <p:nvPr/>
          </p:nvSpPr>
          <p:spPr>
            <a:xfrm>
              <a:off x="3004423" y="1590695"/>
              <a:ext cx="2719705" cy="398145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1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ar-SA" sz="2000" b="1" dirty="0">
                  <a:effectLst/>
                  <a:ea typeface="Calibri"/>
                  <a:cs typeface="Arial"/>
                </a:rPr>
                <a:t>أكتب اجابتك بعد التكبير</a:t>
              </a:r>
              <a:endParaRPr lang="en-US" sz="1100" dirty="0">
                <a:effectLst/>
                <a:ea typeface="Calibri"/>
                <a:cs typeface="Arial"/>
              </a:endParaRPr>
            </a:p>
          </p:txBody>
        </p:sp>
        <p:sp>
          <p:nvSpPr>
            <p:cNvPr id="11" name="Rectangle 31"/>
            <p:cNvSpPr>
              <a:spLocks noChangeArrowheads="1"/>
            </p:cNvSpPr>
            <p:nvPr/>
          </p:nvSpPr>
          <p:spPr bwMode="auto">
            <a:xfrm>
              <a:off x="0" y="2171700"/>
              <a:ext cx="0" cy="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2" name="مربع نص 254"/>
            <p:cNvSpPr txBox="1">
              <a:spLocks noChangeArrowheads="1"/>
            </p:cNvSpPr>
            <p:nvPr/>
          </p:nvSpPr>
          <p:spPr bwMode="auto">
            <a:xfrm>
              <a:off x="6437566" y="3079604"/>
              <a:ext cx="1540515" cy="365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 rtl="0">
                <a:lnSpc>
                  <a:spcPct val="115000"/>
                </a:lnSpc>
                <a:spcAft>
                  <a:spcPts val="1000"/>
                </a:spcAft>
              </a:pPr>
              <a:r>
                <a:rPr lang="ar-SA" sz="800" b="1" dirty="0">
                  <a:effectLst/>
                  <a:latin typeface="Calibri"/>
                  <a:ea typeface="Calibri"/>
                  <a:cs typeface="Arial"/>
                </a:rPr>
                <a:t>حاول أن تكبر السؤال باستخدام العدسة</a:t>
              </a:r>
              <a:endParaRPr lang="en-US" sz="700" dirty="0">
                <a:effectLst/>
                <a:latin typeface="Calibri"/>
                <a:ea typeface="Calibri"/>
                <a:cs typeface="Arial"/>
              </a:endParaRPr>
            </a:p>
          </p:txBody>
        </p:sp>
        <p:sp>
          <p:nvSpPr>
            <p:cNvPr id="13" name="مستطيل 12"/>
            <p:cNvSpPr/>
            <p:nvPr/>
          </p:nvSpPr>
          <p:spPr>
            <a:xfrm>
              <a:off x="2987824" y="2171700"/>
              <a:ext cx="2323031" cy="190880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14" name="مربع نص 13"/>
          <p:cNvSpPr txBox="1"/>
          <p:nvPr/>
        </p:nvSpPr>
        <p:spPr>
          <a:xfrm>
            <a:off x="1697759" y="332656"/>
            <a:ext cx="551006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>
                <a:latin typeface="Arabic Typesetting" pitchFamily="66" charset="-78"/>
                <a:cs typeface="Arabic Typesetting" pitchFamily="66" charset="-78"/>
              </a:rPr>
              <a:t>استراتيجية العدسة المكبرة  ( كبِّر  إجابتك )</a:t>
            </a:r>
          </a:p>
        </p:txBody>
      </p:sp>
      <p:pic>
        <p:nvPicPr>
          <p:cNvPr id="15" name="Picture 3"/>
          <p:cNvPicPr preferRelativeResize="0"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3823" y="1577716"/>
            <a:ext cx="1368000" cy="68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مربع نص 21"/>
          <p:cNvSpPr txBox="1"/>
          <p:nvPr/>
        </p:nvSpPr>
        <p:spPr>
          <a:xfrm>
            <a:off x="2274595" y="2475868"/>
            <a:ext cx="3483719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000" b="1" dirty="0"/>
              <a:t>عدد الأوجــه : </a:t>
            </a:r>
          </a:p>
          <a:p>
            <a:pPr>
              <a:lnSpc>
                <a:spcPct val="150000"/>
              </a:lnSpc>
            </a:pPr>
            <a:r>
              <a:rPr lang="ar-SA" sz="2000" b="1" dirty="0"/>
              <a:t>عدد الأحـرف :</a:t>
            </a:r>
          </a:p>
          <a:p>
            <a:pPr>
              <a:lnSpc>
                <a:spcPct val="150000"/>
              </a:lnSpc>
            </a:pPr>
            <a:r>
              <a:rPr lang="ar-SA" sz="2000" b="1" dirty="0"/>
              <a:t>عدد الرؤوس :</a:t>
            </a:r>
          </a:p>
          <a:p>
            <a:pPr>
              <a:lnSpc>
                <a:spcPct val="150000"/>
              </a:lnSpc>
            </a:pPr>
            <a:r>
              <a:rPr lang="ar-SA" sz="2000" b="1" dirty="0"/>
              <a:t>اسم الشــــكل :</a:t>
            </a:r>
          </a:p>
        </p:txBody>
      </p:sp>
      <p:pic>
        <p:nvPicPr>
          <p:cNvPr id="18" name="صورة 17"/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340" t="53043" r="50629"/>
          <a:stretch/>
        </p:blipFill>
        <p:spPr bwMode="auto">
          <a:xfrm>
            <a:off x="6965489" y="3901086"/>
            <a:ext cx="325437" cy="26689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10474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1" dur="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9"/>
          <p:cNvSpPr>
            <a:spLocks noChangeArrowheads="1"/>
          </p:cNvSpPr>
          <p:nvPr/>
        </p:nvSpPr>
        <p:spPr bwMode="auto">
          <a:xfrm>
            <a:off x="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grpSp>
        <p:nvGrpSpPr>
          <p:cNvPr id="2" name="مجموعة 1"/>
          <p:cNvGrpSpPr/>
          <p:nvPr/>
        </p:nvGrpSpPr>
        <p:grpSpPr>
          <a:xfrm>
            <a:off x="0" y="1267134"/>
            <a:ext cx="8632519" cy="5186202"/>
            <a:chOff x="0" y="1267134"/>
            <a:chExt cx="8632519" cy="5186202"/>
          </a:xfrm>
        </p:grpSpPr>
        <p:grpSp>
          <p:nvGrpSpPr>
            <p:cNvPr id="3" name="مجموعة 2"/>
            <p:cNvGrpSpPr>
              <a:grpSpLocks/>
            </p:cNvGrpSpPr>
            <p:nvPr/>
          </p:nvGrpSpPr>
          <p:grpSpPr bwMode="auto">
            <a:xfrm>
              <a:off x="179622" y="1267134"/>
              <a:ext cx="8452897" cy="5186202"/>
              <a:chOff x="1657" y="3158"/>
              <a:chExt cx="14725" cy="7452"/>
            </a:xfrm>
          </p:grpSpPr>
          <p:pic>
            <p:nvPicPr>
              <p:cNvPr id="4" name="Picture 3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57" y="3757"/>
                <a:ext cx="4139" cy="59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" name="Picture 4"/>
              <p:cNvPicPr>
                <a:picLocks noChangeAspect="1" noChangeArrowheads="1"/>
              </p:cNvPicPr>
              <p:nvPr/>
            </p:nvPicPr>
            <p:blipFill>
              <a:blip r:embed="rId3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671" y="3158"/>
                <a:ext cx="10711" cy="74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" name="Rectangle 5"/>
              <p:cNvSpPr>
                <a:spLocks noChangeArrowheads="1"/>
              </p:cNvSpPr>
              <p:nvPr/>
            </p:nvSpPr>
            <p:spPr bwMode="auto">
              <a:xfrm>
                <a:off x="7490" y="4320"/>
                <a:ext cx="4952" cy="648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ar-SA"/>
              </a:p>
            </p:txBody>
          </p:sp>
          <p:sp>
            <p:nvSpPr>
              <p:cNvPr id="7" name="Rectangle 6"/>
              <p:cNvSpPr>
                <a:spLocks noChangeArrowheads="1"/>
              </p:cNvSpPr>
              <p:nvPr/>
            </p:nvSpPr>
            <p:spPr bwMode="auto">
              <a:xfrm>
                <a:off x="7490" y="4320"/>
                <a:ext cx="4952" cy="648"/>
              </a:xfrm>
              <a:prstGeom prst="rect">
                <a:avLst/>
              </a:prstGeom>
              <a:noFill/>
              <a:ln w="12192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ar-SA"/>
              </a:p>
            </p:txBody>
          </p:sp>
        </p:grpSp>
        <p:sp>
          <p:nvSpPr>
            <p:cNvPr id="9" name="مربع نص 252"/>
            <p:cNvSpPr txBox="1"/>
            <p:nvPr/>
          </p:nvSpPr>
          <p:spPr>
            <a:xfrm>
              <a:off x="3004423" y="1590695"/>
              <a:ext cx="2719705" cy="398145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1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ar-SA" sz="2000" b="1" dirty="0">
                  <a:effectLst/>
                  <a:ea typeface="Calibri"/>
                  <a:cs typeface="Arial"/>
                </a:rPr>
                <a:t>أكتب اجابتك بعد التكبير</a:t>
              </a:r>
              <a:endParaRPr lang="en-US" sz="1100" dirty="0">
                <a:effectLst/>
                <a:ea typeface="Calibri"/>
                <a:cs typeface="Arial"/>
              </a:endParaRPr>
            </a:p>
          </p:txBody>
        </p:sp>
        <p:sp>
          <p:nvSpPr>
            <p:cNvPr id="11" name="Rectangle 31"/>
            <p:cNvSpPr>
              <a:spLocks noChangeArrowheads="1"/>
            </p:cNvSpPr>
            <p:nvPr/>
          </p:nvSpPr>
          <p:spPr bwMode="auto">
            <a:xfrm>
              <a:off x="0" y="2171700"/>
              <a:ext cx="0" cy="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12" name="مربع نص 254"/>
            <p:cNvSpPr txBox="1">
              <a:spLocks noChangeArrowheads="1"/>
            </p:cNvSpPr>
            <p:nvPr/>
          </p:nvSpPr>
          <p:spPr bwMode="auto">
            <a:xfrm>
              <a:off x="6437566" y="3079604"/>
              <a:ext cx="1540515" cy="365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 rtl="0">
                <a:lnSpc>
                  <a:spcPct val="115000"/>
                </a:lnSpc>
                <a:spcAft>
                  <a:spcPts val="1000"/>
                </a:spcAft>
              </a:pPr>
              <a:r>
                <a:rPr lang="ar-SA" sz="800" b="1" dirty="0">
                  <a:effectLst/>
                  <a:latin typeface="Calibri"/>
                  <a:ea typeface="Calibri"/>
                  <a:cs typeface="Arial"/>
                </a:rPr>
                <a:t>حاول أن تكبر السؤال باستخدام العدسة</a:t>
              </a:r>
              <a:endParaRPr lang="en-US" sz="700" dirty="0">
                <a:effectLst/>
                <a:latin typeface="Calibri"/>
                <a:ea typeface="Calibri"/>
                <a:cs typeface="Arial"/>
              </a:endParaRPr>
            </a:p>
          </p:txBody>
        </p:sp>
        <p:sp>
          <p:nvSpPr>
            <p:cNvPr id="13" name="مستطيل 12"/>
            <p:cNvSpPr/>
            <p:nvPr/>
          </p:nvSpPr>
          <p:spPr>
            <a:xfrm>
              <a:off x="2987824" y="2171700"/>
              <a:ext cx="2323031" cy="190880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14" name="مربع نص 13"/>
          <p:cNvSpPr txBox="1"/>
          <p:nvPr/>
        </p:nvSpPr>
        <p:spPr>
          <a:xfrm>
            <a:off x="1697759" y="332656"/>
            <a:ext cx="551006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>
                <a:latin typeface="Arabic Typesetting" pitchFamily="66" charset="-78"/>
                <a:cs typeface="Arabic Typesetting" pitchFamily="66" charset="-78"/>
              </a:rPr>
              <a:t>استراتيجية العدسة المكبرة  ( كبِّر  إجابتك )</a:t>
            </a:r>
          </a:p>
        </p:txBody>
      </p:sp>
      <p:pic>
        <p:nvPicPr>
          <p:cNvPr id="16" name="Picture 2"/>
          <p:cNvPicPr preferRelativeResize="0"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2081" y="1590695"/>
            <a:ext cx="1476000" cy="68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مربع نص 18"/>
          <p:cNvSpPr txBox="1"/>
          <p:nvPr/>
        </p:nvSpPr>
        <p:spPr>
          <a:xfrm>
            <a:off x="2274595" y="2475868"/>
            <a:ext cx="3483719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000" b="1" dirty="0"/>
              <a:t>عدد الأوجــه : </a:t>
            </a:r>
          </a:p>
          <a:p>
            <a:pPr>
              <a:lnSpc>
                <a:spcPct val="150000"/>
              </a:lnSpc>
            </a:pPr>
            <a:r>
              <a:rPr lang="ar-SA" sz="2000" b="1" dirty="0"/>
              <a:t>عدد الأحـرف :</a:t>
            </a:r>
          </a:p>
          <a:p>
            <a:pPr>
              <a:lnSpc>
                <a:spcPct val="150000"/>
              </a:lnSpc>
            </a:pPr>
            <a:r>
              <a:rPr lang="ar-SA" sz="2000" b="1" dirty="0"/>
              <a:t>عدد الرؤوس :</a:t>
            </a:r>
          </a:p>
          <a:p>
            <a:pPr>
              <a:lnSpc>
                <a:spcPct val="150000"/>
              </a:lnSpc>
            </a:pPr>
            <a:r>
              <a:rPr lang="ar-SA" sz="2000" b="1" dirty="0"/>
              <a:t>اسم الشــــكل :</a:t>
            </a:r>
          </a:p>
        </p:txBody>
      </p:sp>
      <p:pic>
        <p:nvPicPr>
          <p:cNvPr id="20" name="صورة 19"/>
          <p:cNvPicPr/>
          <p:nvPr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554" t="21357" b="37186"/>
          <a:stretch/>
        </p:blipFill>
        <p:spPr bwMode="auto">
          <a:xfrm flipH="1">
            <a:off x="6925432" y="3770110"/>
            <a:ext cx="337209" cy="41451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523292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صورة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60648"/>
            <a:ext cx="2507929" cy="1368152"/>
          </a:xfrm>
          <a:prstGeom prst="rect">
            <a:avLst/>
          </a:prstGeom>
        </p:spPr>
      </p:pic>
      <p:sp>
        <p:nvSpPr>
          <p:cNvPr id="2" name="مستطيل 1"/>
          <p:cNvSpPr/>
          <p:nvPr/>
        </p:nvSpPr>
        <p:spPr>
          <a:xfrm>
            <a:off x="3491880" y="116632"/>
            <a:ext cx="4986636" cy="10770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/>
          <a:lstStyle/>
          <a:p>
            <a:r>
              <a:rPr lang="ar-SA" sz="6600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l Qabas Bold" pitchFamily="2" charset="-78"/>
                <a:cs typeface="Al Qabas Bold" pitchFamily="2" charset="-78"/>
              </a:rPr>
              <a:t>فقرة </a:t>
            </a:r>
          </a:p>
          <a:p>
            <a:pPr>
              <a:lnSpc>
                <a:spcPct val="150000"/>
              </a:lnSpc>
            </a:pPr>
            <a:r>
              <a:rPr lang="ar-SA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l Qabas Bold" pitchFamily="2" charset="-78"/>
                <a:cs typeface="Al Qabas Bold" pitchFamily="2" charset="-78"/>
              </a:rPr>
              <a:t>تعرَّف  و  اكسب</a:t>
            </a:r>
            <a:endParaRPr lang="ar-SA" sz="16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l Qabas Bold" pitchFamily="2" charset="-78"/>
              <a:cs typeface="+mj-cs"/>
            </a:endParaRPr>
          </a:p>
        </p:txBody>
      </p:sp>
      <p:pic>
        <p:nvPicPr>
          <p:cNvPr id="3" name="صورة 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248" y="1628800"/>
            <a:ext cx="4591485" cy="4591485"/>
          </a:xfrm>
          <a:prstGeom prst="rect">
            <a:avLst/>
          </a:prstGeom>
        </p:spPr>
      </p:pic>
      <p:sp>
        <p:nvSpPr>
          <p:cNvPr id="5" name="علبة 4"/>
          <p:cNvSpPr/>
          <p:nvPr/>
        </p:nvSpPr>
        <p:spPr>
          <a:xfrm>
            <a:off x="6408465" y="3924544"/>
            <a:ext cx="742315" cy="1221105"/>
          </a:xfrm>
          <a:prstGeom prst="can">
            <a:avLst/>
          </a:prstGeom>
          <a:solidFill>
            <a:srgbClr val="92D05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ar-SA"/>
          </a:p>
        </p:txBody>
      </p:sp>
      <p:pic>
        <p:nvPicPr>
          <p:cNvPr id="6" name="صورة 5"/>
          <p:cNvPicPr/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340" t="53043" r="50629"/>
          <a:stretch/>
        </p:blipFill>
        <p:spPr bwMode="auto">
          <a:xfrm>
            <a:off x="3148753" y="4395544"/>
            <a:ext cx="1344930" cy="110299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صورة 6"/>
          <p:cNvPicPr/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554" t="21357" b="37186"/>
          <a:stretch/>
        </p:blipFill>
        <p:spPr bwMode="auto">
          <a:xfrm>
            <a:off x="5312733" y="4291071"/>
            <a:ext cx="1002665" cy="123253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مكعب 7"/>
          <p:cNvSpPr/>
          <p:nvPr/>
        </p:nvSpPr>
        <p:spPr>
          <a:xfrm>
            <a:off x="6164435" y="2438713"/>
            <a:ext cx="935355" cy="935990"/>
          </a:xfrm>
          <a:prstGeom prst="cube">
            <a:avLst/>
          </a:prstGeom>
          <a:solidFill>
            <a:srgbClr val="00B0F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ar-SA"/>
          </a:p>
        </p:txBody>
      </p:sp>
      <p:pic>
        <p:nvPicPr>
          <p:cNvPr id="9" name="صورة 8"/>
          <p:cNvPicPr/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336" r="46567" b="56171"/>
          <a:stretch/>
        </p:blipFill>
        <p:spPr bwMode="auto">
          <a:xfrm>
            <a:off x="3424160" y="2077403"/>
            <a:ext cx="1173480" cy="167513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صورة 9"/>
          <p:cNvPicPr/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618" t="4607" r="1585" b="66411"/>
          <a:stretch/>
        </p:blipFill>
        <p:spPr bwMode="auto">
          <a:xfrm>
            <a:off x="3821218" y="1628800"/>
            <a:ext cx="1256030" cy="89027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977555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188 0.0831 C -0.11076 0.09676 -0.19948 0.11366 -0.28854 0.12384 C -0.3099 0.12616 -0.34549 0.10324 -0.35799 0.0794 C -0.36441 0.06713 -0.37465 0.04051 -0.37465 0.04074 C -0.37899 0.01898 -0.3842 -0.00023 -0.38576 -0.02245 C -0.3849 -0.03727 -0.38472 -0.05231 -0.38299 -0.0669 C -0.37934 -0.09676 -0.33958 -0.13542 -0.32326 -0.14838 C -0.29375 -0.17153 -0.25799 -0.19514 -0.22465 -0.20579 C -0.21337 -0.20949 -0.16389 -0.21389 -0.15243 -0.21505 C -0.12656 -0.21227 -0.10938 -0.2125 -0.08438 -0.20023 C -0.01406 -0.16551 0.03802 -0.07199 0.05868 0.02014 C 0.05104 0.05093 0.02899 0.06713 0.00868 0.0831 C -0.05365 0.13241 -0.13073 0.1588 -0.20243 0.16273 C -0.2283 0.15972 -0.25434 0.15787 -0.28021 0.15347 C -0.33212 0.14445 -0.36337 0.1037 -0.39271 0.04977 C -0.39844 0.02685 -0.40504 0.00417 -0.41076 -0.01875 C -0.41389 -0.0625 -0.41233 -0.04467 -0.41493 -0.07245 C -0.41441 -0.08102 -0.41493 -0.08981 -0.41354 -0.09838 C -0.41163 -0.11088 -0.39774 -0.12454 -0.39132 -0.13171 C -0.36302 -0.16296 -0.32969 -0.16921 -0.2941 -0.17245 C -0.28368 -0.18079 -0.28264 -0.18495 -0.28576 -0.20208 C -0.28872 -0.21805 -0.28854 -0.20486 -0.28854 -0.21134 " pathEditMode="fixed" rAng="0" ptsTypes="fffffffffffffffffffffA">
                                      <p:cBhvr>
                                        <p:cTn id="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25" y="-11088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122 0.0206 C -0.00243 0.09097 -0.08455 0.14259 -0.20156 0.16296 C -0.23125 0.15764 -0.26146 0.15601 -0.29045 0.14629 C -0.32465 0.13472 -0.36146 0.08958 -0.38212 0.05393 C -0.41423 -0.00162 -0.43038 -0.06135 -0.44861 -0.1257 C -0.46684 -0.18912 -0.48264 -0.25255 -0.49601 -0.31829 C -0.49774 -0.34977 -0.49965 -0.36181 -0.49184 -0.39792 C -0.48993 -0.40649 -0.47413 -0.42454 -0.46962 -0.4294 C -0.44844 -0.45209 -0.42604 -0.46135 -0.40017 -0.47014 C -0.33785 -0.49098 -0.275 -0.50857 -0.21267 -0.5294 C -0.16475 -0.52801 -0.12326 -0.52408 -0.07656 -0.51459 C 0.00938 -0.4551 -0.08715 -0.525 -0.01545 -0.46459 C -0.00712 -0.45741 0.00278 -0.45348 0.01094 -0.44607 C 0.03472 -0.42477 0.05799 -0.39746 0.07344 -0.36459 C 0.08889 -0.33172 0.09271 -0.31343 0.10122 -0.2794 C 0.09965 -0.22917 0.0967 -0.17917 0.08038 -0.13311 C 0.07084 -0.10602 0.05695 -0.08704 0.0415 -0.06644 C 0.03854 -0.0625 0.03663 -0.05695 0.03316 -0.05371 C 0.01233 -0.03311 -0.02448 -0.03334 -0.04878 -0.03125 C -0.10416 -0.04121 -0.1559 -0.05417 -0.20295 -0.09607 C -0.20798 -0.10649 -0.21319 -0.11713 -0.21823 -0.12755 C -0.22344 -0.13843 -0.22378 -0.15232 -0.22656 -0.16459 C -0.23264 -0.19121 -0.23715 -0.21644 -0.23906 -0.24422 C -0.23854 -0.26042 -0.23958 -0.27709 -0.23767 -0.29236 C -0.23611 -0.30556 -0.20746 -0.32662 -0.20434 -0.3294 C -0.19253 -0.33959 -0.1816 -0.35301 -0.16823 -0.35903 C -0.13385 -0.37431 -0.09965 -0.3875 -0.06406 -0.39607 C -0.05104 -0.39491 -0.03802 -0.39537 -0.02517 -0.39236 C -0.0184 -0.39074 -0.01406 -0.37917 -0.00989 -0.37385 C 0.02153 -0.3338 0.05556 -0.29746 0.0665 -0.23866 C 0.0625 -0.2007 0.06927 -0.24607 0.05955 -0.21852 C 0.05608 -0.20834 0.05608 -0.19676 0.05261 -0.18681 C 0.05104 -0.18218 0.04861 -0.17848 0.04705 -0.17385 C 0.03768 -0.14514 0.04965 -0.16598 0.03316 -0.12755 C 0.03125 -0.12315 0.02969 -0.11875 0.02761 -0.11459 C 0.02552 -0.11065 0.02257 -0.10764 0.02066 -0.10348 C 0.01233 -0.08611 0.00851 -0.07454 -0.00712 -0.06644 C -0.01684 -0.06135 -0.021 -0.06227 -0.03212 -0.06088 C -0.0493 -0.06158 -0.06649 -0.06042 -0.0835 -0.06274 C -0.09375 -0.06412 -0.10885 -0.07315 -0.11823 -0.0794 C -0.14496 -0.09723 -0.16198 -0.11806 -0.17517 -0.15348 C -0.17847 -0.1757 -0.17725 -0.16574 -0.17934 -0.18311 C -0.17882 -0.19491 -0.18021 -0.20764 -0.17656 -0.21852 C -0.16041 -0.26574 -0.12673 -0.32408 -0.08628 -0.33496 C -0.07465 -0.3338 -0.06302 -0.33334 -0.05156 -0.33125 C -0.04861 -0.33079 -0.04323 -0.32755 -0.04323 -0.32732 C -0.03975 -0.3213 -0.0375 -0.31436 -0.0335 -0.30903 " pathEditMode="fixed" rAng="0" ptsTypes="ffffffffffffffffffffffffffffffffffffffffffffffA">
                                      <p:cBhvr>
                                        <p:cTn id="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052" y="-20394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383 0.06204 C 0.0092 0.00856 0.12413 -0.01759 0.2434 -0.03056 C 0.27673 -0.04005 0.31041 -0.04745 0.3434 -0.05833 C 0.35572 -0.06921 0.35972 -0.07361 0.36423 -0.09167 C 0.36041 -0.16713 0.34583 -0.23125 0.31562 -0.29537 C 0.30312 -0.32199 0.29704 -0.33935 0.27395 -0.35093 C 0.25347 -0.36111 0.24374 -0.3625 0.21979 -0.36389 C 0.20607 -0.3625 0.19479 -0.36134 0.1809 -0.36019 C 0.15538 -0.35833 0.10451 -0.35463 0.10451 -0.3544 C 0.06492 -0.35556 0.0335 -0.35741 -0.00383 -0.36204 C -0.01303 -0.36458 -0.01893 -0.36111 -0.02744 -0.35648 C -0.04983 -0.31458 -0.0573 -0.28102 -0.06077 -0.23056 C -0.05643 -0.18472 -0.02952 -0.15509 -0.00105 -0.13426 C 0.0276 -0.11343 0.04409 -0.10023 0.07673 -0.09537 C 0.08697 -0.09607 0.09722 -0.09491 0.10729 -0.09722 C 0.12551 -0.10139 0.15225 -0.12176 0.16562 -0.13796 C 0.1743 -0.14861 0.18923 -0.17315 0.18923 -0.17292 C 0.21701 -0.26574 0.15972 -0.36412 0.09756 -0.40093 C 0.08367 -0.41945 0.071 -0.43171 0.05173 -0.43611 C 0.00867 -0.42986 0.02551 -0.43426 0.00034 -0.42685 C -0.01372 -0.41528 -0.02935 -0.40671 -0.04133 -0.39167 C -0.0507 -0.37986 -0.05886 -0.36389 -0.06771 -0.35093 C -0.09237 -0.31505 -0.05452 -0.37222 -0.08994 -0.325 C -0.09324 -0.3206 -0.09966 -0.31204 -0.09966 -0.31181 C -0.10139 -0.30301 -0.10435 -0.29491 -0.1066 -0.28611 C -0.10764 -0.2757 -0.10817 -0.26505 -0.10938 -0.25463 C -0.11094 -0.24028 -0.11494 -0.21204 -0.11494 -0.21181 C -0.11164 -0.15671 -0.11528 -0.18056 -0.1066 -0.13982 C -0.10278 -0.12176 -0.08872 -0.10509 -0.07744 -0.09537 C -0.05591 -0.07685 -0.03803 -0.06227 -0.01216 -0.05833 C 0.04774 -0.06412 0.07795 -0.0588 0.12117 -0.10833 C 0.12534 -0.11921 0.12795 -0.12407 0.12951 -0.13611 C 0.12569 -0.1662 0.11788 -0.1875 0.10867 -0.21574 C 0.10572 -0.22477 0.09999 -0.23148 0.09617 -0.23982 C 0.09531 -0.24167 0.09166 -0.25278 0.08784 -0.25278 C 0.08645 -0.25278 0.08593 -0.25023 0.08506 -0.24907 L 0.08367 -0.23241 L 0.07951 -0.28982 " pathEditMode="fixed" rAng="0" ptsTypes="fffffffffffffffffffffffffffffffffffAAA">
                                      <p:cBhvr>
                                        <p:cTn id="10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830" y="-24907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188 0.08287 C -0.04879 0.13218 -0.06789 0.19097 -0.10244 0.23102 C -0.12483 0.25672 -0.14271 0.27084 -0.1691 0.28843 C -0.1948 0.30556 -0.22692 0.31806 -0.25521 0.32176 C -0.26025 0.32246 -0.26546 0.32292 -0.27049 0.32361 C -0.27553 0.32431 -0.28577 0.32547 -0.28577 0.3257 C -0.34636 0.32408 -0.34671 0.32917 -0.38577 0.31435 C -0.39219 0.3081 -0.40001 0.30394 -0.40521 0.29584 C -0.42761 0.26088 -0.43334 0.22662 -0.43994 0.18287 C -0.43942 0.17477 -0.43959 0.16667 -0.43855 0.1588 C -0.43699 0.14676 -0.42935 0.13287 -0.42744 0.12176 C -0.42535 0.1088 -0.42292 0.08889 -0.41771 0.07732 C -0.38629 0.00741 -0.32813 -0.04236 -0.26771 -0.05046 C -0.25157 -0.05625 -0.23699 -0.06342 -0.22049 -0.06713 C -0.20938 -0.06528 -0.1981 -0.06435 -0.18716 -0.06157 C -0.17587 -0.05879 -0.15383 -0.05046 -0.15383 -0.05023 C -0.1474 -0.0449 -0.14167 -0.0375 -0.13438 -0.03379 C -0.12431 -0.0287 -0.104 -0.01597 -0.09827 -0.00416 C -0.08091 0.03172 -0.0639 0.07014 -0.05383 0.11065 C -0.04966 0.16412 -0.04671 0.21875 -0.0566 0.27176 C -0.05973 0.30903 -0.05487 0.26852 -0.06355 0.30324 C -0.06858 0.32315 -0.06841 0.3463 -0.07744 0.36435 C -0.1132 0.43565 -0.18021 0.4632 -0.24133 0.46991 C -0.25712 0.47477 -0.27275 0.47685 -0.28855 0.48102 C -0.30938 0.48033 -0.33056 0.4838 -0.35105 0.47917 C -0.35626 0.47801 -0.35817 0.46898 -0.36216 0.46435 C -0.36754 0.4581 -0.37327 0.45209 -0.37883 0.44584 C -0.39237 0.43056 -0.40417 0.41621 -0.41355 0.39584 C -0.429 0.36227 -0.4316 0.32385 -0.43855 0.28658 C -0.43994 0.26389 -0.44185 0.24977 -0.43716 0.22547 C -0.43525 0.21574 -0.42935 0.20834 -0.42605 0.19954 C -0.42553 0.19653 -0.42553 0.19329 -0.42466 0.19028 C -0.42414 0.1882 -0.42344 0.1838 -0.42188 0.18472 C -0.42015 0.18588 -0.42188 0.18959 -0.42188 0.19213 L -0.37466 0.16621 " pathEditMode="fixed" rAng="0" ptsTypes="fffffffffffffffffffffffffffffffffAA">
                                      <p:cBhvr>
                                        <p:cTn id="12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007" y="12546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26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423 0.02477 C 0.01423 0.05787 0.04131 0.08472 0.0743 0.08472 C 0.11319 0.08472 0.12725 0.05486 0.13315 0.03681 L 0.13923 0.01273 C 0.1453 -0.00532 0.16023 -0.03519 0.20416 -0.03519 C 0.23228 -0.03519 0.26423 -0.00833 0.26423 0.02477 C 0.26423 0.05787 0.23228 0.08472 0.20416 0.08472 C 0.16023 0.08472 0.1453 0.05486 0.13923 0.03681 L 0.13315 0.01273 C 0.12725 -0.00532 0.11319 -0.03519 0.0743 -0.03519 C 0.04131 -0.03519 0.01423 -0.00833 0.01423 0.02477 Z " pathEditMode="fixed" rAng="0" ptsTypes="ffFffffFfff">
                                      <p:cBhvr>
                                        <p:cTn id="14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719 0.05231 C 0.08611 0.05231 0.14219 0.10833 0.14219 0.17731 C 0.14219 0.24629 0.08611 0.30231 0.01719 0.30231 C -0.05174 0.30231 -0.10781 0.24629 -0.10781 0.17731 C -0.10781 0.10833 -0.05174 0.05231 0.01719 0.05231 Z " pathEditMode="fixed" rAng="0" ptsTypes="fffff">
                                      <p:cBhvr>
                                        <p:cTn id="16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26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32" presetClass="emp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Rot by="120000">
                                      <p:cBhvr>
                                        <p:cTn id="3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ربع نص 7"/>
          <p:cNvSpPr txBox="1"/>
          <p:nvPr/>
        </p:nvSpPr>
        <p:spPr>
          <a:xfrm>
            <a:off x="178925" y="1222304"/>
            <a:ext cx="3456971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/>
              <a:t>الأشكال ثلاثية الأبعاد</a:t>
            </a:r>
          </a:p>
        </p:txBody>
      </p:sp>
      <p:sp>
        <p:nvSpPr>
          <p:cNvPr id="9" name="زاوية مطوية 8"/>
          <p:cNvSpPr/>
          <p:nvPr/>
        </p:nvSpPr>
        <p:spPr>
          <a:xfrm>
            <a:off x="395242" y="2132856"/>
            <a:ext cx="3024337" cy="3248318"/>
          </a:xfrm>
          <a:prstGeom prst="foldedCorner">
            <a:avLst/>
          </a:prstGeom>
          <a:solidFill>
            <a:srgbClr val="FFFFCC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/>
          <p:cNvSpPr txBox="1"/>
          <p:nvPr/>
        </p:nvSpPr>
        <p:spPr>
          <a:xfrm>
            <a:off x="467030" y="2188582"/>
            <a:ext cx="2880760" cy="21467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/>
              <a:t>الاسم : </a:t>
            </a:r>
            <a:r>
              <a:rPr lang="ar-SA" dirty="0"/>
              <a:t>..............................</a:t>
            </a:r>
          </a:p>
          <a:p>
            <a:pPr>
              <a:lnSpc>
                <a:spcPct val="150000"/>
              </a:lnSpc>
            </a:pPr>
            <a:endParaRPr lang="ar-SA" sz="1400" b="1" dirty="0"/>
          </a:p>
          <a:p>
            <a:pPr>
              <a:lnSpc>
                <a:spcPct val="150000"/>
              </a:lnSpc>
            </a:pPr>
            <a:r>
              <a:rPr lang="ar-SA" b="1" dirty="0"/>
              <a:t>سمِّ شكلين من الأشكال ثلاثية الأبعاد لهما 6 أوجه ؟</a:t>
            </a:r>
          </a:p>
          <a:p>
            <a:pPr>
              <a:lnSpc>
                <a:spcPct val="150000"/>
              </a:lnSpc>
            </a:pPr>
            <a:endParaRPr lang="ar-SA" sz="900" dirty="0"/>
          </a:p>
          <a:p>
            <a:pPr>
              <a:lnSpc>
                <a:spcPct val="150000"/>
              </a:lnSpc>
            </a:pPr>
            <a:r>
              <a:rPr lang="ar-SA" dirty="0"/>
              <a:t>	</a:t>
            </a:r>
          </a:p>
        </p:txBody>
      </p:sp>
      <p:pic>
        <p:nvPicPr>
          <p:cNvPr id="12" name="صورة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90031" y="3573016"/>
            <a:ext cx="1190625" cy="666750"/>
          </a:xfrm>
          <a:prstGeom prst="rect">
            <a:avLst/>
          </a:prstGeom>
        </p:spPr>
      </p:pic>
      <p:graphicFrame>
        <p:nvGraphicFramePr>
          <p:cNvPr id="17" name="جدول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4928734"/>
              </p:ext>
            </p:extLst>
          </p:nvPr>
        </p:nvGraphicFramePr>
        <p:xfrm>
          <a:off x="3902356" y="781863"/>
          <a:ext cx="5054840" cy="7416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937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37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37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37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dirty="0"/>
                        <a:t>مجموعة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dirty="0"/>
                        <a:t>رضوان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/>
                        <a:t>راكان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/>
                        <a:t>أيمن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/>
                        <a:t>سامر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الكويت</a:t>
                      </a:r>
                      <a:endParaRPr lang="ar-SA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8" name="مستطيل 17"/>
          <p:cNvSpPr/>
          <p:nvPr/>
        </p:nvSpPr>
        <p:spPr>
          <a:xfrm>
            <a:off x="614428" y="188640"/>
            <a:ext cx="258596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4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تقييم الدرس</a:t>
            </a:r>
          </a:p>
        </p:txBody>
      </p:sp>
      <p:graphicFrame>
        <p:nvGraphicFramePr>
          <p:cNvPr id="19" name="جدول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6107481"/>
              </p:ext>
            </p:extLst>
          </p:nvPr>
        </p:nvGraphicFramePr>
        <p:xfrm>
          <a:off x="3902356" y="1911699"/>
          <a:ext cx="5054840" cy="741680"/>
        </p:xfrm>
        <a:graphic>
          <a:graphicData uri="http://schemas.openxmlformats.org/drawingml/2006/table">
            <a:tbl>
              <a:tblPr rtl="1" firstRow="1" bandRow="1">
                <a:tableStyleId>{F5AB1C69-6EDB-4FF4-983F-18BD219EF322}</a:tableStyleId>
              </a:tblPr>
              <a:tblGrid>
                <a:gridCol w="9937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37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37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37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dirty="0"/>
                        <a:t>مجموعة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dirty="0"/>
                        <a:t>إياد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/>
                        <a:t>ي . غيلان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/>
                        <a:t>يزن حمزه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/>
                        <a:t>عمار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السعودية</a:t>
                      </a:r>
                      <a:endParaRPr lang="ar-SA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0" name="جدول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524128"/>
              </p:ext>
            </p:extLst>
          </p:nvPr>
        </p:nvGraphicFramePr>
        <p:xfrm>
          <a:off x="3902356" y="3041535"/>
          <a:ext cx="5054840" cy="741680"/>
        </p:xfrm>
        <a:graphic>
          <a:graphicData uri="http://schemas.openxmlformats.org/drawingml/2006/table">
            <a:tbl>
              <a:tblPr rtl="1" firstRow="1" bandRow="1">
                <a:tableStyleId>{073A0DAA-6AF3-43AB-8588-CEC1D06C72B9}</a:tableStyleId>
              </a:tblPr>
              <a:tblGrid>
                <a:gridCol w="9937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37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37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37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dirty="0"/>
                        <a:t>مجموعة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dirty="0"/>
                        <a:t>أحمد رزق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/>
                        <a:t>ع . وحيد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/>
                        <a:t>ي . </a:t>
                      </a:r>
                      <a:r>
                        <a:rPr lang="ar-SA" sz="1600" dirty="0" err="1"/>
                        <a:t>زيلعي</a:t>
                      </a:r>
                      <a:endParaRPr lang="ar-SA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الإمارات</a:t>
                      </a:r>
                      <a:endParaRPr lang="ar-SA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1" name="جدول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3355205"/>
              </p:ext>
            </p:extLst>
          </p:nvPr>
        </p:nvGraphicFramePr>
        <p:xfrm>
          <a:off x="3902356" y="4171371"/>
          <a:ext cx="5054840" cy="741680"/>
        </p:xfrm>
        <a:graphic>
          <a:graphicData uri="http://schemas.openxmlformats.org/drawingml/2006/table">
            <a:tbl>
              <a:tblPr rtl="1" firstRow="1" bandRow="1">
                <a:tableStyleId>{F5AB1C69-6EDB-4FF4-983F-18BD219EF322}</a:tableStyleId>
              </a:tblPr>
              <a:tblGrid>
                <a:gridCol w="9937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37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37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37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dirty="0"/>
                        <a:t>مجموعة</a:t>
                      </a: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dirty="0"/>
                        <a:t>ع . </a:t>
                      </a:r>
                      <a:r>
                        <a:rPr lang="ar-SA" sz="1600" baseline="0" dirty="0"/>
                        <a:t>دايلي</a:t>
                      </a:r>
                      <a:endParaRPr lang="ar-SA" sz="1600" dirty="0"/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/>
                        <a:t>ع . غيلان</a:t>
                      </a: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/>
                        <a:t>م . دايلي</a:t>
                      </a: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/>
                        <a:t>مناف</a:t>
                      </a: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عمان</a:t>
                      </a:r>
                      <a:endParaRPr lang="ar-SA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4" name="جدول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7937738"/>
              </p:ext>
            </p:extLst>
          </p:nvPr>
        </p:nvGraphicFramePr>
        <p:xfrm>
          <a:off x="3902356" y="5301208"/>
          <a:ext cx="5054840" cy="741680"/>
        </p:xfrm>
        <a:graphic>
          <a:graphicData uri="http://schemas.openxmlformats.org/drawingml/2006/table">
            <a:tbl>
              <a:tblPr rtl="1" firstRow="1" bandRow="1">
                <a:tableStyleId>{F5AB1C69-6EDB-4FF4-983F-18BD219EF322}</a:tableStyleId>
              </a:tblPr>
              <a:tblGrid>
                <a:gridCol w="9937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37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37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37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dirty="0"/>
                        <a:t>مجموعة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dirty="0"/>
                        <a:t>أصيل 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/>
                        <a:t>م . مهاجر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/>
                        <a:t>م . زكري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/>
                        <a:t>مالك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البحرين</a:t>
                      </a:r>
                      <a:endParaRPr lang="ar-SA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FFC9C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>
                    <a:solidFill>
                      <a:srgbClr val="FFC9C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>
                    <a:solidFill>
                      <a:srgbClr val="FFC9C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>
                    <a:solidFill>
                      <a:srgbClr val="FFC9C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>
                    <a:solidFill>
                      <a:srgbClr val="FFC9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5" name="مربع نص 24"/>
          <p:cNvSpPr txBox="1"/>
          <p:nvPr/>
        </p:nvSpPr>
        <p:spPr>
          <a:xfrm>
            <a:off x="-5441" y="5589240"/>
            <a:ext cx="3572197" cy="960328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000" b="1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معلم الرياضيات</a:t>
            </a:r>
          </a:p>
          <a:p>
            <a:pPr marL="0" marR="0" lvl="0" indent="0" algn="ctr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000" b="1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أ. توفيق علي ز كري</a:t>
            </a:r>
          </a:p>
        </p:txBody>
      </p:sp>
      <p:sp>
        <p:nvSpPr>
          <p:cNvPr id="14" name="مستطيل 13"/>
          <p:cNvSpPr/>
          <p:nvPr/>
        </p:nvSpPr>
        <p:spPr>
          <a:xfrm>
            <a:off x="5201894" y="116632"/>
            <a:ext cx="233429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3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الصف الرابع ب</a:t>
            </a:r>
          </a:p>
        </p:txBody>
      </p:sp>
    </p:spTree>
    <p:extLst>
      <p:ext uri="{BB962C8B-B14F-4D97-AF65-F5344CB8AC3E}">
        <p14:creationId xmlns:p14="http://schemas.microsoft.com/office/powerpoint/2010/main" val="654447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مجموعة 9"/>
          <p:cNvGrpSpPr/>
          <p:nvPr/>
        </p:nvGrpSpPr>
        <p:grpSpPr>
          <a:xfrm>
            <a:off x="6558102" y="439455"/>
            <a:ext cx="2249763" cy="1479901"/>
            <a:chOff x="5580112" y="928293"/>
            <a:chExt cx="2664296" cy="1870637"/>
          </a:xfrm>
        </p:grpSpPr>
        <p:sp>
          <p:nvSpPr>
            <p:cNvPr id="11" name="مستطيل مستدير الزوايا 3"/>
            <p:cNvSpPr/>
            <p:nvPr/>
          </p:nvSpPr>
          <p:spPr>
            <a:xfrm rot="20692250">
              <a:off x="5759495" y="928293"/>
              <a:ext cx="2273178" cy="1836204"/>
            </a:xfrm>
            <a:custGeom>
              <a:avLst/>
              <a:gdLst>
                <a:gd name="connsiteX0" fmla="*/ 0 w 2736304"/>
                <a:gd name="connsiteY0" fmla="*/ 252033 h 1512168"/>
                <a:gd name="connsiteX1" fmla="*/ 252033 w 2736304"/>
                <a:gd name="connsiteY1" fmla="*/ 0 h 1512168"/>
                <a:gd name="connsiteX2" fmla="*/ 2484271 w 2736304"/>
                <a:gd name="connsiteY2" fmla="*/ 0 h 1512168"/>
                <a:gd name="connsiteX3" fmla="*/ 2736304 w 2736304"/>
                <a:gd name="connsiteY3" fmla="*/ 252033 h 1512168"/>
                <a:gd name="connsiteX4" fmla="*/ 2736304 w 2736304"/>
                <a:gd name="connsiteY4" fmla="*/ 1260135 h 1512168"/>
                <a:gd name="connsiteX5" fmla="*/ 2484271 w 2736304"/>
                <a:gd name="connsiteY5" fmla="*/ 1512168 h 1512168"/>
                <a:gd name="connsiteX6" fmla="*/ 252033 w 2736304"/>
                <a:gd name="connsiteY6" fmla="*/ 1512168 h 1512168"/>
                <a:gd name="connsiteX7" fmla="*/ 0 w 2736304"/>
                <a:gd name="connsiteY7" fmla="*/ 1260135 h 1512168"/>
                <a:gd name="connsiteX8" fmla="*/ 0 w 2736304"/>
                <a:gd name="connsiteY8" fmla="*/ 252033 h 1512168"/>
                <a:gd name="connsiteX0" fmla="*/ 13458 w 2749762"/>
                <a:gd name="connsiteY0" fmla="*/ 252033 h 1512168"/>
                <a:gd name="connsiteX1" fmla="*/ 91320 w 2749762"/>
                <a:gd name="connsiteY1" fmla="*/ 145143 h 1512168"/>
                <a:gd name="connsiteX2" fmla="*/ 2497729 w 2749762"/>
                <a:gd name="connsiteY2" fmla="*/ 0 h 1512168"/>
                <a:gd name="connsiteX3" fmla="*/ 2749762 w 2749762"/>
                <a:gd name="connsiteY3" fmla="*/ 252033 h 1512168"/>
                <a:gd name="connsiteX4" fmla="*/ 2749762 w 2749762"/>
                <a:gd name="connsiteY4" fmla="*/ 1260135 h 1512168"/>
                <a:gd name="connsiteX5" fmla="*/ 2497729 w 2749762"/>
                <a:gd name="connsiteY5" fmla="*/ 1512168 h 1512168"/>
                <a:gd name="connsiteX6" fmla="*/ 265491 w 2749762"/>
                <a:gd name="connsiteY6" fmla="*/ 1512168 h 1512168"/>
                <a:gd name="connsiteX7" fmla="*/ 13458 w 2749762"/>
                <a:gd name="connsiteY7" fmla="*/ 1260135 h 1512168"/>
                <a:gd name="connsiteX8" fmla="*/ 13458 w 2749762"/>
                <a:gd name="connsiteY8" fmla="*/ 252033 h 1512168"/>
                <a:gd name="connsiteX0" fmla="*/ 13458 w 2749762"/>
                <a:gd name="connsiteY0" fmla="*/ 252033 h 1512168"/>
                <a:gd name="connsiteX1" fmla="*/ 91320 w 2749762"/>
                <a:gd name="connsiteY1" fmla="*/ 145143 h 1512168"/>
                <a:gd name="connsiteX2" fmla="*/ 2497729 w 2749762"/>
                <a:gd name="connsiteY2" fmla="*/ 0 h 1512168"/>
                <a:gd name="connsiteX3" fmla="*/ 2749762 w 2749762"/>
                <a:gd name="connsiteY3" fmla="*/ 252033 h 1512168"/>
                <a:gd name="connsiteX4" fmla="*/ 2749762 w 2749762"/>
                <a:gd name="connsiteY4" fmla="*/ 1260135 h 1512168"/>
                <a:gd name="connsiteX5" fmla="*/ 2497729 w 2749762"/>
                <a:gd name="connsiteY5" fmla="*/ 1512168 h 1512168"/>
                <a:gd name="connsiteX6" fmla="*/ 207434 w 2749762"/>
                <a:gd name="connsiteY6" fmla="*/ 1308968 h 1512168"/>
                <a:gd name="connsiteX7" fmla="*/ 13458 w 2749762"/>
                <a:gd name="connsiteY7" fmla="*/ 1260135 h 1512168"/>
                <a:gd name="connsiteX8" fmla="*/ 13458 w 2749762"/>
                <a:gd name="connsiteY8" fmla="*/ 252033 h 1512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49762" h="1512168">
                  <a:moveTo>
                    <a:pt x="13458" y="252033"/>
                  </a:moveTo>
                  <a:cubicBezTo>
                    <a:pt x="13458" y="112839"/>
                    <a:pt x="-47874" y="145143"/>
                    <a:pt x="91320" y="145143"/>
                  </a:cubicBezTo>
                  <a:cubicBezTo>
                    <a:pt x="835399" y="145143"/>
                    <a:pt x="1753650" y="0"/>
                    <a:pt x="2497729" y="0"/>
                  </a:cubicBezTo>
                  <a:cubicBezTo>
                    <a:pt x="2636923" y="0"/>
                    <a:pt x="2749762" y="112839"/>
                    <a:pt x="2749762" y="252033"/>
                  </a:cubicBezTo>
                  <a:lnTo>
                    <a:pt x="2749762" y="1260135"/>
                  </a:lnTo>
                  <a:cubicBezTo>
                    <a:pt x="2749762" y="1399329"/>
                    <a:pt x="2636923" y="1512168"/>
                    <a:pt x="2497729" y="1512168"/>
                  </a:cubicBezTo>
                  <a:lnTo>
                    <a:pt x="207434" y="1308968"/>
                  </a:lnTo>
                  <a:cubicBezTo>
                    <a:pt x="68240" y="1308968"/>
                    <a:pt x="13458" y="1399329"/>
                    <a:pt x="13458" y="1260135"/>
                  </a:cubicBezTo>
                  <a:lnTo>
                    <a:pt x="13458" y="252033"/>
                  </a:lnTo>
                  <a:close/>
                </a:path>
              </a:pathLst>
            </a:cu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2" name="مستطيل مستدير الزوايا 3"/>
            <p:cNvSpPr/>
            <p:nvPr/>
          </p:nvSpPr>
          <p:spPr>
            <a:xfrm>
              <a:off x="5580112" y="962726"/>
              <a:ext cx="2664296" cy="1836204"/>
            </a:xfrm>
            <a:custGeom>
              <a:avLst/>
              <a:gdLst>
                <a:gd name="connsiteX0" fmla="*/ 0 w 2736304"/>
                <a:gd name="connsiteY0" fmla="*/ 252033 h 1512168"/>
                <a:gd name="connsiteX1" fmla="*/ 252033 w 2736304"/>
                <a:gd name="connsiteY1" fmla="*/ 0 h 1512168"/>
                <a:gd name="connsiteX2" fmla="*/ 2484271 w 2736304"/>
                <a:gd name="connsiteY2" fmla="*/ 0 h 1512168"/>
                <a:gd name="connsiteX3" fmla="*/ 2736304 w 2736304"/>
                <a:gd name="connsiteY3" fmla="*/ 252033 h 1512168"/>
                <a:gd name="connsiteX4" fmla="*/ 2736304 w 2736304"/>
                <a:gd name="connsiteY4" fmla="*/ 1260135 h 1512168"/>
                <a:gd name="connsiteX5" fmla="*/ 2484271 w 2736304"/>
                <a:gd name="connsiteY5" fmla="*/ 1512168 h 1512168"/>
                <a:gd name="connsiteX6" fmla="*/ 252033 w 2736304"/>
                <a:gd name="connsiteY6" fmla="*/ 1512168 h 1512168"/>
                <a:gd name="connsiteX7" fmla="*/ 0 w 2736304"/>
                <a:gd name="connsiteY7" fmla="*/ 1260135 h 1512168"/>
                <a:gd name="connsiteX8" fmla="*/ 0 w 2736304"/>
                <a:gd name="connsiteY8" fmla="*/ 252033 h 1512168"/>
                <a:gd name="connsiteX0" fmla="*/ 13458 w 2749762"/>
                <a:gd name="connsiteY0" fmla="*/ 252033 h 1512168"/>
                <a:gd name="connsiteX1" fmla="*/ 91320 w 2749762"/>
                <a:gd name="connsiteY1" fmla="*/ 145143 h 1512168"/>
                <a:gd name="connsiteX2" fmla="*/ 2497729 w 2749762"/>
                <a:gd name="connsiteY2" fmla="*/ 0 h 1512168"/>
                <a:gd name="connsiteX3" fmla="*/ 2749762 w 2749762"/>
                <a:gd name="connsiteY3" fmla="*/ 252033 h 1512168"/>
                <a:gd name="connsiteX4" fmla="*/ 2749762 w 2749762"/>
                <a:gd name="connsiteY4" fmla="*/ 1260135 h 1512168"/>
                <a:gd name="connsiteX5" fmla="*/ 2497729 w 2749762"/>
                <a:gd name="connsiteY5" fmla="*/ 1512168 h 1512168"/>
                <a:gd name="connsiteX6" fmla="*/ 265491 w 2749762"/>
                <a:gd name="connsiteY6" fmla="*/ 1512168 h 1512168"/>
                <a:gd name="connsiteX7" fmla="*/ 13458 w 2749762"/>
                <a:gd name="connsiteY7" fmla="*/ 1260135 h 1512168"/>
                <a:gd name="connsiteX8" fmla="*/ 13458 w 2749762"/>
                <a:gd name="connsiteY8" fmla="*/ 252033 h 1512168"/>
                <a:gd name="connsiteX0" fmla="*/ 13458 w 2749762"/>
                <a:gd name="connsiteY0" fmla="*/ 252033 h 1512168"/>
                <a:gd name="connsiteX1" fmla="*/ 91320 w 2749762"/>
                <a:gd name="connsiteY1" fmla="*/ 145143 h 1512168"/>
                <a:gd name="connsiteX2" fmla="*/ 2497729 w 2749762"/>
                <a:gd name="connsiteY2" fmla="*/ 0 h 1512168"/>
                <a:gd name="connsiteX3" fmla="*/ 2749762 w 2749762"/>
                <a:gd name="connsiteY3" fmla="*/ 252033 h 1512168"/>
                <a:gd name="connsiteX4" fmla="*/ 2749762 w 2749762"/>
                <a:gd name="connsiteY4" fmla="*/ 1260135 h 1512168"/>
                <a:gd name="connsiteX5" fmla="*/ 2497729 w 2749762"/>
                <a:gd name="connsiteY5" fmla="*/ 1512168 h 1512168"/>
                <a:gd name="connsiteX6" fmla="*/ 207434 w 2749762"/>
                <a:gd name="connsiteY6" fmla="*/ 1308968 h 1512168"/>
                <a:gd name="connsiteX7" fmla="*/ 13458 w 2749762"/>
                <a:gd name="connsiteY7" fmla="*/ 1260135 h 1512168"/>
                <a:gd name="connsiteX8" fmla="*/ 13458 w 2749762"/>
                <a:gd name="connsiteY8" fmla="*/ 252033 h 1512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49762" h="1512168">
                  <a:moveTo>
                    <a:pt x="13458" y="252033"/>
                  </a:moveTo>
                  <a:cubicBezTo>
                    <a:pt x="13458" y="112839"/>
                    <a:pt x="-47874" y="145143"/>
                    <a:pt x="91320" y="145143"/>
                  </a:cubicBezTo>
                  <a:cubicBezTo>
                    <a:pt x="835399" y="145143"/>
                    <a:pt x="1753650" y="0"/>
                    <a:pt x="2497729" y="0"/>
                  </a:cubicBezTo>
                  <a:cubicBezTo>
                    <a:pt x="2636923" y="0"/>
                    <a:pt x="2749762" y="112839"/>
                    <a:pt x="2749762" y="252033"/>
                  </a:cubicBezTo>
                  <a:lnTo>
                    <a:pt x="2749762" y="1260135"/>
                  </a:lnTo>
                  <a:cubicBezTo>
                    <a:pt x="2749762" y="1399329"/>
                    <a:pt x="2636923" y="1512168"/>
                    <a:pt x="2497729" y="1512168"/>
                  </a:cubicBezTo>
                  <a:lnTo>
                    <a:pt x="207434" y="1308968"/>
                  </a:lnTo>
                  <a:cubicBezTo>
                    <a:pt x="68240" y="1308968"/>
                    <a:pt x="13458" y="1399329"/>
                    <a:pt x="13458" y="1260135"/>
                  </a:cubicBezTo>
                  <a:lnTo>
                    <a:pt x="13458" y="252033"/>
                  </a:lnTo>
                  <a:close/>
                </a:path>
              </a:pathLst>
            </a:cu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3" name="مستطيل مستدير الزوايا 3"/>
            <p:cNvSpPr/>
            <p:nvPr/>
          </p:nvSpPr>
          <p:spPr>
            <a:xfrm>
              <a:off x="5796136" y="1124744"/>
              <a:ext cx="2232248" cy="1512168"/>
            </a:xfrm>
            <a:custGeom>
              <a:avLst/>
              <a:gdLst>
                <a:gd name="connsiteX0" fmla="*/ 0 w 2736304"/>
                <a:gd name="connsiteY0" fmla="*/ 252033 h 1512168"/>
                <a:gd name="connsiteX1" fmla="*/ 252033 w 2736304"/>
                <a:gd name="connsiteY1" fmla="*/ 0 h 1512168"/>
                <a:gd name="connsiteX2" fmla="*/ 2484271 w 2736304"/>
                <a:gd name="connsiteY2" fmla="*/ 0 h 1512168"/>
                <a:gd name="connsiteX3" fmla="*/ 2736304 w 2736304"/>
                <a:gd name="connsiteY3" fmla="*/ 252033 h 1512168"/>
                <a:gd name="connsiteX4" fmla="*/ 2736304 w 2736304"/>
                <a:gd name="connsiteY4" fmla="*/ 1260135 h 1512168"/>
                <a:gd name="connsiteX5" fmla="*/ 2484271 w 2736304"/>
                <a:gd name="connsiteY5" fmla="*/ 1512168 h 1512168"/>
                <a:gd name="connsiteX6" fmla="*/ 252033 w 2736304"/>
                <a:gd name="connsiteY6" fmla="*/ 1512168 h 1512168"/>
                <a:gd name="connsiteX7" fmla="*/ 0 w 2736304"/>
                <a:gd name="connsiteY7" fmla="*/ 1260135 h 1512168"/>
                <a:gd name="connsiteX8" fmla="*/ 0 w 2736304"/>
                <a:gd name="connsiteY8" fmla="*/ 252033 h 1512168"/>
                <a:gd name="connsiteX0" fmla="*/ 13458 w 2749762"/>
                <a:gd name="connsiteY0" fmla="*/ 252033 h 1512168"/>
                <a:gd name="connsiteX1" fmla="*/ 91320 w 2749762"/>
                <a:gd name="connsiteY1" fmla="*/ 145143 h 1512168"/>
                <a:gd name="connsiteX2" fmla="*/ 2497729 w 2749762"/>
                <a:gd name="connsiteY2" fmla="*/ 0 h 1512168"/>
                <a:gd name="connsiteX3" fmla="*/ 2749762 w 2749762"/>
                <a:gd name="connsiteY3" fmla="*/ 252033 h 1512168"/>
                <a:gd name="connsiteX4" fmla="*/ 2749762 w 2749762"/>
                <a:gd name="connsiteY4" fmla="*/ 1260135 h 1512168"/>
                <a:gd name="connsiteX5" fmla="*/ 2497729 w 2749762"/>
                <a:gd name="connsiteY5" fmla="*/ 1512168 h 1512168"/>
                <a:gd name="connsiteX6" fmla="*/ 265491 w 2749762"/>
                <a:gd name="connsiteY6" fmla="*/ 1512168 h 1512168"/>
                <a:gd name="connsiteX7" fmla="*/ 13458 w 2749762"/>
                <a:gd name="connsiteY7" fmla="*/ 1260135 h 1512168"/>
                <a:gd name="connsiteX8" fmla="*/ 13458 w 2749762"/>
                <a:gd name="connsiteY8" fmla="*/ 252033 h 1512168"/>
                <a:gd name="connsiteX0" fmla="*/ 13458 w 2749762"/>
                <a:gd name="connsiteY0" fmla="*/ 252033 h 1512168"/>
                <a:gd name="connsiteX1" fmla="*/ 91320 w 2749762"/>
                <a:gd name="connsiteY1" fmla="*/ 145143 h 1512168"/>
                <a:gd name="connsiteX2" fmla="*/ 2497729 w 2749762"/>
                <a:gd name="connsiteY2" fmla="*/ 0 h 1512168"/>
                <a:gd name="connsiteX3" fmla="*/ 2749762 w 2749762"/>
                <a:gd name="connsiteY3" fmla="*/ 252033 h 1512168"/>
                <a:gd name="connsiteX4" fmla="*/ 2749762 w 2749762"/>
                <a:gd name="connsiteY4" fmla="*/ 1260135 h 1512168"/>
                <a:gd name="connsiteX5" fmla="*/ 2497729 w 2749762"/>
                <a:gd name="connsiteY5" fmla="*/ 1512168 h 1512168"/>
                <a:gd name="connsiteX6" fmla="*/ 207434 w 2749762"/>
                <a:gd name="connsiteY6" fmla="*/ 1308968 h 1512168"/>
                <a:gd name="connsiteX7" fmla="*/ 13458 w 2749762"/>
                <a:gd name="connsiteY7" fmla="*/ 1260135 h 1512168"/>
                <a:gd name="connsiteX8" fmla="*/ 13458 w 2749762"/>
                <a:gd name="connsiteY8" fmla="*/ 252033 h 1512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49762" h="1512168">
                  <a:moveTo>
                    <a:pt x="13458" y="252033"/>
                  </a:moveTo>
                  <a:cubicBezTo>
                    <a:pt x="13458" y="112839"/>
                    <a:pt x="-47874" y="145143"/>
                    <a:pt x="91320" y="145143"/>
                  </a:cubicBezTo>
                  <a:cubicBezTo>
                    <a:pt x="835399" y="145143"/>
                    <a:pt x="1753650" y="0"/>
                    <a:pt x="2497729" y="0"/>
                  </a:cubicBezTo>
                  <a:cubicBezTo>
                    <a:pt x="2636923" y="0"/>
                    <a:pt x="2749762" y="112839"/>
                    <a:pt x="2749762" y="252033"/>
                  </a:cubicBezTo>
                  <a:lnTo>
                    <a:pt x="2749762" y="1260135"/>
                  </a:lnTo>
                  <a:cubicBezTo>
                    <a:pt x="2749762" y="1399329"/>
                    <a:pt x="2636923" y="1512168"/>
                    <a:pt x="2497729" y="1512168"/>
                  </a:cubicBezTo>
                  <a:lnTo>
                    <a:pt x="207434" y="1308968"/>
                  </a:lnTo>
                  <a:cubicBezTo>
                    <a:pt x="68240" y="1308968"/>
                    <a:pt x="13458" y="1399329"/>
                    <a:pt x="13458" y="1260135"/>
                  </a:cubicBezTo>
                  <a:lnTo>
                    <a:pt x="13458" y="252033"/>
                  </a:lnTo>
                  <a:close/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>
                <a:lnSpc>
                  <a:spcPct val="150000"/>
                </a:lnSpc>
              </a:pPr>
              <a:r>
                <a:rPr lang="ar-SA" sz="3200" b="1" dirty="0">
                  <a:solidFill>
                    <a:schemeClr val="tx1"/>
                  </a:solidFill>
                </a:rPr>
                <a:t>المفردات</a:t>
              </a:r>
            </a:p>
          </p:txBody>
        </p:sp>
      </p:grpSp>
      <p:pic>
        <p:nvPicPr>
          <p:cNvPr id="2" name="صورة 1" descr="لقطة الشاشة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6885" y="2359511"/>
            <a:ext cx="2873107" cy="2029832"/>
          </a:xfrm>
          <a:prstGeom prst="rect">
            <a:avLst/>
          </a:prstGeom>
        </p:spPr>
      </p:pic>
      <p:sp>
        <p:nvSpPr>
          <p:cNvPr id="60" name="وسيلة شرح بيضاوية 59"/>
          <p:cNvSpPr/>
          <p:nvPr/>
        </p:nvSpPr>
        <p:spPr>
          <a:xfrm>
            <a:off x="3779912" y="1168157"/>
            <a:ext cx="1679812" cy="949274"/>
          </a:xfrm>
          <a:prstGeom prst="wedgeEllipseCallout">
            <a:avLst>
              <a:gd name="adj1" fmla="val -48143"/>
              <a:gd name="adj2" fmla="val 90020"/>
            </a:avLst>
          </a:prstGeom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/>
              <a:t>سطح مستوٍ</a:t>
            </a:r>
          </a:p>
        </p:txBody>
      </p:sp>
      <p:sp>
        <p:nvSpPr>
          <p:cNvPr id="62" name="وسيلة شرح بيضاوية 61"/>
          <p:cNvSpPr/>
          <p:nvPr/>
        </p:nvSpPr>
        <p:spPr>
          <a:xfrm>
            <a:off x="247472" y="1119155"/>
            <a:ext cx="2416938" cy="806082"/>
          </a:xfrm>
          <a:prstGeom prst="wedgeEllipseCallout">
            <a:avLst>
              <a:gd name="adj1" fmla="val 22899"/>
              <a:gd name="adj2" fmla="val 113485"/>
            </a:avLst>
          </a:prstGeom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/>
              <a:t>تلتقي ثلاثة أوجه</a:t>
            </a:r>
          </a:p>
          <a:p>
            <a:pPr algn="ctr"/>
            <a:r>
              <a:rPr lang="ar-SA" sz="2000" b="1" dirty="0"/>
              <a:t> أو أكثر في رأس </a:t>
            </a:r>
          </a:p>
        </p:txBody>
      </p:sp>
      <p:sp>
        <p:nvSpPr>
          <p:cNvPr id="63" name="وسيلة شرح بيضاوية 62"/>
          <p:cNvSpPr/>
          <p:nvPr/>
        </p:nvSpPr>
        <p:spPr>
          <a:xfrm>
            <a:off x="404557" y="4755267"/>
            <a:ext cx="1811144" cy="812929"/>
          </a:xfrm>
          <a:prstGeom prst="wedgeEllipseCallout">
            <a:avLst>
              <a:gd name="adj1" fmla="val 40868"/>
              <a:gd name="adj2" fmla="val -117813"/>
            </a:avLst>
          </a:prstGeom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/>
              <a:t>يلتقي وجهان في حرف</a:t>
            </a:r>
          </a:p>
        </p:txBody>
      </p:sp>
      <p:sp>
        <p:nvSpPr>
          <p:cNvPr id="64" name="مربع نص 63"/>
          <p:cNvSpPr txBox="1"/>
          <p:nvPr/>
        </p:nvSpPr>
        <p:spPr>
          <a:xfrm>
            <a:off x="5652120" y="2207181"/>
            <a:ext cx="2592289" cy="57888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800" b="1" dirty="0"/>
              <a:t>الشكل الثلاثي الأبعاد </a:t>
            </a:r>
          </a:p>
        </p:txBody>
      </p:sp>
      <p:sp>
        <p:nvSpPr>
          <p:cNvPr id="65" name="مربع نص 64"/>
          <p:cNvSpPr txBox="1"/>
          <p:nvPr/>
        </p:nvSpPr>
        <p:spPr>
          <a:xfrm>
            <a:off x="5821637" y="2924944"/>
            <a:ext cx="2253253" cy="1940957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justLow">
              <a:lnSpc>
                <a:spcPct val="150000"/>
              </a:lnSpc>
            </a:pPr>
            <a:r>
              <a:rPr lang="ar-SA" sz="2400" b="1" dirty="0"/>
              <a:t>هو مجسم له طول وعرض وارتفاع </a:t>
            </a:r>
          </a:p>
          <a:p>
            <a:pPr algn="ctr">
              <a:lnSpc>
                <a:spcPct val="150000"/>
              </a:lnSpc>
            </a:pPr>
            <a:r>
              <a:rPr lang="ar-SA" sz="2400" b="1" dirty="0"/>
              <a:t>( ثلاثة أبعاد ) 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6205768" y="5368141"/>
            <a:ext cx="707245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000" b="1" dirty="0"/>
              <a:t>عرض</a:t>
            </a:r>
          </a:p>
        </p:txBody>
      </p:sp>
      <p:sp>
        <p:nvSpPr>
          <p:cNvPr id="21" name="مربع نص 20"/>
          <p:cNvSpPr txBox="1"/>
          <p:nvPr/>
        </p:nvSpPr>
        <p:spPr>
          <a:xfrm>
            <a:off x="2843808" y="5895626"/>
            <a:ext cx="550151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000" b="1" dirty="0"/>
              <a:t>طول</a:t>
            </a:r>
          </a:p>
        </p:txBody>
      </p:sp>
      <p:sp>
        <p:nvSpPr>
          <p:cNvPr id="22" name="مربع نص 21"/>
          <p:cNvSpPr txBox="1"/>
          <p:nvPr/>
        </p:nvSpPr>
        <p:spPr>
          <a:xfrm>
            <a:off x="4884821" y="3831637"/>
            <a:ext cx="704039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000" b="1" dirty="0"/>
              <a:t>ارتفاع</a:t>
            </a:r>
          </a:p>
        </p:txBody>
      </p:sp>
      <p:cxnSp>
        <p:nvCxnSpPr>
          <p:cNvPr id="27" name="رابط مستقيم 26"/>
          <p:cNvCxnSpPr/>
          <p:nvPr/>
        </p:nvCxnSpPr>
        <p:spPr>
          <a:xfrm>
            <a:off x="3463218" y="6093296"/>
            <a:ext cx="1866917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رابط مستقيم 28"/>
          <p:cNvCxnSpPr/>
          <p:nvPr/>
        </p:nvCxnSpPr>
        <p:spPr>
          <a:xfrm flipH="1">
            <a:off x="5330343" y="5697957"/>
            <a:ext cx="910691" cy="395339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رابط مستقيم 27"/>
          <p:cNvCxnSpPr/>
          <p:nvPr/>
        </p:nvCxnSpPr>
        <p:spPr>
          <a:xfrm flipV="1">
            <a:off x="5330343" y="4221088"/>
            <a:ext cx="0" cy="1837009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7467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62" grpId="0" animBg="1"/>
      <p:bldP spid="63" grpId="0" animBg="1"/>
      <p:bldP spid="64" grpId="0" animBg="1"/>
      <p:bldP spid="65" grpId="0" animBg="1"/>
      <p:bldP spid="9" grpId="0"/>
      <p:bldP spid="21" grpId="0"/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مربع نص 150"/>
          <p:cNvSpPr txBox="1"/>
          <p:nvPr/>
        </p:nvSpPr>
        <p:spPr>
          <a:xfrm flipH="1">
            <a:off x="6588224" y="4221088"/>
            <a:ext cx="1440000" cy="1440000"/>
          </a:xfrm>
          <a:prstGeom prst="ellipse">
            <a:avLst/>
          </a:prstGeom>
          <a:solidFill>
            <a:srgbClr val="FFFF99"/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3237140" y="28419"/>
            <a:ext cx="2682071" cy="1080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/>
          <a:lstStyle/>
          <a:p>
            <a:pPr>
              <a:lnSpc>
                <a:spcPct val="150000"/>
              </a:lnSpc>
            </a:pPr>
            <a:r>
              <a:rPr lang="ar-SA" sz="48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l Qabas Bold" pitchFamily="2" charset="-78"/>
                <a:cs typeface="Al Qabas Bold" pitchFamily="2" charset="-78"/>
              </a:rPr>
              <a:t>المكعب</a:t>
            </a:r>
          </a:p>
        </p:txBody>
      </p:sp>
      <p:sp>
        <p:nvSpPr>
          <p:cNvPr id="27" name="مربع نص 26"/>
          <p:cNvSpPr txBox="1"/>
          <p:nvPr/>
        </p:nvSpPr>
        <p:spPr>
          <a:xfrm rot="16200000">
            <a:off x="3792181" y="6614970"/>
            <a:ext cx="184731" cy="92333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1">
            <a:spAutoFit/>
          </a:bodyPr>
          <a:lstStyle/>
          <a:p>
            <a:endParaRPr lang="ar-SA" sz="5400" b="1" dirty="0">
              <a:solidFill>
                <a:schemeClr val="bg1"/>
              </a:solidFill>
              <a:latin typeface="18 Khebrat Musamim" pitchFamily="50" charset="0"/>
              <a:cs typeface="18 Khebrat Musamim" pitchFamily="50" charset="0"/>
            </a:endParaRPr>
          </a:p>
        </p:txBody>
      </p:sp>
      <p:sp>
        <p:nvSpPr>
          <p:cNvPr id="11" name="شكل حر 10"/>
          <p:cNvSpPr/>
          <p:nvPr/>
        </p:nvSpPr>
        <p:spPr>
          <a:xfrm>
            <a:off x="4994429" y="1578778"/>
            <a:ext cx="990120" cy="2331514"/>
          </a:xfrm>
          <a:custGeom>
            <a:avLst/>
            <a:gdLst>
              <a:gd name="connsiteX0" fmla="*/ 740228 w 740228"/>
              <a:gd name="connsiteY0" fmla="*/ 0 h 1843314"/>
              <a:gd name="connsiteX1" fmla="*/ 14514 w 740228"/>
              <a:gd name="connsiteY1" fmla="*/ 377371 h 1843314"/>
              <a:gd name="connsiteX2" fmla="*/ 0 w 740228"/>
              <a:gd name="connsiteY2" fmla="*/ 1843314 h 1843314"/>
              <a:gd name="connsiteX3" fmla="*/ 740228 w 740228"/>
              <a:gd name="connsiteY3" fmla="*/ 1451428 h 1843314"/>
              <a:gd name="connsiteX4" fmla="*/ 740228 w 740228"/>
              <a:gd name="connsiteY4" fmla="*/ 0 h 1843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0228" h="1843314">
                <a:moveTo>
                  <a:pt x="740228" y="0"/>
                </a:moveTo>
                <a:lnTo>
                  <a:pt x="14514" y="377371"/>
                </a:lnTo>
                <a:lnTo>
                  <a:pt x="0" y="1843314"/>
                </a:lnTo>
                <a:lnTo>
                  <a:pt x="740228" y="1451428"/>
                </a:lnTo>
                <a:lnTo>
                  <a:pt x="740228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شكل حر 9"/>
          <p:cNvSpPr/>
          <p:nvPr/>
        </p:nvSpPr>
        <p:spPr>
          <a:xfrm>
            <a:off x="5102999" y="3356992"/>
            <a:ext cx="2753757" cy="495677"/>
          </a:xfrm>
          <a:custGeom>
            <a:avLst/>
            <a:gdLst>
              <a:gd name="connsiteX0" fmla="*/ 725714 w 2177143"/>
              <a:gd name="connsiteY0" fmla="*/ 0 h 391886"/>
              <a:gd name="connsiteX1" fmla="*/ 2177143 w 2177143"/>
              <a:gd name="connsiteY1" fmla="*/ 14515 h 391886"/>
              <a:gd name="connsiteX2" fmla="*/ 1451429 w 2177143"/>
              <a:gd name="connsiteY2" fmla="*/ 377372 h 391886"/>
              <a:gd name="connsiteX3" fmla="*/ 0 w 2177143"/>
              <a:gd name="connsiteY3" fmla="*/ 391886 h 391886"/>
              <a:gd name="connsiteX4" fmla="*/ 725714 w 2177143"/>
              <a:gd name="connsiteY4" fmla="*/ 0 h 391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77143" h="391886">
                <a:moveTo>
                  <a:pt x="725714" y="0"/>
                </a:moveTo>
                <a:lnTo>
                  <a:pt x="2177143" y="14515"/>
                </a:lnTo>
                <a:lnTo>
                  <a:pt x="1451429" y="377372"/>
                </a:lnTo>
                <a:lnTo>
                  <a:pt x="0" y="391886"/>
                </a:lnTo>
                <a:lnTo>
                  <a:pt x="725714" y="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3600" dirty="0">
              <a:solidFill>
                <a:schemeClr val="tx1"/>
              </a:solidFill>
            </a:endParaRPr>
          </a:p>
        </p:txBody>
      </p:sp>
      <p:sp>
        <p:nvSpPr>
          <p:cNvPr id="9" name="شكل حر 8"/>
          <p:cNvSpPr/>
          <p:nvPr/>
        </p:nvSpPr>
        <p:spPr>
          <a:xfrm>
            <a:off x="5948909" y="1606036"/>
            <a:ext cx="1835839" cy="1835839"/>
          </a:xfrm>
          <a:custGeom>
            <a:avLst/>
            <a:gdLst>
              <a:gd name="connsiteX0" fmla="*/ 1436915 w 1451429"/>
              <a:gd name="connsiteY0" fmla="*/ 0 h 1451429"/>
              <a:gd name="connsiteX1" fmla="*/ 0 w 1451429"/>
              <a:gd name="connsiteY1" fmla="*/ 0 h 1451429"/>
              <a:gd name="connsiteX2" fmla="*/ 0 w 1451429"/>
              <a:gd name="connsiteY2" fmla="*/ 1451429 h 1451429"/>
              <a:gd name="connsiteX3" fmla="*/ 1451429 w 1451429"/>
              <a:gd name="connsiteY3" fmla="*/ 1451429 h 1451429"/>
              <a:gd name="connsiteX4" fmla="*/ 1436915 w 1451429"/>
              <a:gd name="connsiteY4" fmla="*/ 0 h 1451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1429" h="1451429">
                <a:moveTo>
                  <a:pt x="1436915" y="0"/>
                </a:moveTo>
                <a:lnTo>
                  <a:pt x="0" y="0"/>
                </a:lnTo>
                <a:lnTo>
                  <a:pt x="0" y="1451429"/>
                </a:lnTo>
                <a:lnTo>
                  <a:pt x="1451429" y="1451429"/>
                </a:lnTo>
                <a:lnTo>
                  <a:pt x="1436915" y="0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000" dirty="0">
              <a:solidFill>
                <a:schemeClr val="tx1"/>
              </a:solidFill>
            </a:endParaRPr>
          </a:p>
        </p:txBody>
      </p:sp>
      <p:sp>
        <p:nvSpPr>
          <p:cNvPr id="13" name="شكل حر 12"/>
          <p:cNvSpPr/>
          <p:nvPr/>
        </p:nvSpPr>
        <p:spPr>
          <a:xfrm>
            <a:off x="4968733" y="1579125"/>
            <a:ext cx="2772000" cy="458959"/>
          </a:xfrm>
          <a:custGeom>
            <a:avLst/>
            <a:gdLst>
              <a:gd name="connsiteX0" fmla="*/ 2162629 w 2162629"/>
              <a:gd name="connsiteY0" fmla="*/ 0 h 362857"/>
              <a:gd name="connsiteX1" fmla="*/ 725714 w 2162629"/>
              <a:gd name="connsiteY1" fmla="*/ 14514 h 362857"/>
              <a:gd name="connsiteX2" fmla="*/ 0 w 2162629"/>
              <a:gd name="connsiteY2" fmla="*/ 362857 h 362857"/>
              <a:gd name="connsiteX3" fmla="*/ 1436914 w 2162629"/>
              <a:gd name="connsiteY3" fmla="*/ 362857 h 362857"/>
              <a:gd name="connsiteX4" fmla="*/ 2162629 w 2162629"/>
              <a:gd name="connsiteY4" fmla="*/ 0 h 362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2629" h="362857">
                <a:moveTo>
                  <a:pt x="2162629" y="0"/>
                </a:moveTo>
                <a:lnTo>
                  <a:pt x="725714" y="14514"/>
                </a:lnTo>
                <a:lnTo>
                  <a:pt x="0" y="362857"/>
                </a:lnTo>
                <a:lnTo>
                  <a:pt x="1436914" y="362857"/>
                </a:lnTo>
                <a:lnTo>
                  <a:pt x="2162629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 17"/>
          <p:cNvSpPr/>
          <p:nvPr/>
        </p:nvSpPr>
        <p:spPr>
          <a:xfrm>
            <a:off x="4976644" y="2043569"/>
            <a:ext cx="1872000" cy="181747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25" name="رابط مستقيم 24"/>
          <p:cNvCxnSpPr/>
          <p:nvPr/>
        </p:nvCxnSpPr>
        <p:spPr>
          <a:xfrm flipH="1">
            <a:off x="5946358" y="1582495"/>
            <a:ext cx="182138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رابط مستقيم 88"/>
          <p:cNvCxnSpPr/>
          <p:nvPr/>
        </p:nvCxnSpPr>
        <p:spPr>
          <a:xfrm flipV="1">
            <a:off x="4985753" y="1574784"/>
            <a:ext cx="960605" cy="4476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رابط مستقيم 90"/>
          <p:cNvCxnSpPr/>
          <p:nvPr/>
        </p:nvCxnSpPr>
        <p:spPr>
          <a:xfrm>
            <a:off x="4985753" y="2022468"/>
            <a:ext cx="186691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رابط مستقيم 92"/>
          <p:cNvCxnSpPr/>
          <p:nvPr/>
        </p:nvCxnSpPr>
        <p:spPr>
          <a:xfrm>
            <a:off x="4985753" y="3859477"/>
            <a:ext cx="186691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رابط مستقيم 108"/>
          <p:cNvCxnSpPr/>
          <p:nvPr/>
        </p:nvCxnSpPr>
        <p:spPr>
          <a:xfrm flipV="1">
            <a:off x="6852878" y="2022468"/>
            <a:ext cx="0" cy="183700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رابط مستقيم 110"/>
          <p:cNvCxnSpPr/>
          <p:nvPr/>
        </p:nvCxnSpPr>
        <p:spPr>
          <a:xfrm flipV="1">
            <a:off x="4985753" y="2022468"/>
            <a:ext cx="0" cy="183476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رابط مستقيم 112"/>
          <p:cNvCxnSpPr/>
          <p:nvPr/>
        </p:nvCxnSpPr>
        <p:spPr>
          <a:xfrm flipV="1">
            <a:off x="5946358" y="1562440"/>
            <a:ext cx="0" cy="1821383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رابط مستقيم 118"/>
          <p:cNvCxnSpPr/>
          <p:nvPr/>
        </p:nvCxnSpPr>
        <p:spPr>
          <a:xfrm flipH="1">
            <a:off x="4985753" y="3404080"/>
            <a:ext cx="956226" cy="463310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مربع نص 129"/>
          <p:cNvSpPr txBox="1"/>
          <p:nvPr/>
        </p:nvSpPr>
        <p:spPr>
          <a:xfrm flipH="1">
            <a:off x="6588224" y="4221088"/>
            <a:ext cx="1440000" cy="1440000"/>
          </a:xfrm>
          <a:prstGeom prst="ellipse">
            <a:avLst/>
          </a:prstGeom>
          <a:solidFill>
            <a:srgbClr val="FFFF99"/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31" name="مربع نص 130"/>
          <p:cNvSpPr txBox="1"/>
          <p:nvPr/>
        </p:nvSpPr>
        <p:spPr>
          <a:xfrm flipH="1">
            <a:off x="6588224" y="4221088"/>
            <a:ext cx="1440000" cy="1440000"/>
          </a:xfrm>
          <a:prstGeom prst="ellipse">
            <a:avLst/>
          </a:prstGeom>
          <a:solidFill>
            <a:srgbClr val="FFFF99"/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32" name="مربع نص 131"/>
          <p:cNvSpPr txBox="1"/>
          <p:nvPr/>
        </p:nvSpPr>
        <p:spPr>
          <a:xfrm flipH="1">
            <a:off x="6588224" y="4221088"/>
            <a:ext cx="1440000" cy="1440000"/>
          </a:xfrm>
          <a:prstGeom prst="ellipse">
            <a:avLst/>
          </a:prstGeom>
          <a:solidFill>
            <a:srgbClr val="FFFF99"/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42" name="مربع نص 141"/>
          <p:cNvSpPr txBox="1"/>
          <p:nvPr/>
        </p:nvSpPr>
        <p:spPr>
          <a:xfrm flipH="1">
            <a:off x="6588224" y="4221088"/>
            <a:ext cx="1440000" cy="1440000"/>
          </a:xfrm>
          <a:prstGeom prst="ellipse">
            <a:avLst/>
          </a:prstGeom>
          <a:solidFill>
            <a:srgbClr val="FFFF99"/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44" name="مربع نص 143"/>
          <p:cNvSpPr txBox="1"/>
          <p:nvPr/>
        </p:nvSpPr>
        <p:spPr>
          <a:xfrm flipH="1">
            <a:off x="6588224" y="4221088"/>
            <a:ext cx="1440000" cy="1440000"/>
          </a:xfrm>
          <a:prstGeom prst="ellipse">
            <a:avLst/>
          </a:prstGeom>
          <a:solidFill>
            <a:srgbClr val="FFFF99"/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45" name="مربع نص 144"/>
          <p:cNvSpPr txBox="1"/>
          <p:nvPr/>
        </p:nvSpPr>
        <p:spPr>
          <a:xfrm flipH="1">
            <a:off x="6588224" y="4221088"/>
            <a:ext cx="1440000" cy="1440000"/>
          </a:xfrm>
          <a:prstGeom prst="ellipse">
            <a:avLst/>
          </a:prstGeom>
          <a:solidFill>
            <a:srgbClr val="FFFF99"/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46" name="مربع نص 145"/>
          <p:cNvSpPr txBox="1"/>
          <p:nvPr/>
        </p:nvSpPr>
        <p:spPr>
          <a:xfrm flipH="1">
            <a:off x="6588224" y="4221088"/>
            <a:ext cx="1440000" cy="1440000"/>
          </a:xfrm>
          <a:prstGeom prst="ellipse">
            <a:avLst/>
          </a:prstGeom>
          <a:solidFill>
            <a:srgbClr val="FFFF99"/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47" name="مربع نص 146"/>
          <p:cNvSpPr txBox="1"/>
          <p:nvPr/>
        </p:nvSpPr>
        <p:spPr>
          <a:xfrm flipH="1">
            <a:off x="6588224" y="4221088"/>
            <a:ext cx="1440000" cy="1440000"/>
          </a:xfrm>
          <a:prstGeom prst="ellipse">
            <a:avLst/>
          </a:prstGeom>
          <a:solidFill>
            <a:srgbClr val="FFFF99"/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148" name="مربع نص 147"/>
          <p:cNvSpPr txBox="1"/>
          <p:nvPr/>
        </p:nvSpPr>
        <p:spPr>
          <a:xfrm flipH="1">
            <a:off x="6588224" y="4221088"/>
            <a:ext cx="1440000" cy="1440000"/>
          </a:xfrm>
          <a:prstGeom prst="ellipse">
            <a:avLst/>
          </a:prstGeom>
          <a:solidFill>
            <a:srgbClr val="FFFF99"/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149" name="مربع نص 148"/>
          <p:cNvSpPr txBox="1"/>
          <p:nvPr/>
        </p:nvSpPr>
        <p:spPr>
          <a:xfrm flipH="1">
            <a:off x="6588224" y="4221088"/>
            <a:ext cx="1440000" cy="1440000"/>
          </a:xfrm>
          <a:prstGeom prst="ellipse">
            <a:avLst/>
          </a:prstGeom>
          <a:solidFill>
            <a:srgbClr val="FFFF99"/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11</a:t>
            </a:r>
          </a:p>
        </p:txBody>
      </p:sp>
      <p:sp>
        <p:nvSpPr>
          <p:cNvPr id="150" name="مربع نص 149"/>
          <p:cNvSpPr txBox="1"/>
          <p:nvPr/>
        </p:nvSpPr>
        <p:spPr>
          <a:xfrm flipH="1">
            <a:off x="6588224" y="4221088"/>
            <a:ext cx="1440000" cy="1440000"/>
          </a:xfrm>
          <a:prstGeom prst="ellipse">
            <a:avLst/>
          </a:prstGeom>
          <a:solidFill>
            <a:srgbClr val="FFFF99"/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152" name="مربع نص 151"/>
          <p:cNvSpPr txBox="1"/>
          <p:nvPr/>
        </p:nvSpPr>
        <p:spPr>
          <a:xfrm>
            <a:off x="6003054" y="5881071"/>
            <a:ext cx="2795760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/>
              <a:t>عدد الأحـرف</a:t>
            </a:r>
          </a:p>
        </p:txBody>
      </p:sp>
      <p:sp>
        <p:nvSpPr>
          <p:cNvPr id="1030" name="شكل حر 1029"/>
          <p:cNvSpPr/>
          <p:nvPr/>
        </p:nvSpPr>
        <p:spPr>
          <a:xfrm>
            <a:off x="6877045" y="1582495"/>
            <a:ext cx="900000" cy="2264228"/>
          </a:xfrm>
          <a:custGeom>
            <a:avLst/>
            <a:gdLst>
              <a:gd name="connsiteX0" fmla="*/ 914400 w 928915"/>
              <a:gd name="connsiteY0" fmla="*/ 0 h 2264228"/>
              <a:gd name="connsiteX1" fmla="*/ 0 w 928915"/>
              <a:gd name="connsiteY1" fmla="*/ 464457 h 2264228"/>
              <a:gd name="connsiteX2" fmla="*/ 0 w 928915"/>
              <a:gd name="connsiteY2" fmla="*/ 2264228 h 2264228"/>
              <a:gd name="connsiteX3" fmla="*/ 928915 w 928915"/>
              <a:gd name="connsiteY3" fmla="*/ 1886857 h 2264228"/>
              <a:gd name="connsiteX4" fmla="*/ 914400 w 928915"/>
              <a:gd name="connsiteY4" fmla="*/ 0 h 2264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28915" h="2264228">
                <a:moveTo>
                  <a:pt x="914400" y="0"/>
                </a:moveTo>
                <a:lnTo>
                  <a:pt x="0" y="464457"/>
                </a:lnTo>
                <a:lnTo>
                  <a:pt x="0" y="2264228"/>
                </a:lnTo>
                <a:lnTo>
                  <a:pt x="928915" y="1886857"/>
                </a:lnTo>
                <a:lnTo>
                  <a:pt x="914400" y="0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117" name="رابط مستقيم 116"/>
          <p:cNvCxnSpPr/>
          <p:nvPr/>
        </p:nvCxnSpPr>
        <p:spPr>
          <a:xfrm>
            <a:off x="5987625" y="3396166"/>
            <a:ext cx="1775848" cy="67972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رابط مستقيم 22"/>
          <p:cNvCxnSpPr/>
          <p:nvPr/>
        </p:nvCxnSpPr>
        <p:spPr>
          <a:xfrm flipH="1">
            <a:off x="6852878" y="1580798"/>
            <a:ext cx="910691" cy="44167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رابط مستقيم 99"/>
          <p:cNvCxnSpPr/>
          <p:nvPr/>
        </p:nvCxnSpPr>
        <p:spPr>
          <a:xfrm flipH="1">
            <a:off x="6852878" y="3464138"/>
            <a:ext cx="910691" cy="39533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رابط مستقيم 106"/>
          <p:cNvCxnSpPr/>
          <p:nvPr/>
        </p:nvCxnSpPr>
        <p:spPr>
          <a:xfrm flipV="1">
            <a:off x="7763570" y="1574784"/>
            <a:ext cx="0" cy="188935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مربع نص 159"/>
          <p:cNvSpPr txBox="1"/>
          <p:nvPr/>
        </p:nvSpPr>
        <p:spPr>
          <a:xfrm flipH="1">
            <a:off x="3780072" y="4221088"/>
            <a:ext cx="1440000" cy="1440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61" name="مربع نص 160"/>
          <p:cNvSpPr txBox="1"/>
          <p:nvPr/>
        </p:nvSpPr>
        <p:spPr>
          <a:xfrm flipH="1">
            <a:off x="3780072" y="4221088"/>
            <a:ext cx="1440000" cy="1440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62" name="مربع نص 161"/>
          <p:cNvSpPr txBox="1"/>
          <p:nvPr/>
        </p:nvSpPr>
        <p:spPr>
          <a:xfrm flipH="1">
            <a:off x="3780072" y="4221088"/>
            <a:ext cx="1440000" cy="1440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63" name="مربع نص 162"/>
          <p:cNvSpPr txBox="1"/>
          <p:nvPr/>
        </p:nvSpPr>
        <p:spPr>
          <a:xfrm flipH="1">
            <a:off x="3780072" y="4221088"/>
            <a:ext cx="1440000" cy="1440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64" name="مربع نص 163"/>
          <p:cNvSpPr txBox="1"/>
          <p:nvPr/>
        </p:nvSpPr>
        <p:spPr>
          <a:xfrm flipH="1">
            <a:off x="3780072" y="4221088"/>
            <a:ext cx="1440000" cy="1440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65" name="مربع نص 164"/>
          <p:cNvSpPr txBox="1"/>
          <p:nvPr/>
        </p:nvSpPr>
        <p:spPr>
          <a:xfrm flipH="1">
            <a:off x="3780072" y="4221088"/>
            <a:ext cx="1440000" cy="1440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66" name="مربع نص 165"/>
          <p:cNvSpPr txBox="1"/>
          <p:nvPr/>
        </p:nvSpPr>
        <p:spPr>
          <a:xfrm flipH="1">
            <a:off x="3780072" y="4221088"/>
            <a:ext cx="1440000" cy="1440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67" name="مربع نص 166"/>
          <p:cNvSpPr txBox="1"/>
          <p:nvPr/>
        </p:nvSpPr>
        <p:spPr>
          <a:xfrm flipH="1">
            <a:off x="3780072" y="4221088"/>
            <a:ext cx="1440000" cy="1440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031" name="شكل بيضاوي 1030"/>
          <p:cNvSpPr/>
          <p:nvPr/>
        </p:nvSpPr>
        <p:spPr>
          <a:xfrm>
            <a:off x="6762670" y="1922480"/>
            <a:ext cx="180000" cy="180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3" name="شكل بيضاوي 172"/>
          <p:cNvSpPr/>
          <p:nvPr/>
        </p:nvSpPr>
        <p:spPr>
          <a:xfrm>
            <a:off x="7640732" y="1526456"/>
            <a:ext cx="180000" cy="180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4" name="شكل بيضاوي 173"/>
          <p:cNvSpPr/>
          <p:nvPr/>
        </p:nvSpPr>
        <p:spPr>
          <a:xfrm>
            <a:off x="5840532" y="1484784"/>
            <a:ext cx="180000" cy="180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5" name="شكل بيضاوي 174"/>
          <p:cNvSpPr/>
          <p:nvPr/>
        </p:nvSpPr>
        <p:spPr>
          <a:xfrm>
            <a:off x="4904428" y="1922206"/>
            <a:ext cx="180000" cy="180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6" name="شكل بيضاوي 175"/>
          <p:cNvSpPr/>
          <p:nvPr/>
        </p:nvSpPr>
        <p:spPr>
          <a:xfrm>
            <a:off x="4924189" y="3767237"/>
            <a:ext cx="180000" cy="180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7" name="شكل بيضاوي 176"/>
          <p:cNvSpPr/>
          <p:nvPr/>
        </p:nvSpPr>
        <p:spPr>
          <a:xfrm>
            <a:off x="6767306" y="3767237"/>
            <a:ext cx="180000" cy="180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8" name="شكل بيضاوي 177"/>
          <p:cNvSpPr/>
          <p:nvPr/>
        </p:nvSpPr>
        <p:spPr>
          <a:xfrm>
            <a:off x="7640732" y="3383823"/>
            <a:ext cx="180000" cy="180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9" name="شكل بيضاوي 178"/>
          <p:cNvSpPr/>
          <p:nvPr/>
        </p:nvSpPr>
        <p:spPr>
          <a:xfrm>
            <a:off x="5856358" y="3314080"/>
            <a:ext cx="180000" cy="180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2" name="مربع نص 181"/>
          <p:cNvSpPr txBox="1"/>
          <p:nvPr/>
        </p:nvSpPr>
        <p:spPr>
          <a:xfrm>
            <a:off x="3043569" y="5877272"/>
            <a:ext cx="2795760" cy="523220"/>
          </a:xfrm>
          <a:prstGeom prst="rect">
            <a:avLst/>
          </a:prstGeom>
          <a:solidFill>
            <a:srgbClr val="FFFF9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/>
              <a:t>عدد الرؤوس</a:t>
            </a:r>
          </a:p>
        </p:txBody>
      </p:sp>
      <p:sp>
        <p:nvSpPr>
          <p:cNvPr id="185" name="مربع نص 184"/>
          <p:cNvSpPr txBox="1"/>
          <p:nvPr/>
        </p:nvSpPr>
        <p:spPr>
          <a:xfrm>
            <a:off x="112353" y="5877272"/>
            <a:ext cx="2795760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/>
              <a:t>عدد الأوجه</a:t>
            </a:r>
          </a:p>
        </p:txBody>
      </p:sp>
      <p:sp>
        <p:nvSpPr>
          <p:cNvPr id="56" name="مربع نص 55"/>
          <p:cNvSpPr txBox="1"/>
          <p:nvPr/>
        </p:nvSpPr>
        <p:spPr>
          <a:xfrm flipH="1">
            <a:off x="790233" y="4221596"/>
            <a:ext cx="1440000" cy="14400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7" name="مربع نص 56"/>
          <p:cNvSpPr txBox="1"/>
          <p:nvPr/>
        </p:nvSpPr>
        <p:spPr>
          <a:xfrm flipH="1">
            <a:off x="790233" y="4221596"/>
            <a:ext cx="1440000" cy="14400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58" name="مربع نص 57"/>
          <p:cNvSpPr txBox="1"/>
          <p:nvPr/>
        </p:nvSpPr>
        <p:spPr>
          <a:xfrm flipH="1">
            <a:off x="790233" y="4221596"/>
            <a:ext cx="1440000" cy="14400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59" name="مربع نص 58"/>
          <p:cNvSpPr txBox="1"/>
          <p:nvPr/>
        </p:nvSpPr>
        <p:spPr>
          <a:xfrm flipH="1">
            <a:off x="790233" y="4221596"/>
            <a:ext cx="1440000" cy="14400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60" name="مربع نص 59"/>
          <p:cNvSpPr txBox="1"/>
          <p:nvPr/>
        </p:nvSpPr>
        <p:spPr>
          <a:xfrm flipH="1">
            <a:off x="790233" y="4221596"/>
            <a:ext cx="1440000" cy="14400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61" name="مربع نص 60"/>
          <p:cNvSpPr txBox="1"/>
          <p:nvPr/>
        </p:nvSpPr>
        <p:spPr>
          <a:xfrm flipH="1">
            <a:off x="790233" y="4221596"/>
            <a:ext cx="1440000" cy="14400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6</a:t>
            </a:r>
          </a:p>
        </p:txBody>
      </p:sp>
      <p:pic>
        <p:nvPicPr>
          <p:cNvPr id="5" name="صورة 4" descr="لقطة الشاشة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8551" y="1526456"/>
            <a:ext cx="2867425" cy="2514951"/>
          </a:xfrm>
          <a:prstGeom prst="rect">
            <a:avLst/>
          </a:prstGeom>
        </p:spPr>
      </p:pic>
      <p:pic>
        <p:nvPicPr>
          <p:cNvPr id="6" name="صورة 5" descr="لقطة الشاشة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498" y="1909960"/>
            <a:ext cx="3086531" cy="2343477"/>
          </a:xfrm>
          <a:prstGeom prst="rect">
            <a:avLst/>
          </a:prstGeom>
        </p:spPr>
      </p:pic>
      <p:pic>
        <p:nvPicPr>
          <p:cNvPr id="7" name="صورة 6" descr="لقطة الشاشة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473" y="1877027"/>
            <a:ext cx="2924583" cy="2343477"/>
          </a:xfrm>
          <a:prstGeom prst="rect">
            <a:avLst/>
          </a:prstGeom>
        </p:spPr>
      </p:pic>
      <p:sp>
        <p:nvSpPr>
          <p:cNvPr id="8" name="مربع نص 7"/>
          <p:cNvSpPr txBox="1"/>
          <p:nvPr/>
        </p:nvSpPr>
        <p:spPr>
          <a:xfrm>
            <a:off x="119216" y="1702096"/>
            <a:ext cx="255290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عبارة عن 6مربعات متطابقة</a:t>
            </a:r>
          </a:p>
        </p:txBody>
      </p:sp>
      <p:sp>
        <p:nvSpPr>
          <p:cNvPr id="67" name="مربع نص 66"/>
          <p:cNvSpPr txBox="1"/>
          <p:nvPr/>
        </p:nvSpPr>
        <p:spPr>
          <a:xfrm>
            <a:off x="1081150" y="1100775"/>
            <a:ext cx="255290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مخطط المكعب</a:t>
            </a:r>
          </a:p>
        </p:txBody>
      </p:sp>
    </p:spTree>
    <p:extLst>
      <p:ext uri="{BB962C8B-B14F-4D97-AF65-F5344CB8AC3E}">
        <p14:creationId xmlns:p14="http://schemas.microsoft.com/office/powerpoint/2010/main" val="3758959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" dur="500"/>
                                        <p:tgtEl>
                                          <p:spTgt spid="15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500"/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4" dur="25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50"/>
                            </p:stCondLst>
                            <p:childTnLst>
                              <p:par>
                                <p:cTn id="1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32" dur="25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250"/>
                            </p:stCondLst>
                            <p:childTnLst>
                              <p:par>
                                <p:cTn id="1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40" dur="25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50"/>
                            </p:stCondLst>
                            <p:childTnLst>
                              <p:par>
                                <p:cTn id="1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48" dur="25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250"/>
                            </p:stCondLst>
                            <p:childTnLst>
                              <p:par>
                                <p:cTn id="1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56" dur="25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250"/>
                            </p:stCondLst>
                            <p:childTnLst>
                              <p:par>
                                <p:cTn id="1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64" dur="25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250"/>
                            </p:stCondLst>
                            <p:childTnLst>
                              <p:par>
                                <p:cTn id="1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72" dur="25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250"/>
                            </p:stCondLst>
                            <p:childTnLst>
                              <p:par>
                                <p:cTn id="1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80" dur="25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250"/>
                            </p:stCondLst>
                            <p:childTnLst>
                              <p:par>
                                <p:cTn id="1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500"/>
                            </p:stCondLst>
                            <p:childTnLst>
                              <p:par>
                                <p:cTn id="19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500"/>
                            </p:stCondLst>
                            <p:childTnLst>
                              <p:par>
                                <p:cTn id="20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500"/>
                            </p:stCondLst>
                            <p:childTnLst>
                              <p:par>
                                <p:cTn id="2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1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500"/>
                            </p:stCondLst>
                            <p:childTnLst>
                              <p:par>
                                <p:cTn id="2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500"/>
                            </p:stCondLst>
                            <p:childTnLst>
                              <p:par>
                                <p:cTn id="2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500"/>
                            </p:stCondLst>
                            <p:childTnLst>
                              <p:par>
                                <p:cTn id="2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6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4" dur="3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5" dur="1139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415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415" tmFilter="0, 0; 0.125,0.2665; 0.25,0.4; 0.375,0.465; 0.5,0.5;  0.625,0.535; 0.75,0.6; 0.875,0.7335; 1,1">
                                          <p:stCondLst>
                                            <p:cond delay="41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207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103" tmFilter="0, 0; 0.125,0.2665; 0.25,0.4; 0.375,0.465; 0.5,0.5;  0.625,0.535; 0.75,0.6; 0.875,0.7335; 1,1">
                                          <p:stCondLst>
                                            <p:cond delay="103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0" dur="16">
                                          <p:stCondLst>
                                            <p:cond delay="40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1" dur="104" decel="50000">
                                          <p:stCondLst>
                                            <p:cond delay="423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2" dur="16">
                                          <p:stCondLst>
                                            <p:cond delay="8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3" dur="104" decel="50000">
                                          <p:stCondLst>
                                            <p:cond delay="83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4" dur="16">
                                          <p:stCondLst>
                                            <p:cond delay="102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5" dur="104" decel="50000">
                                          <p:stCondLst>
                                            <p:cond delay="10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6" dur="16">
                                          <p:stCondLst>
                                            <p:cond delay="113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7" dur="104" decel="50000">
                                          <p:stCondLst>
                                            <p:cond delay="114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indefinite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>
                      <p:stCondLst>
                        <p:cond delay="indefinite"/>
                      </p:stCondLst>
                      <p:childTnLst>
                        <p:par>
                          <p:cTn id="287" fill="hold">
                            <p:stCondLst>
                              <p:cond delay="0"/>
                            </p:stCondLst>
                            <p:childTnLst>
                              <p:par>
                                <p:cTn id="28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" grpId="0" animBg="1"/>
      <p:bldP spid="3" grpId="0"/>
      <p:bldP spid="11" grpId="0" animBg="1"/>
      <p:bldP spid="10" grpId="0" animBg="1"/>
      <p:bldP spid="9" grpId="0" animBg="1"/>
      <p:bldP spid="13" grpId="0" animBg="1"/>
      <p:bldP spid="18" grpId="0" animBg="1"/>
      <p:bldP spid="130" grpId="0" animBg="1"/>
      <p:bldP spid="131" grpId="0" animBg="1"/>
      <p:bldP spid="132" grpId="0" animBg="1"/>
      <p:bldP spid="142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2" grpId="0" build="p" animBg="1"/>
      <p:bldP spid="1030" grpId="0" animBg="1"/>
      <p:bldP spid="160" grpId="0" animBg="1"/>
      <p:bldP spid="161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167" grpId="0" animBg="1"/>
      <p:bldP spid="1031" grpId="0" animBg="1"/>
      <p:bldP spid="173" grpId="0" animBg="1"/>
      <p:bldP spid="174" grpId="0" animBg="1"/>
      <p:bldP spid="175" grpId="0" animBg="1"/>
      <p:bldP spid="176" grpId="0" animBg="1"/>
      <p:bldP spid="177" grpId="0" animBg="1"/>
      <p:bldP spid="178" grpId="0" animBg="1"/>
      <p:bldP spid="179" grpId="0" animBg="1"/>
      <p:bldP spid="182" grpId="0" animBg="1"/>
      <p:bldP spid="18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8" grpId="0"/>
      <p:bldP spid="6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شكل حر 27"/>
          <p:cNvSpPr/>
          <p:nvPr/>
        </p:nvSpPr>
        <p:spPr>
          <a:xfrm>
            <a:off x="3232428" y="2977737"/>
            <a:ext cx="4245429" cy="1009403"/>
          </a:xfrm>
          <a:custGeom>
            <a:avLst/>
            <a:gdLst>
              <a:gd name="connsiteX0" fmla="*/ 4245429 w 4245429"/>
              <a:gd name="connsiteY0" fmla="*/ 0 h 1009403"/>
              <a:gd name="connsiteX1" fmla="*/ 2369127 w 4245429"/>
              <a:gd name="connsiteY1" fmla="*/ 53439 h 1009403"/>
              <a:gd name="connsiteX2" fmla="*/ 0 w 4245429"/>
              <a:gd name="connsiteY2" fmla="*/ 1009403 h 1009403"/>
              <a:gd name="connsiteX3" fmla="*/ 1882239 w 4245429"/>
              <a:gd name="connsiteY3" fmla="*/ 1003465 h 1009403"/>
              <a:gd name="connsiteX4" fmla="*/ 4245429 w 4245429"/>
              <a:gd name="connsiteY4" fmla="*/ 0 h 1009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45429" h="1009403">
                <a:moveTo>
                  <a:pt x="4245429" y="0"/>
                </a:moveTo>
                <a:lnTo>
                  <a:pt x="2369127" y="53439"/>
                </a:lnTo>
                <a:lnTo>
                  <a:pt x="0" y="1009403"/>
                </a:lnTo>
                <a:lnTo>
                  <a:pt x="1882239" y="1003465"/>
                </a:lnTo>
                <a:lnTo>
                  <a:pt x="4245429" y="0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ar-SA"/>
          </a:p>
        </p:txBody>
      </p:sp>
      <p:sp>
        <p:nvSpPr>
          <p:cNvPr id="30" name="شكل حر 29"/>
          <p:cNvSpPr/>
          <p:nvPr/>
        </p:nvSpPr>
        <p:spPr>
          <a:xfrm>
            <a:off x="5607493" y="1416132"/>
            <a:ext cx="1870364" cy="1626920"/>
          </a:xfrm>
          <a:custGeom>
            <a:avLst/>
            <a:gdLst>
              <a:gd name="connsiteX0" fmla="*/ 914400 w 1870364"/>
              <a:gd name="connsiteY0" fmla="*/ 0 h 1626920"/>
              <a:gd name="connsiteX1" fmla="*/ 0 w 1870364"/>
              <a:gd name="connsiteY1" fmla="*/ 1626920 h 1626920"/>
              <a:gd name="connsiteX2" fmla="*/ 1870364 w 1870364"/>
              <a:gd name="connsiteY2" fmla="*/ 1555668 h 1626920"/>
              <a:gd name="connsiteX3" fmla="*/ 914400 w 1870364"/>
              <a:gd name="connsiteY3" fmla="*/ 0 h 1626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70364" h="1626920">
                <a:moveTo>
                  <a:pt x="914400" y="0"/>
                </a:moveTo>
                <a:lnTo>
                  <a:pt x="0" y="1626920"/>
                </a:lnTo>
                <a:lnTo>
                  <a:pt x="1870364" y="1555668"/>
                </a:lnTo>
                <a:lnTo>
                  <a:pt x="914400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ar-SA"/>
          </a:p>
        </p:txBody>
      </p:sp>
      <p:sp>
        <p:nvSpPr>
          <p:cNvPr id="31" name="شكل حر 30"/>
          <p:cNvSpPr/>
          <p:nvPr/>
        </p:nvSpPr>
        <p:spPr>
          <a:xfrm>
            <a:off x="3244303" y="1404257"/>
            <a:ext cx="3277590" cy="2582883"/>
          </a:xfrm>
          <a:custGeom>
            <a:avLst/>
            <a:gdLst>
              <a:gd name="connsiteX0" fmla="*/ 3277590 w 3277590"/>
              <a:gd name="connsiteY0" fmla="*/ 0 h 2582883"/>
              <a:gd name="connsiteX1" fmla="*/ 914400 w 3277590"/>
              <a:gd name="connsiteY1" fmla="*/ 1009402 h 2582883"/>
              <a:gd name="connsiteX2" fmla="*/ 0 w 3277590"/>
              <a:gd name="connsiteY2" fmla="*/ 2582883 h 2582883"/>
              <a:gd name="connsiteX3" fmla="*/ 2392878 w 3277590"/>
              <a:gd name="connsiteY3" fmla="*/ 1609106 h 2582883"/>
              <a:gd name="connsiteX4" fmla="*/ 3277590 w 3277590"/>
              <a:gd name="connsiteY4" fmla="*/ 0 h 2582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77590" h="2582883">
                <a:moveTo>
                  <a:pt x="3277590" y="0"/>
                </a:moveTo>
                <a:lnTo>
                  <a:pt x="914400" y="1009402"/>
                </a:lnTo>
                <a:lnTo>
                  <a:pt x="0" y="2582883"/>
                </a:lnTo>
                <a:lnTo>
                  <a:pt x="2392878" y="1609106"/>
                </a:lnTo>
                <a:lnTo>
                  <a:pt x="3277590" y="0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ar-SA"/>
          </a:p>
        </p:txBody>
      </p:sp>
      <p:sp>
        <p:nvSpPr>
          <p:cNvPr id="33" name="شكل حر 32"/>
          <p:cNvSpPr/>
          <p:nvPr/>
        </p:nvSpPr>
        <p:spPr>
          <a:xfrm>
            <a:off x="3232428" y="2401784"/>
            <a:ext cx="1894114" cy="1591294"/>
          </a:xfrm>
          <a:custGeom>
            <a:avLst/>
            <a:gdLst>
              <a:gd name="connsiteX0" fmla="*/ 920338 w 1894114"/>
              <a:gd name="connsiteY0" fmla="*/ 0 h 1591294"/>
              <a:gd name="connsiteX1" fmla="*/ 1894114 w 1894114"/>
              <a:gd name="connsiteY1" fmla="*/ 1591294 h 1591294"/>
              <a:gd name="connsiteX2" fmla="*/ 0 w 1894114"/>
              <a:gd name="connsiteY2" fmla="*/ 1585356 h 1591294"/>
              <a:gd name="connsiteX3" fmla="*/ 920338 w 1894114"/>
              <a:gd name="connsiteY3" fmla="*/ 0 h 1591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4114" h="1591294">
                <a:moveTo>
                  <a:pt x="920338" y="0"/>
                </a:moveTo>
                <a:lnTo>
                  <a:pt x="1894114" y="1591294"/>
                </a:lnTo>
                <a:lnTo>
                  <a:pt x="0" y="1585356"/>
                </a:lnTo>
                <a:lnTo>
                  <a:pt x="920338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ar-SA"/>
          </a:p>
        </p:txBody>
      </p:sp>
      <p:sp>
        <p:nvSpPr>
          <p:cNvPr id="151" name="مربع نص 150"/>
          <p:cNvSpPr txBox="1"/>
          <p:nvPr/>
        </p:nvSpPr>
        <p:spPr>
          <a:xfrm flipH="1">
            <a:off x="6722156" y="4221088"/>
            <a:ext cx="1440000" cy="1440000"/>
          </a:xfrm>
          <a:prstGeom prst="ellipse">
            <a:avLst/>
          </a:prstGeom>
          <a:solidFill>
            <a:srgbClr val="FFFF99"/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4" name="شكل حر 33"/>
          <p:cNvSpPr/>
          <p:nvPr/>
        </p:nvSpPr>
        <p:spPr>
          <a:xfrm>
            <a:off x="4158703" y="1398319"/>
            <a:ext cx="3325091" cy="2594759"/>
          </a:xfrm>
          <a:custGeom>
            <a:avLst/>
            <a:gdLst>
              <a:gd name="connsiteX0" fmla="*/ 3325091 w 3325091"/>
              <a:gd name="connsiteY0" fmla="*/ 1591294 h 2594759"/>
              <a:gd name="connsiteX1" fmla="*/ 979715 w 3325091"/>
              <a:gd name="connsiteY1" fmla="*/ 2594759 h 2594759"/>
              <a:gd name="connsiteX2" fmla="*/ 0 w 3325091"/>
              <a:gd name="connsiteY2" fmla="*/ 1009403 h 2594759"/>
              <a:gd name="connsiteX3" fmla="*/ 2381003 w 3325091"/>
              <a:gd name="connsiteY3" fmla="*/ 0 h 2594759"/>
              <a:gd name="connsiteX4" fmla="*/ 3325091 w 3325091"/>
              <a:gd name="connsiteY4" fmla="*/ 1591294 h 2594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25091" h="2594759">
                <a:moveTo>
                  <a:pt x="3325091" y="1591294"/>
                </a:moveTo>
                <a:lnTo>
                  <a:pt x="979715" y="2594759"/>
                </a:lnTo>
                <a:lnTo>
                  <a:pt x="0" y="1009403"/>
                </a:lnTo>
                <a:lnTo>
                  <a:pt x="2381003" y="0"/>
                </a:lnTo>
                <a:lnTo>
                  <a:pt x="3325091" y="1591294"/>
                </a:lnTo>
                <a:close/>
              </a:path>
            </a:pathLst>
          </a:custGeom>
          <a:solidFill>
            <a:srgbClr val="FF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ar-SA"/>
          </a:p>
        </p:txBody>
      </p:sp>
      <p:sp>
        <p:nvSpPr>
          <p:cNvPr id="3" name="مستطيل 2"/>
          <p:cNvSpPr/>
          <p:nvPr/>
        </p:nvSpPr>
        <p:spPr>
          <a:xfrm>
            <a:off x="6227913" y="28419"/>
            <a:ext cx="2682071" cy="1080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/>
          <a:lstStyle/>
          <a:p>
            <a:pPr>
              <a:lnSpc>
                <a:spcPct val="150000"/>
              </a:lnSpc>
            </a:pPr>
            <a:r>
              <a:rPr lang="ar-SA" sz="4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l Qabas Bold" pitchFamily="2" charset="-78"/>
                <a:cs typeface="Al Qabas Bold" pitchFamily="2" charset="-78"/>
              </a:rPr>
              <a:t>المنشور</a:t>
            </a:r>
          </a:p>
          <a:p>
            <a:pPr>
              <a:lnSpc>
                <a:spcPct val="150000"/>
              </a:lnSpc>
            </a:pPr>
            <a:endParaRPr lang="ar-SA" sz="48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l Qabas Bold" pitchFamily="2" charset="-78"/>
              <a:cs typeface="Al Qabas Bold" pitchFamily="2" charset="-78"/>
            </a:endParaRPr>
          </a:p>
        </p:txBody>
      </p:sp>
      <p:sp>
        <p:nvSpPr>
          <p:cNvPr id="27" name="مربع نص 26"/>
          <p:cNvSpPr txBox="1"/>
          <p:nvPr/>
        </p:nvSpPr>
        <p:spPr>
          <a:xfrm rot="16200000">
            <a:off x="3792181" y="6614970"/>
            <a:ext cx="184731" cy="92333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1">
            <a:spAutoFit/>
          </a:bodyPr>
          <a:lstStyle/>
          <a:p>
            <a:endParaRPr lang="ar-SA" sz="5400" b="1" dirty="0">
              <a:solidFill>
                <a:schemeClr val="bg1"/>
              </a:solidFill>
              <a:latin typeface="18 Khebrat Musamim" pitchFamily="50" charset="0"/>
              <a:cs typeface="18 Khebrat Musamim" pitchFamily="50" charset="0"/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7271689" y="1130393"/>
            <a:ext cx="1377300" cy="76944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4400" b="1" dirty="0"/>
              <a:t>الثلاثي</a:t>
            </a:r>
          </a:p>
        </p:txBody>
      </p:sp>
      <p:sp>
        <p:nvSpPr>
          <p:cNvPr id="130" name="مربع نص 129"/>
          <p:cNvSpPr txBox="1"/>
          <p:nvPr/>
        </p:nvSpPr>
        <p:spPr>
          <a:xfrm flipH="1">
            <a:off x="6722156" y="4221088"/>
            <a:ext cx="1440000" cy="1440000"/>
          </a:xfrm>
          <a:prstGeom prst="ellipse">
            <a:avLst/>
          </a:prstGeom>
          <a:solidFill>
            <a:srgbClr val="FFFF99"/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31" name="مربع نص 130"/>
          <p:cNvSpPr txBox="1"/>
          <p:nvPr/>
        </p:nvSpPr>
        <p:spPr>
          <a:xfrm flipH="1">
            <a:off x="6722156" y="4221088"/>
            <a:ext cx="1440000" cy="1440000"/>
          </a:xfrm>
          <a:prstGeom prst="ellipse">
            <a:avLst/>
          </a:prstGeom>
          <a:solidFill>
            <a:srgbClr val="FFFF99"/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32" name="مربع نص 131"/>
          <p:cNvSpPr txBox="1"/>
          <p:nvPr/>
        </p:nvSpPr>
        <p:spPr>
          <a:xfrm flipH="1">
            <a:off x="6722156" y="4221088"/>
            <a:ext cx="1440000" cy="1440000"/>
          </a:xfrm>
          <a:prstGeom prst="ellipse">
            <a:avLst/>
          </a:prstGeom>
          <a:solidFill>
            <a:srgbClr val="FFFF99"/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42" name="مربع نص 141"/>
          <p:cNvSpPr txBox="1"/>
          <p:nvPr/>
        </p:nvSpPr>
        <p:spPr>
          <a:xfrm flipH="1">
            <a:off x="6722156" y="4221088"/>
            <a:ext cx="1440000" cy="1440000"/>
          </a:xfrm>
          <a:prstGeom prst="ellipse">
            <a:avLst/>
          </a:prstGeom>
          <a:solidFill>
            <a:srgbClr val="FFFF99"/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44" name="مربع نص 143"/>
          <p:cNvSpPr txBox="1"/>
          <p:nvPr/>
        </p:nvSpPr>
        <p:spPr>
          <a:xfrm flipH="1">
            <a:off x="6722156" y="4221088"/>
            <a:ext cx="1440000" cy="1440000"/>
          </a:xfrm>
          <a:prstGeom prst="ellipse">
            <a:avLst/>
          </a:prstGeom>
          <a:solidFill>
            <a:srgbClr val="FFFF99"/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45" name="مربع نص 144"/>
          <p:cNvSpPr txBox="1"/>
          <p:nvPr/>
        </p:nvSpPr>
        <p:spPr>
          <a:xfrm flipH="1">
            <a:off x="6722156" y="4221088"/>
            <a:ext cx="1440000" cy="1440000"/>
          </a:xfrm>
          <a:prstGeom prst="ellipse">
            <a:avLst/>
          </a:prstGeom>
          <a:solidFill>
            <a:srgbClr val="FFFF99"/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46" name="مربع نص 145"/>
          <p:cNvSpPr txBox="1"/>
          <p:nvPr/>
        </p:nvSpPr>
        <p:spPr>
          <a:xfrm flipH="1">
            <a:off x="6722156" y="4221088"/>
            <a:ext cx="1440000" cy="1440000"/>
          </a:xfrm>
          <a:prstGeom prst="ellipse">
            <a:avLst/>
          </a:prstGeom>
          <a:solidFill>
            <a:srgbClr val="FFFF99"/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47" name="مربع نص 146"/>
          <p:cNvSpPr txBox="1"/>
          <p:nvPr/>
        </p:nvSpPr>
        <p:spPr>
          <a:xfrm flipH="1">
            <a:off x="6722156" y="4221088"/>
            <a:ext cx="1440000" cy="1440000"/>
          </a:xfrm>
          <a:prstGeom prst="ellipse">
            <a:avLst/>
          </a:prstGeom>
          <a:solidFill>
            <a:srgbClr val="FFFF99"/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152" name="مربع نص 151"/>
          <p:cNvSpPr txBox="1"/>
          <p:nvPr/>
        </p:nvSpPr>
        <p:spPr>
          <a:xfrm>
            <a:off x="6003054" y="5881071"/>
            <a:ext cx="2795760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/>
              <a:t>عدد الأحـرف</a:t>
            </a:r>
          </a:p>
        </p:txBody>
      </p:sp>
      <p:sp>
        <p:nvSpPr>
          <p:cNvPr id="160" name="مربع نص 159"/>
          <p:cNvSpPr txBox="1"/>
          <p:nvPr/>
        </p:nvSpPr>
        <p:spPr>
          <a:xfrm flipH="1">
            <a:off x="3748407" y="4221248"/>
            <a:ext cx="1440000" cy="1440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61" name="مربع نص 160"/>
          <p:cNvSpPr txBox="1"/>
          <p:nvPr/>
        </p:nvSpPr>
        <p:spPr>
          <a:xfrm flipH="1">
            <a:off x="3748407" y="4221248"/>
            <a:ext cx="1440000" cy="1440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62" name="مربع نص 161"/>
          <p:cNvSpPr txBox="1"/>
          <p:nvPr/>
        </p:nvSpPr>
        <p:spPr>
          <a:xfrm flipH="1">
            <a:off x="3748407" y="4221248"/>
            <a:ext cx="1440000" cy="1440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63" name="مربع نص 162"/>
          <p:cNvSpPr txBox="1"/>
          <p:nvPr/>
        </p:nvSpPr>
        <p:spPr>
          <a:xfrm flipH="1">
            <a:off x="3748407" y="4221248"/>
            <a:ext cx="1440000" cy="1440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64" name="مربع نص 163"/>
          <p:cNvSpPr txBox="1"/>
          <p:nvPr/>
        </p:nvSpPr>
        <p:spPr>
          <a:xfrm flipH="1">
            <a:off x="3748407" y="4221248"/>
            <a:ext cx="1440000" cy="1440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65" name="مربع نص 164"/>
          <p:cNvSpPr txBox="1"/>
          <p:nvPr/>
        </p:nvSpPr>
        <p:spPr>
          <a:xfrm flipH="1">
            <a:off x="3748407" y="4221248"/>
            <a:ext cx="1440000" cy="1440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82" name="مربع نص 181"/>
          <p:cNvSpPr txBox="1"/>
          <p:nvPr/>
        </p:nvSpPr>
        <p:spPr>
          <a:xfrm>
            <a:off x="3043569" y="5877272"/>
            <a:ext cx="2795760" cy="523220"/>
          </a:xfrm>
          <a:prstGeom prst="rect">
            <a:avLst/>
          </a:prstGeom>
          <a:solidFill>
            <a:srgbClr val="FFFF9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/>
              <a:t>عدد الرؤوس</a:t>
            </a:r>
          </a:p>
        </p:txBody>
      </p:sp>
      <p:sp>
        <p:nvSpPr>
          <p:cNvPr id="185" name="مربع نص 184"/>
          <p:cNvSpPr txBox="1"/>
          <p:nvPr/>
        </p:nvSpPr>
        <p:spPr>
          <a:xfrm>
            <a:off x="112353" y="5877272"/>
            <a:ext cx="2795760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/>
              <a:t>عدد الأوجه</a:t>
            </a:r>
          </a:p>
        </p:txBody>
      </p:sp>
      <p:sp>
        <p:nvSpPr>
          <p:cNvPr id="56" name="مربع نص 55"/>
          <p:cNvSpPr txBox="1"/>
          <p:nvPr/>
        </p:nvSpPr>
        <p:spPr>
          <a:xfrm flipH="1">
            <a:off x="885956" y="4221088"/>
            <a:ext cx="1440000" cy="14400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7" name="مربع نص 56"/>
          <p:cNvSpPr txBox="1"/>
          <p:nvPr/>
        </p:nvSpPr>
        <p:spPr>
          <a:xfrm flipH="1">
            <a:off x="885956" y="4221088"/>
            <a:ext cx="1440000" cy="14400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58" name="مربع نص 57"/>
          <p:cNvSpPr txBox="1"/>
          <p:nvPr/>
        </p:nvSpPr>
        <p:spPr>
          <a:xfrm flipH="1">
            <a:off x="885956" y="4221088"/>
            <a:ext cx="1440000" cy="14400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59" name="مربع نص 58"/>
          <p:cNvSpPr txBox="1"/>
          <p:nvPr/>
        </p:nvSpPr>
        <p:spPr>
          <a:xfrm flipH="1">
            <a:off x="885956" y="4221088"/>
            <a:ext cx="1440000" cy="14400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60" name="مربع نص 59"/>
          <p:cNvSpPr txBox="1"/>
          <p:nvPr/>
        </p:nvSpPr>
        <p:spPr>
          <a:xfrm flipH="1">
            <a:off x="885956" y="4221088"/>
            <a:ext cx="1440000" cy="14400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5</a:t>
            </a:r>
          </a:p>
        </p:txBody>
      </p:sp>
      <p:cxnSp>
        <p:nvCxnSpPr>
          <p:cNvPr id="74" name="رابط مستقيم 73"/>
          <p:cNvCxnSpPr/>
          <p:nvPr/>
        </p:nvCxnSpPr>
        <p:spPr>
          <a:xfrm>
            <a:off x="3220828" y="3994930"/>
            <a:ext cx="1908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رابط مستقيم 74"/>
          <p:cNvCxnSpPr/>
          <p:nvPr/>
        </p:nvCxnSpPr>
        <p:spPr>
          <a:xfrm flipH="1" flipV="1">
            <a:off x="4154287" y="2401465"/>
            <a:ext cx="971250" cy="159292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رابط مستقيم 75"/>
          <p:cNvCxnSpPr/>
          <p:nvPr/>
        </p:nvCxnSpPr>
        <p:spPr>
          <a:xfrm flipV="1">
            <a:off x="3220829" y="2401465"/>
            <a:ext cx="933458" cy="1584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رابط مستقيم 76"/>
          <p:cNvCxnSpPr/>
          <p:nvPr/>
        </p:nvCxnSpPr>
        <p:spPr>
          <a:xfrm flipV="1">
            <a:off x="5610752" y="1402687"/>
            <a:ext cx="917262" cy="1593466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رابط مستقيم 77"/>
          <p:cNvCxnSpPr/>
          <p:nvPr/>
        </p:nvCxnSpPr>
        <p:spPr>
          <a:xfrm flipH="1">
            <a:off x="5610752" y="2972241"/>
            <a:ext cx="1871858" cy="60569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رابط مستقيم 78"/>
          <p:cNvCxnSpPr/>
          <p:nvPr/>
        </p:nvCxnSpPr>
        <p:spPr>
          <a:xfrm flipV="1">
            <a:off x="3220829" y="3032810"/>
            <a:ext cx="2389923" cy="961580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رابط مستقيم 79"/>
          <p:cNvCxnSpPr/>
          <p:nvPr/>
        </p:nvCxnSpPr>
        <p:spPr>
          <a:xfrm flipH="1">
            <a:off x="5125538" y="2993599"/>
            <a:ext cx="2357422" cy="9987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رابط مستقيم 80"/>
          <p:cNvCxnSpPr/>
          <p:nvPr/>
        </p:nvCxnSpPr>
        <p:spPr>
          <a:xfrm flipH="1" flipV="1">
            <a:off x="6528014" y="1402687"/>
            <a:ext cx="954596" cy="159346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شكل بيضاوي 81"/>
          <p:cNvSpPr/>
          <p:nvPr/>
        </p:nvSpPr>
        <p:spPr>
          <a:xfrm>
            <a:off x="3142920" y="3884385"/>
            <a:ext cx="180000" cy="180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84" name="رابط مستقيم 83"/>
          <p:cNvCxnSpPr/>
          <p:nvPr/>
        </p:nvCxnSpPr>
        <p:spPr>
          <a:xfrm flipH="1">
            <a:off x="4170592" y="1402687"/>
            <a:ext cx="2357422" cy="9987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" name="شكل بيضاوي 173"/>
          <p:cNvSpPr/>
          <p:nvPr/>
        </p:nvSpPr>
        <p:spPr>
          <a:xfrm>
            <a:off x="6438014" y="1365892"/>
            <a:ext cx="180000" cy="180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3" name="شكل بيضاوي 172"/>
          <p:cNvSpPr/>
          <p:nvPr/>
        </p:nvSpPr>
        <p:spPr>
          <a:xfrm>
            <a:off x="5033879" y="3895465"/>
            <a:ext cx="180000" cy="180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31" name="شكل بيضاوي 1030"/>
          <p:cNvSpPr/>
          <p:nvPr/>
        </p:nvSpPr>
        <p:spPr>
          <a:xfrm>
            <a:off x="7355408" y="2910352"/>
            <a:ext cx="180000" cy="180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5" name="شكل بيضاوي 174"/>
          <p:cNvSpPr/>
          <p:nvPr/>
        </p:nvSpPr>
        <p:spPr>
          <a:xfrm>
            <a:off x="5519184" y="2910078"/>
            <a:ext cx="180000" cy="180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3" name="شكل بيضاوي 82"/>
          <p:cNvSpPr/>
          <p:nvPr/>
        </p:nvSpPr>
        <p:spPr>
          <a:xfrm>
            <a:off x="4080592" y="2336193"/>
            <a:ext cx="180000" cy="180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8" name="مربع نص 47"/>
          <p:cNvSpPr txBox="1"/>
          <p:nvPr/>
        </p:nvSpPr>
        <p:spPr>
          <a:xfrm>
            <a:off x="746033" y="1340768"/>
            <a:ext cx="19055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المخطط</a:t>
            </a:r>
          </a:p>
        </p:txBody>
      </p:sp>
      <p:pic>
        <p:nvPicPr>
          <p:cNvPr id="4" name="صورة 3" descr="لقطة الشاشة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606" y="1883454"/>
            <a:ext cx="2686355" cy="1573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8443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7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12" dur="25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50"/>
                            </p:stCondLst>
                            <p:childTnLst>
                              <p:par>
                                <p:cTn id="1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0" dur="25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50"/>
                            </p:stCondLst>
                            <p:childTnLst>
                              <p:par>
                                <p:cTn id="1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8" dur="25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50"/>
                            </p:stCondLst>
                            <p:childTnLst>
                              <p:par>
                                <p:cTn id="1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36" dur="25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250"/>
                            </p:stCondLst>
                            <p:childTnLst>
                              <p:par>
                                <p:cTn id="1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44" dur="25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250"/>
                            </p:stCondLst>
                            <p:childTnLst>
                              <p:par>
                                <p:cTn id="1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52" dur="25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250"/>
                            </p:stCondLst>
                            <p:childTnLst>
                              <p:par>
                                <p:cTn id="1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0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500"/>
                            </p:stCondLst>
                            <p:childTnLst>
                              <p:par>
                                <p:cTn id="1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500"/>
                            </p:stCondLst>
                            <p:childTnLst>
                              <p:par>
                                <p:cTn id="17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500"/>
                            </p:stCondLst>
                            <p:childTnLst>
                              <p:par>
                                <p:cTn id="18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500"/>
                            </p:stCondLst>
                            <p:childTnLst>
                              <p:par>
                                <p:cTn id="19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500"/>
                            </p:stCondLst>
                            <p:childTnLst>
                              <p:par>
                                <p:cTn id="19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0" grpId="0" animBg="1"/>
      <p:bldP spid="31" grpId="0" animBg="1"/>
      <p:bldP spid="33" grpId="0" animBg="1"/>
      <p:bldP spid="151" grpId="0" animBg="1"/>
      <p:bldP spid="34" grpId="0" animBg="1"/>
      <p:bldP spid="3" grpId="0"/>
      <p:bldP spid="5" grpId="0"/>
      <p:bldP spid="130" grpId="0" animBg="1"/>
      <p:bldP spid="131" grpId="0" animBg="1"/>
      <p:bldP spid="132" grpId="0" animBg="1"/>
      <p:bldP spid="142" grpId="0" animBg="1"/>
      <p:bldP spid="144" grpId="0" animBg="1"/>
      <p:bldP spid="145" grpId="0" animBg="1"/>
      <p:bldP spid="146" grpId="0" animBg="1"/>
      <p:bldP spid="147" grpId="0" animBg="1"/>
      <p:bldP spid="152" grpId="0" animBg="1"/>
      <p:bldP spid="160" grpId="0" animBg="1"/>
      <p:bldP spid="161" grpId="0" animBg="1"/>
      <p:bldP spid="162" grpId="0" animBg="1"/>
      <p:bldP spid="163" grpId="0" animBg="1"/>
      <p:bldP spid="164" grpId="0" animBg="1"/>
      <p:bldP spid="165" grpId="0" animBg="1"/>
      <p:bldP spid="182" grpId="0" animBg="1"/>
      <p:bldP spid="18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82" grpId="0" animBg="1"/>
      <p:bldP spid="174" grpId="0" animBg="1"/>
      <p:bldP spid="173" grpId="0" animBg="1"/>
      <p:bldP spid="1031" grpId="0" animBg="1"/>
      <p:bldP spid="175" grpId="0" animBg="1"/>
      <p:bldP spid="83" grpId="0" animBg="1"/>
      <p:bldP spid="4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شكل بيضاوي 60"/>
          <p:cNvSpPr/>
          <p:nvPr/>
        </p:nvSpPr>
        <p:spPr>
          <a:xfrm>
            <a:off x="4139952" y="967831"/>
            <a:ext cx="2232000" cy="1008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ar-SA"/>
          </a:p>
        </p:txBody>
      </p:sp>
      <p:sp>
        <p:nvSpPr>
          <p:cNvPr id="8" name="شكل بيضاوي 7"/>
          <p:cNvSpPr/>
          <p:nvPr/>
        </p:nvSpPr>
        <p:spPr>
          <a:xfrm>
            <a:off x="4139952" y="2924944"/>
            <a:ext cx="2232000" cy="972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ar-SA"/>
          </a:p>
        </p:txBody>
      </p:sp>
      <p:sp>
        <p:nvSpPr>
          <p:cNvPr id="151" name="مربع نص 150"/>
          <p:cNvSpPr txBox="1"/>
          <p:nvPr/>
        </p:nvSpPr>
        <p:spPr>
          <a:xfrm flipH="1">
            <a:off x="6722156" y="4291898"/>
            <a:ext cx="1440000" cy="1440000"/>
          </a:xfrm>
          <a:prstGeom prst="ellipse">
            <a:avLst/>
          </a:prstGeom>
          <a:solidFill>
            <a:srgbClr val="FFFF99"/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6791233" y="116632"/>
            <a:ext cx="2232248" cy="1080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/>
          <a:lstStyle/>
          <a:p>
            <a:pPr algn="ctr">
              <a:lnSpc>
                <a:spcPct val="150000"/>
              </a:lnSpc>
            </a:pPr>
            <a:r>
              <a:rPr lang="ar-SA" sz="48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l Qabas Bold" pitchFamily="2" charset="-78"/>
                <a:cs typeface="Al Qabas Bold" pitchFamily="2" charset="-78"/>
              </a:rPr>
              <a:t>شكل</a:t>
            </a:r>
          </a:p>
        </p:txBody>
      </p:sp>
      <p:sp>
        <p:nvSpPr>
          <p:cNvPr id="27" name="مربع نص 26"/>
          <p:cNvSpPr txBox="1"/>
          <p:nvPr/>
        </p:nvSpPr>
        <p:spPr>
          <a:xfrm rot="16200000">
            <a:off x="3792181" y="6614970"/>
            <a:ext cx="184731" cy="92333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1">
            <a:spAutoFit/>
          </a:bodyPr>
          <a:lstStyle/>
          <a:p>
            <a:endParaRPr lang="ar-SA" sz="5400" b="1" dirty="0">
              <a:solidFill>
                <a:schemeClr val="bg1"/>
              </a:solidFill>
              <a:latin typeface="18 Khebrat Musamim" pitchFamily="50" charset="0"/>
              <a:cs typeface="18 Khebrat Musamim" pitchFamily="50" charset="0"/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6915740" y="1229851"/>
            <a:ext cx="1983235" cy="76944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4400" b="1" dirty="0"/>
              <a:t>الأسطوانة</a:t>
            </a:r>
          </a:p>
        </p:txBody>
      </p:sp>
      <p:sp>
        <p:nvSpPr>
          <p:cNvPr id="152" name="مربع نص 151"/>
          <p:cNvSpPr txBox="1"/>
          <p:nvPr/>
        </p:nvSpPr>
        <p:spPr>
          <a:xfrm>
            <a:off x="6003054" y="5881071"/>
            <a:ext cx="2795760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/>
              <a:t>عدد الأحـرف</a:t>
            </a:r>
          </a:p>
        </p:txBody>
      </p:sp>
      <p:sp>
        <p:nvSpPr>
          <p:cNvPr id="160" name="مربع نص 159"/>
          <p:cNvSpPr txBox="1"/>
          <p:nvPr/>
        </p:nvSpPr>
        <p:spPr>
          <a:xfrm flipH="1">
            <a:off x="3748407" y="4292058"/>
            <a:ext cx="1440000" cy="1440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182" name="مربع نص 181"/>
          <p:cNvSpPr txBox="1"/>
          <p:nvPr/>
        </p:nvSpPr>
        <p:spPr>
          <a:xfrm>
            <a:off x="3043569" y="5877272"/>
            <a:ext cx="2795760" cy="523220"/>
          </a:xfrm>
          <a:prstGeom prst="rect">
            <a:avLst/>
          </a:prstGeom>
          <a:solidFill>
            <a:srgbClr val="FFFF9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/>
              <a:t>عدد الرؤوس</a:t>
            </a:r>
          </a:p>
        </p:txBody>
      </p:sp>
      <p:sp>
        <p:nvSpPr>
          <p:cNvPr id="185" name="مربع نص 184"/>
          <p:cNvSpPr txBox="1"/>
          <p:nvPr/>
        </p:nvSpPr>
        <p:spPr>
          <a:xfrm>
            <a:off x="112353" y="5877272"/>
            <a:ext cx="2795760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/>
              <a:t>عدد الأوجه</a:t>
            </a:r>
          </a:p>
        </p:txBody>
      </p:sp>
      <p:sp>
        <p:nvSpPr>
          <p:cNvPr id="56" name="مربع نص 55"/>
          <p:cNvSpPr txBox="1"/>
          <p:nvPr/>
        </p:nvSpPr>
        <p:spPr>
          <a:xfrm flipH="1">
            <a:off x="885956" y="4221248"/>
            <a:ext cx="1440000" cy="14400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7" name="مربع نص 56"/>
          <p:cNvSpPr txBox="1"/>
          <p:nvPr/>
        </p:nvSpPr>
        <p:spPr>
          <a:xfrm flipH="1">
            <a:off x="885956" y="4221248"/>
            <a:ext cx="1440000" cy="14400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54" name="مخطط انسيابي: قرص ممغنط 53"/>
          <p:cNvSpPr/>
          <p:nvPr/>
        </p:nvSpPr>
        <p:spPr>
          <a:xfrm flipV="1">
            <a:off x="4131099" y="954363"/>
            <a:ext cx="2232000" cy="2959454"/>
          </a:xfrm>
          <a:prstGeom prst="flowChartMagneticDisk">
            <a:avLst/>
          </a:prstGeom>
          <a:noFill/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ar-SA"/>
          </a:p>
        </p:txBody>
      </p:sp>
      <p:sp>
        <p:nvSpPr>
          <p:cNvPr id="7" name="مخطط انسيابي: قرص ممغنط 6"/>
          <p:cNvSpPr/>
          <p:nvPr/>
        </p:nvSpPr>
        <p:spPr>
          <a:xfrm>
            <a:off x="4131099" y="954363"/>
            <a:ext cx="2232000" cy="2959454"/>
          </a:xfrm>
          <a:prstGeom prst="flowChartMagneticDisk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ar-SA"/>
          </a:p>
        </p:txBody>
      </p:sp>
      <p:pic>
        <p:nvPicPr>
          <p:cNvPr id="65" name="صورة 64"/>
          <p:cNvPicPr>
            <a:picLocks noChangeAspect="1"/>
          </p:cNvPicPr>
          <p:nvPr/>
        </p:nvPicPr>
        <p:blipFill>
          <a:blip r:embed="rId2">
            <a:clrChange>
              <a:clrFrom>
                <a:srgbClr val="FCFDFD"/>
              </a:clrFrom>
              <a:clrTo>
                <a:srgbClr val="FC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4112" y="4273681"/>
            <a:ext cx="1676400" cy="1371600"/>
          </a:xfrm>
          <a:prstGeom prst="rect">
            <a:avLst/>
          </a:prstGeom>
        </p:spPr>
      </p:pic>
      <p:pic>
        <p:nvPicPr>
          <p:cNvPr id="16" name="صورة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0444" y="4217500"/>
            <a:ext cx="1676400" cy="1371600"/>
          </a:xfrm>
          <a:prstGeom prst="rect">
            <a:avLst/>
          </a:prstGeom>
        </p:spPr>
      </p:pic>
      <p:pic>
        <p:nvPicPr>
          <p:cNvPr id="67" name="صورة 66"/>
          <p:cNvPicPr>
            <a:picLocks noChangeAspect="1"/>
          </p:cNvPicPr>
          <p:nvPr/>
        </p:nvPicPr>
        <p:blipFill>
          <a:blip r:embed="rId2">
            <a:clrChange>
              <a:clrFrom>
                <a:srgbClr val="FCFDFD"/>
              </a:clrFrom>
              <a:clrTo>
                <a:srgbClr val="FC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8275" y="4256428"/>
            <a:ext cx="1676400" cy="1371600"/>
          </a:xfrm>
          <a:prstGeom prst="rect">
            <a:avLst/>
          </a:prstGeom>
        </p:spPr>
      </p:pic>
      <p:sp>
        <p:nvSpPr>
          <p:cNvPr id="19" name="مربع نص 18"/>
          <p:cNvSpPr txBox="1"/>
          <p:nvPr/>
        </p:nvSpPr>
        <p:spPr>
          <a:xfrm>
            <a:off x="1138069" y="735087"/>
            <a:ext cx="19055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مخطط الأسطوانة</a:t>
            </a:r>
          </a:p>
        </p:txBody>
      </p:sp>
      <p:pic>
        <p:nvPicPr>
          <p:cNvPr id="2" name="صورة 1" descr="لقطة الشاشة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114" y="1429455"/>
            <a:ext cx="3672659" cy="1865216"/>
          </a:xfrm>
          <a:prstGeom prst="rect">
            <a:avLst/>
          </a:prstGeom>
        </p:spPr>
      </p:pic>
      <p:sp>
        <p:nvSpPr>
          <p:cNvPr id="21" name="مربع نص 20"/>
          <p:cNvSpPr txBox="1"/>
          <p:nvPr/>
        </p:nvSpPr>
        <p:spPr>
          <a:xfrm>
            <a:off x="683568" y="3420691"/>
            <a:ext cx="255290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دائرتان ومستطيل</a:t>
            </a:r>
          </a:p>
        </p:txBody>
      </p:sp>
    </p:spTree>
    <p:extLst>
      <p:ext uri="{BB962C8B-B14F-4D97-AF65-F5344CB8AC3E}">
        <p14:creationId xmlns:p14="http://schemas.microsoft.com/office/powerpoint/2010/main" val="3577404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36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19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25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19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25" decel="50000">
                                          <p:stCondLst>
                                            <p:cond delay="100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19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25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19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25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7" dur="75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75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85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750"/>
                            </p:stCondLst>
                            <p:childTnLst>
                              <p:par>
                                <p:cTn id="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367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0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24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0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24" decel="50000">
                                          <p:stCondLst>
                                            <p:cond delay="100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0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24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0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24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3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139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415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415" tmFilter="0, 0; 0.125,0.2665; 0.25,0.4; 0.375,0.465; 0.5,0.5;  0.625,0.535; 0.75,0.6; 0.875,0.7335; 1,1">
                                          <p:stCondLst>
                                            <p:cond delay="415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07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3" tmFilter="0, 0; 0.125,0.2665; 0.25,0.4; 0.375,0.465; 0.5,0.5;  0.625,0.535; 0.75,0.6; 0.875,0.7335; 1,1">
                                          <p:stCondLst>
                                            <p:cond delay="1035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8" dur="16">
                                          <p:stCondLst>
                                            <p:cond delay="40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9" dur="104" decel="50000">
                                          <p:stCondLst>
                                            <p:cond delay="423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16">
                                          <p:stCondLst>
                                            <p:cond delay="82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1" dur="104" decel="50000">
                                          <p:stCondLst>
                                            <p:cond delay="83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16">
                                          <p:stCondLst>
                                            <p:cond delay="102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3" dur="104" decel="50000">
                                          <p:stCondLst>
                                            <p:cond delay="10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4" dur="16">
                                          <p:stCondLst>
                                            <p:cond delay="113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5" dur="104" decel="50000">
                                          <p:stCondLst>
                                            <p:cond delay="114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8" grpId="0" animBg="1"/>
      <p:bldP spid="151" grpId="0" animBg="1"/>
      <p:bldP spid="3" grpId="0"/>
      <p:bldP spid="5" grpId="0"/>
      <p:bldP spid="152" grpId="0" animBg="1"/>
      <p:bldP spid="160" grpId="0" animBg="1"/>
      <p:bldP spid="182" grpId="0" animBg="1"/>
      <p:bldP spid="185" grpId="0" animBg="1"/>
      <p:bldP spid="56" grpId="0" animBg="1"/>
      <p:bldP spid="57" grpId="0" animBg="1"/>
      <p:bldP spid="54" grpId="0" animBg="1"/>
      <p:bldP spid="7" grpId="0" animBg="1"/>
      <p:bldP spid="19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شكل حر 8"/>
          <p:cNvSpPr/>
          <p:nvPr/>
        </p:nvSpPr>
        <p:spPr>
          <a:xfrm>
            <a:off x="4916159" y="1377137"/>
            <a:ext cx="3220238" cy="1835839"/>
          </a:xfrm>
          <a:custGeom>
            <a:avLst/>
            <a:gdLst>
              <a:gd name="connsiteX0" fmla="*/ 1436915 w 1451429"/>
              <a:gd name="connsiteY0" fmla="*/ 0 h 1451429"/>
              <a:gd name="connsiteX1" fmla="*/ 0 w 1451429"/>
              <a:gd name="connsiteY1" fmla="*/ 0 h 1451429"/>
              <a:gd name="connsiteX2" fmla="*/ 0 w 1451429"/>
              <a:gd name="connsiteY2" fmla="*/ 1451429 h 1451429"/>
              <a:gd name="connsiteX3" fmla="*/ 1451429 w 1451429"/>
              <a:gd name="connsiteY3" fmla="*/ 1451429 h 1451429"/>
              <a:gd name="connsiteX4" fmla="*/ 1436915 w 1451429"/>
              <a:gd name="connsiteY4" fmla="*/ 0 h 1451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1429" h="1451429">
                <a:moveTo>
                  <a:pt x="1436915" y="0"/>
                </a:moveTo>
                <a:lnTo>
                  <a:pt x="0" y="0"/>
                </a:lnTo>
                <a:lnTo>
                  <a:pt x="0" y="1451429"/>
                </a:lnTo>
                <a:lnTo>
                  <a:pt x="1451429" y="1451429"/>
                </a:lnTo>
                <a:lnTo>
                  <a:pt x="1436915" y="0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000" dirty="0">
              <a:solidFill>
                <a:schemeClr val="tx1"/>
              </a:solidFill>
            </a:endParaRPr>
          </a:p>
        </p:txBody>
      </p:sp>
      <p:sp>
        <p:nvSpPr>
          <p:cNvPr id="4" name="شكل حر 3"/>
          <p:cNvSpPr/>
          <p:nvPr/>
        </p:nvSpPr>
        <p:spPr>
          <a:xfrm>
            <a:off x="3939396" y="3157268"/>
            <a:ext cx="4180936" cy="471577"/>
          </a:xfrm>
          <a:custGeom>
            <a:avLst/>
            <a:gdLst>
              <a:gd name="connsiteX0" fmla="*/ 4180936 w 4180936"/>
              <a:gd name="connsiteY0" fmla="*/ 69011 h 471577"/>
              <a:gd name="connsiteX1" fmla="*/ 989162 w 4180936"/>
              <a:gd name="connsiteY1" fmla="*/ 0 h 471577"/>
              <a:gd name="connsiteX2" fmla="*/ 0 w 4180936"/>
              <a:gd name="connsiteY2" fmla="*/ 471577 h 471577"/>
              <a:gd name="connsiteX3" fmla="*/ 3266536 w 4180936"/>
              <a:gd name="connsiteY3" fmla="*/ 460075 h 471577"/>
              <a:gd name="connsiteX4" fmla="*/ 4180936 w 4180936"/>
              <a:gd name="connsiteY4" fmla="*/ 69011 h 471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80936" h="471577">
                <a:moveTo>
                  <a:pt x="4180936" y="69011"/>
                </a:moveTo>
                <a:lnTo>
                  <a:pt x="989162" y="0"/>
                </a:lnTo>
                <a:lnTo>
                  <a:pt x="0" y="471577"/>
                </a:lnTo>
                <a:lnTo>
                  <a:pt x="3266536" y="460075"/>
                </a:lnTo>
                <a:lnTo>
                  <a:pt x="4180936" y="6901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1" name="مربع نص 150"/>
          <p:cNvSpPr txBox="1"/>
          <p:nvPr/>
        </p:nvSpPr>
        <p:spPr>
          <a:xfrm flipH="1">
            <a:off x="6876416" y="4221088"/>
            <a:ext cx="1440000" cy="1440000"/>
          </a:xfrm>
          <a:prstGeom prst="ellipse">
            <a:avLst/>
          </a:prstGeom>
          <a:solidFill>
            <a:srgbClr val="FFFF99"/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4610857" y="-27384"/>
            <a:ext cx="2682071" cy="1080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/>
          <a:lstStyle/>
          <a:p>
            <a:pPr>
              <a:lnSpc>
                <a:spcPct val="150000"/>
              </a:lnSpc>
            </a:pPr>
            <a:r>
              <a:rPr lang="ar-SA" sz="48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l Qabas Bold" pitchFamily="2" charset="-78"/>
                <a:cs typeface="Al Qabas Bold" pitchFamily="2" charset="-78"/>
              </a:rPr>
              <a:t>المنشور</a:t>
            </a:r>
          </a:p>
        </p:txBody>
      </p:sp>
      <p:sp>
        <p:nvSpPr>
          <p:cNvPr id="27" name="مربع نص 26"/>
          <p:cNvSpPr txBox="1"/>
          <p:nvPr/>
        </p:nvSpPr>
        <p:spPr>
          <a:xfrm rot="16200000">
            <a:off x="3792181" y="6614970"/>
            <a:ext cx="184731" cy="92333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1">
            <a:spAutoFit/>
          </a:bodyPr>
          <a:lstStyle/>
          <a:p>
            <a:endParaRPr lang="ar-SA" sz="5400" b="1" dirty="0">
              <a:solidFill>
                <a:schemeClr val="bg1"/>
              </a:solidFill>
              <a:latin typeface="18 Khebrat Musamim" pitchFamily="50" charset="0"/>
              <a:cs typeface="18 Khebrat Musamim" pitchFamily="50" charset="0"/>
            </a:endParaRPr>
          </a:p>
        </p:txBody>
      </p:sp>
      <p:sp>
        <p:nvSpPr>
          <p:cNvPr id="11" name="شكل حر 10"/>
          <p:cNvSpPr/>
          <p:nvPr/>
        </p:nvSpPr>
        <p:spPr>
          <a:xfrm>
            <a:off x="3923928" y="1340768"/>
            <a:ext cx="990120" cy="2331514"/>
          </a:xfrm>
          <a:custGeom>
            <a:avLst/>
            <a:gdLst>
              <a:gd name="connsiteX0" fmla="*/ 740228 w 740228"/>
              <a:gd name="connsiteY0" fmla="*/ 0 h 1843314"/>
              <a:gd name="connsiteX1" fmla="*/ 14514 w 740228"/>
              <a:gd name="connsiteY1" fmla="*/ 377371 h 1843314"/>
              <a:gd name="connsiteX2" fmla="*/ 0 w 740228"/>
              <a:gd name="connsiteY2" fmla="*/ 1843314 h 1843314"/>
              <a:gd name="connsiteX3" fmla="*/ 740228 w 740228"/>
              <a:gd name="connsiteY3" fmla="*/ 1451428 h 1843314"/>
              <a:gd name="connsiteX4" fmla="*/ 740228 w 740228"/>
              <a:gd name="connsiteY4" fmla="*/ 0 h 1843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0228" h="1843314">
                <a:moveTo>
                  <a:pt x="740228" y="0"/>
                </a:moveTo>
                <a:lnTo>
                  <a:pt x="14514" y="377371"/>
                </a:lnTo>
                <a:lnTo>
                  <a:pt x="0" y="1843314"/>
                </a:lnTo>
                <a:lnTo>
                  <a:pt x="740228" y="1451428"/>
                </a:lnTo>
                <a:lnTo>
                  <a:pt x="740228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 17"/>
          <p:cNvSpPr/>
          <p:nvPr/>
        </p:nvSpPr>
        <p:spPr>
          <a:xfrm>
            <a:off x="3959932" y="1805869"/>
            <a:ext cx="3240360" cy="181747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93" name="رابط مستقيم 92"/>
          <p:cNvCxnSpPr/>
          <p:nvPr/>
        </p:nvCxnSpPr>
        <p:spPr>
          <a:xfrm>
            <a:off x="3922501" y="3621777"/>
            <a:ext cx="328181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رابط مستقيم 108"/>
          <p:cNvCxnSpPr/>
          <p:nvPr/>
        </p:nvCxnSpPr>
        <p:spPr>
          <a:xfrm flipV="1">
            <a:off x="7204526" y="1784768"/>
            <a:ext cx="0" cy="183700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رابط مستقيم 110"/>
          <p:cNvCxnSpPr/>
          <p:nvPr/>
        </p:nvCxnSpPr>
        <p:spPr>
          <a:xfrm flipV="1">
            <a:off x="3939334" y="1774254"/>
            <a:ext cx="0" cy="183476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رابط مستقيم 112"/>
          <p:cNvCxnSpPr/>
          <p:nvPr/>
        </p:nvCxnSpPr>
        <p:spPr>
          <a:xfrm flipV="1">
            <a:off x="4896036" y="1337084"/>
            <a:ext cx="0" cy="1821383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رابط مستقيم 118"/>
          <p:cNvCxnSpPr/>
          <p:nvPr/>
        </p:nvCxnSpPr>
        <p:spPr>
          <a:xfrm flipH="1">
            <a:off x="3959932" y="3166380"/>
            <a:ext cx="956226" cy="463310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مربع نص 129"/>
          <p:cNvSpPr txBox="1"/>
          <p:nvPr/>
        </p:nvSpPr>
        <p:spPr>
          <a:xfrm flipH="1">
            <a:off x="6876416" y="4221088"/>
            <a:ext cx="1440000" cy="1440000"/>
          </a:xfrm>
          <a:prstGeom prst="ellipse">
            <a:avLst/>
          </a:prstGeom>
          <a:solidFill>
            <a:srgbClr val="FFFF99"/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31" name="مربع نص 130"/>
          <p:cNvSpPr txBox="1"/>
          <p:nvPr/>
        </p:nvSpPr>
        <p:spPr>
          <a:xfrm flipH="1">
            <a:off x="6876416" y="4221088"/>
            <a:ext cx="1440000" cy="1440000"/>
          </a:xfrm>
          <a:prstGeom prst="ellipse">
            <a:avLst/>
          </a:prstGeom>
          <a:solidFill>
            <a:srgbClr val="FFFF99"/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32" name="مربع نص 131"/>
          <p:cNvSpPr txBox="1"/>
          <p:nvPr/>
        </p:nvSpPr>
        <p:spPr>
          <a:xfrm flipH="1">
            <a:off x="6876416" y="4221088"/>
            <a:ext cx="1440000" cy="1440000"/>
          </a:xfrm>
          <a:prstGeom prst="ellipse">
            <a:avLst/>
          </a:prstGeom>
          <a:solidFill>
            <a:srgbClr val="FFFF99"/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42" name="مربع نص 141"/>
          <p:cNvSpPr txBox="1"/>
          <p:nvPr/>
        </p:nvSpPr>
        <p:spPr>
          <a:xfrm flipH="1">
            <a:off x="6876416" y="4221088"/>
            <a:ext cx="1440000" cy="1440000"/>
          </a:xfrm>
          <a:prstGeom prst="ellipse">
            <a:avLst/>
          </a:prstGeom>
          <a:solidFill>
            <a:srgbClr val="FFFF99"/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44" name="مربع نص 143"/>
          <p:cNvSpPr txBox="1"/>
          <p:nvPr/>
        </p:nvSpPr>
        <p:spPr>
          <a:xfrm flipH="1">
            <a:off x="6876416" y="4221088"/>
            <a:ext cx="1440000" cy="1440000"/>
          </a:xfrm>
          <a:prstGeom prst="ellipse">
            <a:avLst/>
          </a:prstGeom>
          <a:solidFill>
            <a:srgbClr val="FFFF99"/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45" name="مربع نص 144"/>
          <p:cNvSpPr txBox="1"/>
          <p:nvPr/>
        </p:nvSpPr>
        <p:spPr>
          <a:xfrm flipH="1">
            <a:off x="6876416" y="4221088"/>
            <a:ext cx="1440000" cy="1440000"/>
          </a:xfrm>
          <a:prstGeom prst="ellipse">
            <a:avLst/>
          </a:prstGeom>
          <a:solidFill>
            <a:srgbClr val="FFFF99"/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46" name="مربع نص 145"/>
          <p:cNvSpPr txBox="1"/>
          <p:nvPr/>
        </p:nvSpPr>
        <p:spPr>
          <a:xfrm flipH="1">
            <a:off x="6876416" y="4221088"/>
            <a:ext cx="1440000" cy="1440000"/>
          </a:xfrm>
          <a:prstGeom prst="ellipse">
            <a:avLst/>
          </a:prstGeom>
          <a:solidFill>
            <a:srgbClr val="FFFF99"/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47" name="مربع نص 146"/>
          <p:cNvSpPr txBox="1"/>
          <p:nvPr/>
        </p:nvSpPr>
        <p:spPr>
          <a:xfrm flipH="1">
            <a:off x="6876416" y="4221088"/>
            <a:ext cx="1440000" cy="1440000"/>
          </a:xfrm>
          <a:prstGeom prst="ellipse">
            <a:avLst/>
          </a:prstGeom>
          <a:solidFill>
            <a:srgbClr val="FFFF99"/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148" name="مربع نص 147"/>
          <p:cNvSpPr txBox="1"/>
          <p:nvPr/>
        </p:nvSpPr>
        <p:spPr>
          <a:xfrm flipH="1">
            <a:off x="6876416" y="4221088"/>
            <a:ext cx="1440000" cy="1440000"/>
          </a:xfrm>
          <a:prstGeom prst="ellipse">
            <a:avLst/>
          </a:prstGeom>
          <a:solidFill>
            <a:srgbClr val="FFFF99"/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149" name="مربع نص 148"/>
          <p:cNvSpPr txBox="1"/>
          <p:nvPr/>
        </p:nvSpPr>
        <p:spPr>
          <a:xfrm flipH="1">
            <a:off x="6876416" y="4221088"/>
            <a:ext cx="1440000" cy="1440000"/>
          </a:xfrm>
          <a:prstGeom prst="ellipse">
            <a:avLst/>
          </a:prstGeom>
          <a:solidFill>
            <a:srgbClr val="FFFF99"/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11</a:t>
            </a:r>
          </a:p>
        </p:txBody>
      </p:sp>
      <p:sp>
        <p:nvSpPr>
          <p:cNvPr id="150" name="مربع نص 149"/>
          <p:cNvSpPr txBox="1"/>
          <p:nvPr/>
        </p:nvSpPr>
        <p:spPr>
          <a:xfrm flipH="1">
            <a:off x="6876416" y="4221088"/>
            <a:ext cx="1440000" cy="1440000"/>
          </a:xfrm>
          <a:prstGeom prst="ellipse">
            <a:avLst/>
          </a:prstGeom>
          <a:solidFill>
            <a:srgbClr val="FFFF99"/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152" name="مربع نص 151"/>
          <p:cNvSpPr txBox="1"/>
          <p:nvPr/>
        </p:nvSpPr>
        <p:spPr>
          <a:xfrm>
            <a:off x="6156176" y="5881071"/>
            <a:ext cx="2795760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/>
              <a:t>عدد الأحـرف</a:t>
            </a:r>
          </a:p>
        </p:txBody>
      </p:sp>
      <p:sp>
        <p:nvSpPr>
          <p:cNvPr id="1030" name="شكل حر 1029"/>
          <p:cNvSpPr/>
          <p:nvPr/>
        </p:nvSpPr>
        <p:spPr>
          <a:xfrm>
            <a:off x="7228693" y="1344795"/>
            <a:ext cx="900000" cy="2264228"/>
          </a:xfrm>
          <a:custGeom>
            <a:avLst/>
            <a:gdLst>
              <a:gd name="connsiteX0" fmla="*/ 914400 w 928915"/>
              <a:gd name="connsiteY0" fmla="*/ 0 h 2264228"/>
              <a:gd name="connsiteX1" fmla="*/ 0 w 928915"/>
              <a:gd name="connsiteY1" fmla="*/ 464457 h 2264228"/>
              <a:gd name="connsiteX2" fmla="*/ 0 w 928915"/>
              <a:gd name="connsiteY2" fmla="*/ 2264228 h 2264228"/>
              <a:gd name="connsiteX3" fmla="*/ 928915 w 928915"/>
              <a:gd name="connsiteY3" fmla="*/ 1886857 h 2264228"/>
              <a:gd name="connsiteX4" fmla="*/ 914400 w 928915"/>
              <a:gd name="connsiteY4" fmla="*/ 0 h 2264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28915" h="2264228">
                <a:moveTo>
                  <a:pt x="914400" y="0"/>
                </a:moveTo>
                <a:lnTo>
                  <a:pt x="0" y="464457"/>
                </a:lnTo>
                <a:lnTo>
                  <a:pt x="0" y="2264228"/>
                </a:lnTo>
                <a:lnTo>
                  <a:pt x="928915" y="1886857"/>
                </a:lnTo>
                <a:lnTo>
                  <a:pt x="914400" y="0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117" name="رابط مستقيم 116"/>
          <p:cNvCxnSpPr/>
          <p:nvPr/>
        </p:nvCxnSpPr>
        <p:spPr>
          <a:xfrm>
            <a:off x="4916158" y="3158466"/>
            <a:ext cx="3198963" cy="67972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رابط مستقيم 99"/>
          <p:cNvCxnSpPr/>
          <p:nvPr/>
        </p:nvCxnSpPr>
        <p:spPr>
          <a:xfrm flipH="1">
            <a:off x="7204526" y="3226438"/>
            <a:ext cx="910691" cy="39533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رابط مستقيم 106"/>
          <p:cNvCxnSpPr/>
          <p:nvPr/>
        </p:nvCxnSpPr>
        <p:spPr>
          <a:xfrm flipV="1">
            <a:off x="8115218" y="1337084"/>
            <a:ext cx="0" cy="188935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مربع نص 159"/>
          <p:cNvSpPr txBox="1"/>
          <p:nvPr/>
        </p:nvSpPr>
        <p:spPr>
          <a:xfrm flipH="1">
            <a:off x="3780072" y="4221088"/>
            <a:ext cx="1440000" cy="1440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61" name="مربع نص 160"/>
          <p:cNvSpPr txBox="1"/>
          <p:nvPr/>
        </p:nvSpPr>
        <p:spPr>
          <a:xfrm flipH="1">
            <a:off x="3780072" y="4221088"/>
            <a:ext cx="1440000" cy="1440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62" name="مربع نص 161"/>
          <p:cNvSpPr txBox="1"/>
          <p:nvPr/>
        </p:nvSpPr>
        <p:spPr>
          <a:xfrm flipH="1">
            <a:off x="3780072" y="4221088"/>
            <a:ext cx="1440000" cy="1440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63" name="مربع نص 162"/>
          <p:cNvSpPr txBox="1"/>
          <p:nvPr/>
        </p:nvSpPr>
        <p:spPr>
          <a:xfrm flipH="1">
            <a:off x="3780072" y="4221088"/>
            <a:ext cx="1440000" cy="1440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64" name="مربع نص 163"/>
          <p:cNvSpPr txBox="1"/>
          <p:nvPr/>
        </p:nvSpPr>
        <p:spPr>
          <a:xfrm flipH="1">
            <a:off x="3780072" y="4221088"/>
            <a:ext cx="1440000" cy="1440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65" name="مربع نص 164"/>
          <p:cNvSpPr txBox="1"/>
          <p:nvPr/>
        </p:nvSpPr>
        <p:spPr>
          <a:xfrm flipH="1">
            <a:off x="3780072" y="4221088"/>
            <a:ext cx="1440000" cy="1440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66" name="مربع نص 165"/>
          <p:cNvSpPr txBox="1"/>
          <p:nvPr/>
        </p:nvSpPr>
        <p:spPr>
          <a:xfrm flipH="1">
            <a:off x="3780072" y="4221088"/>
            <a:ext cx="1440000" cy="1440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67" name="مربع نص 166"/>
          <p:cNvSpPr txBox="1"/>
          <p:nvPr/>
        </p:nvSpPr>
        <p:spPr>
          <a:xfrm flipH="1">
            <a:off x="3780072" y="4221088"/>
            <a:ext cx="1440000" cy="1440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82" name="مربع نص 181"/>
          <p:cNvSpPr txBox="1"/>
          <p:nvPr/>
        </p:nvSpPr>
        <p:spPr>
          <a:xfrm>
            <a:off x="3144392" y="5877272"/>
            <a:ext cx="2795760" cy="523220"/>
          </a:xfrm>
          <a:prstGeom prst="rect">
            <a:avLst/>
          </a:prstGeom>
          <a:solidFill>
            <a:srgbClr val="FFFF9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/>
              <a:t>عدد الرؤوس</a:t>
            </a:r>
          </a:p>
        </p:txBody>
      </p:sp>
      <p:sp>
        <p:nvSpPr>
          <p:cNvPr id="185" name="مربع نص 184"/>
          <p:cNvSpPr txBox="1"/>
          <p:nvPr/>
        </p:nvSpPr>
        <p:spPr>
          <a:xfrm>
            <a:off x="192064" y="5877272"/>
            <a:ext cx="2795760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/>
              <a:t>عدد الأوجه</a:t>
            </a:r>
          </a:p>
        </p:txBody>
      </p:sp>
      <p:sp>
        <p:nvSpPr>
          <p:cNvPr id="56" name="مربع نص 55"/>
          <p:cNvSpPr txBox="1"/>
          <p:nvPr/>
        </p:nvSpPr>
        <p:spPr>
          <a:xfrm flipH="1">
            <a:off x="790233" y="4221596"/>
            <a:ext cx="1440000" cy="14400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7" name="مربع نص 56"/>
          <p:cNvSpPr txBox="1"/>
          <p:nvPr/>
        </p:nvSpPr>
        <p:spPr>
          <a:xfrm flipH="1">
            <a:off x="790233" y="4221596"/>
            <a:ext cx="1440000" cy="14400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58" name="مربع نص 57"/>
          <p:cNvSpPr txBox="1"/>
          <p:nvPr/>
        </p:nvSpPr>
        <p:spPr>
          <a:xfrm flipH="1">
            <a:off x="790233" y="4221596"/>
            <a:ext cx="1440000" cy="14400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59" name="مربع نص 58"/>
          <p:cNvSpPr txBox="1"/>
          <p:nvPr/>
        </p:nvSpPr>
        <p:spPr>
          <a:xfrm flipH="1">
            <a:off x="790233" y="4221596"/>
            <a:ext cx="1440000" cy="14400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60" name="مربع نص 59"/>
          <p:cNvSpPr txBox="1"/>
          <p:nvPr/>
        </p:nvSpPr>
        <p:spPr>
          <a:xfrm flipH="1">
            <a:off x="790233" y="4221596"/>
            <a:ext cx="1440000" cy="14400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61" name="مربع نص 60"/>
          <p:cNvSpPr txBox="1"/>
          <p:nvPr/>
        </p:nvSpPr>
        <p:spPr>
          <a:xfrm flipH="1">
            <a:off x="790233" y="4221596"/>
            <a:ext cx="1440000" cy="14400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76200" dir="18900000" sy="23000" kx="-1200000" algn="bl" rotWithShape="0">
              <a:schemeClr val="bg1">
                <a:lumMod val="65000"/>
                <a:alpha val="2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5400" b="1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63" name="مربع نص 62"/>
          <p:cNvSpPr txBox="1"/>
          <p:nvPr/>
        </p:nvSpPr>
        <p:spPr>
          <a:xfrm>
            <a:off x="3635896" y="344850"/>
            <a:ext cx="1470274" cy="70788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4000" b="1" dirty="0"/>
              <a:t>الرباعي</a:t>
            </a:r>
          </a:p>
        </p:txBody>
      </p:sp>
      <p:sp>
        <p:nvSpPr>
          <p:cNvPr id="64" name="مربع نص 63"/>
          <p:cNvSpPr txBox="1"/>
          <p:nvPr/>
        </p:nvSpPr>
        <p:spPr>
          <a:xfrm>
            <a:off x="899592" y="1016251"/>
            <a:ext cx="19055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المخطط</a:t>
            </a:r>
          </a:p>
        </p:txBody>
      </p:sp>
      <p:pic>
        <p:nvPicPr>
          <p:cNvPr id="2" name="صورة 1" descr="لقطة الشاشة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896" y="1556792"/>
            <a:ext cx="2919183" cy="2122325"/>
          </a:xfrm>
          <a:prstGeom prst="rect">
            <a:avLst/>
          </a:prstGeom>
        </p:spPr>
      </p:pic>
      <p:sp>
        <p:nvSpPr>
          <p:cNvPr id="5" name="شكل حر 4"/>
          <p:cNvSpPr/>
          <p:nvPr/>
        </p:nvSpPr>
        <p:spPr>
          <a:xfrm>
            <a:off x="3959932" y="1322947"/>
            <a:ext cx="4198189" cy="471577"/>
          </a:xfrm>
          <a:custGeom>
            <a:avLst/>
            <a:gdLst>
              <a:gd name="connsiteX0" fmla="*/ 4198189 w 4198189"/>
              <a:gd name="connsiteY0" fmla="*/ 5751 h 471577"/>
              <a:gd name="connsiteX1" fmla="*/ 966159 w 4198189"/>
              <a:gd name="connsiteY1" fmla="*/ 0 h 471577"/>
              <a:gd name="connsiteX2" fmla="*/ 0 w 4198189"/>
              <a:gd name="connsiteY2" fmla="*/ 454325 h 471577"/>
              <a:gd name="connsiteX3" fmla="*/ 3289540 w 4198189"/>
              <a:gd name="connsiteY3" fmla="*/ 471577 h 471577"/>
              <a:gd name="connsiteX4" fmla="*/ 4198189 w 4198189"/>
              <a:gd name="connsiteY4" fmla="*/ 5751 h 471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98189" h="471577">
                <a:moveTo>
                  <a:pt x="4198189" y="5751"/>
                </a:moveTo>
                <a:lnTo>
                  <a:pt x="966159" y="0"/>
                </a:lnTo>
                <a:lnTo>
                  <a:pt x="0" y="454325"/>
                </a:lnTo>
                <a:lnTo>
                  <a:pt x="3289540" y="471577"/>
                </a:lnTo>
                <a:lnTo>
                  <a:pt x="4198189" y="5751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25" name="رابط مستقيم 24"/>
          <p:cNvCxnSpPr/>
          <p:nvPr/>
        </p:nvCxnSpPr>
        <p:spPr>
          <a:xfrm flipH="1" flipV="1">
            <a:off x="4883106" y="1319092"/>
            <a:ext cx="3236284" cy="771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رابط مستقيم 88"/>
          <p:cNvCxnSpPr/>
          <p:nvPr/>
        </p:nvCxnSpPr>
        <p:spPr>
          <a:xfrm flipV="1">
            <a:off x="3922501" y="1324740"/>
            <a:ext cx="960605" cy="4476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رابط مستقيم 90"/>
          <p:cNvCxnSpPr/>
          <p:nvPr/>
        </p:nvCxnSpPr>
        <p:spPr>
          <a:xfrm>
            <a:off x="3922501" y="1784768"/>
            <a:ext cx="328181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رابط مستقيم 22"/>
          <p:cNvCxnSpPr/>
          <p:nvPr/>
        </p:nvCxnSpPr>
        <p:spPr>
          <a:xfrm flipH="1">
            <a:off x="7204526" y="1343098"/>
            <a:ext cx="910691" cy="44167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" name="شكل بيضاوي 175"/>
          <p:cNvSpPr/>
          <p:nvPr/>
        </p:nvSpPr>
        <p:spPr>
          <a:xfrm>
            <a:off x="3851920" y="3537032"/>
            <a:ext cx="180000" cy="180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7" name="شكل بيضاوي 176"/>
          <p:cNvSpPr/>
          <p:nvPr/>
        </p:nvSpPr>
        <p:spPr>
          <a:xfrm>
            <a:off x="7118934" y="3537032"/>
            <a:ext cx="180000" cy="180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8" name="شكل بيضاوي 177"/>
          <p:cNvSpPr/>
          <p:nvPr/>
        </p:nvSpPr>
        <p:spPr>
          <a:xfrm>
            <a:off x="8028384" y="3126787"/>
            <a:ext cx="180000" cy="180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9" name="شكل بيضاوي 178"/>
          <p:cNvSpPr/>
          <p:nvPr/>
        </p:nvSpPr>
        <p:spPr>
          <a:xfrm>
            <a:off x="4824008" y="3083875"/>
            <a:ext cx="180000" cy="180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5" name="شكل بيضاوي 174"/>
          <p:cNvSpPr/>
          <p:nvPr/>
        </p:nvSpPr>
        <p:spPr>
          <a:xfrm>
            <a:off x="3887904" y="1692001"/>
            <a:ext cx="180000" cy="180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4" name="شكل بيضاوي 173"/>
          <p:cNvSpPr/>
          <p:nvPr/>
        </p:nvSpPr>
        <p:spPr>
          <a:xfrm>
            <a:off x="4824008" y="1254579"/>
            <a:ext cx="180000" cy="180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31" name="شكل بيضاوي 1030"/>
          <p:cNvSpPr/>
          <p:nvPr/>
        </p:nvSpPr>
        <p:spPr>
          <a:xfrm>
            <a:off x="7114298" y="1692275"/>
            <a:ext cx="180000" cy="180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3" name="شكل بيضاوي 172"/>
          <p:cNvSpPr/>
          <p:nvPr/>
        </p:nvSpPr>
        <p:spPr>
          <a:xfrm>
            <a:off x="7992360" y="1254579"/>
            <a:ext cx="180000" cy="180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47612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3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139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15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15" tmFilter="0, 0; 0.125,0.2665; 0.25,0.4; 0.375,0.465; 0.5,0.5;  0.625,0.535; 0.75,0.6; 0.875,0.7335; 1,1">
                                          <p:stCondLst>
                                            <p:cond delay="415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8" tmFilter="0, 0; 0.125,0.2665; 0.25,0.4; 0.375,0.465; 0.5,0.5;  0.625,0.535; 0.75,0.6; 0.875,0.7335; 1,1">
                                          <p:stCondLst>
                                            <p:cond delay="827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3" tmFilter="0, 0; 0.125,0.2665; 0.25,0.4; 0.375,0.465; 0.5,0.5;  0.625,0.535; 0.75,0.6; 0.875,0.7335; 1,1">
                                          <p:stCondLst>
                                            <p:cond delay="1035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16">
                                          <p:stCondLst>
                                            <p:cond delay="406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04" decel="50000">
                                          <p:stCondLst>
                                            <p:cond delay="422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16">
                                          <p:stCondLst>
                                            <p:cond delay="82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04" decel="50000">
                                          <p:stCondLst>
                                            <p:cond delay="836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16">
                                          <p:stCondLst>
                                            <p:cond delay="1026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04" decel="50000">
                                          <p:stCondLst>
                                            <p:cond delay="1043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16">
                                          <p:stCondLst>
                                            <p:cond delay="113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04" decel="50000">
                                          <p:stCondLst>
                                            <p:cond delay="1146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0" dur="500"/>
                                        <p:tgtEl>
                                          <p:spTgt spid="15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5" dur="500"/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0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8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40" dur="25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50"/>
                            </p:stCondLst>
                            <p:childTnLst>
                              <p:par>
                                <p:cTn id="1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48" dur="25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250"/>
                            </p:stCondLst>
                            <p:childTnLst>
                              <p:par>
                                <p:cTn id="1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56" dur="25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250"/>
                            </p:stCondLst>
                            <p:childTnLst>
                              <p:par>
                                <p:cTn id="1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64" dur="25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250"/>
                            </p:stCondLst>
                            <p:childTnLst>
                              <p:par>
                                <p:cTn id="1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72" dur="25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250"/>
                            </p:stCondLst>
                            <p:childTnLst>
                              <p:par>
                                <p:cTn id="1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80" dur="25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250"/>
                            </p:stCondLst>
                            <p:childTnLst>
                              <p:par>
                                <p:cTn id="1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88" dur="25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250"/>
                            </p:stCondLst>
                            <p:childTnLst>
                              <p:par>
                                <p:cTn id="1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6" dur="25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250"/>
                            </p:stCondLst>
                            <p:childTnLst>
                              <p:par>
                                <p:cTn id="19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500"/>
                            </p:stCondLst>
                            <p:childTnLst>
                              <p:par>
                                <p:cTn id="2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500"/>
                            </p:stCondLst>
                            <p:childTnLst>
                              <p:par>
                                <p:cTn id="2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500"/>
                            </p:stCondLst>
                            <p:childTnLst>
                              <p:par>
                                <p:cTn id="2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2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500"/>
                            </p:stCondLst>
                            <p:childTnLst>
                              <p:par>
                                <p:cTn id="2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500"/>
                            </p:stCondLst>
                            <p:childTnLst>
                              <p:par>
                                <p:cTn id="2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>
                            <p:stCondLst>
                              <p:cond delay="500"/>
                            </p:stCondLst>
                            <p:childTnLst>
                              <p:par>
                                <p:cTn id="2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4" grpId="0" animBg="1"/>
      <p:bldP spid="151" grpId="0" animBg="1"/>
      <p:bldP spid="3" grpId="0"/>
      <p:bldP spid="11" grpId="0" animBg="1"/>
      <p:bldP spid="18" grpId="0" animBg="1"/>
      <p:bldP spid="130" grpId="0" animBg="1"/>
      <p:bldP spid="131" grpId="0" animBg="1"/>
      <p:bldP spid="132" grpId="0" animBg="1"/>
      <p:bldP spid="142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2" grpId="0" build="p" animBg="1"/>
      <p:bldP spid="1030" grpId="0" animBg="1"/>
      <p:bldP spid="160" grpId="0" animBg="1"/>
      <p:bldP spid="161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167" grpId="0" animBg="1"/>
      <p:bldP spid="182" grpId="0" animBg="1"/>
      <p:bldP spid="18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3" grpId="0"/>
      <p:bldP spid="64" grpId="0"/>
      <p:bldP spid="5" grpId="0" animBg="1"/>
      <p:bldP spid="176" grpId="0" animBg="1"/>
      <p:bldP spid="177" grpId="0" animBg="1"/>
      <p:bldP spid="178" grpId="0" animBg="1"/>
      <p:bldP spid="179" grpId="0" animBg="1"/>
      <p:bldP spid="175" grpId="0" animBg="1"/>
      <p:bldP spid="174" grpId="0" animBg="1"/>
      <p:bldP spid="1031" grpId="0" animBg="1"/>
      <p:bldP spid="17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شكل حر 97"/>
          <p:cNvSpPr/>
          <p:nvPr/>
        </p:nvSpPr>
        <p:spPr>
          <a:xfrm>
            <a:off x="2698124" y="1165538"/>
            <a:ext cx="1545465" cy="2092817"/>
          </a:xfrm>
          <a:custGeom>
            <a:avLst/>
            <a:gdLst>
              <a:gd name="connsiteX0" fmla="*/ 180304 w 1545465"/>
              <a:gd name="connsiteY0" fmla="*/ 0 h 2092817"/>
              <a:gd name="connsiteX1" fmla="*/ 0 w 1545465"/>
              <a:gd name="connsiteY1" fmla="*/ 1526147 h 2092817"/>
              <a:gd name="connsiteX2" fmla="*/ 1545465 w 1545465"/>
              <a:gd name="connsiteY2" fmla="*/ 2092817 h 2092817"/>
              <a:gd name="connsiteX3" fmla="*/ 180304 w 1545465"/>
              <a:gd name="connsiteY3" fmla="*/ 0 h 2092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45465" h="2092817">
                <a:moveTo>
                  <a:pt x="180304" y="0"/>
                </a:moveTo>
                <a:lnTo>
                  <a:pt x="0" y="1526147"/>
                </a:lnTo>
                <a:lnTo>
                  <a:pt x="1545465" y="2092817"/>
                </a:lnTo>
                <a:lnTo>
                  <a:pt x="180304" y="0"/>
                </a:lnTo>
                <a:close/>
              </a:path>
            </a:pathLst>
          </a:custGeom>
          <a:solidFill>
            <a:srgbClr val="FF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7" name="شكل حر 96"/>
          <p:cNvSpPr/>
          <p:nvPr/>
        </p:nvSpPr>
        <p:spPr>
          <a:xfrm>
            <a:off x="1159099" y="2678806"/>
            <a:ext cx="3090929" cy="1313645"/>
          </a:xfrm>
          <a:custGeom>
            <a:avLst/>
            <a:gdLst>
              <a:gd name="connsiteX0" fmla="*/ 1539025 w 3090929"/>
              <a:gd name="connsiteY0" fmla="*/ 0 h 1313645"/>
              <a:gd name="connsiteX1" fmla="*/ 0 w 3090929"/>
              <a:gd name="connsiteY1" fmla="*/ 573109 h 1313645"/>
              <a:gd name="connsiteX2" fmla="*/ 1680693 w 3090929"/>
              <a:gd name="connsiteY2" fmla="*/ 1313645 h 1313645"/>
              <a:gd name="connsiteX3" fmla="*/ 3090929 w 3090929"/>
              <a:gd name="connsiteY3" fmla="*/ 573109 h 1313645"/>
              <a:gd name="connsiteX4" fmla="*/ 1539025 w 3090929"/>
              <a:gd name="connsiteY4" fmla="*/ 0 h 1313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90929" h="1313645">
                <a:moveTo>
                  <a:pt x="1539025" y="0"/>
                </a:moveTo>
                <a:lnTo>
                  <a:pt x="0" y="573109"/>
                </a:lnTo>
                <a:lnTo>
                  <a:pt x="1680693" y="1313645"/>
                </a:lnTo>
                <a:lnTo>
                  <a:pt x="3090929" y="573109"/>
                </a:lnTo>
                <a:lnTo>
                  <a:pt x="1539025" y="0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2" name="شكل حر 101"/>
          <p:cNvSpPr/>
          <p:nvPr/>
        </p:nvSpPr>
        <p:spPr>
          <a:xfrm>
            <a:off x="1159099" y="1165538"/>
            <a:ext cx="1719329" cy="2092817"/>
          </a:xfrm>
          <a:custGeom>
            <a:avLst/>
            <a:gdLst>
              <a:gd name="connsiteX0" fmla="*/ 1719329 w 1719329"/>
              <a:gd name="connsiteY0" fmla="*/ 0 h 2092817"/>
              <a:gd name="connsiteX1" fmla="*/ 1551904 w 1719329"/>
              <a:gd name="connsiteY1" fmla="*/ 1526147 h 2092817"/>
              <a:gd name="connsiteX2" fmla="*/ 0 w 1719329"/>
              <a:gd name="connsiteY2" fmla="*/ 2092817 h 2092817"/>
              <a:gd name="connsiteX3" fmla="*/ 1719329 w 1719329"/>
              <a:gd name="connsiteY3" fmla="*/ 0 h 2092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9329" h="2092817">
                <a:moveTo>
                  <a:pt x="1719329" y="0"/>
                </a:moveTo>
                <a:lnTo>
                  <a:pt x="1551904" y="1526147"/>
                </a:lnTo>
                <a:lnTo>
                  <a:pt x="0" y="2092817"/>
                </a:lnTo>
                <a:lnTo>
                  <a:pt x="1719329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1" name="مربع نص 140"/>
          <p:cNvSpPr txBox="1"/>
          <p:nvPr/>
        </p:nvSpPr>
        <p:spPr>
          <a:xfrm>
            <a:off x="4644008" y="4100880"/>
            <a:ext cx="3483719" cy="240065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250000"/>
              </a:lnSpc>
            </a:pPr>
            <a:r>
              <a:rPr lang="ar-SA" sz="2000" b="1" dirty="0"/>
              <a:t>عدد الأحـرف :</a:t>
            </a:r>
          </a:p>
          <a:p>
            <a:pPr>
              <a:lnSpc>
                <a:spcPct val="250000"/>
              </a:lnSpc>
            </a:pPr>
            <a:r>
              <a:rPr lang="ar-SA" sz="2000" b="1" dirty="0"/>
              <a:t>عدد الرؤوس :</a:t>
            </a:r>
          </a:p>
          <a:p>
            <a:pPr>
              <a:lnSpc>
                <a:spcPct val="250000"/>
              </a:lnSpc>
            </a:pPr>
            <a:r>
              <a:rPr lang="ar-SA" sz="2000" b="1" dirty="0"/>
              <a:t>عدد الأوجــه :</a:t>
            </a:r>
          </a:p>
        </p:txBody>
      </p:sp>
      <p:sp>
        <p:nvSpPr>
          <p:cNvPr id="92" name="شكل حر 91"/>
          <p:cNvSpPr/>
          <p:nvPr/>
        </p:nvSpPr>
        <p:spPr>
          <a:xfrm>
            <a:off x="5112913" y="1206192"/>
            <a:ext cx="2762518" cy="2163651"/>
          </a:xfrm>
          <a:custGeom>
            <a:avLst/>
            <a:gdLst>
              <a:gd name="connsiteX0" fmla="*/ 1004552 w 2762518"/>
              <a:gd name="connsiteY0" fmla="*/ 0 h 2163651"/>
              <a:gd name="connsiteX1" fmla="*/ 0 w 2762518"/>
              <a:gd name="connsiteY1" fmla="*/ 2163651 h 2163651"/>
              <a:gd name="connsiteX2" fmla="*/ 2762518 w 2762518"/>
              <a:gd name="connsiteY2" fmla="*/ 2150772 h 2163651"/>
              <a:gd name="connsiteX3" fmla="*/ 1004552 w 2762518"/>
              <a:gd name="connsiteY3" fmla="*/ 0 h 2163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62518" h="2163651">
                <a:moveTo>
                  <a:pt x="1004552" y="0"/>
                </a:moveTo>
                <a:lnTo>
                  <a:pt x="0" y="2163651"/>
                </a:lnTo>
                <a:lnTo>
                  <a:pt x="2762518" y="2150772"/>
                </a:lnTo>
                <a:lnTo>
                  <a:pt x="1004552" y="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5" name="شكل حر 94"/>
          <p:cNvSpPr/>
          <p:nvPr/>
        </p:nvSpPr>
        <p:spPr>
          <a:xfrm>
            <a:off x="5106473" y="3348507"/>
            <a:ext cx="2756079" cy="682580"/>
          </a:xfrm>
          <a:custGeom>
            <a:avLst/>
            <a:gdLst>
              <a:gd name="connsiteX0" fmla="*/ 2756079 w 2756079"/>
              <a:gd name="connsiteY0" fmla="*/ 0 h 682580"/>
              <a:gd name="connsiteX1" fmla="*/ 0 w 2756079"/>
              <a:gd name="connsiteY1" fmla="*/ 6439 h 682580"/>
              <a:gd name="connsiteX2" fmla="*/ 998113 w 2756079"/>
              <a:gd name="connsiteY2" fmla="*/ 682580 h 682580"/>
              <a:gd name="connsiteX3" fmla="*/ 2756079 w 2756079"/>
              <a:gd name="connsiteY3" fmla="*/ 0 h 682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56079" h="682580">
                <a:moveTo>
                  <a:pt x="2756079" y="0"/>
                </a:moveTo>
                <a:lnTo>
                  <a:pt x="0" y="6439"/>
                </a:lnTo>
                <a:lnTo>
                  <a:pt x="998113" y="682580"/>
                </a:lnTo>
                <a:lnTo>
                  <a:pt x="2756079" y="0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/>
          <p:cNvSpPr/>
          <p:nvPr/>
        </p:nvSpPr>
        <p:spPr>
          <a:xfrm>
            <a:off x="6227913" y="103999"/>
            <a:ext cx="2682071" cy="1080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/>
          <a:lstStyle/>
          <a:p>
            <a:pPr>
              <a:lnSpc>
                <a:spcPct val="150000"/>
              </a:lnSpc>
            </a:pPr>
            <a:r>
              <a:rPr lang="ar-SA" sz="5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l Qabas Bold" pitchFamily="2" charset="-78"/>
                <a:cs typeface="Al Qabas Bold" pitchFamily="2" charset="-78"/>
              </a:rPr>
              <a:t>الهرم</a:t>
            </a:r>
          </a:p>
        </p:txBody>
      </p:sp>
      <p:sp>
        <p:nvSpPr>
          <p:cNvPr id="27" name="مربع نص 26"/>
          <p:cNvSpPr txBox="1"/>
          <p:nvPr/>
        </p:nvSpPr>
        <p:spPr>
          <a:xfrm rot="16200000">
            <a:off x="3792181" y="6614970"/>
            <a:ext cx="184731" cy="92333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1">
            <a:spAutoFit/>
          </a:bodyPr>
          <a:lstStyle/>
          <a:p>
            <a:endParaRPr lang="ar-SA" sz="5400" b="1" dirty="0">
              <a:solidFill>
                <a:schemeClr val="bg1"/>
              </a:solidFill>
              <a:latin typeface="18 Khebrat Musamim" pitchFamily="50" charset="0"/>
              <a:cs typeface="18 Khebrat Musamim" pitchFamily="50" charset="0"/>
            </a:endParaRPr>
          </a:p>
        </p:txBody>
      </p:sp>
      <p:sp>
        <p:nvSpPr>
          <p:cNvPr id="63" name="مربع نص 62"/>
          <p:cNvSpPr txBox="1"/>
          <p:nvPr/>
        </p:nvSpPr>
        <p:spPr>
          <a:xfrm>
            <a:off x="7357666" y="1268760"/>
            <a:ext cx="1377300" cy="76944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4400" b="1" dirty="0"/>
              <a:t>الثلاثي</a:t>
            </a:r>
          </a:p>
        </p:txBody>
      </p:sp>
      <p:sp>
        <p:nvSpPr>
          <p:cNvPr id="129" name="مستطيل 128"/>
          <p:cNvSpPr/>
          <p:nvPr/>
        </p:nvSpPr>
        <p:spPr>
          <a:xfrm>
            <a:off x="-612576" y="-27384"/>
            <a:ext cx="2682071" cy="1080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/>
          <a:lstStyle/>
          <a:p>
            <a:pPr>
              <a:lnSpc>
                <a:spcPct val="150000"/>
              </a:lnSpc>
            </a:pPr>
            <a:r>
              <a:rPr lang="ar-SA" sz="5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l Qabas Bold" pitchFamily="2" charset="-78"/>
                <a:cs typeface="Al Qabas Bold" pitchFamily="2" charset="-78"/>
              </a:rPr>
              <a:t>الهرم</a:t>
            </a:r>
          </a:p>
        </p:txBody>
      </p:sp>
      <p:sp>
        <p:nvSpPr>
          <p:cNvPr id="133" name="مربع نص 132"/>
          <p:cNvSpPr txBox="1"/>
          <p:nvPr/>
        </p:nvSpPr>
        <p:spPr>
          <a:xfrm>
            <a:off x="294359" y="1137377"/>
            <a:ext cx="1600118" cy="76944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4400" b="1" dirty="0"/>
              <a:t>الرباعي</a:t>
            </a:r>
          </a:p>
        </p:txBody>
      </p:sp>
      <p:sp>
        <p:nvSpPr>
          <p:cNvPr id="143" name="مربع نص 142"/>
          <p:cNvSpPr txBox="1"/>
          <p:nvPr/>
        </p:nvSpPr>
        <p:spPr>
          <a:xfrm>
            <a:off x="656233" y="4100880"/>
            <a:ext cx="3483719" cy="240065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250000"/>
              </a:lnSpc>
            </a:pPr>
            <a:r>
              <a:rPr lang="ar-SA" sz="2000" b="1" dirty="0"/>
              <a:t>عدد الأحـرف :</a:t>
            </a:r>
          </a:p>
          <a:p>
            <a:pPr>
              <a:lnSpc>
                <a:spcPct val="250000"/>
              </a:lnSpc>
            </a:pPr>
            <a:r>
              <a:rPr lang="ar-SA" sz="2000" b="1" dirty="0"/>
              <a:t>عدد الرؤوس :</a:t>
            </a:r>
          </a:p>
          <a:p>
            <a:pPr>
              <a:lnSpc>
                <a:spcPct val="250000"/>
              </a:lnSpc>
            </a:pPr>
            <a:r>
              <a:rPr lang="ar-SA" sz="2000" b="1" dirty="0"/>
              <a:t>عدد الأوجــه :</a:t>
            </a:r>
          </a:p>
        </p:txBody>
      </p:sp>
      <p:cxnSp>
        <p:nvCxnSpPr>
          <p:cNvPr id="90" name="رابط مستقيم 89"/>
          <p:cNvCxnSpPr/>
          <p:nvPr/>
        </p:nvCxnSpPr>
        <p:spPr>
          <a:xfrm flipV="1">
            <a:off x="5100806" y="1197546"/>
            <a:ext cx="1012480" cy="218094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مربع نص 169"/>
          <p:cNvSpPr txBox="1"/>
          <p:nvPr/>
        </p:nvSpPr>
        <p:spPr>
          <a:xfrm flipH="1">
            <a:off x="6187879" y="4345940"/>
            <a:ext cx="576000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71" name="مربع نص 170"/>
          <p:cNvSpPr txBox="1"/>
          <p:nvPr/>
        </p:nvSpPr>
        <p:spPr>
          <a:xfrm flipH="1">
            <a:off x="6187879" y="5138028"/>
            <a:ext cx="576000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172" name="مربع نص 171"/>
          <p:cNvSpPr txBox="1"/>
          <p:nvPr/>
        </p:nvSpPr>
        <p:spPr>
          <a:xfrm flipH="1">
            <a:off x="6187879" y="5894112"/>
            <a:ext cx="576000" cy="52322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180" name="مربع نص 179"/>
          <p:cNvSpPr txBox="1"/>
          <p:nvPr/>
        </p:nvSpPr>
        <p:spPr>
          <a:xfrm flipH="1">
            <a:off x="2123792" y="4345940"/>
            <a:ext cx="576000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181" name="مربع نص 180"/>
          <p:cNvSpPr txBox="1"/>
          <p:nvPr/>
        </p:nvSpPr>
        <p:spPr>
          <a:xfrm flipH="1">
            <a:off x="2123792" y="5138028"/>
            <a:ext cx="576000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183" name="مربع نص 182"/>
          <p:cNvSpPr txBox="1"/>
          <p:nvPr/>
        </p:nvSpPr>
        <p:spPr>
          <a:xfrm flipH="1">
            <a:off x="2123792" y="5894112"/>
            <a:ext cx="576000" cy="52322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chemeClr val="bg1"/>
                </a:solidFill>
              </a:rPr>
              <a:t>5</a:t>
            </a:r>
          </a:p>
        </p:txBody>
      </p:sp>
      <p:pic>
        <p:nvPicPr>
          <p:cNvPr id="118" name="صورة 117" descr="لقطة الشاشة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6212" y="4837997"/>
            <a:ext cx="1312349" cy="1123282"/>
          </a:xfrm>
          <a:prstGeom prst="rect">
            <a:avLst/>
          </a:prstGeom>
        </p:spPr>
      </p:pic>
      <p:pic>
        <p:nvPicPr>
          <p:cNvPr id="121" name="صورة 1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936" y="4696361"/>
            <a:ext cx="1430964" cy="1430964"/>
          </a:xfrm>
          <a:prstGeom prst="rect">
            <a:avLst/>
          </a:prstGeom>
        </p:spPr>
      </p:pic>
      <p:cxnSp>
        <p:nvCxnSpPr>
          <p:cNvPr id="115" name="رابط مستقيم 114"/>
          <p:cNvCxnSpPr/>
          <p:nvPr/>
        </p:nvCxnSpPr>
        <p:spPr>
          <a:xfrm flipV="1">
            <a:off x="2698420" y="1166741"/>
            <a:ext cx="181527" cy="1524980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رابط مستقيم 119"/>
          <p:cNvCxnSpPr/>
          <p:nvPr/>
        </p:nvCxnSpPr>
        <p:spPr>
          <a:xfrm>
            <a:off x="2698420" y="2691721"/>
            <a:ext cx="1549839" cy="576156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رابط مستقيم 123"/>
          <p:cNvCxnSpPr/>
          <p:nvPr/>
        </p:nvCxnSpPr>
        <p:spPr>
          <a:xfrm flipH="1">
            <a:off x="1151755" y="2719562"/>
            <a:ext cx="1485710" cy="548315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رابط مستقيم 72"/>
          <p:cNvCxnSpPr/>
          <p:nvPr/>
        </p:nvCxnSpPr>
        <p:spPr>
          <a:xfrm flipH="1">
            <a:off x="5105174" y="3358054"/>
            <a:ext cx="2707641" cy="0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شكل بيضاوي 167"/>
          <p:cNvSpPr/>
          <p:nvPr/>
        </p:nvSpPr>
        <p:spPr>
          <a:xfrm>
            <a:off x="2614563" y="2614411"/>
            <a:ext cx="180000" cy="180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2" name="شكل حر 111"/>
          <p:cNvSpPr/>
          <p:nvPr/>
        </p:nvSpPr>
        <p:spPr>
          <a:xfrm>
            <a:off x="1150943" y="1196752"/>
            <a:ext cx="1725769" cy="2846231"/>
          </a:xfrm>
          <a:custGeom>
            <a:avLst/>
            <a:gdLst>
              <a:gd name="connsiteX0" fmla="*/ 1725769 w 1725769"/>
              <a:gd name="connsiteY0" fmla="*/ 0 h 2846231"/>
              <a:gd name="connsiteX1" fmla="*/ 0 w 1725769"/>
              <a:gd name="connsiteY1" fmla="*/ 2092817 h 2846231"/>
              <a:gd name="connsiteX2" fmla="*/ 1687133 w 1725769"/>
              <a:gd name="connsiteY2" fmla="*/ 2846231 h 2846231"/>
              <a:gd name="connsiteX3" fmla="*/ 1725769 w 1725769"/>
              <a:gd name="connsiteY3" fmla="*/ 0 h 28462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5769" h="2846231">
                <a:moveTo>
                  <a:pt x="1725769" y="0"/>
                </a:moveTo>
                <a:lnTo>
                  <a:pt x="0" y="2092817"/>
                </a:lnTo>
                <a:lnTo>
                  <a:pt x="1687133" y="2846231"/>
                </a:lnTo>
                <a:lnTo>
                  <a:pt x="1725769" y="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3" name="شكل حر 102"/>
          <p:cNvSpPr/>
          <p:nvPr/>
        </p:nvSpPr>
        <p:spPr>
          <a:xfrm>
            <a:off x="2843808" y="1184119"/>
            <a:ext cx="1429555" cy="2839791"/>
          </a:xfrm>
          <a:custGeom>
            <a:avLst/>
            <a:gdLst>
              <a:gd name="connsiteX0" fmla="*/ 51516 w 1429555"/>
              <a:gd name="connsiteY0" fmla="*/ 0 h 2839791"/>
              <a:gd name="connsiteX1" fmla="*/ 0 w 1429555"/>
              <a:gd name="connsiteY1" fmla="*/ 2839791 h 2839791"/>
              <a:gd name="connsiteX2" fmla="*/ 1429555 w 1429555"/>
              <a:gd name="connsiteY2" fmla="*/ 2092816 h 2839791"/>
              <a:gd name="connsiteX3" fmla="*/ 51516 w 1429555"/>
              <a:gd name="connsiteY3" fmla="*/ 0 h 2839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29555" h="2839791">
                <a:moveTo>
                  <a:pt x="51516" y="0"/>
                </a:moveTo>
                <a:lnTo>
                  <a:pt x="0" y="2839791"/>
                </a:lnTo>
                <a:lnTo>
                  <a:pt x="1429555" y="2092816"/>
                </a:lnTo>
                <a:lnTo>
                  <a:pt x="51516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71" name="رابط مستقيم 70"/>
          <p:cNvCxnSpPr/>
          <p:nvPr/>
        </p:nvCxnSpPr>
        <p:spPr>
          <a:xfrm flipV="1">
            <a:off x="1151755" y="1179553"/>
            <a:ext cx="1728192" cy="20883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رابط مستقيم 37"/>
          <p:cNvCxnSpPr/>
          <p:nvPr/>
        </p:nvCxnSpPr>
        <p:spPr>
          <a:xfrm>
            <a:off x="1151755" y="3267877"/>
            <a:ext cx="1675845" cy="73687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رابط مستقيم 35"/>
          <p:cNvCxnSpPr/>
          <p:nvPr/>
        </p:nvCxnSpPr>
        <p:spPr>
          <a:xfrm>
            <a:off x="2879947" y="1179553"/>
            <a:ext cx="1368312" cy="20883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شكل بيضاوي 133"/>
          <p:cNvSpPr/>
          <p:nvPr/>
        </p:nvSpPr>
        <p:spPr>
          <a:xfrm>
            <a:off x="1130857" y="3153027"/>
            <a:ext cx="180000" cy="180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32" name="رابط مستقيم 31"/>
          <p:cNvCxnSpPr/>
          <p:nvPr/>
        </p:nvCxnSpPr>
        <p:spPr>
          <a:xfrm flipH="1">
            <a:off x="2827600" y="1179553"/>
            <a:ext cx="52348" cy="282520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شكل بيضاوي 136"/>
          <p:cNvSpPr/>
          <p:nvPr/>
        </p:nvSpPr>
        <p:spPr>
          <a:xfrm>
            <a:off x="2788428" y="1157778"/>
            <a:ext cx="180000" cy="180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40" name="رابط مستقيم 39"/>
          <p:cNvCxnSpPr/>
          <p:nvPr/>
        </p:nvCxnSpPr>
        <p:spPr>
          <a:xfrm flipV="1">
            <a:off x="2827600" y="3267877"/>
            <a:ext cx="1420659" cy="7368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شكل بيضاوي 135"/>
          <p:cNvSpPr/>
          <p:nvPr/>
        </p:nvSpPr>
        <p:spPr>
          <a:xfrm>
            <a:off x="4128548" y="3163304"/>
            <a:ext cx="180000" cy="180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5" name="شكل بيضاوي 134"/>
          <p:cNvSpPr/>
          <p:nvPr/>
        </p:nvSpPr>
        <p:spPr>
          <a:xfrm>
            <a:off x="2724412" y="3897072"/>
            <a:ext cx="180000" cy="180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69" name="رابط مستقيم 68"/>
          <p:cNvCxnSpPr/>
          <p:nvPr/>
        </p:nvCxnSpPr>
        <p:spPr>
          <a:xfrm>
            <a:off x="5100806" y="3357877"/>
            <a:ext cx="1012480" cy="68096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شكل حر 93"/>
          <p:cNvSpPr/>
          <p:nvPr/>
        </p:nvSpPr>
        <p:spPr>
          <a:xfrm>
            <a:off x="5151624" y="1196752"/>
            <a:ext cx="1004552" cy="2846231"/>
          </a:xfrm>
          <a:custGeom>
            <a:avLst/>
            <a:gdLst>
              <a:gd name="connsiteX0" fmla="*/ 1004552 w 1004552"/>
              <a:gd name="connsiteY0" fmla="*/ 0 h 2846231"/>
              <a:gd name="connsiteX1" fmla="*/ 998112 w 1004552"/>
              <a:gd name="connsiteY1" fmla="*/ 2846231 h 2846231"/>
              <a:gd name="connsiteX2" fmla="*/ 0 w 1004552"/>
              <a:gd name="connsiteY2" fmla="*/ 2163650 h 2846231"/>
              <a:gd name="connsiteX3" fmla="*/ 1004552 w 1004552"/>
              <a:gd name="connsiteY3" fmla="*/ 0 h 28462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4552" h="2846231">
                <a:moveTo>
                  <a:pt x="1004552" y="0"/>
                </a:moveTo>
                <a:cubicBezTo>
                  <a:pt x="1002405" y="948744"/>
                  <a:pt x="1000259" y="1897487"/>
                  <a:pt x="998112" y="2846231"/>
                </a:cubicBezTo>
                <a:lnTo>
                  <a:pt x="0" y="2163650"/>
                </a:lnTo>
                <a:lnTo>
                  <a:pt x="1004552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6" name="شكل حر 95"/>
          <p:cNvSpPr/>
          <p:nvPr/>
        </p:nvSpPr>
        <p:spPr>
          <a:xfrm>
            <a:off x="6130598" y="1197546"/>
            <a:ext cx="1764406" cy="2839792"/>
          </a:xfrm>
          <a:custGeom>
            <a:avLst/>
            <a:gdLst>
              <a:gd name="connsiteX0" fmla="*/ 0 w 1764406"/>
              <a:gd name="connsiteY0" fmla="*/ 0 h 2839792"/>
              <a:gd name="connsiteX1" fmla="*/ 0 w 1764406"/>
              <a:gd name="connsiteY1" fmla="*/ 2839792 h 2839792"/>
              <a:gd name="connsiteX2" fmla="*/ 1764406 w 1764406"/>
              <a:gd name="connsiteY2" fmla="*/ 2150772 h 2839792"/>
              <a:gd name="connsiteX3" fmla="*/ 0 w 1764406"/>
              <a:gd name="connsiteY3" fmla="*/ 0 h 2839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406" h="2839792">
                <a:moveTo>
                  <a:pt x="0" y="0"/>
                </a:moveTo>
                <a:lnTo>
                  <a:pt x="0" y="2839792"/>
                </a:lnTo>
                <a:lnTo>
                  <a:pt x="1764406" y="2150772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70" name="رابط مستقيم 69"/>
          <p:cNvCxnSpPr/>
          <p:nvPr/>
        </p:nvCxnSpPr>
        <p:spPr>
          <a:xfrm flipV="1">
            <a:off x="6113286" y="1197546"/>
            <a:ext cx="0" cy="284129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رابط مستقيم 74"/>
          <p:cNvCxnSpPr/>
          <p:nvPr/>
        </p:nvCxnSpPr>
        <p:spPr>
          <a:xfrm flipH="1">
            <a:off x="6123935" y="3357877"/>
            <a:ext cx="1745996" cy="67031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رابط مستقيم 75"/>
          <p:cNvCxnSpPr/>
          <p:nvPr/>
        </p:nvCxnSpPr>
        <p:spPr>
          <a:xfrm flipH="1" flipV="1">
            <a:off x="6113286" y="1203102"/>
            <a:ext cx="1756645" cy="215477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شكل بيضاوي 79"/>
          <p:cNvSpPr/>
          <p:nvPr/>
        </p:nvSpPr>
        <p:spPr>
          <a:xfrm>
            <a:off x="6039583" y="3897072"/>
            <a:ext cx="180000" cy="180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3" name="شكل بيضاوي 82"/>
          <p:cNvSpPr/>
          <p:nvPr/>
        </p:nvSpPr>
        <p:spPr>
          <a:xfrm>
            <a:off x="6050232" y="1157778"/>
            <a:ext cx="180000" cy="180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7" name="شكل بيضاوي 76"/>
          <p:cNvSpPr/>
          <p:nvPr/>
        </p:nvSpPr>
        <p:spPr>
          <a:xfrm>
            <a:off x="5076056" y="3251842"/>
            <a:ext cx="180000" cy="180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2" name="شكل بيضاوي 81"/>
          <p:cNvSpPr/>
          <p:nvPr/>
        </p:nvSpPr>
        <p:spPr>
          <a:xfrm>
            <a:off x="7739112" y="3251842"/>
            <a:ext cx="180000" cy="180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84701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36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19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25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19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25" decel="50000">
                                          <p:stCondLst>
                                            <p:cond delay="1004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19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25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19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25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65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8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8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90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15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2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7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2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7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02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0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12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17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22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27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57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2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4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 animBg="1"/>
      <p:bldP spid="97" grpId="0" animBg="1"/>
      <p:bldP spid="102" grpId="0" animBg="1"/>
      <p:bldP spid="141" grpId="0"/>
      <p:bldP spid="92" grpId="0" animBg="1"/>
      <p:bldP spid="95" grpId="0" animBg="1"/>
      <p:bldP spid="3" grpId="0"/>
      <p:bldP spid="63" grpId="0"/>
      <p:bldP spid="129" grpId="0"/>
      <p:bldP spid="133" grpId="0"/>
      <p:bldP spid="143" grpId="0"/>
      <p:bldP spid="170" grpId="0" animBg="1"/>
      <p:bldP spid="171" grpId="0" animBg="1"/>
      <p:bldP spid="172" grpId="0" animBg="1"/>
      <p:bldP spid="180" grpId="0" animBg="1"/>
      <p:bldP spid="181" grpId="0" animBg="1"/>
      <p:bldP spid="183" grpId="0" animBg="1"/>
      <p:bldP spid="168" grpId="0" animBg="1"/>
      <p:bldP spid="112" grpId="0" animBg="1"/>
      <p:bldP spid="103" grpId="0" animBg="1"/>
      <p:bldP spid="134" grpId="0" animBg="1"/>
      <p:bldP spid="137" grpId="0" animBg="1"/>
      <p:bldP spid="136" grpId="0" animBg="1"/>
      <p:bldP spid="135" grpId="0" animBg="1"/>
      <p:bldP spid="94" grpId="0" animBg="1"/>
      <p:bldP spid="96" grpId="0" animBg="1"/>
      <p:bldP spid="80" grpId="0" animBg="1"/>
      <p:bldP spid="83" grpId="0" animBg="1"/>
      <p:bldP spid="77" grpId="0" animBg="1"/>
      <p:bldP spid="8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صورة 31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38" t="6862" r="11865" b="13156"/>
          <a:stretch/>
        </p:blipFill>
        <p:spPr>
          <a:xfrm>
            <a:off x="5580112" y="1556792"/>
            <a:ext cx="2128103" cy="2643033"/>
          </a:xfrm>
          <a:prstGeom prst="rect">
            <a:avLst/>
          </a:prstGeom>
        </p:spPr>
      </p:pic>
      <p:sp>
        <p:nvSpPr>
          <p:cNvPr id="3" name="مستطيل 2"/>
          <p:cNvSpPr/>
          <p:nvPr/>
        </p:nvSpPr>
        <p:spPr>
          <a:xfrm>
            <a:off x="6227913" y="103999"/>
            <a:ext cx="2682071" cy="1080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/>
          <a:lstStyle/>
          <a:p>
            <a:pPr>
              <a:lnSpc>
                <a:spcPct val="150000"/>
              </a:lnSpc>
            </a:pPr>
            <a:r>
              <a:rPr lang="ar-SA" sz="5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l Qabas Bold" pitchFamily="2" charset="-78"/>
                <a:cs typeface="Al Qabas Bold" pitchFamily="2" charset="-78"/>
              </a:rPr>
              <a:t>المخروط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-612576" y="-27384"/>
            <a:ext cx="2682071" cy="1080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/>
          <a:lstStyle/>
          <a:p>
            <a:pPr>
              <a:lnSpc>
                <a:spcPct val="150000"/>
              </a:lnSpc>
            </a:pPr>
            <a:r>
              <a:rPr lang="ar-SA" sz="5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l Qabas Bold" pitchFamily="2" charset="-78"/>
                <a:cs typeface="Al Qabas Bold" pitchFamily="2" charset="-78"/>
              </a:rPr>
              <a:t>الكرة</a:t>
            </a:r>
          </a:p>
        </p:txBody>
      </p:sp>
      <p:pic>
        <p:nvPicPr>
          <p:cNvPr id="21" name="صورة 20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772816"/>
            <a:ext cx="1944216" cy="2566839"/>
          </a:xfrm>
          <a:prstGeom prst="rect">
            <a:avLst/>
          </a:prstGeom>
        </p:spPr>
      </p:pic>
      <p:sp>
        <p:nvSpPr>
          <p:cNvPr id="29" name="شكل بيضاوي 28"/>
          <p:cNvSpPr/>
          <p:nvPr/>
        </p:nvSpPr>
        <p:spPr>
          <a:xfrm>
            <a:off x="5796136" y="3681072"/>
            <a:ext cx="1800000" cy="3960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285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ar-SA"/>
          </a:p>
        </p:txBody>
      </p:sp>
      <p:sp>
        <p:nvSpPr>
          <p:cNvPr id="33" name="مربع نص 32"/>
          <p:cNvSpPr txBox="1"/>
          <p:nvPr/>
        </p:nvSpPr>
        <p:spPr>
          <a:xfrm>
            <a:off x="4716016" y="4124687"/>
            <a:ext cx="3483719" cy="240065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250000"/>
              </a:lnSpc>
            </a:pPr>
            <a:r>
              <a:rPr lang="ar-SA" sz="2000" b="1" dirty="0"/>
              <a:t>عدد الأوجــه :</a:t>
            </a:r>
          </a:p>
          <a:p>
            <a:pPr>
              <a:lnSpc>
                <a:spcPct val="250000"/>
              </a:lnSpc>
            </a:pPr>
            <a:r>
              <a:rPr lang="ar-SA" sz="2000" b="1" dirty="0"/>
              <a:t>عدد الرؤوس :</a:t>
            </a:r>
          </a:p>
          <a:p>
            <a:pPr>
              <a:lnSpc>
                <a:spcPct val="250000"/>
              </a:lnSpc>
            </a:pPr>
            <a:r>
              <a:rPr lang="ar-SA" sz="2000" b="1" dirty="0"/>
              <a:t>عدد الأحـرف :</a:t>
            </a:r>
          </a:p>
        </p:txBody>
      </p:sp>
      <p:sp>
        <p:nvSpPr>
          <p:cNvPr id="34" name="مربع نص 33"/>
          <p:cNvSpPr txBox="1"/>
          <p:nvPr/>
        </p:nvSpPr>
        <p:spPr>
          <a:xfrm>
            <a:off x="683568" y="4124687"/>
            <a:ext cx="3483719" cy="226671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250000"/>
              </a:lnSpc>
            </a:pPr>
            <a:r>
              <a:rPr lang="ar-SA" sz="2000" b="1" dirty="0"/>
              <a:t>عدد الأوجــه :</a:t>
            </a:r>
          </a:p>
          <a:p>
            <a:pPr>
              <a:lnSpc>
                <a:spcPct val="250000"/>
              </a:lnSpc>
            </a:pPr>
            <a:r>
              <a:rPr lang="ar-SA" sz="2000" b="1" dirty="0"/>
              <a:t>عدد الرؤوس :</a:t>
            </a:r>
          </a:p>
          <a:p>
            <a:pPr>
              <a:lnSpc>
                <a:spcPct val="250000"/>
              </a:lnSpc>
            </a:pPr>
            <a:r>
              <a:rPr lang="ar-SA" sz="2000" b="1" dirty="0"/>
              <a:t>عدد الأحـرف :</a:t>
            </a:r>
          </a:p>
        </p:txBody>
      </p:sp>
      <p:sp>
        <p:nvSpPr>
          <p:cNvPr id="35" name="مربع نص 34"/>
          <p:cNvSpPr txBox="1"/>
          <p:nvPr/>
        </p:nvSpPr>
        <p:spPr>
          <a:xfrm flipH="1">
            <a:off x="6259823" y="4369747"/>
            <a:ext cx="576000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36" name="مربع نص 35"/>
          <p:cNvSpPr txBox="1"/>
          <p:nvPr/>
        </p:nvSpPr>
        <p:spPr>
          <a:xfrm flipH="1">
            <a:off x="6259823" y="5161835"/>
            <a:ext cx="576000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37" name="مربع نص 36"/>
          <p:cNvSpPr txBox="1"/>
          <p:nvPr/>
        </p:nvSpPr>
        <p:spPr>
          <a:xfrm flipH="1">
            <a:off x="6259823" y="5917919"/>
            <a:ext cx="576000" cy="52322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38" name="مربع نص 37"/>
          <p:cNvSpPr txBox="1"/>
          <p:nvPr/>
        </p:nvSpPr>
        <p:spPr>
          <a:xfrm flipH="1">
            <a:off x="2195800" y="4369747"/>
            <a:ext cx="576000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39" name="مربع نص 38"/>
          <p:cNvSpPr txBox="1"/>
          <p:nvPr/>
        </p:nvSpPr>
        <p:spPr>
          <a:xfrm flipH="1">
            <a:off x="2195800" y="5161835"/>
            <a:ext cx="576000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40" name="مربع نص 39"/>
          <p:cNvSpPr txBox="1"/>
          <p:nvPr/>
        </p:nvSpPr>
        <p:spPr>
          <a:xfrm flipH="1">
            <a:off x="2195800" y="5917919"/>
            <a:ext cx="576000" cy="52322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43" name="شكل بيضاوي 42"/>
          <p:cNvSpPr/>
          <p:nvPr/>
        </p:nvSpPr>
        <p:spPr>
          <a:xfrm>
            <a:off x="6605470" y="1682816"/>
            <a:ext cx="180000" cy="180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320" y="4653136"/>
            <a:ext cx="16764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236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7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4" dur="7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4" dur="2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9" dur="7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5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6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29" grpId="0" animBg="1"/>
      <p:bldP spid="33" grpId="0"/>
      <p:bldP spid="34" grpId="0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مجموعة 3"/>
          <p:cNvGrpSpPr/>
          <p:nvPr/>
        </p:nvGrpSpPr>
        <p:grpSpPr>
          <a:xfrm>
            <a:off x="5826042" y="476208"/>
            <a:ext cx="3024336" cy="2232248"/>
            <a:chOff x="5580112" y="928293"/>
            <a:chExt cx="2664296" cy="1870637"/>
          </a:xfrm>
        </p:grpSpPr>
        <p:sp>
          <p:nvSpPr>
            <p:cNvPr id="5" name="مستطيل مستدير الزوايا 3"/>
            <p:cNvSpPr/>
            <p:nvPr/>
          </p:nvSpPr>
          <p:spPr>
            <a:xfrm rot="20692250">
              <a:off x="5759495" y="928293"/>
              <a:ext cx="2273178" cy="1836204"/>
            </a:xfrm>
            <a:custGeom>
              <a:avLst/>
              <a:gdLst>
                <a:gd name="connsiteX0" fmla="*/ 0 w 2736304"/>
                <a:gd name="connsiteY0" fmla="*/ 252033 h 1512168"/>
                <a:gd name="connsiteX1" fmla="*/ 252033 w 2736304"/>
                <a:gd name="connsiteY1" fmla="*/ 0 h 1512168"/>
                <a:gd name="connsiteX2" fmla="*/ 2484271 w 2736304"/>
                <a:gd name="connsiteY2" fmla="*/ 0 h 1512168"/>
                <a:gd name="connsiteX3" fmla="*/ 2736304 w 2736304"/>
                <a:gd name="connsiteY3" fmla="*/ 252033 h 1512168"/>
                <a:gd name="connsiteX4" fmla="*/ 2736304 w 2736304"/>
                <a:gd name="connsiteY4" fmla="*/ 1260135 h 1512168"/>
                <a:gd name="connsiteX5" fmla="*/ 2484271 w 2736304"/>
                <a:gd name="connsiteY5" fmla="*/ 1512168 h 1512168"/>
                <a:gd name="connsiteX6" fmla="*/ 252033 w 2736304"/>
                <a:gd name="connsiteY6" fmla="*/ 1512168 h 1512168"/>
                <a:gd name="connsiteX7" fmla="*/ 0 w 2736304"/>
                <a:gd name="connsiteY7" fmla="*/ 1260135 h 1512168"/>
                <a:gd name="connsiteX8" fmla="*/ 0 w 2736304"/>
                <a:gd name="connsiteY8" fmla="*/ 252033 h 1512168"/>
                <a:gd name="connsiteX0" fmla="*/ 13458 w 2749762"/>
                <a:gd name="connsiteY0" fmla="*/ 252033 h 1512168"/>
                <a:gd name="connsiteX1" fmla="*/ 91320 w 2749762"/>
                <a:gd name="connsiteY1" fmla="*/ 145143 h 1512168"/>
                <a:gd name="connsiteX2" fmla="*/ 2497729 w 2749762"/>
                <a:gd name="connsiteY2" fmla="*/ 0 h 1512168"/>
                <a:gd name="connsiteX3" fmla="*/ 2749762 w 2749762"/>
                <a:gd name="connsiteY3" fmla="*/ 252033 h 1512168"/>
                <a:gd name="connsiteX4" fmla="*/ 2749762 w 2749762"/>
                <a:gd name="connsiteY4" fmla="*/ 1260135 h 1512168"/>
                <a:gd name="connsiteX5" fmla="*/ 2497729 w 2749762"/>
                <a:gd name="connsiteY5" fmla="*/ 1512168 h 1512168"/>
                <a:gd name="connsiteX6" fmla="*/ 265491 w 2749762"/>
                <a:gd name="connsiteY6" fmla="*/ 1512168 h 1512168"/>
                <a:gd name="connsiteX7" fmla="*/ 13458 w 2749762"/>
                <a:gd name="connsiteY7" fmla="*/ 1260135 h 1512168"/>
                <a:gd name="connsiteX8" fmla="*/ 13458 w 2749762"/>
                <a:gd name="connsiteY8" fmla="*/ 252033 h 1512168"/>
                <a:gd name="connsiteX0" fmla="*/ 13458 w 2749762"/>
                <a:gd name="connsiteY0" fmla="*/ 252033 h 1512168"/>
                <a:gd name="connsiteX1" fmla="*/ 91320 w 2749762"/>
                <a:gd name="connsiteY1" fmla="*/ 145143 h 1512168"/>
                <a:gd name="connsiteX2" fmla="*/ 2497729 w 2749762"/>
                <a:gd name="connsiteY2" fmla="*/ 0 h 1512168"/>
                <a:gd name="connsiteX3" fmla="*/ 2749762 w 2749762"/>
                <a:gd name="connsiteY3" fmla="*/ 252033 h 1512168"/>
                <a:gd name="connsiteX4" fmla="*/ 2749762 w 2749762"/>
                <a:gd name="connsiteY4" fmla="*/ 1260135 h 1512168"/>
                <a:gd name="connsiteX5" fmla="*/ 2497729 w 2749762"/>
                <a:gd name="connsiteY5" fmla="*/ 1512168 h 1512168"/>
                <a:gd name="connsiteX6" fmla="*/ 207434 w 2749762"/>
                <a:gd name="connsiteY6" fmla="*/ 1308968 h 1512168"/>
                <a:gd name="connsiteX7" fmla="*/ 13458 w 2749762"/>
                <a:gd name="connsiteY7" fmla="*/ 1260135 h 1512168"/>
                <a:gd name="connsiteX8" fmla="*/ 13458 w 2749762"/>
                <a:gd name="connsiteY8" fmla="*/ 252033 h 1512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49762" h="1512168">
                  <a:moveTo>
                    <a:pt x="13458" y="252033"/>
                  </a:moveTo>
                  <a:cubicBezTo>
                    <a:pt x="13458" y="112839"/>
                    <a:pt x="-47874" y="145143"/>
                    <a:pt x="91320" y="145143"/>
                  </a:cubicBezTo>
                  <a:cubicBezTo>
                    <a:pt x="835399" y="145143"/>
                    <a:pt x="1753650" y="0"/>
                    <a:pt x="2497729" y="0"/>
                  </a:cubicBezTo>
                  <a:cubicBezTo>
                    <a:pt x="2636923" y="0"/>
                    <a:pt x="2749762" y="112839"/>
                    <a:pt x="2749762" y="252033"/>
                  </a:cubicBezTo>
                  <a:lnTo>
                    <a:pt x="2749762" y="1260135"/>
                  </a:lnTo>
                  <a:cubicBezTo>
                    <a:pt x="2749762" y="1399329"/>
                    <a:pt x="2636923" y="1512168"/>
                    <a:pt x="2497729" y="1512168"/>
                  </a:cubicBezTo>
                  <a:lnTo>
                    <a:pt x="207434" y="1308968"/>
                  </a:lnTo>
                  <a:cubicBezTo>
                    <a:pt x="68240" y="1308968"/>
                    <a:pt x="13458" y="1399329"/>
                    <a:pt x="13458" y="1260135"/>
                  </a:cubicBezTo>
                  <a:lnTo>
                    <a:pt x="13458" y="252033"/>
                  </a:lnTo>
                  <a:close/>
                </a:path>
              </a:pathLst>
            </a:custGeom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6" name="مستطيل مستدير الزوايا 3"/>
            <p:cNvSpPr/>
            <p:nvPr/>
          </p:nvSpPr>
          <p:spPr>
            <a:xfrm>
              <a:off x="5580112" y="962726"/>
              <a:ext cx="2664296" cy="1836204"/>
            </a:xfrm>
            <a:custGeom>
              <a:avLst/>
              <a:gdLst>
                <a:gd name="connsiteX0" fmla="*/ 0 w 2736304"/>
                <a:gd name="connsiteY0" fmla="*/ 252033 h 1512168"/>
                <a:gd name="connsiteX1" fmla="*/ 252033 w 2736304"/>
                <a:gd name="connsiteY1" fmla="*/ 0 h 1512168"/>
                <a:gd name="connsiteX2" fmla="*/ 2484271 w 2736304"/>
                <a:gd name="connsiteY2" fmla="*/ 0 h 1512168"/>
                <a:gd name="connsiteX3" fmla="*/ 2736304 w 2736304"/>
                <a:gd name="connsiteY3" fmla="*/ 252033 h 1512168"/>
                <a:gd name="connsiteX4" fmla="*/ 2736304 w 2736304"/>
                <a:gd name="connsiteY4" fmla="*/ 1260135 h 1512168"/>
                <a:gd name="connsiteX5" fmla="*/ 2484271 w 2736304"/>
                <a:gd name="connsiteY5" fmla="*/ 1512168 h 1512168"/>
                <a:gd name="connsiteX6" fmla="*/ 252033 w 2736304"/>
                <a:gd name="connsiteY6" fmla="*/ 1512168 h 1512168"/>
                <a:gd name="connsiteX7" fmla="*/ 0 w 2736304"/>
                <a:gd name="connsiteY7" fmla="*/ 1260135 h 1512168"/>
                <a:gd name="connsiteX8" fmla="*/ 0 w 2736304"/>
                <a:gd name="connsiteY8" fmla="*/ 252033 h 1512168"/>
                <a:gd name="connsiteX0" fmla="*/ 13458 w 2749762"/>
                <a:gd name="connsiteY0" fmla="*/ 252033 h 1512168"/>
                <a:gd name="connsiteX1" fmla="*/ 91320 w 2749762"/>
                <a:gd name="connsiteY1" fmla="*/ 145143 h 1512168"/>
                <a:gd name="connsiteX2" fmla="*/ 2497729 w 2749762"/>
                <a:gd name="connsiteY2" fmla="*/ 0 h 1512168"/>
                <a:gd name="connsiteX3" fmla="*/ 2749762 w 2749762"/>
                <a:gd name="connsiteY3" fmla="*/ 252033 h 1512168"/>
                <a:gd name="connsiteX4" fmla="*/ 2749762 w 2749762"/>
                <a:gd name="connsiteY4" fmla="*/ 1260135 h 1512168"/>
                <a:gd name="connsiteX5" fmla="*/ 2497729 w 2749762"/>
                <a:gd name="connsiteY5" fmla="*/ 1512168 h 1512168"/>
                <a:gd name="connsiteX6" fmla="*/ 265491 w 2749762"/>
                <a:gd name="connsiteY6" fmla="*/ 1512168 h 1512168"/>
                <a:gd name="connsiteX7" fmla="*/ 13458 w 2749762"/>
                <a:gd name="connsiteY7" fmla="*/ 1260135 h 1512168"/>
                <a:gd name="connsiteX8" fmla="*/ 13458 w 2749762"/>
                <a:gd name="connsiteY8" fmla="*/ 252033 h 1512168"/>
                <a:gd name="connsiteX0" fmla="*/ 13458 w 2749762"/>
                <a:gd name="connsiteY0" fmla="*/ 252033 h 1512168"/>
                <a:gd name="connsiteX1" fmla="*/ 91320 w 2749762"/>
                <a:gd name="connsiteY1" fmla="*/ 145143 h 1512168"/>
                <a:gd name="connsiteX2" fmla="*/ 2497729 w 2749762"/>
                <a:gd name="connsiteY2" fmla="*/ 0 h 1512168"/>
                <a:gd name="connsiteX3" fmla="*/ 2749762 w 2749762"/>
                <a:gd name="connsiteY3" fmla="*/ 252033 h 1512168"/>
                <a:gd name="connsiteX4" fmla="*/ 2749762 w 2749762"/>
                <a:gd name="connsiteY4" fmla="*/ 1260135 h 1512168"/>
                <a:gd name="connsiteX5" fmla="*/ 2497729 w 2749762"/>
                <a:gd name="connsiteY5" fmla="*/ 1512168 h 1512168"/>
                <a:gd name="connsiteX6" fmla="*/ 207434 w 2749762"/>
                <a:gd name="connsiteY6" fmla="*/ 1308968 h 1512168"/>
                <a:gd name="connsiteX7" fmla="*/ 13458 w 2749762"/>
                <a:gd name="connsiteY7" fmla="*/ 1260135 h 1512168"/>
                <a:gd name="connsiteX8" fmla="*/ 13458 w 2749762"/>
                <a:gd name="connsiteY8" fmla="*/ 252033 h 1512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49762" h="1512168">
                  <a:moveTo>
                    <a:pt x="13458" y="252033"/>
                  </a:moveTo>
                  <a:cubicBezTo>
                    <a:pt x="13458" y="112839"/>
                    <a:pt x="-47874" y="145143"/>
                    <a:pt x="91320" y="145143"/>
                  </a:cubicBezTo>
                  <a:cubicBezTo>
                    <a:pt x="835399" y="145143"/>
                    <a:pt x="1753650" y="0"/>
                    <a:pt x="2497729" y="0"/>
                  </a:cubicBezTo>
                  <a:cubicBezTo>
                    <a:pt x="2636923" y="0"/>
                    <a:pt x="2749762" y="112839"/>
                    <a:pt x="2749762" y="252033"/>
                  </a:cubicBezTo>
                  <a:lnTo>
                    <a:pt x="2749762" y="1260135"/>
                  </a:lnTo>
                  <a:cubicBezTo>
                    <a:pt x="2749762" y="1399329"/>
                    <a:pt x="2636923" y="1512168"/>
                    <a:pt x="2497729" y="1512168"/>
                  </a:cubicBezTo>
                  <a:lnTo>
                    <a:pt x="207434" y="1308968"/>
                  </a:lnTo>
                  <a:cubicBezTo>
                    <a:pt x="68240" y="1308968"/>
                    <a:pt x="13458" y="1399329"/>
                    <a:pt x="13458" y="1260135"/>
                  </a:cubicBezTo>
                  <a:lnTo>
                    <a:pt x="13458" y="252033"/>
                  </a:lnTo>
                  <a:close/>
                </a:path>
              </a:pathLst>
            </a:custGeom>
            <a:ln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7" name="مستطيل مستدير الزوايا 3"/>
            <p:cNvSpPr/>
            <p:nvPr/>
          </p:nvSpPr>
          <p:spPr>
            <a:xfrm>
              <a:off x="5796136" y="1124744"/>
              <a:ext cx="2232248" cy="1512168"/>
            </a:xfrm>
            <a:custGeom>
              <a:avLst/>
              <a:gdLst>
                <a:gd name="connsiteX0" fmla="*/ 0 w 2736304"/>
                <a:gd name="connsiteY0" fmla="*/ 252033 h 1512168"/>
                <a:gd name="connsiteX1" fmla="*/ 252033 w 2736304"/>
                <a:gd name="connsiteY1" fmla="*/ 0 h 1512168"/>
                <a:gd name="connsiteX2" fmla="*/ 2484271 w 2736304"/>
                <a:gd name="connsiteY2" fmla="*/ 0 h 1512168"/>
                <a:gd name="connsiteX3" fmla="*/ 2736304 w 2736304"/>
                <a:gd name="connsiteY3" fmla="*/ 252033 h 1512168"/>
                <a:gd name="connsiteX4" fmla="*/ 2736304 w 2736304"/>
                <a:gd name="connsiteY4" fmla="*/ 1260135 h 1512168"/>
                <a:gd name="connsiteX5" fmla="*/ 2484271 w 2736304"/>
                <a:gd name="connsiteY5" fmla="*/ 1512168 h 1512168"/>
                <a:gd name="connsiteX6" fmla="*/ 252033 w 2736304"/>
                <a:gd name="connsiteY6" fmla="*/ 1512168 h 1512168"/>
                <a:gd name="connsiteX7" fmla="*/ 0 w 2736304"/>
                <a:gd name="connsiteY7" fmla="*/ 1260135 h 1512168"/>
                <a:gd name="connsiteX8" fmla="*/ 0 w 2736304"/>
                <a:gd name="connsiteY8" fmla="*/ 252033 h 1512168"/>
                <a:gd name="connsiteX0" fmla="*/ 13458 w 2749762"/>
                <a:gd name="connsiteY0" fmla="*/ 252033 h 1512168"/>
                <a:gd name="connsiteX1" fmla="*/ 91320 w 2749762"/>
                <a:gd name="connsiteY1" fmla="*/ 145143 h 1512168"/>
                <a:gd name="connsiteX2" fmla="*/ 2497729 w 2749762"/>
                <a:gd name="connsiteY2" fmla="*/ 0 h 1512168"/>
                <a:gd name="connsiteX3" fmla="*/ 2749762 w 2749762"/>
                <a:gd name="connsiteY3" fmla="*/ 252033 h 1512168"/>
                <a:gd name="connsiteX4" fmla="*/ 2749762 w 2749762"/>
                <a:gd name="connsiteY4" fmla="*/ 1260135 h 1512168"/>
                <a:gd name="connsiteX5" fmla="*/ 2497729 w 2749762"/>
                <a:gd name="connsiteY5" fmla="*/ 1512168 h 1512168"/>
                <a:gd name="connsiteX6" fmla="*/ 265491 w 2749762"/>
                <a:gd name="connsiteY6" fmla="*/ 1512168 h 1512168"/>
                <a:gd name="connsiteX7" fmla="*/ 13458 w 2749762"/>
                <a:gd name="connsiteY7" fmla="*/ 1260135 h 1512168"/>
                <a:gd name="connsiteX8" fmla="*/ 13458 w 2749762"/>
                <a:gd name="connsiteY8" fmla="*/ 252033 h 1512168"/>
                <a:gd name="connsiteX0" fmla="*/ 13458 w 2749762"/>
                <a:gd name="connsiteY0" fmla="*/ 252033 h 1512168"/>
                <a:gd name="connsiteX1" fmla="*/ 91320 w 2749762"/>
                <a:gd name="connsiteY1" fmla="*/ 145143 h 1512168"/>
                <a:gd name="connsiteX2" fmla="*/ 2497729 w 2749762"/>
                <a:gd name="connsiteY2" fmla="*/ 0 h 1512168"/>
                <a:gd name="connsiteX3" fmla="*/ 2749762 w 2749762"/>
                <a:gd name="connsiteY3" fmla="*/ 252033 h 1512168"/>
                <a:gd name="connsiteX4" fmla="*/ 2749762 w 2749762"/>
                <a:gd name="connsiteY4" fmla="*/ 1260135 h 1512168"/>
                <a:gd name="connsiteX5" fmla="*/ 2497729 w 2749762"/>
                <a:gd name="connsiteY5" fmla="*/ 1512168 h 1512168"/>
                <a:gd name="connsiteX6" fmla="*/ 207434 w 2749762"/>
                <a:gd name="connsiteY6" fmla="*/ 1308968 h 1512168"/>
                <a:gd name="connsiteX7" fmla="*/ 13458 w 2749762"/>
                <a:gd name="connsiteY7" fmla="*/ 1260135 h 1512168"/>
                <a:gd name="connsiteX8" fmla="*/ 13458 w 2749762"/>
                <a:gd name="connsiteY8" fmla="*/ 252033 h 1512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49762" h="1512168">
                  <a:moveTo>
                    <a:pt x="13458" y="252033"/>
                  </a:moveTo>
                  <a:cubicBezTo>
                    <a:pt x="13458" y="112839"/>
                    <a:pt x="-47874" y="145143"/>
                    <a:pt x="91320" y="145143"/>
                  </a:cubicBezTo>
                  <a:cubicBezTo>
                    <a:pt x="835399" y="145143"/>
                    <a:pt x="1753650" y="0"/>
                    <a:pt x="2497729" y="0"/>
                  </a:cubicBezTo>
                  <a:cubicBezTo>
                    <a:pt x="2636923" y="0"/>
                    <a:pt x="2749762" y="112839"/>
                    <a:pt x="2749762" y="252033"/>
                  </a:cubicBezTo>
                  <a:lnTo>
                    <a:pt x="2749762" y="1260135"/>
                  </a:lnTo>
                  <a:cubicBezTo>
                    <a:pt x="2749762" y="1399329"/>
                    <a:pt x="2636923" y="1512168"/>
                    <a:pt x="2497729" y="1512168"/>
                  </a:cubicBezTo>
                  <a:lnTo>
                    <a:pt x="207434" y="1308968"/>
                  </a:lnTo>
                  <a:cubicBezTo>
                    <a:pt x="68240" y="1308968"/>
                    <a:pt x="13458" y="1399329"/>
                    <a:pt x="13458" y="1260135"/>
                  </a:cubicBezTo>
                  <a:lnTo>
                    <a:pt x="13458" y="252033"/>
                  </a:lnTo>
                  <a:close/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>
                <a:lnSpc>
                  <a:spcPct val="150000"/>
                </a:lnSpc>
              </a:pPr>
              <a:r>
                <a:rPr lang="ar-SA" sz="2400" b="1" dirty="0">
                  <a:ln w="1905"/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بالتعاون مع أفراد مجموعتك </a:t>
              </a:r>
            </a:p>
          </p:txBody>
        </p:sp>
      </p:grpSp>
      <p:sp>
        <p:nvSpPr>
          <p:cNvPr id="8" name="مستطيل 7"/>
          <p:cNvSpPr/>
          <p:nvPr/>
        </p:nvSpPr>
        <p:spPr>
          <a:xfrm>
            <a:off x="1979712" y="532757"/>
            <a:ext cx="3194790" cy="1080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50000"/>
              </a:lnSpc>
            </a:pPr>
            <a:r>
              <a:rPr lang="ar-SA" sz="5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l Qabas Bold" pitchFamily="2" charset="-78"/>
                <a:cs typeface="Al Qabas Bold" pitchFamily="2" charset="-78"/>
              </a:rPr>
              <a:t>استخدم</a:t>
            </a:r>
            <a:endParaRPr lang="ar-SA" sz="40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l Qabas Bold" pitchFamily="2" charset="-78"/>
              <a:cs typeface="Al Qabas Bold" pitchFamily="2" charset="-78"/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395536" y="1717260"/>
            <a:ext cx="551006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>
                <a:latin typeface="Arabic Typesetting" pitchFamily="66" charset="-78"/>
                <a:cs typeface="Arabic Typesetting" pitchFamily="66" charset="-78"/>
              </a:rPr>
              <a:t>استراتيجية العدسة المكبرة  ( كبِّر  إجابتك )</a:t>
            </a:r>
          </a:p>
        </p:txBody>
      </p:sp>
      <p:sp>
        <p:nvSpPr>
          <p:cNvPr id="11" name="مستطيل 10"/>
          <p:cNvSpPr/>
          <p:nvPr/>
        </p:nvSpPr>
        <p:spPr>
          <a:xfrm>
            <a:off x="2352971" y="2564904"/>
            <a:ext cx="6003102" cy="18730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200000"/>
              </a:lnSpc>
            </a:pPr>
            <a:r>
              <a:rPr lang="ar-SA" sz="6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l Qabas Bold" pitchFamily="2" charset="-78"/>
                <a:cs typeface="Al Qabas Bold" pitchFamily="2" charset="-78"/>
              </a:rPr>
              <a:t>في</a:t>
            </a:r>
            <a:endParaRPr lang="ar-SA" sz="40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l Qabas Bold" pitchFamily="2" charset="-78"/>
              <a:cs typeface="Al Qabas Bold" pitchFamily="2" charset="-78"/>
            </a:endParaRPr>
          </a:p>
          <a:p>
            <a:r>
              <a:rPr lang="ar-SA" sz="3600" b="1" dirty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l Qabas Bold" pitchFamily="2" charset="-78"/>
                <a:cs typeface="+mj-cs"/>
              </a:rPr>
              <a:t>معرفة اسم الشكل ووصفه وتصنيفه</a:t>
            </a:r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357512"/>
            <a:ext cx="2375996" cy="4172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مربع نص 1"/>
          <p:cNvSpPr txBox="1"/>
          <p:nvPr/>
        </p:nvSpPr>
        <p:spPr>
          <a:xfrm>
            <a:off x="2267744" y="5386571"/>
            <a:ext cx="6581038" cy="1138773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1">
            <a:spAutoFit/>
          </a:bodyPr>
          <a:lstStyle/>
          <a:p>
            <a:r>
              <a:rPr lang="ar-SA" sz="2000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l Qabas Bold" pitchFamily="2" charset="-78"/>
              </a:rPr>
              <a:t>ملاحظة : </a:t>
            </a:r>
            <a:r>
              <a:rPr lang="ar-SA" sz="16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l Qabas Bold" pitchFamily="2" charset="-78"/>
              </a:rPr>
              <a:t>نتوقف على هذه الشريحة  لمدة 10 دقائق نوزع ورق عمل استراتيجية ( كبَّر إجابتك ) على المجموعات وبعد التصحيح ننتقل للشرائح التالية ونناقش كل مجموعة عن حلها وذلك بتوجيه سؤال لكل طالب في المجموعة للتأكد أن جميع أفراد المجموعة شاركوا في عملية الحل .</a:t>
            </a:r>
          </a:p>
          <a:p>
            <a:endParaRPr lang="ar-SA" sz="1600" dirty="0"/>
          </a:p>
        </p:txBody>
      </p:sp>
    </p:spTree>
    <p:extLst>
      <p:ext uri="{BB962C8B-B14F-4D97-AF65-F5344CB8AC3E}">
        <p14:creationId xmlns:p14="http://schemas.microsoft.com/office/powerpoint/2010/main" val="803043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250"/>
                            </p:stCondLst>
                            <p:childTnLst>
                              <p:par>
                                <p:cTn id="1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750"/>
                            </p:stCondLst>
                            <p:childTnLst>
                              <p:par>
                                <p:cTn id="2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2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1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FF0000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1429</TotalTime>
  <Words>514</Words>
  <Application>Microsoft Office PowerPoint</Application>
  <PresentationFormat>عرض على الشاشة (4:3)</PresentationFormat>
  <Paragraphs>231</Paragraphs>
  <Slides>16</Slides>
  <Notes>1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16</vt:i4>
      </vt:variant>
    </vt:vector>
  </HeadingPairs>
  <TitlesOfParts>
    <vt:vector size="17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-</dc:creator>
  <cp:lastModifiedBy>علي القحطاني</cp:lastModifiedBy>
  <cp:revision>119</cp:revision>
  <dcterms:created xsi:type="dcterms:W3CDTF">2020-02-04T12:52:13Z</dcterms:created>
  <dcterms:modified xsi:type="dcterms:W3CDTF">2022-02-12T18:35:56Z</dcterms:modified>
</cp:coreProperties>
</file>