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 id="269" r:id="rId15"/>
    <p:sldId id="270" r:id="rId16"/>
    <p:sldId id="271" r:id="rId17"/>
    <p:sldId id="272" r:id="rId18"/>
    <p:sldId id="273" r:id="rId19"/>
    <p:sldId id="282"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910080" y="359898"/>
            <a:ext cx="987552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20" name="عنصر نائب للتذييل 19"/>
          <p:cNvSpPr>
            <a:spLocks noGrp="1"/>
          </p:cNvSpPr>
          <p:nvPr>
            <p:ph type="ftr" sz="quarter" idx="11"/>
          </p:nvPr>
        </p:nvSpPr>
        <p:spPr/>
        <p:txBody>
          <a:bodyPr/>
          <a:lstStyle>
            <a:extLst/>
          </a:lstStyle>
          <a:p>
            <a:endParaRPr lang="ar-EG"/>
          </a:p>
        </p:txBody>
      </p:sp>
      <p:sp>
        <p:nvSpPr>
          <p:cNvPr id="10" name="عنصر نائب لرقم الشريحة 9"/>
          <p:cNvSpPr>
            <a:spLocks noGrp="1"/>
          </p:cNvSpPr>
          <p:nvPr>
            <p:ph type="sldNum" sz="quarter" idx="12"/>
          </p:nvPr>
        </p:nvSpPr>
        <p:spPr/>
        <p:txBody>
          <a:bodyPr/>
          <a:lstStyle>
            <a:extLst/>
          </a:lstStyle>
          <a:p>
            <a:fld id="{6340AEDD-5EEF-4ED8-989B-8EBEF487DCEA}" type="slidenum">
              <a:rPr lang="ar-EG" smtClean="0"/>
              <a:t>‹#›</a:t>
            </a:fld>
            <a:endParaRPr lang="ar-EG"/>
          </a:p>
        </p:txBody>
      </p:sp>
      <p:sp>
        <p:nvSpPr>
          <p:cNvPr id="8" name="شكل بيضاوي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5" name="عنصر نائب للتذييل 4"/>
          <p:cNvSpPr>
            <a:spLocks noGrp="1"/>
          </p:cNvSpPr>
          <p:nvPr>
            <p:ph type="ftr" sz="quarter" idx="11"/>
          </p:nvPr>
        </p:nvSpPr>
        <p:spPr/>
        <p:txBody>
          <a:bodyPr/>
          <a:lstStyle>
            <a:extLst/>
          </a:lstStyle>
          <a:p>
            <a:endParaRPr lang="ar-EG"/>
          </a:p>
        </p:txBody>
      </p:sp>
      <p:sp>
        <p:nvSpPr>
          <p:cNvPr id="6" name="عنصر نائب لرقم الشريحة 5"/>
          <p:cNvSpPr>
            <a:spLocks noGrp="1"/>
          </p:cNvSpPr>
          <p:nvPr>
            <p:ph type="sldNum" sz="quarter" idx="12"/>
          </p:nvPr>
        </p:nvSpPr>
        <p:spPr/>
        <p:txBody>
          <a:bodyPr/>
          <a:lstStyle>
            <a:extLst/>
          </a:lstStyle>
          <a:p>
            <a:fld id="{6340AEDD-5EEF-4ED8-989B-8EBEF487DCEA}"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274640"/>
            <a:ext cx="24384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524000" y="274641"/>
            <a:ext cx="7416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5" name="عنصر نائب للتذييل 4"/>
          <p:cNvSpPr>
            <a:spLocks noGrp="1"/>
          </p:cNvSpPr>
          <p:nvPr>
            <p:ph type="ftr" sz="quarter" idx="11"/>
          </p:nvPr>
        </p:nvSpPr>
        <p:spPr/>
        <p:txBody>
          <a:bodyPr/>
          <a:lstStyle>
            <a:extLst/>
          </a:lstStyle>
          <a:p>
            <a:endParaRPr lang="ar-EG"/>
          </a:p>
        </p:txBody>
      </p:sp>
      <p:sp>
        <p:nvSpPr>
          <p:cNvPr id="6" name="عنصر نائب لرقم الشريحة 5"/>
          <p:cNvSpPr>
            <a:spLocks noGrp="1"/>
          </p:cNvSpPr>
          <p:nvPr>
            <p:ph type="sldNum" sz="quarter" idx="12"/>
          </p:nvPr>
        </p:nvSpPr>
        <p:spPr/>
        <p:txBody>
          <a:bodyPr/>
          <a:lstStyle>
            <a:extLst/>
          </a:lstStyle>
          <a:p>
            <a:fld id="{6340AEDD-5EEF-4ED8-989B-8EBEF487DCEA}"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5" name="عنصر نائب للتذييل 4"/>
          <p:cNvSpPr>
            <a:spLocks noGrp="1"/>
          </p:cNvSpPr>
          <p:nvPr>
            <p:ph type="ftr" sz="quarter" idx="11"/>
          </p:nvPr>
        </p:nvSpPr>
        <p:spPr/>
        <p:txBody>
          <a:bodyPr/>
          <a:lstStyle>
            <a:extLst/>
          </a:lstStyle>
          <a:p>
            <a:endParaRPr lang="ar-EG"/>
          </a:p>
        </p:txBody>
      </p:sp>
      <p:sp>
        <p:nvSpPr>
          <p:cNvPr id="6" name="عنصر نائب لرقم الشريحة 5"/>
          <p:cNvSpPr>
            <a:spLocks noGrp="1"/>
          </p:cNvSpPr>
          <p:nvPr>
            <p:ph type="sldNum" sz="quarter" idx="12"/>
          </p:nvPr>
        </p:nvSpPr>
        <p:spPr/>
        <p:txBody>
          <a:bodyPr/>
          <a:lstStyle>
            <a:extLst/>
          </a:lstStyle>
          <a:p>
            <a:fld id="{6340AEDD-5EEF-4ED8-989B-8EBEF487DCEA}"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5" name="عنصر نائب للتذييل 4"/>
          <p:cNvSpPr>
            <a:spLocks noGrp="1"/>
          </p:cNvSpPr>
          <p:nvPr>
            <p:ph type="ftr" sz="quarter" idx="11"/>
          </p:nvPr>
        </p:nvSpPr>
        <p:spPr/>
        <p:txBody>
          <a:bodyPr/>
          <a:lstStyle>
            <a:extLst/>
          </a:lstStyle>
          <a:p>
            <a:endParaRPr lang="ar-EG"/>
          </a:p>
        </p:txBody>
      </p:sp>
      <p:sp>
        <p:nvSpPr>
          <p:cNvPr id="6" name="عنصر نائب لرقم الشريحة 5"/>
          <p:cNvSpPr>
            <a:spLocks noGrp="1"/>
          </p:cNvSpPr>
          <p:nvPr>
            <p:ph type="sldNum" sz="quarter" idx="12"/>
          </p:nvPr>
        </p:nvSpPr>
        <p:spPr/>
        <p:txBody>
          <a:bodyPr/>
          <a:lstStyle>
            <a:extLst/>
          </a:lstStyle>
          <a:p>
            <a:fld id="{6340AEDD-5EEF-4ED8-989B-8EBEF487DCEA}" type="slidenum">
              <a:rPr lang="ar-EG" smtClean="0"/>
              <a:t>‹#›</a:t>
            </a:fld>
            <a:endParaRPr lang="ar-EG"/>
          </a:p>
        </p:txBody>
      </p:sp>
      <p:sp>
        <p:nvSpPr>
          <p:cNvPr id="10" name="مستطيل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6" name="عنصر نائب للتذييل 5"/>
          <p:cNvSpPr>
            <a:spLocks noGrp="1"/>
          </p:cNvSpPr>
          <p:nvPr>
            <p:ph type="ftr" sz="quarter" idx="11"/>
          </p:nvPr>
        </p:nvSpPr>
        <p:spPr/>
        <p:txBody>
          <a:bodyPr/>
          <a:lstStyle>
            <a:extLst/>
          </a:lstStyle>
          <a:p>
            <a:endParaRPr lang="ar-EG"/>
          </a:p>
        </p:txBody>
      </p:sp>
      <p:sp>
        <p:nvSpPr>
          <p:cNvPr id="7" name="عنصر نائب لرقم الشريحة 6"/>
          <p:cNvSpPr>
            <a:spLocks noGrp="1"/>
          </p:cNvSpPr>
          <p:nvPr>
            <p:ph type="sldNum" sz="quarter" idx="12"/>
          </p:nvPr>
        </p:nvSpPr>
        <p:spPr/>
        <p:txBody>
          <a:bodyPr/>
          <a:lstStyle>
            <a:extLst/>
          </a:lstStyle>
          <a:p>
            <a:fld id="{6340AEDD-5EEF-4ED8-989B-8EBEF487DCEA}"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8" name="عنصر نائب للتذييل 7"/>
          <p:cNvSpPr>
            <a:spLocks noGrp="1"/>
          </p:cNvSpPr>
          <p:nvPr>
            <p:ph type="ftr" sz="quarter" idx="11"/>
          </p:nvPr>
        </p:nvSpPr>
        <p:spPr/>
        <p:txBody>
          <a:bodyPr/>
          <a:lstStyle>
            <a:extLst/>
          </a:lstStyle>
          <a:p>
            <a:endParaRPr lang="ar-EG"/>
          </a:p>
        </p:txBody>
      </p:sp>
      <p:sp>
        <p:nvSpPr>
          <p:cNvPr id="9" name="عنصر نائب لرقم الشريحة 8"/>
          <p:cNvSpPr>
            <a:spLocks noGrp="1"/>
          </p:cNvSpPr>
          <p:nvPr>
            <p:ph type="sldNum" sz="quarter" idx="12"/>
          </p:nvPr>
        </p:nvSpPr>
        <p:spPr/>
        <p:txBody>
          <a:bodyPr/>
          <a:lstStyle>
            <a:extLst/>
          </a:lstStyle>
          <a:p>
            <a:fld id="{6340AEDD-5EEF-4ED8-989B-8EBEF487DCEA}"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4" name="عنصر نائب للتذييل 3"/>
          <p:cNvSpPr>
            <a:spLocks noGrp="1"/>
          </p:cNvSpPr>
          <p:nvPr>
            <p:ph type="ftr" sz="quarter" idx="11"/>
          </p:nvPr>
        </p:nvSpPr>
        <p:spPr/>
        <p:txBody>
          <a:bodyPr/>
          <a:lstStyle>
            <a:extLst/>
          </a:lstStyle>
          <a:p>
            <a:endParaRPr lang="ar-EG"/>
          </a:p>
        </p:txBody>
      </p:sp>
      <p:sp>
        <p:nvSpPr>
          <p:cNvPr id="5" name="عنصر نائب لرقم الشريحة 4"/>
          <p:cNvSpPr>
            <a:spLocks noGrp="1"/>
          </p:cNvSpPr>
          <p:nvPr>
            <p:ph type="sldNum" sz="quarter" idx="12"/>
          </p:nvPr>
        </p:nvSpPr>
        <p:spPr/>
        <p:txBody>
          <a:bodyPr/>
          <a:lstStyle>
            <a:extLst/>
          </a:lstStyle>
          <a:p>
            <a:fld id="{6340AEDD-5EEF-4ED8-989B-8EBEF487DCEA}"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3" name="عنصر نائب للتذييل 2"/>
          <p:cNvSpPr>
            <a:spLocks noGrp="1"/>
          </p:cNvSpPr>
          <p:nvPr>
            <p:ph type="ftr" sz="quarter" idx="11"/>
          </p:nvPr>
        </p:nvSpPr>
        <p:spPr/>
        <p:txBody>
          <a:bodyPr/>
          <a:lstStyle>
            <a:extLst/>
          </a:lstStyle>
          <a:p>
            <a:endParaRPr lang="ar-EG"/>
          </a:p>
        </p:txBody>
      </p:sp>
      <p:sp>
        <p:nvSpPr>
          <p:cNvPr id="4" name="عنصر نائب لرقم الشريحة 3"/>
          <p:cNvSpPr>
            <a:spLocks noGrp="1"/>
          </p:cNvSpPr>
          <p:nvPr>
            <p:ph type="sldNum" sz="quarter" idx="12"/>
          </p:nvPr>
        </p:nvSpPr>
        <p:spPr/>
        <p:txBody>
          <a:bodyPr/>
          <a:lstStyle>
            <a:extLst/>
          </a:lstStyle>
          <a:p>
            <a:fld id="{6340AEDD-5EEF-4ED8-989B-8EBEF487DCEA}" type="slidenum">
              <a:rPr lang="ar-EG" smtClean="0"/>
              <a:t>‹#›</a:t>
            </a:fld>
            <a:endParaRPr lang="ar-EG"/>
          </a:p>
        </p:txBody>
      </p:sp>
      <p:sp>
        <p:nvSpPr>
          <p:cNvPr id="6" name="مستطيل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6" name="عنصر نائب للتذييل 5"/>
          <p:cNvSpPr>
            <a:spLocks noGrp="1"/>
          </p:cNvSpPr>
          <p:nvPr>
            <p:ph type="ftr" sz="quarter" idx="11"/>
          </p:nvPr>
        </p:nvSpPr>
        <p:spPr/>
        <p:txBody>
          <a:bodyPr/>
          <a:lstStyle>
            <a:extLst/>
          </a:lstStyle>
          <a:p>
            <a:endParaRPr lang="ar-EG"/>
          </a:p>
        </p:txBody>
      </p:sp>
      <p:sp>
        <p:nvSpPr>
          <p:cNvPr id="7" name="عنصر نائب لرقم الشريحة 6"/>
          <p:cNvSpPr>
            <a:spLocks noGrp="1"/>
          </p:cNvSpPr>
          <p:nvPr>
            <p:ph type="sldNum" sz="quarter" idx="12"/>
          </p:nvPr>
        </p:nvSpPr>
        <p:spPr/>
        <p:txBody>
          <a:bodyPr/>
          <a:lstStyle>
            <a:extLst/>
          </a:lstStyle>
          <a:p>
            <a:fld id="{6340AEDD-5EEF-4ED8-989B-8EBEF487DCEA}"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56CA3743-483C-4919-8CBF-E98A9637CCC8}" type="datetimeFigureOut">
              <a:rPr lang="ar-EG" smtClean="0"/>
              <a:t>22/04/1441</a:t>
            </a:fld>
            <a:endParaRPr lang="ar-EG"/>
          </a:p>
        </p:txBody>
      </p:sp>
      <p:sp>
        <p:nvSpPr>
          <p:cNvPr id="6" name="عنصر نائب للتذييل 5"/>
          <p:cNvSpPr>
            <a:spLocks noGrp="1"/>
          </p:cNvSpPr>
          <p:nvPr>
            <p:ph type="ftr" sz="quarter" idx="11"/>
          </p:nvPr>
        </p:nvSpPr>
        <p:spPr/>
        <p:txBody>
          <a:bodyPr/>
          <a:lstStyle>
            <a:extLst/>
          </a:lstStyle>
          <a:p>
            <a:endParaRPr lang="ar-EG"/>
          </a:p>
        </p:txBody>
      </p:sp>
      <p:sp>
        <p:nvSpPr>
          <p:cNvPr id="7" name="عنصر نائب لرقم الشريحة 6"/>
          <p:cNvSpPr>
            <a:spLocks noGrp="1"/>
          </p:cNvSpPr>
          <p:nvPr>
            <p:ph type="sldNum" sz="quarter" idx="12"/>
          </p:nvPr>
        </p:nvSpPr>
        <p:spPr/>
        <p:txBody>
          <a:bodyPr/>
          <a:lstStyle>
            <a:extLst/>
          </a:lstStyle>
          <a:p>
            <a:fld id="{6340AEDD-5EEF-4ED8-989B-8EBEF487DCEA}" type="slidenum">
              <a:rPr lang="ar-EG" smtClean="0"/>
              <a:t>‹#›</a:t>
            </a:fld>
            <a:endParaRPr lang="ar-EG"/>
          </a:p>
        </p:txBody>
      </p:sp>
      <p:sp>
        <p:nvSpPr>
          <p:cNvPr id="8" name="مستطيل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914144" y="274638"/>
            <a:ext cx="999744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6CA3743-483C-4919-8CBF-E98A9637CCC8}" type="datetimeFigureOut">
              <a:rPr lang="ar-EG" smtClean="0"/>
              <a:t>22/04/1441</a:t>
            </a:fld>
            <a:endParaRPr lang="ar-EG"/>
          </a:p>
        </p:txBody>
      </p:sp>
      <p:sp>
        <p:nvSpPr>
          <p:cNvPr id="10" name="عنصر نائب للتذييل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عنصر نائب لرقم الشريحة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340AEDD-5EEF-4ED8-989B-8EBEF487DCEA}" type="slidenum">
              <a:rPr lang="ar-EG" smtClean="0"/>
              <a:t>‹#›</a:t>
            </a:fld>
            <a:endParaRPr lang="ar-EG"/>
          </a:p>
        </p:txBody>
      </p:sp>
      <p:sp>
        <p:nvSpPr>
          <p:cNvPr id="15" name="مستطيل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xmlns="" id="{B404B1B6-C440-43D1-93FA-9B8952C2D402}"/>
              </a:ext>
            </a:extLst>
          </p:cNvPr>
          <p:cNvSpPr txBox="1"/>
          <p:nvPr/>
        </p:nvSpPr>
        <p:spPr>
          <a:xfrm>
            <a:off x="5524499" y="1720840"/>
            <a:ext cx="3771900" cy="3416320"/>
          </a:xfrm>
          <a:prstGeom prst="rect">
            <a:avLst/>
          </a:prstGeom>
          <a:noFill/>
        </p:spPr>
        <p:txBody>
          <a:bodyPr wrap="square" rtlCol="1">
            <a:spAutoFit/>
          </a:bodyPr>
          <a:lstStyle/>
          <a:p>
            <a:pPr algn="ctr"/>
            <a:r>
              <a:rPr lang="ar-EG" sz="5400" b="1" dirty="0">
                <a:solidFill>
                  <a:srgbClr val="FF0000"/>
                </a:solidFill>
              </a:rPr>
              <a:t>الدرس الرابع عشر</a:t>
            </a:r>
          </a:p>
          <a:p>
            <a:pPr algn="ctr"/>
            <a:r>
              <a:rPr lang="ar-EG" sz="5400" b="1" dirty="0"/>
              <a:t> الهجرة إلى المدينة</a:t>
            </a:r>
          </a:p>
        </p:txBody>
      </p:sp>
    </p:spTree>
    <p:extLst>
      <p:ext uri="{BB962C8B-B14F-4D97-AF65-F5344CB8AC3E}">
        <p14:creationId xmlns:p14="http://schemas.microsoft.com/office/powerpoint/2010/main" val="13818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xmlns="" id="{B655B89E-EACD-445A-95AC-C264B3D9DEAD}"/>
              </a:ext>
            </a:extLst>
          </p:cNvPr>
          <p:cNvSpPr/>
          <p:nvPr/>
        </p:nvSpPr>
        <p:spPr>
          <a:xfrm>
            <a:off x="1546860" y="845820"/>
            <a:ext cx="9098280" cy="56692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u="sng" dirty="0"/>
              <a:t>للاطلاع</a:t>
            </a:r>
          </a:p>
          <a:p>
            <a:pPr algn="ctr"/>
            <a:r>
              <a:rPr lang="ar-EG" sz="3600" b="1" dirty="0"/>
              <a:t>نتعلم من نبينا محمد صل الله عليه وسلم حب الوطن , فعندما خرج من مكة المكرمة قال</a:t>
            </a:r>
            <a:r>
              <a:rPr lang="ar-EG" sz="3600" b="1" dirty="0">
                <a:solidFill>
                  <a:srgbClr val="C00000"/>
                </a:solidFill>
              </a:rPr>
              <a:t>: (( ما أطيبك من بلد وأحبك إلى))</a:t>
            </a:r>
          </a:p>
          <a:p>
            <a:pPr algn="ctr"/>
            <a:r>
              <a:rPr lang="ar-EG" sz="3600" b="1" dirty="0"/>
              <a:t>وهذا يجعلنا نفخر بحب وطننا ( المملكة العربية السعودية )) الذي فيه أطهر مكان في العالم</a:t>
            </a:r>
          </a:p>
        </p:txBody>
      </p:sp>
    </p:spTree>
    <p:extLst>
      <p:ext uri="{BB962C8B-B14F-4D97-AF65-F5344CB8AC3E}">
        <p14:creationId xmlns:p14="http://schemas.microsoft.com/office/powerpoint/2010/main" val="3965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xmlns="" id="{0F471801-00A1-455C-865E-147B4021C57A}"/>
              </a:ext>
            </a:extLst>
          </p:cNvPr>
          <p:cNvSpPr/>
          <p:nvPr/>
        </p:nvSpPr>
        <p:spPr>
          <a:xfrm>
            <a:off x="2971800" y="182880"/>
            <a:ext cx="7886700" cy="14859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ماذا نتعلم من قصة هجرة أبي بكر مع النبي صل الله عليه وسلم </a:t>
            </a:r>
          </a:p>
        </p:txBody>
      </p:sp>
      <p:sp>
        <p:nvSpPr>
          <p:cNvPr id="3" name="مربع نص 2">
            <a:extLst>
              <a:ext uri="{FF2B5EF4-FFF2-40B4-BE49-F238E27FC236}">
                <a16:creationId xmlns:a16="http://schemas.microsoft.com/office/drawing/2014/main" xmlns="" id="{61DD3A46-1737-4CD8-8370-D915AFA21FC1}"/>
              </a:ext>
            </a:extLst>
          </p:cNvPr>
          <p:cNvSpPr txBox="1"/>
          <p:nvPr/>
        </p:nvSpPr>
        <p:spPr>
          <a:xfrm>
            <a:off x="3406140" y="2171700"/>
            <a:ext cx="7886700" cy="2585323"/>
          </a:xfrm>
          <a:prstGeom prst="rect">
            <a:avLst/>
          </a:prstGeom>
          <a:noFill/>
        </p:spPr>
        <p:txBody>
          <a:bodyPr wrap="square" rtlCol="1">
            <a:spAutoFit/>
          </a:bodyPr>
          <a:lstStyle/>
          <a:p>
            <a:r>
              <a:rPr lang="ar-EG" sz="5400" b="1" dirty="0"/>
              <a:t>1/ ......................</a:t>
            </a:r>
          </a:p>
          <a:p>
            <a:r>
              <a:rPr lang="ar-EG" sz="5400" b="1" dirty="0"/>
              <a:t>2/....................</a:t>
            </a:r>
          </a:p>
          <a:p>
            <a:r>
              <a:rPr lang="ar-EG" sz="5400" b="1" dirty="0"/>
              <a:t>3/.................................</a:t>
            </a:r>
          </a:p>
        </p:txBody>
      </p:sp>
      <p:sp>
        <p:nvSpPr>
          <p:cNvPr id="4" name="مستطيل 3">
            <a:extLst>
              <a:ext uri="{FF2B5EF4-FFF2-40B4-BE49-F238E27FC236}">
                <a16:creationId xmlns:a16="http://schemas.microsoft.com/office/drawing/2014/main" xmlns="" id="{A0D94CC6-C61B-4D90-BB3A-B71374BF9F40}"/>
              </a:ext>
            </a:extLst>
          </p:cNvPr>
          <p:cNvSpPr/>
          <p:nvPr/>
        </p:nvSpPr>
        <p:spPr>
          <a:xfrm>
            <a:off x="2971800" y="2171700"/>
            <a:ext cx="7124700" cy="707886"/>
          </a:xfrm>
          <a:prstGeom prst="rect">
            <a:avLst/>
          </a:prstGeom>
        </p:spPr>
        <p:txBody>
          <a:bodyPr wrap="square">
            <a:spAutoFit/>
          </a:bodyPr>
          <a:lstStyle/>
          <a:p>
            <a:r>
              <a:rPr lang="ar-EG" sz="4000" b="1" i="0" dirty="0">
                <a:solidFill>
                  <a:srgbClr val="FF0000"/>
                </a:solidFill>
                <a:effectLst/>
                <a:latin typeface="DroidArabicKufi-Regular"/>
              </a:rPr>
              <a:t>الصبر واليقين طريق النصر والتمكين</a:t>
            </a:r>
            <a:endParaRPr lang="ar-EG" sz="4000" b="1" dirty="0">
              <a:solidFill>
                <a:srgbClr val="FF0000"/>
              </a:solidFill>
            </a:endParaRPr>
          </a:p>
        </p:txBody>
      </p:sp>
      <p:sp>
        <p:nvSpPr>
          <p:cNvPr id="5" name="مستطيل 4">
            <a:extLst>
              <a:ext uri="{FF2B5EF4-FFF2-40B4-BE49-F238E27FC236}">
                <a16:creationId xmlns:a16="http://schemas.microsoft.com/office/drawing/2014/main" xmlns="" id="{6DB31BE0-C63C-4527-9ABC-9E46A085EE4E}"/>
              </a:ext>
            </a:extLst>
          </p:cNvPr>
          <p:cNvSpPr/>
          <p:nvPr/>
        </p:nvSpPr>
        <p:spPr>
          <a:xfrm>
            <a:off x="3352800" y="3913584"/>
            <a:ext cx="7124700" cy="707886"/>
          </a:xfrm>
          <a:prstGeom prst="rect">
            <a:avLst/>
          </a:prstGeom>
        </p:spPr>
        <p:txBody>
          <a:bodyPr wrap="square">
            <a:spAutoFit/>
          </a:bodyPr>
          <a:lstStyle/>
          <a:p>
            <a:r>
              <a:rPr lang="ar-EG" sz="4000" b="1" i="0" dirty="0">
                <a:solidFill>
                  <a:srgbClr val="FF0000"/>
                </a:solidFill>
                <a:effectLst/>
                <a:latin typeface="DroidArabicKufi-Regular"/>
              </a:rPr>
              <a:t>الصداقة الحقيقة تكون مواقف </a:t>
            </a:r>
            <a:endParaRPr lang="ar-EG" sz="4000" b="1" dirty="0">
              <a:solidFill>
                <a:srgbClr val="FF0000"/>
              </a:solidFill>
            </a:endParaRPr>
          </a:p>
        </p:txBody>
      </p:sp>
      <p:sp>
        <p:nvSpPr>
          <p:cNvPr id="6" name="مستطيل 5">
            <a:extLst>
              <a:ext uri="{FF2B5EF4-FFF2-40B4-BE49-F238E27FC236}">
                <a16:creationId xmlns:a16="http://schemas.microsoft.com/office/drawing/2014/main" xmlns="" id="{D0EE200F-7513-4F73-A0B9-4DEA052A3F4B}"/>
              </a:ext>
            </a:extLst>
          </p:cNvPr>
          <p:cNvSpPr/>
          <p:nvPr/>
        </p:nvSpPr>
        <p:spPr>
          <a:xfrm>
            <a:off x="3505200" y="3031986"/>
            <a:ext cx="7124700" cy="707886"/>
          </a:xfrm>
          <a:prstGeom prst="rect">
            <a:avLst/>
          </a:prstGeom>
        </p:spPr>
        <p:txBody>
          <a:bodyPr wrap="square">
            <a:spAutoFit/>
          </a:bodyPr>
          <a:lstStyle/>
          <a:p>
            <a:r>
              <a:rPr lang="ar-EG" sz="4000" b="1" i="0" dirty="0">
                <a:solidFill>
                  <a:srgbClr val="FF0000"/>
                </a:solidFill>
                <a:effectLst/>
                <a:latin typeface="DroidArabicKufi-Regular"/>
              </a:rPr>
              <a:t>الأمل والثقة بالله </a:t>
            </a:r>
            <a:endParaRPr lang="ar-EG" sz="4000" b="1" dirty="0">
              <a:solidFill>
                <a:srgbClr val="FF0000"/>
              </a:solidFill>
            </a:endParaRPr>
          </a:p>
        </p:txBody>
      </p:sp>
    </p:spTree>
    <p:extLst>
      <p:ext uri="{BB962C8B-B14F-4D97-AF65-F5344CB8AC3E}">
        <p14:creationId xmlns:p14="http://schemas.microsoft.com/office/powerpoint/2010/main" val="28086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80">
                                          <p:stCondLst>
                                            <p:cond delay="0"/>
                                          </p:stCondLst>
                                        </p:cTn>
                                        <p:tgtEl>
                                          <p:spTgt spid="4">
                                            <p:txEl>
                                              <p:pRg st="0" end="0"/>
                                            </p:txEl>
                                          </p:spTgt>
                                        </p:tgtEl>
                                      </p:cBhvr>
                                    </p:animEffect>
                                    <p:anim calcmode="lin" valueType="num">
                                      <p:cBhvr>
                                        <p:cTn id="19"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xEl>
                                              <p:pRg st="0" end="0"/>
                                            </p:txEl>
                                          </p:spTgt>
                                        </p:tgtEl>
                                      </p:cBhvr>
                                      <p:to x="100000" y="60000"/>
                                    </p:animScale>
                                    <p:animScale>
                                      <p:cBhvr>
                                        <p:cTn id="25" dur="166" decel="50000">
                                          <p:stCondLst>
                                            <p:cond delay="676"/>
                                          </p:stCondLst>
                                        </p:cTn>
                                        <p:tgtEl>
                                          <p:spTgt spid="4">
                                            <p:txEl>
                                              <p:pRg st="0" end="0"/>
                                            </p:txEl>
                                          </p:spTgt>
                                        </p:tgtEl>
                                      </p:cBhvr>
                                      <p:to x="100000" y="100000"/>
                                    </p:animScale>
                                    <p:animScale>
                                      <p:cBhvr>
                                        <p:cTn id="26" dur="26">
                                          <p:stCondLst>
                                            <p:cond delay="1312"/>
                                          </p:stCondLst>
                                        </p:cTn>
                                        <p:tgtEl>
                                          <p:spTgt spid="4">
                                            <p:txEl>
                                              <p:pRg st="0" end="0"/>
                                            </p:txEl>
                                          </p:spTgt>
                                        </p:tgtEl>
                                      </p:cBhvr>
                                      <p:to x="100000" y="80000"/>
                                    </p:animScale>
                                    <p:animScale>
                                      <p:cBhvr>
                                        <p:cTn id="27" dur="166" decel="50000">
                                          <p:stCondLst>
                                            <p:cond delay="1338"/>
                                          </p:stCondLst>
                                        </p:cTn>
                                        <p:tgtEl>
                                          <p:spTgt spid="4">
                                            <p:txEl>
                                              <p:pRg st="0" end="0"/>
                                            </p:txEl>
                                          </p:spTgt>
                                        </p:tgtEl>
                                      </p:cBhvr>
                                      <p:to x="100000" y="100000"/>
                                    </p:animScale>
                                    <p:animScale>
                                      <p:cBhvr>
                                        <p:cTn id="28" dur="26">
                                          <p:stCondLst>
                                            <p:cond delay="1642"/>
                                          </p:stCondLst>
                                        </p:cTn>
                                        <p:tgtEl>
                                          <p:spTgt spid="4">
                                            <p:txEl>
                                              <p:pRg st="0" end="0"/>
                                            </p:txEl>
                                          </p:spTgt>
                                        </p:tgtEl>
                                      </p:cBhvr>
                                      <p:to x="100000" y="90000"/>
                                    </p:animScale>
                                    <p:animScale>
                                      <p:cBhvr>
                                        <p:cTn id="29" dur="166" decel="50000">
                                          <p:stCondLst>
                                            <p:cond delay="1668"/>
                                          </p:stCondLst>
                                        </p:cTn>
                                        <p:tgtEl>
                                          <p:spTgt spid="4">
                                            <p:txEl>
                                              <p:pRg st="0" end="0"/>
                                            </p:txEl>
                                          </p:spTgt>
                                        </p:tgtEl>
                                      </p:cBhvr>
                                      <p:to x="100000" y="100000"/>
                                    </p:animScale>
                                    <p:animScale>
                                      <p:cBhvr>
                                        <p:cTn id="30" dur="26">
                                          <p:stCondLst>
                                            <p:cond delay="1808"/>
                                          </p:stCondLst>
                                        </p:cTn>
                                        <p:tgtEl>
                                          <p:spTgt spid="4">
                                            <p:txEl>
                                              <p:pRg st="0" end="0"/>
                                            </p:txEl>
                                          </p:spTgt>
                                        </p:tgtEl>
                                      </p:cBhvr>
                                      <p:to x="100000" y="95000"/>
                                    </p:animScale>
                                    <p:animScale>
                                      <p:cBhvr>
                                        <p:cTn id="31" dur="166" decel="50000">
                                          <p:stCondLst>
                                            <p:cond delay="1834"/>
                                          </p:stCondLst>
                                        </p:cTn>
                                        <p:tgtEl>
                                          <p:spTgt spid="4">
                                            <p:txEl>
                                              <p:pRg st="0" end="0"/>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80">
                                          <p:stCondLst>
                                            <p:cond delay="0"/>
                                          </p:stCondLst>
                                        </p:cTn>
                                        <p:tgtEl>
                                          <p:spTgt spid="6">
                                            <p:txEl>
                                              <p:pRg st="0" end="0"/>
                                            </p:txEl>
                                          </p:spTgt>
                                        </p:tgtEl>
                                      </p:cBhvr>
                                    </p:animEffect>
                                    <p:anim calcmode="lin" valueType="num">
                                      <p:cBhvr>
                                        <p:cTn id="37"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xEl>
                                              <p:pRg st="0" end="0"/>
                                            </p:txEl>
                                          </p:spTgt>
                                        </p:tgtEl>
                                      </p:cBhvr>
                                      <p:to x="100000" y="60000"/>
                                    </p:animScale>
                                    <p:animScale>
                                      <p:cBhvr>
                                        <p:cTn id="43" dur="166" decel="50000">
                                          <p:stCondLst>
                                            <p:cond delay="676"/>
                                          </p:stCondLst>
                                        </p:cTn>
                                        <p:tgtEl>
                                          <p:spTgt spid="6">
                                            <p:txEl>
                                              <p:pRg st="0" end="0"/>
                                            </p:txEl>
                                          </p:spTgt>
                                        </p:tgtEl>
                                      </p:cBhvr>
                                      <p:to x="100000" y="100000"/>
                                    </p:animScale>
                                    <p:animScale>
                                      <p:cBhvr>
                                        <p:cTn id="44" dur="26">
                                          <p:stCondLst>
                                            <p:cond delay="1312"/>
                                          </p:stCondLst>
                                        </p:cTn>
                                        <p:tgtEl>
                                          <p:spTgt spid="6">
                                            <p:txEl>
                                              <p:pRg st="0" end="0"/>
                                            </p:txEl>
                                          </p:spTgt>
                                        </p:tgtEl>
                                      </p:cBhvr>
                                      <p:to x="100000" y="80000"/>
                                    </p:animScale>
                                    <p:animScale>
                                      <p:cBhvr>
                                        <p:cTn id="45" dur="166" decel="50000">
                                          <p:stCondLst>
                                            <p:cond delay="1338"/>
                                          </p:stCondLst>
                                        </p:cTn>
                                        <p:tgtEl>
                                          <p:spTgt spid="6">
                                            <p:txEl>
                                              <p:pRg st="0" end="0"/>
                                            </p:txEl>
                                          </p:spTgt>
                                        </p:tgtEl>
                                      </p:cBhvr>
                                      <p:to x="100000" y="100000"/>
                                    </p:animScale>
                                    <p:animScale>
                                      <p:cBhvr>
                                        <p:cTn id="46" dur="26">
                                          <p:stCondLst>
                                            <p:cond delay="1642"/>
                                          </p:stCondLst>
                                        </p:cTn>
                                        <p:tgtEl>
                                          <p:spTgt spid="6">
                                            <p:txEl>
                                              <p:pRg st="0" end="0"/>
                                            </p:txEl>
                                          </p:spTgt>
                                        </p:tgtEl>
                                      </p:cBhvr>
                                      <p:to x="100000" y="90000"/>
                                    </p:animScale>
                                    <p:animScale>
                                      <p:cBhvr>
                                        <p:cTn id="47" dur="166" decel="50000">
                                          <p:stCondLst>
                                            <p:cond delay="1668"/>
                                          </p:stCondLst>
                                        </p:cTn>
                                        <p:tgtEl>
                                          <p:spTgt spid="6">
                                            <p:txEl>
                                              <p:pRg st="0" end="0"/>
                                            </p:txEl>
                                          </p:spTgt>
                                        </p:tgtEl>
                                      </p:cBhvr>
                                      <p:to x="100000" y="100000"/>
                                    </p:animScale>
                                    <p:animScale>
                                      <p:cBhvr>
                                        <p:cTn id="48" dur="26">
                                          <p:stCondLst>
                                            <p:cond delay="1808"/>
                                          </p:stCondLst>
                                        </p:cTn>
                                        <p:tgtEl>
                                          <p:spTgt spid="6">
                                            <p:txEl>
                                              <p:pRg st="0" end="0"/>
                                            </p:txEl>
                                          </p:spTgt>
                                        </p:tgtEl>
                                      </p:cBhvr>
                                      <p:to x="100000" y="95000"/>
                                    </p:animScale>
                                    <p:animScale>
                                      <p:cBhvr>
                                        <p:cTn id="49" dur="166" decel="50000">
                                          <p:stCondLst>
                                            <p:cond delay="1834"/>
                                          </p:stCondLst>
                                        </p:cTn>
                                        <p:tgtEl>
                                          <p:spTgt spid="6">
                                            <p:txEl>
                                              <p:pRg st="0" end="0"/>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down)">
                                      <p:cBhvr>
                                        <p:cTn id="54" dur="580">
                                          <p:stCondLst>
                                            <p:cond delay="0"/>
                                          </p:stCondLst>
                                        </p:cTn>
                                        <p:tgtEl>
                                          <p:spTgt spid="5">
                                            <p:txEl>
                                              <p:pRg st="0" end="0"/>
                                            </p:txEl>
                                          </p:spTgt>
                                        </p:tgtEl>
                                      </p:cBhvr>
                                    </p:animEffect>
                                    <p:anim calcmode="lin" valueType="num">
                                      <p:cBhvr>
                                        <p:cTn id="55"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5">
                                            <p:txEl>
                                              <p:pRg st="0" end="0"/>
                                            </p:txEl>
                                          </p:spTgt>
                                        </p:tgtEl>
                                      </p:cBhvr>
                                      <p:to x="100000" y="60000"/>
                                    </p:animScale>
                                    <p:animScale>
                                      <p:cBhvr>
                                        <p:cTn id="61" dur="166" decel="50000">
                                          <p:stCondLst>
                                            <p:cond delay="676"/>
                                          </p:stCondLst>
                                        </p:cTn>
                                        <p:tgtEl>
                                          <p:spTgt spid="5">
                                            <p:txEl>
                                              <p:pRg st="0" end="0"/>
                                            </p:txEl>
                                          </p:spTgt>
                                        </p:tgtEl>
                                      </p:cBhvr>
                                      <p:to x="100000" y="100000"/>
                                    </p:animScale>
                                    <p:animScale>
                                      <p:cBhvr>
                                        <p:cTn id="62" dur="26">
                                          <p:stCondLst>
                                            <p:cond delay="1312"/>
                                          </p:stCondLst>
                                        </p:cTn>
                                        <p:tgtEl>
                                          <p:spTgt spid="5">
                                            <p:txEl>
                                              <p:pRg st="0" end="0"/>
                                            </p:txEl>
                                          </p:spTgt>
                                        </p:tgtEl>
                                      </p:cBhvr>
                                      <p:to x="100000" y="80000"/>
                                    </p:animScale>
                                    <p:animScale>
                                      <p:cBhvr>
                                        <p:cTn id="63" dur="166" decel="50000">
                                          <p:stCondLst>
                                            <p:cond delay="1338"/>
                                          </p:stCondLst>
                                        </p:cTn>
                                        <p:tgtEl>
                                          <p:spTgt spid="5">
                                            <p:txEl>
                                              <p:pRg st="0" end="0"/>
                                            </p:txEl>
                                          </p:spTgt>
                                        </p:tgtEl>
                                      </p:cBhvr>
                                      <p:to x="100000" y="100000"/>
                                    </p:animScale>
                                    <p:animScale>
                                      <p:cBhvr>
                                        <p:cTn id="64" dur="26">
                                          <p:stCondLst>
                                            <p:cond delay="1642"/>
                                          </p:stCondLst>
                                        </p:cTn>
                                        <p:tgtEl>
                                          <p:spTgt spid="5">
                                            <p:txEl>
                                              <p:pRg st="0" end="0"/>
                                            </p:txEl>
                                          </p:spTgt>
                                        </p:tgtEl>
                                      </p:cBhvr>
                                      <p:to x="100000" y="90000"/>
                                    </p:animScale>
                                    <p:animScale>
                                      <p:cBhvr>
                                        <p:cTn id="65" dur="166" decel="50000">
                                          <p:stCondLst>
                                            <p:cond delay="1668"/>
                                          </p:stCondLst>
                                        </p:cTn>
                                        <p:tgtEl>
                                          <p:spTgt spid="5">
                                            <p:txEl>
                                              <p:pRg st="0" end="0"/>
                                            </p:txEl>
                                          </p:spTgt>
                                        </p:tgtEl>
                                      </p:cBhvr>
                                      <p:to x="100000" y="100000"/>
                                    </p:animScale>
                                    <p:animScale>
                                      <p:cBhvr>
                                        <p:cTn id="66" dur="26">
                                          <p:stCondLst>
                                            <p:cond delay="1808"/>
                                          </p:stCondLst>
                                        </p:cTn>
                                        <p:tgtEl>
                                          <p:spTgt spid="5">
                                            <p:txEl>
                                              <p:pRg st="0" end="0"/>
                                            </p:txEl>
                                          </p:spTgt>
                                        </p:tgtEl>
                                      </p:cBhvr>
                                      <p:to x="100000" y="95000"/>
                                    </p:animScale>
                                    <p:animScale>
                                      <p:cBhvr>
                                        <p:cTn id="67"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B6E191D5-DD08-45B4-9B16-12E50681C5AC}"/>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28900" y="393382"/>
            <a:ext cx="9285923" cy="6075998"/>
          </a:xfrm>
          <a:prstGeom prst="rect">
            <a:avLst/>
          </a:prstGeom>
        </p:spPr>
      </p:pic>
      <p:sp>
        <p:nvSpPr>
          <p:cNvPr id="3" name="مربع نص 2">
            <a:extLst>
              <a:ext uri="{FF2B5EF4-FFF2-40B4-BE49-F238E27FC236}">
                <a16:creationId xmlns:a16="http://schemas.microsoft.com/office/drawing/2014/main" xmlns="" id="{ADF4FF09-0AB5-4D33-BE0A-022D89224F01}"/>
              </a:ext>
            </a:extLst>
          </p:cNvPr>
          <p:cNvSpPr txBox="1"/>
          <p:nvPr/>
        </p:nvSpPr>
        <p:spPr>
          <a:xfrm>
            <a:off x="3657600" y="1012954"/>
            <a:ext cx="6858000" cy="3477875"/>
          </a:xfrm>
          <a:prstGeom prst="rect">
            <a:avLst/>
          </a:prstGeom>
          <a:noFill/>
        </p:spPr>
        <p:txBody>
          <a:bodyPr wrap="square" rtlCol="1">
            <a:spAutoFit/>
          </a:bodyPr>
          <a:lstStyle/>
          <a:p>
            <a:r>
              <a:rPr lang="ar-EG" sz="4400" b="1" dirty="0"/>
              <a:t>عندما وصل النبي محمد صل الله عليه وسلم إلي يثرب (المدينة المنورة ) استقبله المسلمون فيها وأنشدوا فرحين ومرحبين بقدومه صل الله عليه وسلم:</a:t>
            </a:r>
          </a:p>
        </p:txBody>
      </p:sp>
    </p:spTree>
    <p:extLst>
      <p:ext uri="{BB962C8B-B14F-4D97-AF65-F5344CB8AC3E}">
        <p14:creationId xmlns:p14="http://schemas.microsoft.com/office/powerpoint/2010/main" val="7391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75A43500-D820-4712-AD01-8203C8B1827F}"/>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28900" y="393382"/>
            <a:ext cx="9285923" cy="6075998"/>
          </a:xfrm>
          <a:prstGeom prst="rect">
            <a:avLst/>
          </a:prstGeom>
        </p:spPr>
      </p:pic>
      <p:sp>
        <p:nvSpPr>
          <p:cNvPr id="3" name="مربع نص 2">
            <a:extLst>
              <a:ext uri="{FF2B5EF4-FFF2-40B4-BE49-F238E27FC236}">
                <a16:creationId xmlns:a16="http://schemas.microsoft.com/office/drawing/2014/main" xmlns="" id="{75F314E7-5101-4733-882A-1E70915C4C1E}"/>
              </a:ext>
            </a:extLst>
          </p:cNvPr>
          <p:cNvSpPr txBox="1"/>
          <p:nvPr/>
        </p:nvSpPr>
        <p:spPr>
          <a:xfrm>
            <a:off x="3268980" y="2384554"/>
            <a:ext cx="6858000" cy="1446550"/>
          </a:xfrm>
          <a:prstGeom prst="rect">
            <a:avLst/>
          </a:prstGeom>
          <a:noFill/>
        </p:spPr>
        <p:txBody>
          <a:bodyPr wrap="square" rtlCol="1">
            <a:spAutoFit/>
          </a:bodyPr>
          <a:lstStyle/>
          <a:p>
            <a:r>
              <a:rPr lang="ar-EG" sz="4400" b="1" dirty="0"/>
              <a:t>طلع البدر علينا من </a:t>
            </a:r>
            <a:r>
              <a:rPr lang="ar-EG" sz="4400" b="1" dirty="0" err="1"/>
              <a:t>ثنيات</a:t>
            </a:r>
            <a:r>
              <a:rPr lang="ar-EG" sz="4400" b="1" dirty="0"/>
              <a:t> الوداع</a:t>
            </a:r>
          </a:p>
          <a:p>
            <a:r>
              <a:rPr lang="ar-EG" sz="4400" b="1" dirty="0"/>
              <a:t>وجب الشكر علينا ما دعا لله داع</a:t>
            </a:r>
          </a:p>
        </p:txBody>
      </p:sp>
    </p:spTree>
    <p:extLst>
      <p:ext uri="{BB962C8B-B14F-4D97-AF65-F5344CB8AC3E}">
        <p14:creationId xmlns:p14="http://schemas.microsoft.com/office/powerpoint/2010/main" val="42212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D27D9053-15EC-4DF6-993D-6F2CE3F5A2D6}"/>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28900" y="393382"/>
            <a:ext cx="9285923" cy="6075998"/>
          </a:xfrm>
          <a:prstGeom prst="rect">
            <a:avLst/>
          </a:prstGeom>
        </p:spPr>
      </p:pic>
      <p:sp>
        <p:nvSpPr>
          <p:cNvPr id="3" name="مربع نص 2">
            <a:extLst>
              <a:ext uri="{FF2B5EF4-FFF2-40B4-BE49-F238E27FC236}">
                <a16:creationId xmlns:a16="http://schemas.microsoft.com/office/drawing/2014/main" xmlns="" id="{039092B8-507F-48E4-941C-31D760DC96B1}"/>
              </a:ext>
            </a:extLst>
          </p:cNvPr>
          <p:cNvSpPr txBox="1"/>
          <p:nvPr/>
        </p:nvSpPr>
        <p:spPr>
          <a:xfrm>
            <a:off x="3657600" y="1012954"/>
            <a:ext cx="6858000" cy="4832092"/>
          </a:xfrm>
          <a:prstGeom prst="rect">
            <a:avLst/>
          </a:prstGeom>
          <a:noFill/>
        </p:spPr>
        <p:txBody>
          <a:bodyPr wrap="square" rtlCol="1">
            <a:spAutoFit/>
          </a:bodyPr>
          <a:lstStyle/>
          <a:p>
            <a:r>
              <a:rPr lang="ar-EG" sz="4400" b="1" dirty="0"/>
              <a:t>وقال صل الله عليه وسلم :(( اللهم حبب إلينا المدينة كحبنا مكة أو أشد )) فقد اتسع وطن النبي صل الله عليه وسلم من مكة المكرمة إلى المدينة المنورة , واليوم بفضل الله ثم بفضل ملوكنا اتسع وطننا فشمل مناطق نحبها ونفخر بها </a:t>
            </a:r>
          </a:p>
        </p:txBody>
      </p:sp>
    </p:spTree>
    <p:extLst>
      <p:ext uri="{BB962C8B-B14F-4D97-AF65-F5344CB8AC3E}">
        <p14:creationId xmlns:p14="http://schemas.microsoft.com/office/powerpoint/2010/main" val="1839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xmlns="" id="{5D678EFA-C012-4F83-977F-690AE2B8E1AE}"/>
              </a:ext>
            </a:extLst>
          </p:cNvPr>
          <p:cNvSpPr/>
          <p:nvPr/>
        </p:nvSpPr>
        <p:spPr>
          <a:xfrm>
            <a:off x="1546860" y="845820"/>
            <a:ext cx="9098280" cy="56692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u="sng" dirty="0"/>
              <a:t>للاطلاع</a:t>
            </a:r>
          </a:p>
          <a:p>
            <a:pPr algn="ctr"/>
            <a:r>
              <a:rPr lang="ar-EG" sz="3600" b="1" dirty="0"/>
              <a:t>بلغت مسافة طريق الهجرة من مكة المكرمة إلى يثرب (المدينة المنورة) 487كم وأخذ النبي صل الله عليه وسلم هو وصاحبه أبو بكر الصديق رضي الله عنه ثماني أيام على ناقته القصواء وناقة أبي بكر الصديق للوصول إلى قباء ثم دخول المدينة المنورة </a:t>
            </a:r>
          </a:p>
        </p:txBody>
      </p:sp>
    </p:spTree>
    <p:extLst>
      <p:ext uri="{BB962C8B-B14F-4D97-AF65-F5344CB8AC3E}">
        <p14:creationId xmlns:p14="http://schemas.microsoft.com/office/powerpoint/2010/main" val="10858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41BDA91F-37E1-48E3-A337-7B92120C1DCF}"/>
              </a:ext>
            </a:extLst>
          </p:cNvPr>
          <p:cNvPicPr>
            <a:picLocks noChangeAspect="1"/>
          </p:cNvPicPr>
          <p:nvPr/>
        </p:nvPicPr>
        <p:blipFill>
          <a:blip r:embed="rId2"/>
          <a:stretch>
            <a:fillRect/>
          </a:stretch>
        </p:blipFill>
        <p:spPr>
          <a:xfrm>
            <a:off x="1569141" y="411480"/>
            <a:ext cx="9929439" cy="6035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0041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648C34D7-1F01-4619-ACB3-D7F62D62F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632" y="1463040"/>
            <a:ext cx="6304776" cy="3401487"/>
          </a:xfrm>
          <a:prstGeom prst="rect">
            <a:avLst/>
          </a:prstGeom>
        </p:spPr>
      </p:pic>
      <p:sp>
        <p:nvSpPr>
          <p:cNvPr id="4" name="مربع نص 3">
            <a:extLst>
              <a:ext uri="{FF2B5EF4-FFF2-40B4-BE49-F238E27FC236}">
                <a16:creationId xmlns:a16="http://schemas.microsoft.com/office/drawing/2014/main" xmlns="" id="{D747A8C7-63DD-4DB6-961B-87DD587629B0}"/>
              </a:ext>
            </a:extLst>
          </p:cNvPr>
          <p:cNvSpPr txBox="1"/>
          <p:nvPr/>
        </p:nvSpPr>
        <p:spPr>
          <a:xfrm rot="21110577">
            <a:off x="4823460" y="2705724"/>
            <a:ext cx="3909060" cy="1446550"/>
          </a:xfrm>
          <a:prstGeom prst="rect">
            <a:avLst/>
          </a:prstGeom>
          <a:noFill/>
        </p:spPr>
        <p:txBody>
          <a:bodyPr wrap="square" rtlCol="1">
            <a:spAutoFit/>
          </a:bodyPr>
          <a:lstStyle/>
          <a:p>
            <a:r>
              <a:rPr lang="ar-EG" sz="4400" b="1" dirty="0">
                <a:solidFill>
                  <a:schemeClr val="bg1"/>
                </a:solidFill>
              </a:rPr>
              <a:t>الدولة في عهد النبي صل الله عليه وسلم</a:t>
            </a:r>
          </a:p>
        </p:txBody>
      </p:sp>
    </p:spTree>
    <p:extLst>
      <p:ext uri="{BB962C8B-B14F-4D97-AF65-F5344CB8AC3E}">
        <p14:creationId xmlns:p14="http://schemas.microsoft.com/office/powerpoint/2010/main" val="314162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6E118F86-DCB5-43D9-BF12-43E67E1B0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872" y="0"/>
            <a:ext cx="10474108" cy="7018020"/>
          </a:xfrm>
          <a:prstGeom prst="rect">
            <a:avLst/>
          </a:prstGeom>
        </p:spPr>
      </p:pic>
      <p:sp>
        <p:nvSpPr>
          <p:cNvPr id="4" name="مربع نص 3">
            <a:extLst>
              <a:ext uri="{FF2B5EF4-FFF2-40B4-BE49-F238E27FC236}">
                <a16:creationId xmlns:a16="http://schemas.microsoft.com/office/drawing/2014/main" xmlns="" id="{D934ED5E-E53E-4629-8E5C-9C52A2A1D5BD}"/>
              </a:ext>
            </a:extLst>
          </p:cNvPr>
          <p:cNvSpPr txBox="1"/>
          <p:nvPr/>
        </p:nvSpPr>
        <p:spPr>
          <a:xfrm>
            <a:off x="3589020" y="1005840"/>
            <a:ext cx="7200900" cy="3970318"/>
          </a:xfrm>
          <a:prstGeom prst="rect">
            <a:avLst/>
          </a:prstGeom>
          <a:noFill/>
        </p:spPr>
        <p:txBody>
          <a:bodyPr wrap="square" rtlCol="1">
            <a:spAutoFit/>
          </a:bodyPr>
          <a:lstStyle/>
          <a:p>
            <a:r>
              <a:rPr lang="ar-EG" sz="3600" b="1" dirty="0"/>
              <a:t>عندما وصل النبي محمد صل الله عليه وسلم إلى المدينة المنورة قام بعدد من الأعمال التي تؤسس للدولة ومنها :</a:t>
            </a:r>
          </a:p>
          <a:p>
            <a:r>
              <a:rPr lang="ar-EG" sz="3600" b="1" dirty="0">
                <a:solidFill>
                  <a:srgbClr val="C00000"/>
                </a:solidFill>
              </a:rPr>
              <a:t>1/ بناء المسجد النبوي</a:t>
            </a:r>
          </a:p>
          <a:p>
            <a:r>
              <a:rPr lang="ar-EG" sz="3600" b="1" dirty="0">
                <a:solidFill>
                  <a:srgbClr val="C00000"/>
                </a:solidFill>
              </a:rPr>
              <a:t>2/ الأمر بالطاعة لولي الأمر</a:t>
            </a:r>
          </a:p>
          <a:p>
            <a:r>
              <a:rPr lang="ar-EG" sz="3600" b="1" dirty="0">
                <a:solidFill>
                  <a:srgbClr val="C00000"/>
                </a:solidFill>
              </a:rPr>
              <a:t>3/ المؤاخاة </a:t>
            </a:r>
          </a:p>
          <a:p>
            <a:r>
              <a:rPr lang="ar-EG" sz="3600" b="1" dirty="0">
                <a:solidFill>
                  <a:srgbClr val="C00000"/>
                </a:solidFill>
              </a:rPr>
              <a:t>4/ وثيقة المدينة</a:t>
            </a:r>
          </a:p>
        </p:txBody>
      </p:sp>
    </p:spTree>
    <p:extLst>
      <p:ext uri="{BB962C8B-B14F-4D97-AF65-F5344CB8AC3E}">
        <p14:creationId xmlns:p14="http://schemas.microsoft.com/office/powerpoint/2010/main" val="13196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heel(1)">
                                      <p:cBhvr>
                                        <p:cTn id="29" dur="20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90D9F78F-170A-4C32-A31D-1B1E3DF78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632" y="1463040"/>
            <a:ext cx="6304776" cy="3401487"/>
          </a:xfrm>
          <a:prstGeom prst="rect">
            <a:avLst/>
          </a:prstGeom>
        </p:spPr>
      </p:pic>
      <p:sp>
        <p:nvSpPr>
          <p:cNvPr id="3" name="مربع نص 2">
            <a:extLst>
              <a:ext uri="{FF2B5EF4-FFF2-40B4-BE49-F238E27FC236}">
                <a16:creationId xmlns:a16="http://schemas.microsoft.com/office/drawing/2014/main" xmlns="" id="{9E3E515A-6380-45C9-9B91-6592FA8C4A3B}"/>
              </a:ext>
            </a:extLst>
          </p:cNvPr>
          <p:cNvSpPr txBox="1"/>
          <p:nvPr/>
        </p:nvSpPr>
        <p:spPr>
          <a:xfrm rot="21110577">
            <a:off x="4823460" y="3044278"/>
            <a:ext cx="3909060" cy="769441"/>
          </a:xfrm>
          <a:prstGeom prst="rect">
            <a:avLst/>
          </a:prstGeom>
          <a:noFill/>
        </p:spPr>
        <p:txBody>
          <a:bodyPr wrap="square" rtlCol="1">
            <a:spAutoFit/>
          </a:bodyPr>
          <a:lstStyle/>
          <a:p>
            <a:r>
              <a:rPr lang="ar-EG" sz="4400" b="1" dirty="0">
                <a:solidFill>
                  <a:schemeClr val="bg1"/>
                </a:solidFill>
              </a:rPr>
              <a:t>بناء المسجد النبوي</a:t>
            </a:r>
          </a:p>
        </p:txBody>
      </p:sp>
    </p:spTree>
    <p:extLst>
      <p:ext uri="{BB962C8B-B14F-4D97-AF65-F5344CB8AC3E}">
        <p14:creationId xmlns:p14="http://schemas.microsoft.com/office/powerpoint/2010/main" val="1775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A783C53C-493C-4FE8-90F3-B26787BC6516}"/>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28900" y="393382"/>
            <a:ext cx="9285923" cy="6075998"/>
          </a:xfrm>
          <a:prstGeom prst="rect">
            <a:avLst/>
          </a:prstGeom>
        </p:spPr>
      </p:pic>
      <p:sp>
        <p:nvSpPr>
          <p:cNvPr id="4" name="مربع نص 3">
            <a:extLst>
              <a:ext uri="{FF2B5EF4-FFF2-40B4-BE49-F238E27FC236}">
                <a16:creationId xmlns:a16="http://schemas.microsoft.com/office/drawing/2014/main" xmlns="" id="{274EFBFD-9840-40D4-845B-7B4AB0610B91}"/>
              </a:ext>
            </a:extLst>
          </p:cNvPr>
          <p:cNvSpPr txBox="1"/>
          <p:nvPr/>
        </p:nvSpPr>
        <p:spPr>
          <a:xfrm>
            <a:off x="3657600" y="1012954"/>
            <a:ext cx="6858000" cy="4832092"/>
          </a:xfrm>
          <a:prstGeom prst="rect">
            <a:avLst/>
          </a:prstGeom>
          <a:noFill/>
        </p:spPr>
        <p:txBody>
          <a:bodyPr wrap="square" rtlCol="1">
            <a:spAutoFit/>
          </a:bodyPr>
          <a:lstStyle/>
          <a:p>
            <a:r>
              <a:rPr lang="ar-EG" sz="4400" b="1" dirty="0"/>
              <a:t>هاجر النبي صل الله عليه وسلم عندما اشتد أذى المشركين له ومنع من نشر الإسلام في مكة وعندما قدم النبي صل الله عليه وسلم إلى المدينة كان اسمها يثرب فغير اسمها إلى المدينة , وعاش فيها حتى توفى في شهر ربيع الأول سنة 11هـ</a:t>
            </a:r>
          </a:p>
        </p:txBody>
      </p:sp>
    </p:spTree>
    <p:extLst>
      <p:ext uri="{BB962C8B-B14F-4D97-AF65-F5344CB8AC3E}">
        <p14:creationId xmlns:p14="http://schemas.microsoft.com/office/powerpoint/2010/main" val="23818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4AFA8BD0-3BD2-451D-8C8F-61D0C41F7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872" y="0"/>
            <a:ext cx="10474108" cy="7018020"/>
          </a:xfrm>
          <a:prstGeom prst="rect">
            <a:avLst/>
          </a:prstGeom>
        </p:spPr>
      </p:pic>
      <p:sp>
        <p:nvSpPr>
          <p:cNvPr id="3" name="مربع نص 2">
            <a:extLst>
              <a:ext uri="{FF2B5EF4-FFF2-40B4-BE49-F238E27FC236}">
                <a16:creationId xmlns:a16="http://schemas.microsoft.com/office/drawing/2014/main" xmlns="" id="{348C1C90-B069-406B-87A9-EAD78522DF09}"/>
              </a:ext>
            </a:extLst>
          </p:cNvPr>
          <p:cNvSpPr txBox="1"/>
          <p:nvPr/>
        </p:nvSpPr>
        <p:spPr>
          <a:xfrm>
            <a:off x="3589020" y="1005840"/>
            <a:ext cx="7200900" cy="4154984"/>
          </a:xfrm>
          <a:prstGeom prst="rect">
            <a:avLst/>
          </a:prstGeom>
          <a:noFill/>
        </p:spPr>
        <p:txBody>
          <a:bodyPr wrap="square" rtlCol="1">
            <a:spAutoFit/>
          </a:bodyPr>
          <a:lstStyle/>
          <a:p>
            <a:r>
              <a:rPr lang="ar-EG" sz="4400" b="1" dirty="0"/>
              <a:t>أول عمل قام به نبي الله محمد صل الله عيه وسلم بعد وصوله إلى المدينة المنورة هو بناء المسجد النبوي , وقد بناه بنفسه ,وساعده أصحابه ’ ليصبح هو الحرم الشريف الثاني بعد المسجد الحرام في مكة المكرمة </a:t>
            </a:r>
            <a:endParaRPr lang="ar-EG" sz="4400" b="1" dirty="0">
              <a:solidFill>
                <a:srgbClr val="C00000"/>
              </a:solidFill>
            </a:endParaRPr>
          </a:p>
        </p:txBody>
      </p:sp>
    </p:spTree>
    <p:extLst>
      <p:ext uri="{BB962C8B-B14F-4D97-AF65-F5344CB8AC3E}">
        <p14:creationId xmlns:p14="http://schemas.microsoft.com/office/powerpoint/2010/main" val="31588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xmlns="" id="{24B75E7D-E1CA-4BC5-85E1-A0B65801E65B}"/>
              </a:ext>
            </a:extLst>
          </p:cNvPr>
          <p:cNvSpPr/>
          <p:nvPr/>
        </p:nvSpPr>
        <p:spPr>
          <a:xfrm>
            <a:off x="3817620" y="228600"/>
            <a:ext cx="6537960" cy="109728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t>المسلمون في المدينة المنورة </a:t>
            </a:r>
          </a:p>
        </p:txBody>
      </p:sp>
      <p:sp>
        <p:nvSpPr>
          <p:cNvPr id="3" name="مستطيل: زوايا مستديرة 2">
            <a:extLst>
              <a:ext uri="{FF2B5EF4-FFF2-40B4-BE49-F238E27FC236}">
                <a16:creationId xmlns:a16="http://schemas.microsoft.com/office/drawing/2014/main" xmlns="" id="{CCF6C7B1-A464-477B-8053-C5AF1494D9E9}"/>
              </a:ext>
            </a:extLst>
          </p:cNvPr>
          <p:cNvSpPr/>
          <p:nvPr/>
        </p:nvSpPr>
        <p:spPr>
          <a:xfrm>
            <a:off x="7673340" y="2331720"/>
            <a:ext cx="4152900" cy="10972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rgbClr val="002060"/>
                </a:solidFill>
              </a:rPr>
              <a:t>المهاجرون</a:t>
            </a:r>
          </a:p>
        </p:txBody>
      </p:sp>
      <p:sp>
        <p:nvSpPr>
          <p:cNvPr id="4" name="مستطيل: زوايا مستديرة 3">
            <a:extLst>
              <a:ext uri="{FF2B5EF4-FFF2-40B4-BE49-F238E27FC236}">
                <a16:creationId xmlns:a16="http://schemas.microsoft.com/office/drawing/2014/main" xmlns="" id="{8EAF44A6-217E-44F7-90B9-EDF913C05EA1}"/>
              </a:ext>
            </a:extLst>
          </p:cNvPr>
          <p:cNvSpPr/>
          <p:nvPr/>
        </p:nvSpPr>
        <p:spPr>
          <a:xfrm>
            <a:off x="1943100" y="2331720"/>
            <a:ext cx="4152900" cy="10972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rgbClr val="002060"/>
                </a:solidFill>
              </a:rPr>
              <a:t>الأنصار</a:t>
            </a:r>
          </a:p>
        </p:txBody>
      </p:sp>
      <p:sp>
        <p:nvSpPr>
          <p:cNvPr id="5" name="مستطيل: زوايا مستديرة 4">
            <a:extLst>
              <a:ext uri="{FF2B5EF4-FFF2-40B4-BE49-F238E27FC236}">
                <a16:creationId xmlns:a16="http://schemas.microsoft.com/office/drawing/2014/main" xmlns="" id="{6A8B22BA-F609-4AA6-91A7-3B01E1940060}"/>
              </a:ext>
            </a:extLst>
          </p:cNvPr>
          <p:cNvSpPr/>
          <p:nvPr/>
        </p:nvSpPr>
        <p:spPr>
          <a:xfrm>
            <a:off x="7932420" y="3977640"/>
            <a:ext cx="3383280" cy="26517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800" b="1" dirty="0"/>
              <a:t>القادمون من مكة المكرمة</a:t>
            </a:r>
          </a:p>
        </p:txBody>
      </p:sp>
      <p:sp>
        <p:nvSpPr>
          <p:cNvPr id="6" name="مستطيل: زوايا مستديرة 5">
            <a:extLst>
              <a:ext uri="{FF2B5EF4-FFF2-40B4-BE49-F238E27FC236}">
                <a16:creationId xmlns:a16="http://schemas.microsoft.com/office/drawing/2014/main" xmlns="" id="{B434A40E-E236-4208-B583-6AD2151AA406}"/>
              </a:ext>
            </a:extLst>
          </p:cNvPr>
          <p:cNvSpPr/>
          <p:nvPr/>
        </p:nvSpPr>
        <p:spPr>
          <a:xfrm>
            <a:off x="2567941" y="3977640"/>
            <a:ext cx="3383280" cy="26517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800" b="1" dirty="0"/>
              <a:t>سكان المدينة من الأوس والخزرج</a:t>
            </a:r>
          </a:p>
        </p:txBody>
      </p:sp>
    </p:spTree>
    <p:extLst>
      <p:ext uri="{BB962C8B-B14F-4D97-AF65-F5344CB8AC3E}">
        <p14:creationId xmlns:p14="http://schemas.microsoft.com/office/powerpoint/2010/main" val="14616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6A7FE7CF-47DE-491D-B6AE-20B7BBD9C5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140" y="1867042"/>
            <a:ext cx="5495200" cy="2277907"/>
          </a:xfrm>
          <a:prstGeom prst="rect">
            <a:avLst/>
          </a:prstGeom>
        </p:spPr>
      </p:pic>
      <p:sp>
        <p:nvSpPr>
          <p:cNvPr id="4" name="مربع نص 3">
            <a:extLst>
              <a:ext uri="{FF2B5EF4-FFF2-40B4-BE49-F238E27FC236}">
                <a16:creationId xmlns:a16="http://schemas.microsoft.com/office/drawing/2014/main" xmlns="" id="{E0075F3C-E66E-42AB-A6BC-8690978928E3}"/>
              </a:ext>
            </a:extLst>
          </p:cNvPr>
          <p:cNvSpPr txBox="1"/>
          <p:nvPr/>
        </p:nvSpPr>
        <p:spPr>
          <a:xfrm>
            <a:off x="5120640" y="2491740"/>
            <a:ext cx="3863340" cy="1200329"/>
          </a:xfrm>
          <a:prstGeom prst="rect">
            <a:avLst/>
          </a:prstGeom>
          <a:noFill/>
        </p:spPr>
        <p:txBody>
          <a:bodyPr wrap="square" rtlCol="1">
            <a:spAutoFit/>
          </a:bodyPr>
          <a:lstStyle/>
          <a:p>
            <a:r>
              <a:rPr lang="ar-EG" sz="7200" b="1" dirty="0"/>
              <a:t>نشاط 2</a:t>
            </a:r>
          </a:p>
        </p:txBody>
      </p:sp>
    </p:spTree>
    <p:extLst>
      <p:ext uri="{BB962C8B-B14F-4D97-AF65-F5344CB8AC3E}">
        <p14:creationId xmlns:p14="http://schemas.microsoft.com/office/powerpoint/2010/main" val="76201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42917B1E-34A6-48B3-8828-352F333B071D}"/>
              </a:ext>
            </a:extLst>
          </p:cNvPr>
          <p:cNvSpPr txBox="1"/>
          <p:nvPr/>
        </p:nvSpPr>
        <p:spPr>
          <a:xfrm>
            <a:off x="2446020" y="205740"/>
            <a:ext cx="9212580" cy="923330"/>
          </a:xfrm>
          <a:prstGeom prst="rect">
            <a:avLst/>
          </a:prstGeom>
          <a:noFill/>
        </p:spPr>
        <p:txBody>
          <a:bodyPr wrap="square" rtlCol="1">
            <a:spAutoFit/>
          </a:bodyPr>
          <a:lstStyle/>
          <a:p>
            <a:r>
              <a:rPr lang="ar-EG" sz="5400" b="1" u="sng" dirty="0">
                <a:solidFill>
                  <a:srgbClr val="C00000"/>
                </a:solidFill>
              </a:rPr>
              <a:t>يجيب الطلبة عن الآتي:</a:t>
            </a:r>
          </a:p>
        </p:txBody>
      </p:sp>
      <p:sp>
        <p:nvSpPr>
          <p:cNvPr id="3" name="مربع نص 2">
            <a:extLst>
              <a:ext uri="{FF2B5EF4-FFF2-40B4-BE49-F238E27FC236}">
                <a16:creationId xmlns:a16="http://schemas.microsoft.com/office/drawing/2014/main" xmlns="" id="{ECC6ECE0-BD59-4732-8204-434F856076DD}"/>
              </a:ext>
            </a:extLst>
          </p:cNvPr>
          <p:cNvSpPr txBox="1"/>
          <p:nvPr/>
        </p:nvSpPr>
        <p:spPr>
          <a:xfrm>
            <a:off x="2217420" y="1325880"/>
            <a:ext cx="9441180" cy="1200329"/>
          </a:xfrm>
          <a:prstGeom prst="rect">
            <a:avLst/>
          </a:prstGeom>
          <a:noFill/>
        </p:spPr>
        <p:txBody>
          <a:bodyPr wrap="square" rtlCol="1">
            <a:spAutoFit/>
          </a:bodyPr>
          <a:lstStyle/>
          <a:p>
            <a:r>
              <a:rPr lang="ar-EG" sz="3600" b="1" dirty="0"/>
              <a:t>أ- حرص نبينا محمد صل الله عليه وسلم عندما وصل إلى المدينة على القيام بعدة أعمال , ما أهم تلك الأعمال ؟</a:t>
            </a:r>
          </a:p>
        </p:txBody>
      </p:sp>
      <p:sp>
        <p:nvSpPr>
          <p:cNvPr id="4" name="شكل بيضاوي 3">
            <a:extLst>
              <a:ext uri="{FF2B5EF4-FFF2-40B4-BE49-F238E27FC236}">
                <a16:creationId xmlns:a16="http://schemas.microsoft.com/office/drawing/2014/main" xmlns="" id="{25CDFDF7-8B76-49A5-B6AA-53264CD3E509}"/>
              </a:ext>
            </a:extLst>
          </p:cNvPr>
          <p:cNvSpPr/>
          <p:nvPr/>
        </p:nvSpPr>
        <p:spPr>
          <a:xfrm>
            <a:off x="10469880" y="2834640"/>
            <a:ext cx="891540" cy="8001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b="1" dirty="0">
                <a:solidFill>
                  <a:srgbClr val="C00000"/>
                </a:solidFill>
              </a:rPr>
              <a:t>1</a:t>
            </a:r>
          </a:p>
        </p:txBody>
      </p:sp>
      <p:sp>
        <p:nvSpPr>
          <p:cNvPr id="5" name="شكل بيضاوي 4">
            <a:extLst>
              <a:ext uri="{FF2B5EF4-FFF2-40B4-BE49-F238E27FC236}">
                <a16:creationId xmlns:a16="http://schemas.microsoft.com/office/drawing/2014/main" xmlns="" id="{EE6EF132-47AF-422E-9ED3-2C6F678209F1}"/>
              </a:ext>
            </a:extLst>
          </p:cNvPr>
          <p:cNvSpPr/>
          <p:nvPr/>
        </p:nvSpPr>
        <p:spPr>
          <a:xfrm>
            <a:off x="10469880" y="3943171"/>
            <a:ext cx="891540" cy="8001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b="1" dirty="0">
                <a:solidFill>
                  <a:srgbClr val="C00000"/>
                </a:solidFill>
              </a:rPr>
              <a:t>2</a:t>
            </a:r>
          </a:p>
        </p:txBody>
      </p:sp>
      <p:sp>
        <p:nvSpPr>
          <p:cNvPr id="6" name="شكل بيضاوي 5">
            <a:extLst>
              <a:ext uri="{FF2B5EF4-FFF2-40B4-BE49-F238E27FC236}">
                <a16:creationId xmlns:a16="http://schemas.microsoft.com/office/drawing/2014/main" xmlns="" id="{FD5A7E4A-4F16-4B3A-9216-486757B2EE70}"/>
              </a:ext>
            </a:extLst>
          </p:cNvPr>
          <p:cNvSpPr/>
          <p:nvPr/>
        </p:nvSpPr>
        <p:spPr>
          <a:xfrm>
            <a:off x="10576560" y="5051702"/>
            <a:ext cx="784860" cy="64371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b="1" dirty="0">
                <a:solidFill>
                  <a:srgbClr val="C00000"/>
                </a:solidFill>
              </a:rPr>
              <a:t>3</a:t>
            </a:r>
          </a:p>
        </p:txBody>
      </p:sp>
      <p:sp>
        <p:nvSpPr>
          <p:cNvPr id="7" name="مربع نص 6">
            <a:extLst>
              <a:ext uri="{FF2B5EF4-FFF2-40B4-BE49-F238E27FC236}">
                <a16:creationId xmlns:a16="http://schemas.microsoft.com/office/drawing/2014/main" xmlns="" id="{690499CA-39C9-45CB-8A98-35725B7FC3E8}"/>
              </a:ext>
            </a:extLst>
          </p:cNvPr>
          <p:cNvSpPr txBox="1"/>
          <p:nvPr/>
        </p:nvSpPr>
        <p:spPr>
          <a:xfrm>
            <a:off x="2651760" y="3059668"/>
            <a:ext cx="7383780" cy="369332"/>
          </a:xfrm>
          <a:prstGeom prst="rect">
            <a:avLst/>
          </a:prstGeom>
          <a:noFill/>
        </p:spPr>
        <p:txBody>
          <a:bodyPr wrap="square" rtlCol="1">
            <a:spAutoFit/>
          </a:bodyPr>
          <a:lstStyle/>
          <a:p>
            <a:r>
              <a:rPr lang="ar-EG" dirty="0"/>
              <a:t>..............................................................................................................</a:t>
            </a:r>
          </a:p>
        </p:txBody>
      </p:sp>
      <p:sp>
        <p:nvSpPr>
          <p:cNvPr id="8" name="مربع نص 7">
            <a:extLst>
              <a:ext uri="{FF2B5EF4-FFF2-40B4-BE49-F238E27FC236}">
                <a16:creationId xmlns:a16="http://schemas.microsoft.com/office/drawing/2014/main" xmlns="" id="{0A2665F8-112B-4333-9972-DDC8B83936A1}"/>
              </a:ext>
            </a:extLst>
          </p:cNvPr>
          <p:cNvSpPr txBox="1"/>
          <p:nvPr/>
        </p:nvSpPr>
        <p:spPr>
          <a:xfrm>
            <a:off x="2918460" y="3962460"/>
            <a:ext cx="7383780" cy="369332"/>
          </a:xfrm>
          <a:prstGeom prst="rect">
            <a:avLst/>
          </a:prstGeom>
          <a:noFill/>
        </p:spPr>
        <p:txBody>
          <a:bodyPr wrap="square" rtlCol="1">
            <a:spAutoFit/>
          </a:bodyPr>
          <a:lstStyle/>
          <a:p>
            <a:r>
              <a:rPr lang="ar-EG" dirty="0"/>
              <a:t>..............................................................................................................</a:t>
            </a:r>
          </a:p>
        </p:txBody>
      </p:sp>
      <p:sp>
        <p:nvSpPr>
          <p:cNvPr id="9" name="مربع نص 8">
            <a:extLst>
              <a:ext uri="{FF2B5EF4-FFF2-40B4-BE49-F238E27FC236}">
                <a16:creationId xmlns:a16="http://schemas.microsoft.com/office/drawing/2014/main" xmlns="" id="{1C556EC9-5396-4B30-BAD7-1701BEF47716}"/>
              </a:ext>
            </a:extLst>
          </p:cNvPr>
          <p:cNvSpPr txBox="1"/>
          <p:nvPr/>
        </p:nvSpPr>
        <p:spPr>
          <a:xfrm>
            <a:off x="2910840" y="5066971"/>
            <a:ext cx="7383780" cy="369332"/>
          </a:xfrm>
          <a:prstGeom prst="rect">
            <a:avLst/>
          </a:prstGeom>
          <a:noFill/>
        </p:spPr>
        <p:txBody>
          <a:bodyPr wrap="square" rtlCol="1">
            <a:spAutoFit/>
          </a:bodyPr>
          <a:lstStyle/>
          <a:p>
            <a:r>
              <a:rPr lang="ar-EG" dirty="0"/>
              <a:t>..............................................................................................................</a:t>
            </a:r>
          </a:p>
        </p:txBody>
      </p:sp>
      <p:sp>
        <p:nvSpPr>
          <p:cNvPr id="11" name="مستطيل 10">
            <a:extLst>
              <a:ext uri="{FF2B5EF4-FFF2-40B4-BE49-F238E27FC236}">
                <a16:creationId xmlns:a16="http://schemas.microsoft.com/office/drawing/2014/main" xmlns="" id="{87E4264D-69E1-4DBD-98E4-57688E1066A1}"/>
              </a:ext>
            </a:extLst>
          </p:cNvPr>
          <p:cNvSpPr/>
          <p:nvPr/>
        </p:nvSpPr>
        <p:spPr>
          <a:xfrm>
            <a:off x="5049824" y="2887429"/>
            <a:ext cx="3956532" cy="707886"/>
          </a:xfrm>
          <a:prstGeom prst="rect">
            <a:avLst/>
          </a:prstGeom>
        </p:spPr>
        <p:txBody>
          <a:bodyPr wrap="none">
            <a:spAutoFit/>
          </a:bodyPr>
          <a:lstStyle/>
          <a:p>
            <a:r>
              <a:rPr lang="ar-EG" sz="4000" b="1" dirty="0">
                <a:solidFill>
                  <a:schemeClr val="accent6">
                    <a:lumMod val="50000"/>
                  </a:schemeClr>
                </a:solidFill>
              </a:rPr>
              <a:t>1/ بناء المسجد النبوي</a:t>
            </a:r>
          </a:p>
        </p:txBody>
      </p:sp>
      <p:sp>
        <p:nvSpPr>
          <p:cNvPr id="12" name="مستطيل 11">
            <a:extLst>
              <a:ext uri="{FF2B5EF4-FFF2-40B4-BE49-F238E27FC236}">
                <a16:creationId xmlns:a16="http://schemas.microsoft.com/office/drawing/2014/main" xmlns="" id="{F29C8E60-DE0E-4487-AE5F-CB3245BE18C7}"/>
              </a:ext>
            </a:extLst>
          </p:cNvPr>
          <p:cNvSpPr/>
          <p:nvPr/>
        </p:nvSpPr>
        <p:spPr>
          <a:xfrm>
            <a:off x="6218950" y="3851338"/>
            <a:ext cx="2252540" cy="707886"/>
          </a:xfrm>
          <a:prstGeom prst="rect">
            <a:avLst/>
          </a:prstGeom>
        </p:spPr>
        <p:txBody>
          <a:bodyPr wrap="none">
            <a:spAutoFit/>
          </a:bodyPr>
          <a:lstStyle/>
          <a:p>
            <a:r>
              <a:rPr lang="ar-EG" sz="4000" b="1" dirty="0">
                <a:solidFill>
                  <a:schemeClr val="accent6">
                    <a:lumMod val="50000"/>
                  </a:schemeClr>
                </a:solidFill>
              </a:rPr>
              <a:t>3/ المؤاخاة </a:t>
            </a:r>
          </a:p>
        </p:txBody>
      </p:sp>
      <p:sp>
        <p:nvSpPr>
          <p:cNvPr id="13" name="مستطيل 12">
            <a:extLst>
              <a:ext uri="{FF2B5EF4-FFF2-40B4-BE49-F238E27FC236}">
                <a16:creationId xmlns:a16="http://schemas.microsoft.com/office/drawing/2014/main" xmlns="" id="{742DDDBD-39DC-417C-9B5F-E76E67C5B35F}"/>
              </a:ext>
            </a:extLst>
          </p:cNvPr>
          <p:cNvSpPr/>
          <p:nvPr/>
        </p:nvSpPr>
        <p:spPr>
          <a:xfrm>
            <a:off x="5861480" y="4894732"/>
            <a:ext cx="2903359" cy="707886"/>
          </a:xfrm>
          <a:prstGeom prst="rect">
            <a:avLst/>
          </a:prstGeom>
        </p:spPr>
        <p:txBody>
          <a:bodyPr wrap="none">
            <a:spAutoFit/>
          </a:bodyPr>
          <a:lstStyle/>
          <a:p>
            <a:r>
              <a:rPr lang="ar-EG" sz="4000" b="1" dirty="0">
                <a:solidFill>
                  <a:schemeClr val="accent6">
                    <a:lumMod val="50000"/>
                  </a:schemeClr>
                </a:solidFill>
              </a:rPr>
              <a:t>4/ وثيقة المدينة</a:t>
            </a:r>
          </a:p>
        </p:txBody>
      </p:sp>
    </p:spTree>
    <p:extLst>
      <p:ext uri="{BB962C8B-B14F-4D97-AF65-F5344CB8AC3E}">
        <p14:creationId xmlns:p14="http://schemas.microsoft.com/office/powerpoint/2010/main" val="17183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80">
                                          <p:stCondLst>
                                            <p:cond delay="0"/>
                                          </p:stCondLst>
                                        </p:cTn>
                                        <p:tgtEl>
                                          <p:spTgt spid="12"/>
                                        </p:tgtEl>
                                      </p:cBhvr>
                                    </p:animEffect>
                                    <p:anim calcmode="lin" valueType="num">
                                      <p:cBhvr>
                                        <p:cTn id="4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8" dur="26">
                                          <p:stCondLst>
                                            <p:cond delay="650"/>
                                          </p:stCondLst>
                                        </p:cTn>
                                        <p:tgtEl>
                                          <p:spTgt spid="12"/>
                                        </p:tgtEl>
                                      </p:cBhvr>
                                      <p:to x="100000" y="60000"/>
                                    </p:animScale>
                                    <p:animScale>
                                      <p:cBhvr>
                                        <p:cTn id="49" dur="166" decel="50000">
                                          <p:stCondLst>
                                            <p:cond delay="676"/>
                                          </p:stCondLst>
                                        </p:cTn>
                                        <p:tgtEl>
                                          <p:spTgt spid="12"/>
                                        </p:tgtEl>
                                      </p:cBhvr>
                                      <p:to x="100000" y="100000"/>
                                    </p:animScale>
                                    <p:animScale>
                                      <p:cBhvr>
                                        <p:cTn id="50" dur="26">
                                          <p:stCondLst>
                                            <p:cond delay="1312"/>
                                          </p:stCondLst>
                                        </p:cTn>
                                        <p:tgtEl>
                                          <p:spTgt spid="12"/>
                                        </p:tgtEl>
                                      </p:cBhvr>
                                      <p:to x="100000" y="80000"/>
                                    </p:animScale>
                                    <p:animScale>
                                      <p:cBhvr>
                                        <p:cTn id="51" dur="166" decel="50000">
                                          <p:stCondLst>
                                            <p:cond delay="1338"/>
                                          </p:stCondLst>
                                        </p:cTn>
                                        <p:tgtEl>
                                          <p:spTgt spid="12"/>
                                        </p:tgtEl>
                                      </p:cBhvr>
                                      <p:to x="100000" y="100000"/>
                                    </p:animScale>
                                    <p:animScale>
                                      <p:cBhvr>
                                        <p:cTn id="52" dur="26">
                                          <p:stCondLst>
                                            <p:cond delay="1642"/>
                                          </p:stCondLst>
                                        </p:cTn>
                                        <p:tgtEl>
                                          <p:spTgt spid="12"/>
                                        </p:tgtEl>
                                      </p:cBhvr>
                                      <p:to x="100000" y="90000"/>
                                    </p:animScale>
                                    <p:animScale>
                                      <p:cBhvr>
                                        <p:cTn id="53" dur="166" decel="50000">
                                          <p:stCondLst>
                                            <p:cond delay="1668"/>
                                          </p:stCondLst>
                                        </p:cTn>
                                        <p:tgtEl>
                                          <p:spTgt spid="12"/>
                                        </p:tgtEl>
                                      </p:cBhvr>
                                      <p:to x="100000" y="100000"/>
                                    </p:animScale>
                                    <p:animScale>
                                      <p:cBhvr>
                                        <p:cTn id="54" dur="26">
                                          <p:stCondLst>
                                            <p:cond delay="1808"/>
                                          </p:stCondLst>
                                        </p:cTn>
                                        <p:tgtEl>
                                          <p:spTgt spid="12"/>
                                        </p:tgtEl>
                                      </p:cBhvr>
                                      <p:to x="100000" y="95000"/>
                                    </p:animScale>
                                    <p:animScale>
                                      <p:cBhvr>
                                        <p:cTn id="55" dur="166" decel="50000">
                                          <p:stCondLst>
                                            <p:cond delay="1834"/>
                                          </p:stCondLst>
                                        </p:cTn>
                                        <p:tgtEl>
                                          <p:spTgt spid="1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3">
                                            <p:txEl>
                                              <p:pRg st="0" end="0"/>
                                            </p:txEl>
                                          </p:spTgt>
                                        </p:tgtEl>
                                        <p:attrNameLst>
                                          <p:attrName>style.visibility</p:attrName>
                                        </p:attrNameLst>
                                      </p:cBhvr>
                                      <p:to>
                                        <p:strVal val="visible"/>
                                      </p:to>
                                    </p:set>
                                    <p:animEffect transition="in" filter="wipe(down)">
                                      <p:cBhvr>
                                        <p:cTn id="70" dur="580">
                                          <p:stCondLst>
                                            <p:cond delay="0"/>
                                          </p:stCondLst>
                                        </p:cTn>
                                        <p:tgtEl>
                                          <p:spTgt spid="13">
                                            <p:txEl>
                                              <p:pRg st="0" end="0"/>
                                            </p:txEl>
                                          </p:spTgt>
                                        </p:tgtEl>
                                      </p:cBhvr>
                                    </p:animEffect>
                                    <p:anim calcmode="lin" valueType="num">
                                      <p:cBhvr>
                                        <p:cTn id="71"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13">
                                            <p:txEl>
                                              <p:pRg st="0" end="0"/>
                                            </p:txEl>
                                          </p:spTgt>
                                        </p:tgtEl>
                                      </p:cBhvr>
                                      <p:to x="100000" y="60000"/>
                                    </p:animScale>
                                    <p:animScale>
                                      <p:cBhvr>
                                        <p:cTn id="77" dur="166" decel="50000">
                                          <p:stCondLst>
                                            <p:cond delay="676"/>
                                          </p:stCondLst>
                                        </p:cTn>
                                        <p:tgtEl>
                                          <p:spTgt spid="13">
                                            <p:txEl>
                                              <p:pRg st="0" end="0"/>
                                            </p:txEl>
                                          </p:spTgt>
                                        </p:tgtEl>
                                      </p:cBhvr>
                                      <p:to x="100000" y="100000"/>
                                    </p:animScale>
                                    <p:animScale>
                                      <p:cBhvr>
                                        <p:cTn id="78" dur="26">
                                          <p:stCondLst>
                                            <p:cond delay="1312"/>
                                          </p:stCondLst>
                                        </p:cTn>
                                        <p:tgtEl>
                                          <p:spTgt spid="13">
                                            <p:txEl>
                                              <p:pRg st="0" end="0"/>
                                            </p:txEl>
                                          </p:spTgt>
                                        </p:tgtEl>
                                      </p:cBhvr>
                                      <p:to x="100000" y="80000"/>
                                    </p:animScale>
                                    <p:animScale>
                                      <p:cBhvr>
                                        <p:cTn id="79" dur="166" decel="50000">
                                          <p:stCondLst>
                                            <p:cond delay="1338"/>
                                          </p:stCondLst>
                                        </p:cTn>
                                        <p:tgtEl>
                                          <p:spTgt spid="13">
                                            <p:txEl>
                                              <p:pRg st="0" end="0"/>
                                            </p:txEl>
                                          </p:spTgt>
                                        </p:tgtEl>
                                      </p:cBhvr>
                                      <p:to x="100000" y="100000"/>
                                    </p:animScale>
                                    <p:animScale>
                                      <p:cBhvr>
                                        <p:cTn id="80" dur="26">
                                          <p:stCondLst>
                                            <p:cond delay="1642"/>
                                          </p:stCondLst>
                                        </p:cTn>
                                        <p:tgtEl>
                                          <p:spTgt spid="13">
                                            <p:txEl>
                                              <p:pRg st="0" end="0"/>
                                            </p:txEl>
                                          </p:spTgt>
                                        </p:tgtEl>
                                      </p:cBhvr>
                                      <p:to x="100000" y="90000"/>
                                    </p:animScale>
                                    <p:animScale>
                                      <p:cBhvr>
                                        <p:cTn id="81" dur="166" decel="50000">
                                          <p:stCondLst>
                                            <p:cond delay="1668"/>
                                          </p:stCondLst>
                                        </p:cTn>
                                        <p:tgtEl>
                                          <p:spTgt spid="13">
                                            <p:txEl>
                                              <p:pRg st="0" end="0"/>
                                            </p:txEl>
                                          </p:spTgt>
                                        </p:tgtEl>
                                      </p:cBhvr>
                                      <p:to x="100000" y="100000"/>
                                    </p:animScale>
                                    <p:animScale>
                                      <p:cBhvr>
                                        <p:cTn id="82" dur="26">
                                          <p:stCondLst>
                                            <p:cond delay="1808"/>
                                          </p:stCondLst>
                                        </p:cTn>
                                        <p:tgtEl>
                                          <p:spTgt spid="13">
                                            <p:txEl>
                                              <p:pRg st="0" end="0"/>
                                            </p:txEl>
                                          </p:spTgt>
                                        </p:tgtEl>
                                      </p:cBhvr>
                                      <p:to x="100000" y="95000"/>
                                    </p:animScale>
                                    <p:animScale>
                                      <p:cBhvr>
                                        <p:cTn id="83" dur="166" decel="50000">
                                          <p:stCondLst>
                                            <p:cond delay="1834"/>
                                          </p:stCondLst>
                                        </p:cTn>
                                        <p:tgtEl>
                                          <p:spTgt spid="1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p:bldP spid="8" grpId="0"/>
      <p:bldP spid="9"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DE2ABE48-5C3F-4DD8-8C74-77F13E0CB638}"/>
              </a:ext>
            </a:extLst>
          </p:cNvPr>
          <p:cNvSpPr txBox="1"/>
          <p:nvPr/>
        </p:nvSpPr>
        <p:spPr>
          <a:xfrm>
            <a:off x="2446020" y="205740"/>
            <a:ext cx="9212580" cy="923330"/>
          </a:xfrm>
          <a:prstGeom prst="rect">
            <a:avLst/>
          </a:prstGeom>
          <a:noFill/>
        </p:spPr>
        <p:txBody>
          <a:bodyPr wrap="square" rtlCol="1">
            <a:spAutoFit/>
          </a:bodyPr>
          <a:lstStyle/>
          <a:p>
            <a:r>
              <a:rPr lang="ar-EG" sz="5400" b="1" u="sng" dirty="0">
                <a:solidFill>
                  <a:srgbClr val="C00000"/>
                </a:solidFill>
              </a:rPr>
              <a:t>يجيب الطلبة عن الآتي:</a:t>
            </a:r>
          </a:p>
        </p:txBody>
      </p:sp>
      <p:sp>
        <p:nvSpPr>
          <p:cNvPr id="3" name="مربع نص 2">
            <a:extLst>
              <a:ext uri="{FF2B5EF4-FFF2-40B4-BE49-F238E27FC236}">
                <a16:creationId xmlns:a16="http://schemas.microsoft.com/office/drawing/2014/main" xmlns="" id="{BA958AB3-33CB-433B-9621-A53BE3CC40A3}"/>
              </a:ext>
            </a:extLst>
          </p:cNvPr>
          <p:cNvSpPr txBox="1"/>
          <p:nvPr/>
        </p:nvSpPr>
        <p:spPr>
          <a:xfrm>
            <a:off x="2217420" y="1325880"/>
            <a:ext cx="9441180" cy="646331"/>
          </a:xfrm>
          <a:prstGeom prst="rect">
            <a:avLst/>
          </a:prstGeom>
          <a:noFill/>
        </p:spPr>
        <p:txBody>
          <a:bodyPr wrap="square" rtlCol="1">
            <a:spAutoFit/>
          </a:bodyPr>
          <a:lstStyle/>
          <a:p>
            <a:r>
              <a:rPr lang="ar-EG" sz="3600" b="1" dirty="0"/>
              <a:t>ب- يستنتج الطلبة أهمية هذه الأعمال في تأسيس الدولة</a:t>
            </a:r>
          </a:p>
        </p:txBody>
      </p:sp>
      <p:sp>
        <p:nvSpPr>
          <p:cNvPr id="7" name="مربع نص 6">
            <a:extLst>
              <a:ext uri="{FF2B5EF4-FFF2-40B4-BE49-F238E27FC236}">
                <a16:creationId xmlns:a16="http://schemas.microsoft.com/office/drawing/2014/main" xmlns="" id="{AEA0587E-4BB8-4512-A8E6-10BF929C0928}"/>
              </a:ext>
            </a:extLst>
          </p:cNvPr>
          <p:cNvSpPr txBox="1"/>
          <p:nvPr/>
        </p:nvSpPr>
        <p:spPr>
          <a:xfrm>
            <a:off x="2651760" y="3059668"/>
            <a:ext cx="7383780" cy="369332"/>
          </a:xfrm>
          <a:prstGeom prst="rect">
            <a:avLst/>
          </a:prstGeom>
          <a:noFill/>
        </p:spPr>
        <p:txBody>
          <a:bodyPr wrap="square" rtlCol="1">
            <a:spAutoFit/>
          </a:bodyPr>
          <a:lstStyle/>
          <a:p>
            <a:r>
              <a:rPr lang="ar-EG" dirty="0"/>
              <a:t>..............................................................................................................</a:t>
            </a:r>
          </a:p>
        </p:txBody>
      </p:sp>
      <p:sp>
        <p:nvSpPr>
          <p:cNvPr id="8" name="مربع نص 7">
            <a:extLst>
              <a:ext uri="{FF2B5EF4-FFF2-40B4-BE49-F238E27FC236}">
                <a16:creationId xmlns:a16="http://schemas.microsoft.com/office/drawing/2014/main" xmlns="" id="{C84CF052-9D57-4C0C-A6C6-E54F11ED91E5}"/>
              </a:ext>
            </a:extLst>
          </p:cNvPr>
          <p:cNvSpPr txBox="1"/>
          <p:nvPr/>
        </p:nvSpPr>
        <p:spPr>
          <a:xfrm>
            <a:off x="3036916" y="2228671"/>
            <a:ext cx="7383780" cy="1200329"/>
          </a:xfrm>
          <a:prstGeom prst="rect">
            <a:avLst/>
          </a:prstGeom>
          <a:noFill/>
        </p:spPr>
        <p:txBody>
          <a:bodyPr wrap="square" rtlCol="1">
            <a:spAutoFit/>
          </a:bodyPr>
          <a:lstStyle/>
          <a:p>
            <a:r>
              <a:rPr lang="ar-EG" sz="3600" b="1" dirty="0">
                <a:solidFill>
                  <a:schemeClr val="accent6">
                    <a:lumMod val="50000"/>
                  </a:schemeClr>
                </a:solidFill>
              </a:rPr>
              <a:t>ساعدت على ان يكون الناس أمة واحدة امة تربط بين أفرادها رابطة العقيدة وليس الدم فقط</a:t>
            </a:r>
          </a:p>
        </p:txBody>
      </p:sp>
    </p:spTree>
    <p:extLst>
      <p:ext uri="{BB962C8B-B14F-4D97-AF65-F5344CB8AC3E}">
        <p14:creationId xmlns:p14="http://schemas.microsoft.com/office/powerpoint/2010/main" val="332875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80">
                                          <p:stCondLst>
                                            <p:cond delay="0"/>
                                          </p:stCondLst>
                                        </p:cTn>
                                        <p:tgtEl>
                                          <p:spTgt spid="8">
                                            <p:txEl>
                                              <p:pRg st="0" end="0"/>
                                            </p:txEl>
                                          </p:spTgt>
                                        </p:tgtEl>
                                      </p:cBhvr>
                                    </p:animEffect>
                                    <p:anim calcmode="lin" valueType="num">
                                      <p:cBhvr>
                                        <p:cTn id="2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xEl>
                                              <p:pRg st="0" end="0"/>
                                            </p:txEl>
                                          </p:spTgt>
                                        </p:tgtEl>
                                      </p:cBhvr>
                                      <p:to x="100000" y="60000"/>
                                    </p:animScale>
                                    <p:animScale>
                                      <p:cBhvr>
                                        <p:cTn id="30" dur="166" decel="50000">
                                          <p:stCondLst>
                                            <p:cond delay="676"/>
                                          </p:stCondLst>
                                        </p:cTn>
                                        <p:tgtEl>
                                          <p:spTgt spid="8">
                                            <p:txEl>
                                              <p:pRg st="0" end="0"/>
                                            </p:txEl>
                                          </p:spTgt>
                                        </p:tgtEl>
                                      </p:cBhvr>
                                      <p:to x="100000" y="100000"/>
                                    </p:animScale>
                                    <p:animScale>
                                      <p:cBhvr>
                                        <p:cTn id="31" dur="26">
                                          <p:stCondLst>
                                            <p:cond delay="1312"/>
                                          </p:stCondLst>
                                        </p:cTn>
                                        <p:tgtEl>
                                          <p:spTgt spid="8">
                                            <p:txEl>
                                              <p:pRg st="0" end="0"/>
                                            </p:txEl>
                                          </p:spTgt>
                                        </p:tgtEl>
                                      </p:cBhvr>
                                      <p:to x="100000" y="80000"/>
                                    </p:animScale>
                                    <p:animScale>
                                      <p:cBhvr>
                                        <p:cTn id="32" dur="166" decel="50000">
                                          <p:stCondLst>
                                            <p:cond delay="1338"/>
                                          </p:stCondLst>
                                        </p:cTn>
                                        <p:tgtEl>
                                          <p:spTgt spid="8">
                                            <p:txEl>
                                              <p:pRg st="0" end="0"/>
                                            </p:txEl>
                                          </p:spTgt>
                                        </p:tgtEl>
                                      </p:cBhvr>
                                      <p:to x="100000" y="100000"/>
                                    </p:animScale>
                                    <p:animScale>
                                      <p:cBhvr>
                                        <p:cTn id="33" dur="26">
                                          <p:stCondLst>
                                            <p:cond delay="1642"/>
                                          </p:stCondLst>
                                        </p:cTn>
                                        <p:tgtEl>
                                          <p:spTgt spid="8">
                                            <p:txEl>
                                              <p:pRg st="0" end="0"/>
                                            </p:txEl>
                                          </p:spTgt>
                                        </p:tgtEl>
                                      </p:cBhvr>
                                      <p:to x="100000" y="90000"/>
                                    </p:animScale>
                                    <p:animScale>
                                      <p:cBhvr>
                                        <p:cTn id="34" dur="166" decel="50000">
                                          <p:stCondLst>
                                            <p:cond delay="1668"/>
                                          </p:stCondLst>
                                        </p:cTn>
                                        <p:tgtEl>
                                          <p:spTgt spid="8">
                                            <p:txEl>
                                              <p:pRg st="0" end="0"/>
                                            </p:txEl>
                                          </p:spTgt>
                                        </p:tgtEl>
                                      </p:cBhvr>
                                      <p:to x="100000" y="100000"/>
                                    </p:animScale>
                                    <p:animScale>
                                      <p:cBhvr>
                                        <p:cTn id="35" dur="26">
                                          <p:stCondLst>
                                            <p:cond delay="1808"/>
                                          </p:stCondLst>
                                        </p:cTn>
                                        <p:tgtEl>
                                          <p:spTgt spid="8">
                                            <p:txEl>
                                              <p:pRg st="0" end="0"/>
                                            </p:txEl>
                                          </p:spTgt>
                                        </p:tgtEl>
                                      </p:cBhvr>
                                      <p:to x="100000" y="95000"/>
                                    </p:animScale>
                                    <p:animScale>
                                      <p:cBhvr>
                                        <p:cTn id="36"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xmlns="" id="{C579CCA7-413D-4449-9B65-D1F604B2864A}"/>
              </a:ext>
            </a:extLst>
          </p:cNvPr>
          <p:cNvSpPr/>
          <p:nvPr/>
        </p:nvSpPr>
        <p:spPr>
          <a:xfrm>
            <a:off x="5002530" y="0"/>
            <a:ext cx="3284220" cy="77724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u="sng" dirty="0"/>
              <a:t>للاطلاع</a:t>
            </a:r>
          </a:p>
        </p:txBody>
      </p:sp>
      <p:sp>
        <p:nvSpPr>
          <p:cNvPr id="3" name="مربع نص 2">
            <a:extLst>
              <a:ext uri="{FF2B5EF4-FFF2-40B4-BE49-F238E27FC236}">
                <a16:creationId xmlns:a16="http://schemas.microsoft.com/office/drawing/2014/main" xmlns="" id="{37463AB0-1209-4EF6-8425-6D0C707BFEE9}"/>
              </a:ext>
            </a:extLst>
          </p:cNvPr>
          <p:cNvSpPr txBox="1"/>
          <p:nvPr/>
        </p:nvSpPr>
        <p:spPr>
          <a:xfrm>
            <a:off x="3615145" y="1156063"/>
            <a:ext cx="7197635" cy="769441"/>
          </a:xfrm>
          <a:prstGeom prst="rect">
            <a:avLst/>
          </a:prstGeom>
          <a:solidFill>
            <a:schemeClr val="accent4">
              <a:lumMod val="60000"/>
              <a:lumOff val="40000"/>
            </a:schemeClr>
          </a:solidFill>
        </p:spPr>
        <p:txBody>
          <a:bodyPr wrap="square" rtlCol="1">
            <a:spAutoFit/>
          </a:bodyPr>
          <a:lstStyle/>
          <a:p>
            <a:r>
              <a:rPr lang="ar-EG" sz="4400" b="1" dirty="0"/>
              <a:t>مساحة المسجد النبوي على مر التاريخ </a:t>
            </a:r>
          </a:p>
        </p:txBody>
      </p:sp>
      <p:sp>
        <p:nvSpPr>
          <p:cNvPr id="4" name="مربع نص 3">
            <a:extLst>
              <a:ext uri="{FF2B5EF4-FFF2-40B4-BE49-F238E27FC236}">
                <a16:creationId xmlns:a16="http://schemas.microsoft.com/office/drawing/2014/main" xmlns="" id="{87A6F438-6868-4C78-9CBC-2C1F3210904E}"/>
              </a:ext>
            </a:extLst>
          </p:cNvPr>
          <p:cNvSpPr txBox="1"/>
          <p:nvPr/>
        </p:nvSpPr>
        <p:spPr>
          <a:xfrm>
            <a:off x="4834344" y="2559580"/>
            <a:ext cx="2133600" cy="4154984"/>
          </a:xfrm>
          <a:prstGeom prst="rect">
            <a:avLst/>
          </a:prstGeom>
          <a:effectLst>
            <a:glow rad="228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EG" sz="4400" b="1" dirty="0">
                <a:solidFill>
                  <a:srgbClr val="C00000"/>
                </a:solidFill>
              </a:rPr>
              <a:t>في عهد الملك عبد العزيز آل سعود 16.337م2</a:t>
            </a:r>
          </a:p>
        </p:txBody>
      </p:sp>
      <p:sp>
        <p:nvSpPr>
          <p:cNvPr id="5" name="مربع نص 4">
            <a:extLst>
              <a:ext uri="{FF2B5EF4-FFF2-40B4-BE49-F238E27FC236}">
                <a16:creationId xmlns:a16="http://schemas.microsoft.com/office/drawing/2014/main" xmlns="" id="{30D327A6-91E7-482E-897D-70F40B18DE75}"/>
              </a:ext>
            </a:extLst>
          </p:cNvPr>
          <p:cNvSpPr txBox="1"/>
          <p:nvPr/>
        </p:nvSpPr>
        <p:spPr>
          <a:xfrm>
            <a:off x="9898380" y="2748822"/>
            <a:ext cx="2133600" cy="3477875"/>
          </a:xfrm>
          <a:prstGeom prst="rect">
            <a:avLst/>
          </a:prstGeom>
          <a:effectLst>
            <a:glow rad="228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EG" sz="4400" b="1" dirty="0">
                <a:solidFill>
                  <a:srgbClr val="C00000"/>
                </a:solidFill>
              </a:rPr>
              <a:t>في عهد النبي محمد صل الله عليه وسلم</a:t>
            </a:r>
          </a:p>
        </p:txBody>
      </p:sp>
      <p:sp>
        <p:nvSpPr>
          <p:cNvPr id="6" name="مربع نص 5">
            <a:extLst>
              <a:ext uri="{FF2B5EF4-FFF2-40B4-BE49-F238E27FC236}">
                <a16:creationId xmlns:a16="http://schemas.microsoft.com/office/drawing/2014/main" xmlns="" id="{5C3A392D-E57A-4025-91FA-18A67121ABEA}"/>
              </a:ext>
            </a:extLst>
          </p:cNvPr>
          <p:cNvSpPr txBox="1"/>
          <p:nvPr/>
        </p:nvSpPr>
        <p:spPr>
          <a:xfrm>
            <a:off x="7366362" y="2898135"/>
            <a:ext cx="2133600" cy="3477875"/>
          </a:xfrm>
          <a:prstGeom prst="rect">
            <a:avLst/>
          </a:prstGeom>
          <a:effectLst>
            <a:glow rad="228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EG" sz="4400" b="1" dirty="0">
                <a:solidFill>
                  <a:srgbClr val="C00000"/>
                </a:solidFill>
              </a:rPr>
              <a:t>في عهد الخليفة العباسي المهدي 8890م2</a:t>
            </a:r>
          </a:p>
        </p:txBody>
      </p:sp>
      <p:sp>
        <p:nvSpPr>
          <p:cNvPr id="7" name="مربع نص 6">
            <a:extLst>
              <a:ext uri="{FF2B5EF4-FFF2-40B4-BE49-F238E27FC236}">
                <a16:creationId xmlns:a16="http://schemas.microsoft.com/office/drawing/2014/main" xmlns="" id="{1DBA1C6C-FF3D-4857-9AA4-75620A68AD94}"/>
              </a:ext>
            </a:extLst>
          </p:cNvPr>
          <p:cNvSpPr txBox="1"/>
          <p:nvPr/>
        </p:nvSpPr>
        <p:spPr>
          <a:xfrm>
            <a:off x="2501535" y="2025908"/>
            <a:ext cx="2133600" cy="4832092"/>
          </a:xfrm>
          <a:prstGeom prst="rect">
            <a:avLst/>
          </a:prstGeom>
          <a:effectLst>
            <a:glow rad="228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EG" sz="4400" b="1" dirty="0">
                <a:solidFill>
                  <a:srgbClr val="C00000"/>
                </a:solidFill>
              </a:rPr>
              <a:t>في عهد الملك فعد بن عبد العزيز آل سعود 98.337م2</a:t>
            </a:r>
          </a:p>
        </p:txBody>
      </p:sp>
      <p:sp>
        <p:nvSpPr>
          <p:cNvPr id="8" name="مربع نص 7">
            <a:extLst>
              <a:ext uri="{FF2B5EF4-FFF2-40B4-BE49-F238E27FC236}">
                <a16:creationId xmlns:a16="http://schemas.microsoft.com/office/drawing/2014/main" xmlns="" id="{11742D85-7456-4FB2-A71A-2CC9EB05B5F1}"/>
              </a:ext>
            </a:extLst>
          </p:cNvPr>
          <p:cNvSpPr txBox="1"/>
          <p:nvPr/>
        </p:nvSpPr>
        <p:spPr>
          <a:xfrm>
            <a:off x="168726" y="671691"/>
            <a:ext cx="2133600" cy="6186309"/>
          </a:xfrm>
          <a:prstGeom prst="rect">
            <a:avLst/>
          </a:prstGeom>
          <a:effectLst>
            <a:glow rad="228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EG" sz="4400" b="1" dirty="0">
                <a:solidFill>
                  <a:srgbClr val="C00000"/>
                </a:solidFill>
              </a:rPr>
              <a:t>في عهد  خادم الحرمين الشريفين الملك سلمان ابن عبد العزيز 200.000م2</a:t>
            </a:r>
          </a:p>
        </p:txBody>
      </p:sp>
    </p:spTree>
    <p:extLst>
      <p:ext uri="{BB962C8B-B14F-4D97-AF65-F5344CB8AC3E}">
        <p14:creationId xmlns:p14="http://schemas.microsoft.com/office/powerpoint/2010/main" val="334383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0CE88DF2-129B-409E-918E-2D89F6636B42}"/>
              </a:ext>
            </a:extLst>
          </p:cNvPr>
          <p:cNvPicPr>
            <a:picLocks noChangeAspect="1"/>
          </p:cNvPicPr>
          <p:nvPr/>
        </p:nvPicPr>
        <p:blipFill>
          <a:blip r:embed="rId2"/>
          <a:stretch>
            <a:fillRect/>
          </a:stretch>
        </p:blipFill>
        <p:spPr>
          <a:xfrm>
            <a:off x="605120" y="1143000"/>
            <a:ext cx="10981760" cy="55321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668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D871302F-749E-4882-A7FE-996232ADD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252" y="1371600"/>
            <a:ext cx="6304776" cy="3401487"/>
          </a:xfrm>
          <a:prstGeom prst="rect">
            <a:avLst/>
          </a:prstGeom>
        </p:spPr>
      </p:pic>
      <p:sp>
        <p:nvSpPr>
          <p:cNvPr id="3" name="مربع نص 2">
            <a:extLst>
              <a:ext uri="{FF2B5EF4-FFF2-40B4-BE49-F238E27FC236}">
                <a16:creationId xmlns:a16="http://schemas.microsoft.com/office/drawing/2014/main" xmlns="" id="{0441B9EC-D7FE-46AC-A33D-FB6CF5D1298E}"/>
              </a:ext>
            </a:extLst>
          </p:cNvPr>
          <p:cNvSpPr txBox="1"/>
          <p:nvPr/>
        </p:nvSpPr>
        <p:spPr>
          <a:xfrm rot="21110577">
            <a:off x="4823460" y="3044278"/>
            <a:ext cx="3909060" cy="769441"/>
          </a:xfrm>
          <a:prstGeom prst="rect">
            <a:avLst/>
          </a:prstGeom>
          <a:noFill/>
        </p:spPr>
        <p:txBody>
          <a:bodyPr wrap="square" rtlCol="1">
            <a:spAutoFit/>
          </a:bodyPr>
          <a:lstStyle/>
          <a:p>
            <a:r>
              <a:rPr lang="ar-EG" sz="4400" b="1" dirty="0">
                <a:solidFill>
                  <a:schemeClr val="bg1"/>
                </a:solidFill>
              </a:rPr>
              <a:t>وثيقة المدينة</a:t>
            </a:r>
          </a:p>
        </p:txBody>
      </p:sp>
    </p:spTree>
    <p:extLst>
      <p:ext uri="{BB962C8B-B14F-4D97-AF65-F5344CB8AC3E}">
        <p14:creationId xmlns:p14="http://schemas.microsoft.com/office/powerpoint/2010/main" val="152367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xmlns="" id="{546F63A4-9F0E-4554-B2D9-EB802FA80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860" y="29766"/>
            <a:ext cx="8740140" cy="6828234"/>
          </a:xfrm>
          <a:prstGeom prst="rect">
            <a:avLst/>
          </a:prstGeom>
        </p:spPr>
      </p:pic>
      <p:sp>
        <p:nvSpPr>
          <p:cNvPr id="6" name="مربع نص 5">
            <a:extLst>
              <a:ext uri="{FF2B5EF4-FFF2-40B4-BE49-F238E27FC236}">
                <a16:creationId xmlns:a16="http://schemas.microsoft.com/office/drawing/2014/main" xmlns="" id="{DE8AD757-BEA1-4F07-A6B0-1DA83C7FFCA2}"/>
              </a:ext>
            </a:extLst>
          </p:cNvPr>
          <p:cNvSpPr txBox="1"/>
          <p:nvPr/>
        </p:nvSpPr>
        <p:spPr>
          <a:xfrm>
            <a:off x="3337560" y="964018"/>
            <a:ext cx="6766560" cy="4154984"/>
          </a:xfrm>
          <a:prstGeom prst="rect">
            <a:avLst/>
          </a:prstGeom>
          <a:noFill/>
        </p:spPr>
        <p:txBody>
          <a:bodyPr wrap="square" rtlCol="1">
            <a:spAutoFit/>
          </a:bodyPr>
          <a:lstStyle/>
          <a:p>
            <a:r>
              <a:rPr lang="ar-EG" sz="4400" b="1" dirty="0">
                <a:solidFill>
                  <a:srgbClr val="7030A0"/>
                </a:solidFill>
              </a:rPr>
              <a:t>نشر نبينا محمد صل الله عليه وسلم الأمن والسلام في مجتمع المدينة ؛ لتأسيس الدولة , ومن أعماله صل الله عليه وسلم أنه كتب وثيقة تنظم العلاقة بين سكان المدينة المنورة , ومن يستقر فيها </a:t>
            </a:r>
          </a:p>
        </p:txBody>
      </p:sp>
    </p:spTree>
    <p:extLst>
      <p:ext uri="{BB962C8B-B14F-4D97-AF65-F5344CB8AC3E}">
        <p14:creationId xmlns:p14="http://schemas.microsoft.com/office/powerpoint/2010/main" val="347037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604DB826-2BCF-4C77-B5F2-EC2561C4A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860" y="29766"/>
            <a:ext cx="8740140" cy="6828234"/>
          </a:xfrm>
          <a:prstGeom prst="rect">
            <a:avLst/>
          </a:prstGeom>
        </p:spPr>
      </p:pic>
      <p:sp>
        <p:nvSpPr>
          <p:cNvPr id="3" name="مربع نص 2">
            <a:extLst>
              <a:ext uri="{FF2B5EF4-FFF2-40B4-BE49-F238E27FC236}">
                <a16:creationId xmlns:a16="http://schemas.microsoft.com/office/drawing/2014/main" xmlns="" id="{D9DE3F32-EA47-46C8-9A4A-DE67D3438ED0}"/>
              </a:ext>
            </a:extLst>
          </p:cNvPr>
          <p:cNvSpPr txBox="1"/>
          <p:nvPr/>
        </p:nvSpPr>
        <p:spPr>
          <a:xfrm>
            <a:off x="3337560" y="1421218"/>
            <a:ext cx="6766560" cy="2800767"/>
          </a:xfrm>
          <a:prstGeom prst="rect">
            <a:avLst/>
          </a:prstGeom>
          <a:noFill/>
        </p:spPr>
        <p:txBody>
          <a:bodyPr wrap="square" rtlCol="1">
            <a:spAutoFit/>
          </a:bodyPr>
          <a:lstStyle/>
          <a:p>
            <a:r>
              <a:rPr lang="ar-EG" sz="4400" b="1" dirty="0">
                <a:solidFill>
                  <a:srgbClr val="7030A0"/>
                </a:solidFill>
              </a:rPr>
              <a:t>جاء في وثيقة المدينة مبادئ الدولة التي تعطي الجميع من المسلمين واليهود الذين كانوا يعيشون في المدينة حقوقهم وتوضح واجباتهم</a:t>
            </a:r>
          </a:p>
        </p:txBody>
      </p:sp>
    </p:spTree>
    <p:extLst>
      <p:ext uri="{BB962C8B-B14F-4D97-AF65-F5344CB8AC3E}">
        <p14:creationId xmlns:p14="http://schemas.microsoft.com/office/powerpoint/2010/main" val="71783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014A7A3A-E709-4225-8923-3730F2B29A5A}"/>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28900" y="393382"/>
            <a:ext cx="9285923" cy="6075998"/>
          </a:xfrm>
          <a:prstGeom prst="rect">
            <a:avLst/>
          </a:prstGeom>
        </p:spPr>
      </p:pic>
      <p:sp>
        <p:nvSpPr>
          <p:cNvPr id="3" name="مربع نص 2">
            <a:extLst>
              <a:ext uri="{FF2B5EF4-FFF2-40B4-BE49-F238E27FC236}">
                <a16:creationId xmlns:a16="http://schemas.microsoft.com/office/drawing/2014/main" xmlns="" id="{CCE80DCC-4992-472B-B5D0-67E1B21AF5BD}"/>
              </a:ext>
            </a:extLst>
          </p:cNvPr>
          <p:cNvSpPr txBox="1"/>
          <p:nvPr/>
        </p:nvSpPr>
        <p:spPr>
          <a:xfrm>
            <a:off x="3657600" y="1012954"/>
            <a:ext cx="6858000" cy="4154984"/>
          </a:xfrm>
          <a:prstGeom prst="rect">
            <a:avLst/>
          </a:prstGeom>
          <a:noFill/>
        </p:spPr>
        <p:txBody>
          <a:bodyPr wrap="square" rtlCol="1">
            <a:spAutoFit/>
          </a:bodyPr>
          <a:lstStyle/>
          <a:p>
            <a:r>
              <a:rPr lang="ar-EG" sz="4400" b="1" dirty="0"/>
              <a:t>واليوم يزور المسلمون المدينة المنورة في وطني المملكة العربية السعودية ؛ للصلاة في المسجد النبوي الشريف , ويسن لمن زار المسجد النبوي السلام على النبي صل الله عليه وسلم </a:t>
            </a:r>
          </a:p>
        </p:txBody>
      </p:sp>
    </p:spTree>
    <p:extLst>
      <p:ext uri="{BB962C8B-B14F-4D97-AF65-F5344CB8AC3E}">
        <p14:creationId xmlns:p14="http://schemas.microsoft.com/office/powerpoint/2010/main" val="7738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5B68BE98-C7ED-4C7E-9387-DD2B26326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860" y="29766"/>
            <a:ext cx="8740140" cy="6828234"/>
          </a:xfrm>
          <a:prstGeom prst="rect">
            <a:avLst/>
          </a:prstGeom>
        </p:spPr>
      </p:pic>
      <p:sp>
        <p:nvSpPr>
          <p:cNvPr id="3" name="مربع نص 2">
            <a:extLst>
              <a:ext uri="{FF2B5EF4-FFF2-40B4-BE49-F238E27FC236}">
                <a16:creationId xmlns:a16="http://schemas.microsoft.com/office/drawing/2014/main" xmlns="" id="{B02893C4-EB74-44A0-9617-751B5D216EF4}"/>
              </a:ext>
            </a:extLst>
          </p:cNvPr>
          <p:cNvSpPr txBox="1"/>
          <p:nvPr/>
        </p:nvSpPr>
        <p:spPr>
          <a:xfrm>
            <a:off x="3337560" y="964018"/>
            <a:ext cx="6766560" cy="3477875"/>
          </a:xfrm>
          <a:prstGeom prst="rect">
            <a:avLst/>
          </a:prstGeom>
          <a:noFill/>
        </p:spPr>
        <p:txBody>
          <a:bodyPr wrap="square" rtlCol="1">
            <a:spAutoFit/>
          </a:bodyPr>
          <a:lstStyle/>
          <a:p>
            <a:r>
              <a:rPr lang="ar-EG" sz="4400" b="1" dirty="0">
                <a:solidFill>
                  <a:srgbClr val="7030A0"/>
                </a:solidFill>
              </a:rPr>
              <a:t>تضمنت وثيقة المدينة إقرار الحرية في الدين والمال لغير المسلمين في المدينة المنورة مقابل أن يلتزموا المواطنة الصالحة ولا يخونوا المسلمين أو يتعرضوا لهم</a:t>
            </a:r>
          </a:p>
        </p:txBody>
      </p:sp>
    </p:spTree>
    <p:extLst>
      <p:ext uri="{BB962C8B-B14F-4D97-AF65-F5344CB8AC3E}">
        <p14:creationId xmlns:p14="http://schemas.microsoft.com/office/powerpoint/2010/main" val="20739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609B9BF9-77DD-43C0-B831-B566B921BF13}"/>
              </a:ext>
            </a:extLst>
          </p:cNvPr>
          <p:cNvSpPr txBox="1"/>
          <p:nvPr/>
        </p:nvSpPr>
        <p:spPr>
          <a:xfrm>
            <a:off x="6084916" y="166254"/>
            <a:ext cx="6096000" cy="6001643"/>
          </a:xfrm>
          <a:prstGeom prst="rect">
            <a:avLst/>
          </a:prstGeom>
          <a:solidFill>
            <a:schemeClr val="accent1">
              <a:lumMod val="20000"/>
              <a:lumOff val="80000"/>
            </a:schemeClr>
          </a:solidFill>
        </p:spPr>
        <p:txBody>
          <a:bodyPr wrap="square" rtlCol="1">
            <a:spAutoFit/>
          </a:bodyPr>
          <a:lstStyle/>
          <a:p>
            <a:r>
              <a:rPr lang="ar-EG" sz="3200" b="1" dirty="0">
                <a:solidFill>
                  <a:srgbClr val="7030A0"/>
                </a:solidFill>
              </a:rPr>
              <a:t>قام وطني المملكة العربية السعودية على المبادئ نفسها التي أسسها النبي محمد صل الله عليه وسلم مثل /</a:t>
            </a:r>
          </a:p>
          <a:p>
            <a:pPr marL="571500" indent="-571500">
              <a:buFont typeface="Arial" panose="020B0604020202020204" pitchFamily="34" charset="0"/>
              <a:buChar char="•"/>
            </a:pPr>
            <a:r>
              <a:rPr lang="ar-EG" sz="3200" b="1" dirty="0">
                <a:solidFill>
                  <a:srgbClr val="7030A0"/>
                </a:solidFill>
              </a:rPr>
              <a:t>جمع كلمة المواطنين</a:t>
            </a:r>
          </a:p>
          <a:p>
            <a:pPr marL="571500" indent="-571500">
              <a:buFont typeface="Arial" panose="020B0604020202020204" pitchFamily="34" charset="0"/>
              <a:buChar char="•"/>
            </a:pPr>
            <a:r>
              <a:rPr lang="ar-EG" sz="3200" b="1" dirty="0">
                <a:solidFill>
                  <a:srgbClr val="7030A0"/>
                </a:solidFill>
              </a:rPr>
              <a:t>الاعتماد على القرآن الكريم والسنة النبوية </a:t>
            </a:r>
          </a:p>
          <a:p>
            <a:pPr marL="571500" indent="-571500">
              <a:buFont typeface="Arial" panose="020B0604020202020204" pitchFamily="34" charset="0"/>
              <a:buChar char="•"/>
            </a:pPr>
            <a:r>
              <a:rPr lang="ar-EG" sz="3200" b="1" dirty="0">
                <a:solidFill>
                  <a:srgbClr val="7030A0"/>
                </a:solidFill>
              </a:rPr>
              <a:t>طاعة ولي الأمر </a:t>
            </a:r>
          </a:p>
          <a:p>
            <a:pPr marL="571500" indent="-571500">
              <a:buFont typeface="Arial" panose="020B0604020202020204" pitchFamily="34" charset="0"/>
              <a:buChar char="•"/>
            </a:pPr>
            <a:r>
              <a:rPr lang="ar-EG" sz="3200" b="1" dirty="0">
                <a:solidFill>
                  <a:srgbClr val="7030A0"/>
                </a:solidFill>
              </a:rPr>
              <a:t>خدمة المسلمين والحرمين الشريفين </a:t>
            </a:r>
          </a:p>
          <a:p>
            <a:pPr marL="571500" indent="-571500">
              <a:buFont typeface="Arial" panose="020B0604020202020204" pitchFamily="34" charset="0"/>
              <a:buChar char="•"/>
            </a:pPr>
            <a:r>
              <a:rPr lang="ar-EG" sz="3200" b="1" dirty="0">
                <a:solidFill>
                  <a:srgbClr val="7030A0"/>
                </a:solidFill>
              </a:rPr>
              <a:t>العدل </a:t>
            </a:r>
          </a:p>
          <a:p>
            <a:pPr marL="571500" indent="-571500">
              <a:buFont typeface="Arial" panose="020B0604020202020204" pitchFamily="34" charset="0"/>
              <a:buChar char="•"/>
            </a:pPr>
            <a:r>
              <a:rPr lang="ar-EG" sz="3200" b="1" dirty="0">
                <a:solidFill>
                  <a:srgbClr val="7030A0"/>
                </a:solidFill>
              </a:rPr>
              <a:t>الدفاع عن الإسلام والحرمين الشريفين</a:t>
            </a:r>
          </a:p>
          <a:p>
            <a:pPr marL="571500" indent="-571500">
              <a:buFont typeface="Arial" panose="020B0604020202020204" pitchFamily="34" charset="0"/>
              <a:buChar char="•"/>
            </a:pPr>
            <a:r>
              <a:rPr lang="ar-EG" sz="3200" b="1" dirty="0">
                <a:solidFill>
                  <a:srgbClr val="7030A0"/>
                </a:solidFill>
              </a:rPr>
              <a:t>نشر الإسلام</a:t>
            </a:r>
          </a:p>
          <a:p>
            <a:pPr marL="571500" indent="-571500">
              <a:buFont typeface="Arial" panose="020B0604020202020204" pitchFamily="34" charset="0"/>
              <a:buChar char="•"/>
            </a:pPr>
            <a:r>
              <a:rPr lang="ar-EG" sz="3200" b="1" dirty="0">
                <a:solidFill>
                  <a:srgbClr val="7030A0"/>
                </a:solidFill>
              </a:rPr>
              <a:t>إعمار الأرض والتنمية الحضارية</a:t>
            </a:r>
          </a:p>
        </p:txBody>
      </p:sp>
      <p:pic>
        <p:nvPicPr>
          <p:cNvPr id="3" name="صورة 2">
            <a:extLst>
              <a:ext uri="{FF2B5EF4-FFF2-40B4-BE49-F238E27FC236}">
                <a16:creationId xmlns:a16="http://schemas.microsoft.com/office/drawing/2014/main" xmlns="" id="{0A0C9407-6A0F-4E0E-B12C-4D5E6FC98854}"/>
              </a:ext>
            </a:extLst>
          </p:cNvPr>
          <p:cNvPicPr>
            <a:picLocks noChangeAspect="1"/>
          </p:cNvPicPr>
          <p:nvPr/>
        </p:nvPicPr>
        <p:blipFill>
          <a:blip r:embed="rId2"/>
          <a:stretch>
            <a:fillRect/>
          </a:stretch>
        </p:blipFill>
        <p:spPr>
          <a:xfrm>
            <a:off x="943928" y="1311152"/>
            <a:ext cx="5152072" cy="42356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سحابة 3">
            <a:extLst>
              <a:ext uri="{FF2B5EF4-FFF2-40B4-BE49-F238E27FC236}">
                <a16:creationId xmlns:a16="http://schemas.microsoft.com/office/drawing/2014/main" xmlns="" id="{A835B66F-BF01-470B-89E6-AB28AE64E2F8}"/>
              </a:ext>
            </a:extLst>
          </p:cNvPr>
          <p:cNvSpPr/>
          <p:nvPr/>
        </p:nvSpPr>
        <p:spPr>
          <a:xfrm>
            <a:off x="1188720" y="297180"/>
            <a:ext cx="3794760" cy="1013972"/>
          </a:xfrm>
          <a:prstGeom prst="cloud">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EG" sz="4800" b="1" dirty="0">
                <a:solidFill>
                  <a:schemeClr val="tx1"/>
                </a:solidFill>
              </a:rPr>
              <a:t>للاطلاع</a:t>
            </a:r>
          </a:p>
        </p:txBody>
      </p:sp>
    </p:spTree>
    <p:extLst>
      <p:ext uri="{BB962C8B-B14F-4D97-AF65-F5344CB8AC3E}">
        <p14:creationId xmlns:p14="http://schemas.microsoft.com/office/powerpoint/2010/main" val="14317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xmlns="" id="{A61C1523-2D9C-4C2F-8BAD-D4DBDF27DA02}"/>
              </a:ext>
            </a:extLst>
          </p:cNvPr>
          <p:cNvSpPr/>
          <p:nvPr/>
        </p:nvSpPr>
        <p:spPr>
          <a:xfrm>
            <a:off x="3543300" y="0"/>
            <a:ext cx="6743700" cy="56692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للاطلاع</a:t>
            </a:r>
          </a:p>
          <a:p>
            <a:pPr algn="ctr"/>
            <a:r>
              <a:rPr lang="ar-EG" sz="3600" b="1" dirty="0"/>
              <a:t>تقع المدينة المنورة في غرب وطني المملكة العربية السعودية ؛ وتبعد نحو 40 كم عن مكة المكرمة في الاتجاه الشمالي الشرقي , وعلى بعد نحو 150 كم شرقي البحر الأحمر ,وأرض المدينة المنورة هضبة , وفيرة المياه , تكثر فيها الأودية والآبار , وتنتشر فيها المزارع</a:t>
            </a:r>
          </a:p>
        </p:txBody>
      </p:sp>
    </p:spTree>
    <p:extLst>
      <p:ext uri="{BB962C8B-B14F-4D97-AF65-F5344CB8AC3E}">
        <p14:creationId xmlns:p14="http://schemas.microsoft.com/office/powerpoint/2010/main" val="210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100CEE3F-761C-492E-8E00-A6E1B2EA78A3}"/>
              </a:ext>
            </a:extLst>
          </p:cNvPr>
          <p:cNvPicPr>
            <a:picLocks noChangeAspect="1"/>
          </p:cNvPicPr>
          <p:nvPr/>
        </p:nvPicPr>
        <p:blipFill>
          <a:blip r:embed="rId2"/>
          <a:stretch>
            <a:fillRect/>
          </a:stretch>
        </p:blipFill>
        <p:spPr>
          <a:xfrm>
            <a:off x="4983480" y="0"/>
            <a:ext cx="6688455" cy="43620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صورة 2">
            <a:extLst>
              <a:ext uri="{FF2B5EF4-FFF2-40B4-BE49-F238E27FC236}">
                <a16:creationId xmlns:a16="http://schemas.microsoft.com/office/drawing/2014/main" xmlns="" id="{B40F6939-CD15-4048-A685-4D6411BA1C36}"/>
              </a:ext>
            </a:extLst>
          </p:cNvPr>
          <p:cNvPicPr>
            <a:picLocks noChangeAspect="1"/>
          </p:cNvPicPr>
          <p:nvPr/>
        </p:nvPicPr>
        <p:blipFill>
          <a:blip r:embed="rId3"/>
          <a:stretch>
            <a:fillRect/>
          </a:stretch>
        </p:blipFill>
        <p:spPr>
          <a:xfrm>
            <a:off x="0" y="2181018"/>
            <a:ext cx="4983480" cy="43673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009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B76A9297-1486-4433-8007-CCBCE9AF32CC}"/>
              </a:ext>
            </a:extLst>
          </p:cNvPr>
          <p:cNvPicPr>
            <a:picLocks noChangeAspect="1"/>
          </p:cNvPicPr>
          <p:nvPr/>
        </p:nvPicPr>
        <p:blipFill>
          <a:blip r:embed="rId2"/>
          <a:stretch>
            <a:fillRect/>
          </a:stretch>
        </p:blipFill>
        <p:spPr>
          <a:xfrm>
            <a:off x="3512343" y="416288"/>
            <a:ext cx="5167313" cy="60254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5317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xmlns="" id="{A0587543-89BF-4909-8790-FCBF5F95D502}"/>
              </a:ext>
            </a:extLst>
          </p:cNvPr>
          <p:cNvPicPr>
            <a:picLocks noChangeAspect="1"/>
          </p:cNvPicPr>
          <p:nvPr/>
        </p:nvPicPr>
        <p:blipFill>
          <a:blip r:embed="rId2"/>
          <a:stretch>
            <a:fillRect/>
          </a:stretch>
        </p:blipFill>
        <p:spPr>
          <a:xfrm>
            <a:off x="662940" y="517100"/>
            <a:ext cx="11201400" cy="5823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490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xmlns="" id="{8D1CCE6A-1059-42E5-A171-1BB9EB86B649}"/>
              </a:ext>
            </a:extLst>
          </p:cNvPr>
          <p:cNvSpPr/>
          <p:nvPr/>
        </p:nvSpPr>
        <p:spPr>
          <a:xfrm>
            <a:off x="1546860" y="845820"/>
            <a:ext cx="9098280" cy="56692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للاطلاع</a:t>
            </a:r>
          </a:p>
          <a:p>
            <a:pPr algn="ctr"/>
            <a:r>
              <a:rPr lang="ar-EG" sz="3600" b="1" dirty="0"/>
              <a:t>لا تحزن إن الله معنا :</a:t>
            </a:r>
          </a:p>
          <a:p>
            <a:pPr algn="ctr"/>
            <a:r>
              <a:rPr lang="ar-EG" sz="3600" b="1" dirty="0"/>
              <a:t>عندما غادر النبي محمد صل الله عليه وسلم وصاحبه أبو بكر الصديق رضي الله عنه مكة المكرمة , والمشركون من قريش يبحثون عنهما أختبأ صل الله علي وسلم في غار في جبل ثور , وكانت أسماء بنت أبي بكر الصديق رضي الله عنها تأتيهما بالطعام</a:t>
            </a:r>
          </a:p>
          <a:p>
            <a:pPr algn="ctr"/>
            <a:r>
              <a:rPr lang="ar-EG" sz="3600" b="1" dirty="0"/>
              <a:t>وعندما وصل المشركون إلى الغار قال أبو بكر الصديق رضي الله عنه : لو نظر أحدهم إلى موضع قدمه لأبصرنا </a:t>
            </a:r>
          </a:p>
          <a:p>
            <a:pPr algn="ctr"/>
            <a:r>
              <a:rPr lang="ar-EG" sz="3600" b="1" dirty="0"/>
              <a:t>فقال النبي صل الله عليه وسلم يا أبا بكر , ما ظنك باثنين الله ثالثهما , فلا تحزن إن الله معنا </a:t>
            </a:r>
          </a:p>
        </p:txBody>
      </p:sp>
    </p:spTree>
    <p:extLst>
      <p:ext uri="{BB962C8B-B14F-4D97-AF65-F5344CB8AC3E}">
        <p14:creationId xmlns:p14="http://schemas.microsoft.com/office/powerpoint/2010/main" val="236373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xmlns="" id="{E6CCDA3B-532B-4F41-A0AE-6CA8586F92C9}"/>
              </a:ext>
            </a:extLst>
          </p:cNvPr>
          <p:cNvSpPr/>
          <p:nvPr/>
        </p:nvSpPr>
        <p:spPr>
          <a:xfrm>
            <a:off x="1546860" y="845820"/>
            <a:ext cx="9098280" cy="56692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للاطلاع</a:t>
            </a:r>
          </a:p>
          <a:p>
            <a:pPr algn="ctr"/>
            <a:r>
              <a:rPr lang="ar-EG" sz="3600" b="1" dirty="0"/>
              <a:t>لم ير المشركون النبي صل الله عليه وسلم وغادروا المكان , واستمر النبي صل الله عليه وسلم هو وصاحبه رضي الله عنه في طريقهما إلى يثرب . </a:t>
            </a:r>
            <a:r>
              <a:rPr lang="ar-EG" sz="3600" b="1" dirty="0">
                <a:solidFill>
                  <a:srgbClr val="C00000"/>
                </a:solidFill>
              </a:rPr>
              <a:t>قال الله تعالى </a:t>
            </a:r>
            <a:r>
              <a:rPr lang="ar-EG" sz="3600" b="1" dirty="0">
                <a:solidFill>
                  <a:srgbClr val="C00000"/>
                </a:solidFill>
                <a:sym typeface="Wingdings" panose="05000000000000000000" pitchFamily="2" charset="2"/>
              </a:rPr>
              <a:t>(( إذ يقول لصاحبه لا تحزن إن الله معنا))</a:t>
            </a:r>
          </a:p>
          <a:p>
            <a:pPr algn="ctr"/>
            <a:r>
              <a:rPr lang="ar-EG" sz="3600" b="1" dirty="0">
                <a:sym typeface="Wingdings" panose="05000000000000000000" pitchFamily="2" charset="2"/>
              </a:rPr>
              <a:t>يبدا التقويم الإسلامي لجميع المسلمين من هجرة النبي محمد صل الله عليه وسلم وهو المعمول به حتى يومنا هذا , ففي هذا العام الذي نحن فيه 1441 هـ يكون قد مضي على الهجرة النبوية ألف وأربع مائة و إحدى و أربعو سنة وهكذا</a:t>
            </a:r>
            <a:endParaRPr lang="ar-EG" sz="3600" b="1" dirty="0"/>
          </a:p>
        </p:txBody>
      </p:sp>
    </p:spTree>
    <p:extLst>
      <p:ext uri="{BB962C8B-B14F-4D97-AF65-F5344CB8AC3E}">
        <p14:creationId xmlns:p14="http://schemas.microsoft.com/office/powerpoint/2010/main" val="38544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168</TotalTime>
  <Words>866</Words>
  <Application>Microsoft Office PowerPoint</Application>
  <PresentationFormat>مخصص</PresentationFormat>
  <Paragraphs>80</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2019-10-29T18:26:20Z</dcterms:created>
  <dcterms:modified xsi:type="dcterms:W3CDTF">2019-12-19T05:33:22Z</dcterms:modified>
</cp:coreProperties>
</file>