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89" r:id="rId2"/>
    <p:sldId id="300" r:id="rId3"/>
    <p:sldId id="298" r:id="rId4"/>
    <p:sldId id="299" r:id="rId5"/>
    <p:sldId id="266" r:id="rId6"/>
    <p:sldId id="297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88" r:id="rId15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840"/>
    <a:srgbClr val="EEF9FC"/>
    <a:srgbClr val="237F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60" autoAdjust="0"/>
    <p:restoredTop sz="94745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0A727-116D-4A5F-AEC2-0F8240C74E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8D401-30D9-4DD2-8D21-27EA5BB30E4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AE709-524C-41E0-87FE-D33585E26F4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78D68-32CF-43E6-A9F2-358D84AF520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04CFEF-A847-4816-842A-EE13CD4709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045EB0-B4E0-4612-AA0E-66FA00849C3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690D86-5833-4DF6-A4CA-578AE3135B3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2E8D95-7ADC-4C62-9D40-D47A8BAE656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C4885-A5AB-4ACF-9C5B-ADE066DBC1A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764867-1871-401D-B01E-EE4B91EC1B3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680C8DC-A75E-45CF-AB1E-1D5DAC54BE5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BF40-E479-4E36-BE75-9C11F9829EC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770565EB-4871-41A4-8EFA-74BC656A138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9" r:id="rId2"/>
    <p:sldLayoutId id="2147483710" r:id="rId3"/>
    <p:sldLayoutId id="2147483711" r:id="rId4"/>
    <p:sldLayoutId id="2147483712" r:id="rId5"/>
    <p:sldLayoutId id="2147483704" r:id="rId6"/>
    <p:sldLayoutId id="2147483713" r:id="rId7"/>
    <p:sldLayoutId id="214748371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1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2pPr>
      <a:lvl3pPr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3pPr>
      <a:lvl4pPr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4pPr>
      <a:lvl5pPr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9pPr>
      <a:extLst/>
    </p:titleStyle>
    <p:bodyStyle>
      <a:lvl1pPr marL="365125" indent="-255588" algn="r" rtl="1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r" rtl="1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r" rtl="1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/>
          <p:cNvPicPr>
            <a:picLocks noChangeAspect="1" noChangeArrowheads="1"/>
          </p:cNvPicPr>
          <p:nvPr>
            <p:ph type="ctr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438400"/>
            <a:ext cx="7145338" cy="1133475"/>
          </a:xfrm>
          <a:noFill/>
          <a:ln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 bwMode="auto">
          <a:xfrm>
            <a:off x="533400" y="228600"/>
            <a:ext cx="8229600" cy="9906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5400" smtClean="0">
                <a:solidFill>
                  <a:srgbClr val="237F91"/>
                </a:solidFill>
                <a:effectLst/>
                <a:cs typeface="DecoType Thuluth" pitchFamily="2" charset="-78"/>
              </a:rPr>
              <a:t>بناء مجتمع جديد</a:t>
            </a:r>
            <a:endParaRPr lang="en-US" sz="5400" smtClean="0">
              <a:solidFill>
                <a:srgbClr val="237F91"/>
              </a:solidFill>
              <a:effectLst/>
              <a:cs typeface="DecoType Thuluth" pitchFamily="2" charset="-78"/>
            </a:endParaRPr>
          </a:p>
        </p:txBody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915400" cy="5257800"/>
          </a:xfrm>
        </p:spPr>
        <p:txBody>
          <a:bodyPr/>
          <a:lstStyle/>
          <a:p>
            <a:pPr marL="623888" indent="-514350">
              <a:buSzPct val="70000"/>
              <a:buFont typeface="Wingdings" pitchFamily="2" charset="2"/>
              <a:buChar char="q"/>
            </a:pPr>
            <a:r>
              <a:rPr lang="ar-SA" sz="4000" b="1" smtClean="0">
                <a:solidFill>
                  <a:srgbClr val="103840"/>
                </a:solidFill>
                <a:cs typeface="Traditional Arabic" pitchFamily="2" charset="-78"/>
                <a:sym typeface="AGA Arabesque" pitchFamily="2" charset="2"/>
              </a:rPr>
              <a:t>بناء المسجد النبوي</a:t>
            </a:r>
          </a:p>
          <a:p>
            <a:pPr marL="623888" indent="-514350">
              <a:buSzPct val="70000"/>
              <a:buFont typeface="Wingdings" pitchFamily="2" charset="2"/>
              <a:buChar char="q"/>
            </a:pPr>
            <a:endParaRPr lang="ar-SA" sz="3600" b="1" smtClean="0">
              <a:solidFill>
                <a:srgbClr val="103840"/>
              </a:solidFill>
              <a:cs typeface="Traditional Arabic" pitchFamily="2" charset="-78"/>
              <a:sym typeface="AGA Arabesque" pitchFamily="2" charset="2"/>
            </a:endParaRPr>
          </a:p>
          <a:p>
            <a:pPr marL="623888" indent="-514350">
              <a:buSzPct val="70000"/>
              <a:buFont typeface="Wingdings" pitchFamily="2" charset="2"/>
              <a:buChar char="q"/>
            </a:pPr>
            <a:r>
              <a:rPr lang="ar-SA" sz="4000" b="1" smtClean="0">
                <a:solidFill>
                  <a:srgbClr val="103840"/>
                </a:solidFill>
                <a:cs typeface="Traditional Arabic" pitchFamily="2" charset="-78"/>
                <a:sym typeface="AGA Arabesque" pitchFamily="2" charset="2"/>
              </a:rPr>
              <a:t>بناء الحجرات</a:t>
            </a:r>
            <a:r>
              <a:rPr lang="ar-SA" sz="3600" b="1" smtClean="0">
                <a:solidFill>
                  <a:srgbClr val="103840"/>
                </a:solidFill>
                <a:cs typeface="Traditional Arabic" pitchFamily="2" charset="-78"/>
                <a:sym typeface="AGA Arabesque" pitchFamily="2" charset="2"/>
              </a:rPr>
              <a:t> </a:t>
            </a:r>
          </a:p>
          <a:p>
            <a:pPr marL="623888" indent="-514350">
              <a:buSzPct val="70000"/>
              <a:buFont typeface="Wingdings" pitchFamily="2" charset="2"/>
              <a:buChar char="q"/>
            </a:pPr>
            <a:endParaRPr lang="ar-SA" sz="3600" b="1" smtClean="0">
              <a:solidFill>
                <a:srgbClr val="103840"/>
              </a:solidFill>
              <a:cs typeface="Traditional Arabic" pitchFamily="2" charset="-78"/>
              <a:sym typeface="AGA Arabesque" pitchFamily="2" charset="2"/>
            </a:endParaRPr>
          </a:p>
          <a:p>
            <a:pPr marL="623888" indent="-514350">
              <a:buSzPct val="70000"/>
              <a:buFont typeface="Wingdings" pitchFamily="2" charset="2"/>
              <a:buChar char="q"/>
            </a:pPr>
            <a:r>
              <a:rPr lang="ar-SA" sz="4000" b="1" smtClean="0">
                <a:solidFill>
                  <a:srgbClr val="103840"/>
                </a:solidFill>
                <a:cs typeface="Traditional Arabic" pitchFamily="2" charset="-78"/>
                <a:sym typeface="AGA Arabesque" pitchFamily="2" charset="2"/>
              </a:rPr>
              <a:t>أهمية المسجد في زمنه </a:t>
            </a:r>
            <a:r>
              <a:rPr lang="en-US" sz="4000" b="1" smtClean="0">
                <a:solidFill>
                  <a:srgbClr val="103840"/>
                </a:solidFill>
                <a:cs typeface="Traditional Arabic" pitchFamily="2" charset="-78"/>
                <a:sym typeface="AGA Arabesque" pitchFamily="2" charset="2"/>
              </a:rPr>
              <a:t></a:t>
            </a:r>
            <a:endParaRPr lang="ar-SA" sz="4000" b="1" smtClean="0">
              <a:solidFill>
                <a:srgbClr val="103840"/>
              </a:solidFill>
              <a:cs typeface="Traditional Arabic" pitchFamily="2" charset="-78"/>
              <a:sym typeface="AGA Arabesque" pitchFamily="2" charset="2"/>
            </a:endParaRPr>
          </a:p>
          <a:p>
            <a:pPr marL="623888" indent="-514350">
              <a:buSzPct val="70000"/>
              <a:buFont typeface="Wingdings" pitchFamily="2" charset="2"/>
              <a:buChar char="q"/>
            </a:pPr>
            <a:endParaRPr lang="ar-SA" sz="3600" b="1" smtClean="0">
              <a:solidFill>
                <a:srgbClr val="103840"/>
              </a:solidFill>
              <a:cs typeface="Traditional Arabic" pitchFamily="2" charset="-78"/>
              <a:sym typeface="AGA Arabesque" pitchFamily="2" charset="2"/>
            </a:endParaRPr>
          </a:p>
          <a:p>
            <a:pPr marL="623888" indent="-514350">
              <a:buSzPct val="70000"/>
              <a:buFont typeface="Wingdings" pitchFamily="2" charset="2"/>
              <a:buChar char="q"/>
            </a:pPr>
            <a:r>
              <a:rPr lang="ar-SA" sz="4000" b="1" smtClean="0">
                <a:solidFill>
                  <a:srgbClr val="103840"/>
                </a:solidFill>
                <a:cs typeface="Traditional Arabic" pitchFamily="2" charset="-78"/>
                <a:sym typeface="AGA Arabesque" pitchFamily="2" charset="2"/>
              </a:rPr>
              <a:t>الأذان في أوائل الهجرة</a:t>
            </a:r>
            <a:endParaRPr lang="en-US" sz="4000" b="1" smtClean="0">
              <a:solidFill>
                <a:srgbClr val="103840"/>
              </a:solidFill>
              <a:cs typeface="Traditional Arabic" pitchFamily="2" charset="-78"/>
              <a:sym typeface="AGA Arabesque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 bwMode="auto">
          <a:xfrm>
            <a:off x="533400" y="228600"/>
            <a:ext cx="8229600" cy="9906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5400" smtClean="0">
                <a:solidFill>
                  <a:srgbClr val="237F91"/>
                </a:solidFill>
                <a:effectLst/>
                <a:cs typeface="DecoType Thuluth" pitchFamily="2" charset="-78"/>
              </a:rPr>
              <a:t>بناء مجتمع جديد</a:t>
            </a:r>
            <a:endParaRPr lang="en-US" sz="5400" smtClean="0">
              <a:solidFill>
                <a:srgbClr val="237F91"/>
              </a:solidFill>
              <a:effectLst/>
              <a:cs typeface="DecoType Thuluth" pitchFamily="2" charset="-78"/>
            </a:endParaRPr>
          </a:p>
        </p:txBody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>
          <a:xfrm>
            <a:off x="0" y="1371600"/>
            <a:ext cx="9144000" cy="5257800"/>
          </a:xfrm>
        </p:spPr>
        <p:txBody>
          <a:bodyPr/>
          <a:lstStyle/>
          <a:p>
            <a:pPr marL="623888" indent="-514350">
              <a:lnSpc>
                <a:spcPct val="90000"/>
              </a:lnSpc>
              <a:buSzPct val="70000"/>
              <a:buFont typeface="Wingdings" pitchFamily="2" charset="2"/>
              <a:buChar char="q"/>
            </a:pPr>
            <a:r>
              <a:rPr lang="ar-SA" sz="4000" b="1" smtClean="0">
                <a:solidFill>
                  <a:srgbClr val="103840"/>
                </a:solidFill>
                <a:cs typeface="Traditional Arabic" pitchFamily="2" charset="-78"/>
                <a:sym typeface="AGA Arabesque" pitchFamily="2" charset="2"/>
              </a:rPr>
              <a:t>المؤاخاة بين المسلمين على المواساة</a:t>
            </a:r>
          </a:p>
          <a:p>
            <a:pPr marL="623888" indent="-514350">
              <a:lnSpc>
                <a:spcPct val="90000"/>
              </a:lnSpc>
              <a:buSzPct val="70000"/>
              <a:buFont typeface="Wingdings" pitchFamily="2" charset="2"/>
              <a:buChar char="q"/>
            </a:pPr>
            <a:endParaRPr lang="ar-SA" sz="1600" b="1" smtClean="0">
              <a:solidFill>
                <a:srgbClr val="103840"/>
              </a:solidFill>
              <a:cs typeface="Traditional Arabic" pitchFamily="2" charset="-78"/>
              <a:sym typeface="AGA Arabesque" pitchFamily="2" charset="2"/>
            </a:endParaRPr>
          </a:p>
          <a:p>
            <a:pPr marL="623888" indent="-514350">
              <a:lnSpc>
                <a:spcPct val="90000"/>
              </a:lnSpc>
              <a:buSzPct val="70000"/>
              <a:buFont typeface="Wingdings" pitchFamily="2" charset="2"/>
              <a:buChar char="q"/>
            </a:pPr>
            <a:r>
              <a:rPr lang="ar-SA" sz="4000" b="1" smtClean="0">
                <a:solidFill>
                  <a:srgbClr val="103840"/>
                </a:solidFill>
                <a:cs typeface="Traditional Arabic" pitchFamily="2" charset="-78"/>
                <a:sym typeface="AGA Arabesque" pitchFamily="2" charset="2"/>
              </a:rPr>
              <a:t>معنى المؤاخاة :</a:t>
            </a:r>
          </a:p>
          <a:p>
            <a:pPr marL="623888" indent="-514350">
              <a:lnSpc>
                <a:spcPct val="90000"/>
              </a:lnSpc>
              <a:buSzPct val="70000"/>
              <a:buFont typeface="Wingdings" pitchFamily="2" charset="2"/>
              <a:buAutoNum type="arabicParenR"/>
            </a:pPr>
            <a:r>
              <a:rPr lang="ar-SA" sz="3500" b="1" smtClean="0">
                <a:solidFill>
                  <a:srgbClr val="103840"/>
                </a:solidFill>
                <a:cs typeface="Traditional Arabic" pitchFamily="2" charset="-78"/>
                <a:sym typeface="AGA Arabesque" pitchFamily="2" charset="2"/>
              </a:rPr>
              <a:t>أن تذوب عصبيات الجاهلية فلا حمية إلا للإسلام</a:t>
            </a:r>
          </a:p>
          <a:p>
            <a:pPr marL="623888" indent="-514350">
              <a:lnSpc>
                <a:spcPct val="90000"/>
              </a:lnSpc>
              <a:buSzPct val="70000"/>
              <a:buFont typeface="Wingdings" pitchFamily="2" charset="2"/>
              <a:buAutoNum type="arabicParenR"/>
            </a:pPr>
            <a:r>
              <a:rPr lang="ar-SA" sz="3500" b="1" smtClean="0">
                <a:solidFill>
                  <a:srgbClr val="103840"/>
                </a:solidFill>
                <a:cs typeface="Traditional Arabic" pitchFamily="2" charset="-78"/>
                <a:sym typeface="AGA Arabesque" pitchFamily="2" charset="2"/>
              </a:rPr>
              <a:t>وأن تسقط فوارق النسب والوطن فلا يتقدم أحد ولا يتأخر إلا بتقواه </a:t>
            </a:r>
          </a:p>
          <a:p>
            <a:pPr marL="623888" indent="-514350">
              <a:lnSpc>
                <a:spcPct val="90000"/>
              </a:lnSpc>
              <a:buSzPct val="70000"/>
              <a:buFont typeface="Wingdings" pitchFamily="2" charset="2"/>
              <a:buChar char="q"/>
            </a:pPr>
            <a:endParaRPr lang="ar-SA" sz="3500" b="1" smtClean="0">
              <a:solidFill>
                <a:srgbClr val="103840"/>
              </a:solidFill>
              <a:cs typeface="Traditional Arabic" pitchFamily="2" charset="-78"/>
              <a:sym typeface="AGA Arabesque" pitchFamily="2" charset="2"/>
            </a:endParaRPr>
          </a:p>
          <a:p>
            <a:pPr marL="623888" indent="-514350">
              <a:lnSpc>
                <a:spcPct val="90000"/>
              </a:lnSpc>
              <a:buSzPct val="70000"/>
              <a:buFont typeface="Wingdings" pitchFamily="2" charset="2"/>
              <a:buChar char="q"/>
            </a:pPr>
            <a:r>
              <a:rPr lang="ar-SA" sz="4000" b="1" smtClean="0">
                <a:solidFill>
                  <a:srgbClr val="103840"/>
                </a:solidFill>
                <a:cs typeface="Traditional Arabic" pitchFamily="2" charset="-78"/>
                <a:sym typeface="AGA Arabesque" pitchFamily="2" charset="2"/>
              </a:rPr>
              <a:t>المؤاخاة ليست مجاملة</a:t>
            </a:r>
            <a:r>
              <a:rPr lang="ar-SA" sz="3600" b="1" smtClean="0">
                <a:solidFill>
                  <a:srgbClr val="103840"/>
                </a:solidFill>
                <a:cs typeface="Traditional Arabic" pitchFamily="2" charset="-78"/>
                <a:sym typeface="AGA Arabesque" pitchFamily="2" charset="2"/>
              </a:rPr>
              <a:t> </a:t>
            </a:r>
            <a:r>
              <a:rPr lang="ar-SA" sz="3400" b="1" smtClean="0">
                <a:solidFill>
                  <a:srgbClr val="103840"/>
                </a:solidFill>
                <a:cs typeface="Traditional Arabic" pitchFamily="2" charset="-78"/>
                <a:sym typeface="AGA Arabesque" pitchFamily="2" charset="2"/>
              </a:rPr>
              <a:t>(أي ليست عقد فارغ بل عقد نافذ)</a:t>
            </a:r>
          </a:p>
          <a:p>
            <a:pPr marL="623888" indent="-514350">
              <a:lnSpc>
                <a:spcPct val="90000"/>
              </a:lnSpc>
              <a:buSzPct val="70000"/>
              <a:buFont typeface="Wingdings" pitchFamily="2" charset="2"/>
              <a:buNone/>
            </a:pPr>
            <a:r>
              <a:rPr lang="ar-SA" sz="3600" b="1" smtClean="0">
                <a:solidFill>
                  <a:srgbClr val="103840"/>
                </a:solidFill>
                <a:cs typeface="Traditional Arabic" pitchFamily="2" charset="-78"/>
                <a:sym typeface="AGA Arabesque" pitchFamily="2" charset="2"/>
              </a:rPr>
              <a:t>     (مثال عبد الرحمن بن عوف وسعد بن الربيع)</a:t>
            </a:r>
          </a:p>
          <a:p>
            <a:pPr marL="623888" indent="-514350">
              <a:lnSpc>
                <a:spcPct val="90000"/>
              </a:lnSpc>
              <a:buSzPct val="70000"/>
              <a:buFont typeface="Wingdings" pitchFamily="2" charset="2"/>
              <a:buChar char="q"/>
            </a:pPr>
            <a:endParaRPr lang="ar-SA" sz="1600" b="1" smtClean="0">
              <a:solidFill>
                <a:srgbClr val="103840"/>
              </a:solidFill>
              <a:cs typeface="Traditional Arabic" pitchFamily="2" charset="-78"/>
              <a:sym typeface="AGA Arabesque" pitchFamily="2" charset="2"/>
            </a:endParaRPr>
          </a:p>
          <a:p>
            <a:pPr marL="623888" indent="-514350">
              <a:lnSpc>
                <a:spcPct val="90000"/>
              </a:lnSpc>
              <a:buSzPct val="70000"/>
              <a:buFont typeface="Wingdings" pitchFamily="2" charset="2"/>
              <a:buChar char="q"/>
            </a:pPr>
            <a:r>
              <a:rPr lang="ar-SA" sz="4000" b="1" smtClean="0">
                <a:solidFill>
                  <a:srgbClr val="103840"/>
                </a:solidFill>
                <a:cs typeface="Traditional Arabic" pitchFamily="2" charset="-78"/>
                <a:sym typeface="AGA Arabesque" pitchFamily="2" charset="2"/>
              </a:rPr>
              <a:t>اقسم بيننا وبين إخواننا النخيل</a:t>
            </a:r>
            <a:endParaRPr lang="en-US" sz="4000" b="1" smtClean="0">
              <a:solidFill>
                <a:srgbClr val="103840"/>
              </a:solidFill>
              <a:cs typeface="Traditional Arabic" pitchFamily="2" charset="-78"/>
              <a:sym typeface="AGA Arabesque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/>
          </p:nvPr>
        </p:nvSpPr>
        <p:spPr bwMode="auto">
          <a:xfrm>
            <a:off x="533400" y="228600"/>
            <a:ext cx="8229600" cy="9906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5400" smtClean="0">
                <a:solidFill>
                  <a:srgbClr val="237F91"/>
                </a:solidFill>
                <a:effectLst/>
                <a:cs typeface="DecoType Thuluth" pitchFamily="2" charset="-78"/>
              </a:rPr>
              <a:t>ميثاق التحالف</a:t>
            </a:r>
            <a:endParaRPr lang="en-US" sz="5400" smtClean="0">
              <a:solidFill>
                <a:srgbClr val="237F91"/>
              </a:solidFill>
              <a:effectLst/>
              <a:cs typeface="DecoType Thuluth" pitchFamily="2" charset="-78"/>
            </a:endParaRPr>
          </a:p>
        </p:txBody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8915400" cy="5257800"/>
          </a:xfrm>
        </p:spPr>
        <p:txBody>
          <a:bodyPr/>
          <a:lstStyle/>
          <a:p>
            <a:pPr marL="623888" indent="-514350">
              <a:buSzPct val="70000"/>
              <a:buFont typeface="Wingdings" pitchFamily="2" charset="2"/>
              <a:buChar char="q"/>
            </a:pPr>
            <a:r>
              <a:rPr lang="ar-SA" sz="3600" b="1" smtClean="0">
                <a:solidFill>
                  <a:srgbClr val="103840"/>
                </a:solidFill>
                <a:cs typeface="Traditional Arabic" pitchFamily="2" charset="-78"/>
                <a:sym typeface="AGA Arabesque" pitchFamily="2" charset="2"/>
              </a:rPr>
              <a:t>فوائد تستنبط من الوثيقة :</a:t>
            </a:r>
          </a:p>
          <a:p>
            <a:pPr marL="623888" indent="-514350">
              <a:buSzPct val="70000"/>
              <a:buFont typeface="Wingdings" pitchFamily="2" charset="2"/>
              <a:buNone/>
            </a:pPr>
            <a:endParaRPr lang="ar-SA" sz="3600" b="1" smtClean="0">
              <a:solidFill>
                <a:srgbClr val="103840"/>
              </a:solidFill>
              <a:cs typeface="Traditional Arabic" pitchFamily="2" charset="-78"/>
              <a:sym typeface="AGA Arabesque" pitchFamily="2" charset="2"/>
            </a:endParaRPr>
          </a:p>
        </p:txBody>
      </p:sp>
      <p:sp>
        <p:nvSpPr>
          <p:cNvPr id="80902" name="AutoShape 6"/>
          <p:cNvSpPr>
            <a:spLocks noChangeArrowheads="1"/>
          </p:cNvSpPr>
          <p:nvPr/>
        </p:nvSpPr>
        <p:spPr bwMode="auto">
          <a:xfrm>
            <a:off x="4267200" y="1828800"/>
            <a:ext cx="4395788" cy="104298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3200" b="1">
                <a:solidFill>
                  <a:schemeClr val="bg1"/>
                </a:solidFill>
                <a:cs typeface="Traditional Arabic" pitchFamily="2" charset="-78"/>
              </a:rPr>
              <a:t>1- تحديد مفهوم الأمة </a:t>
            </a:r>
            <a:endParaRPr lang="en-US" sz="3200" b="1">
              <a:solidFill>
                <a:schemeClr val="bg1"/>
              </a:solidFill>
              <a:cs typeface="Traditional Arabic" pitchFamily="2" charset="-78"/>
            </a:endParaRPr>
          </a:p>
        </p:txBody>
      </p:sp>
      <p:sp>
        <p:nvSpPr>
          <p:cNvPr id="80904" name="AutoShape 8"/>
          <p:cNvSpPr>
            <a:spLocks noChangeArrowheads="1"/>
          </p:cNvSpPr>
          <p:nvPr/>
        </p:nvSpPr>
        <p:spPr bwMode="auto">
          <a:xfrm>
            <a:off x="4267200" y="3048000"/>
            <a:ext cx="4419600" cy="104298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3200" b="1">
                <a:solidFill>
                  <a:schemeClr val="bg1"/>
                </a:solidFill>
                <a:cs typeface="Traditional Arabic" pitchFamily="2" charset="-78"/>
              </a:rPr>
              <a:t>2- رد المرجعية إلى الله ورسوله </a:t>
            </a:r>
            <a:r>
              <a:rPr lang="en-US" sz="3200" b="1">
                <a:solidFill>
                  <a:schemeClr val="bg1"/>
                </a:solidFill>
                <a:cs typeface="Traditional Arabic" pitchFamily="2" charset="-78"/>
                <a:sym typeface="AGA Arabesque" pitchFamily="2" charset="2"/>
              </a:rPr>
              <a:t></a:t>
            </a:r>
          </a:p>
        </p:txBody>
      </p:sp>
      <p:sp>
        <p:nvSpPr>
          <p:cNvPr id="80907" name="AutoShape 11"/>
          <p:cNvSpPr>
            <a:spLocks noChangeArrowheads="1"/>
          </p:cNvSpPr>
          <p:nvPr/>
        </p:nvSpPr>
        <p:spPr bwMode="auto">
          <a:xfrm>
            <a:off x="4267200" y="4267200"/>
            <a:ext cx="4395788" cy="104298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3200" b="1">
                <a:solidFill>
                  <a:schemeClr val="bg1"/>
                </a:solidFill>
                <a:cs typeface="Traditional Arabic" pitchFamily="2" charset="-78"/>
              </a:rPr>
              <a:t>3- تحديد إقليم الدولة</a:t>
            </a:r>
            <a:endParaRPr lang="en-US" sz="3200" b="1">
              <a:solidFill>
                <a:schemeClr val="bg1"/>
              </a:solidFill>
              <a:cs typeface="Traditional Arabic" pitchFamily="2" charset="-78"/>
            </a:endParaRPr>
          </a:p>
        </p:txBody>
      </p:sp>
      <p:sp>
        <p:nvSpPr>
          <p:cNvPr id="80908" name="AutoShape 12"/>
          <p:cNvSpPr>
            <a:spLocks noChangeArrowheads="1"/>
          </p:cNvSpPr>
          <p:nvPr/>
        </p:nvSpPr>
        <p:spPr bwMode="auto">
          <a:xfrm>
            <a:off x="4267200" y="5486400"/>
            <a:ext cx="4419600" cy="104298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3200" b="1">
                <a:solidFill>
                  <a:schemeClr val="bg1"/>
                </a:solidFill>
                <a:cs typeface="Traditional Arabic" pitchFamily="2" charset="-78"/>
              </a:rPr>
              <a:t>4- حفظ الحريات وحقوق الإنسان</a:t>
            </a:r>
            <a:endParaRPr lang="en-US" sz="3200" b="1">
              <a:solidFill>
                <a:schemeClr val="bg1"/>
              </a:solidFill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  <p:bldP spid="80902" grpId="0" animBg="1"/>
      <p:bldP spid="80904" grpId="0" animBg="1"/>
      <p:bldP spid="80907" grpId="0" animBg="1"/>
      <p:bldP spid="809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/>
          <p:cNvSpPr>
            <a:spLocks noChangeArrowheads="1"/>
          </p:cNvSpPr>
          <p:nvPr/>
        </p:nvSpPr>
        <p:spPr bwMode="auto">
          <a:xfrm rot="16200000">
            <a:off x="2628900" y="-419100"/>
            <a:ext cx="3886200" cy="7010400"/>
          </a:xfrm>
          <a:prstGeom prst="flowChartDisplay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rtl="0"/>
            <a:r>
              <a:rPr lang="ar-SA" sz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؟</a:t>
            </a:r>
            <a:endParaRPr lang="en-US" sz="30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4906963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endParaRPr lang="ar-SA" sz="2900" b="1" smtClean="0"/>
          </a:p>
          <a:p>
            <a:endParaRPr lang="en-US" sz="2300" smtClean="0">
              <a:cs typeface="Arial" charset="0"/>
            </a:endParaRPr>
          </a:p>
        </p:txBody>
      </p:sp>
      <p:sp>
        <p:nvSpPr>
          <p:cNvPr id="71684" name="Rectangle 4"/>
          <p:cNvSpPr>
            <a:spLocks noGrp="1"/>
          </p:cNvSpPr>
          <p:nvPr>
            <p:ph type="title"/>
          </p:nvPr>
        </p:nvSpPr>
        <p:spPr bwMode="auto">
          <a:xfrm>
            <a:off x="304800" y="990600"/>
            <a:ext cx="8229600" cy="4191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ar-SA" altLang="zh-CN" sz="9100" b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ecoType Naskh Variants" pitchFamily="2" charset="-78"/>
              </a:rPr>
              <a:t>سبحانك اللهم وبحمدك</a:t>
            </a:r>
            <a:br>
              <a:rPr lang="ar-SA" altLang="zh-CN" sz="9100" b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ecoType Naskh Variants" pitchFamily="2" charset="-78"/>
              </a:rPr>
            </a:br>
            <a:r>
              <a:rPr lang="ar-SA" altLang="zh-CN" sz="9100" b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ecoType Naskh Variants" pitchFamily="2" charset="-78"/>
              </a:rPr>
              <a:t>أشهد أن لا إله إلا أنت</a:t>
            </a:r>
            <a:br>
              <a:rPr lang="ar-SA" altLang="zh-CN" sz="9100" b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ecoType Naskh Variants" pitchFamily="2" charset="-78"/>
              </a:rPr>
            </a:br>
            <a:r>
              <a:rPr lang="ar-SA" altLang="zh-CN" sz="9100" b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ecoType Naskh Variants" pitchFamily="2" charset="-78"/>
              </a:rPr>
              <a:t>أستغفرك وأتوب إليك</a:t>
            </a:r>
            <a:endParaRPr lang="en-US" sz="10300" b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cs typeface="DecoType Naskh Variant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 bwMode="auto">
          <a:xfrm>
            <a:off x="228600" y="1676400"/>
            <a:ext cx="7772400" cy="1371600"/>
          </a:xfrm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8000" b="0" smtClean="0">
                <a:solidFill>
                  <a:srgbClr val="003300"/>
                </a:solidFill>
                <a:effectLst/>
                <a:latin typeface="Verdana" pitchFamily="34" charset="0"/>
                <a:cs typeface="MCS Taybah E_I 3d." pitchFamily="2" charset="-78"/>
              </a:rPr>
              <a:t>إلى المدينة</a:t>
            </a:r>
            <a:r>
              <a:rPr lang="ar-SA" sz="8000" b="0" smtClean="0">
                <a:solidFill>
                  <a:srgbClr val="003300"/>
                </a:solidFill>
                <a:effectLst/>
                <a:latin typeface="Verdana" pitchFamily="34" charset="0"/>
                <a:cs typeface="MCS Taybah E_I 3d." pitchFamily="2" charset="-78"/>
                <a:sym typeface="AGA Arabesque" pitchFamily="2" charset="2"/>
              </a:rPr>
              <a:t> </a:t>
            </a:r>
            <a:endParaRPr lang="en-US" sz="5700" b="0" smtClean="0">
              <a:solidFill>
                <a:srgbClr val="003300"/>
              </a:solidFill>
              <a:effectLst/>
              <a:latin typeface="Verdana" pitchFamily="34" charset="0"/>
              <a:cs typeface="Arial" charset="0"/>
              <a:sym typeface="AGA Arabesque" pitchFamily="2" charset="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01" name="Picture 9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8153400" cy="6324600"/>
          </a:xfrm>
          <a:prstGeom prst="rect">
            <a:avLst/>
          </a:prstGeom>
          <a:noFill/>
        </p:spPr>
      </p:pic>
      <p:sp>
        <p:nvSpPr>
          <p:cNvPr id="85006" name="Rectangle 14"/>
          <p:cNvSpPr>
            <a:spLocks noGrp="1"/>
          </p:cNvSpPr>
          <p:nvPr>
            <p:ph type="body" idx="1"/>
          </p:nvPr>
        </p:nvSpPr>
        <p:spPr>
          <a:xfrm>
            <a:off x="914400" y="4267200"/>
            <a:ext cx="2286000" cy="457200"/>
          </a:xfrm>
        </p:spPr>
        <p:txBody>
          <a:bodyPr/>
          <a:lstStyle/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ar-SA" sz="3200" b="1" smtClean="0">
                <a:cs typeface="Traditional Arabic" pitchFamily="2" charset="-78"/>
              </a:rPr>
              <a:t>بنو سالم بن عوف</a:t>
            </a:r>
            <a:endParaRPr lang="en-US" sz="3200" b="1" smtClean="0">
              <a:cs typeface="Traditional Arabic" pitchFamily="2" charset="-78"/>
            </a:endParaRPr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>
            <a:off x="3124200" y="45720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/>
          <p:cNvPicPr>
            <a:picLocks noChangeAspect="1" noChangeArrowheads="1"/>
          </p:cNvPicPr>
          <p:nvPr>
            <p:ph type="sub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685800"/>
            <a:ext cx="7772400" cy="5638800"/>
          </a:xfrm>
          <a:solidFill>
            <a:schemeClr val="accent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>
          <a:xfrm>
            <a:off x="533400" y="228600"/>
            <a:ext cx="8229600" cy="9906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5400" smtClean="0">
                <a:solidFill>
                  <a:srgbClr val="237F91"/>
                </a:solidFill>
                <a:effectLst/>
                <a:cs typeface="DecoType Thuluth" pitchFamily="2" charset="-78"/>
              </a:rPr>
              <a:t>الدخول في المدينة</a:t>
            </a:r>
            <a:endParaRPr lang="en-US" sz="5400" smtClean="0">
              <a:solidFill>
                <a:srgbClr val="237F91"/>
              </a:solidFill>
              <a:effectLst/>
              <a:cs typeface="DecoType Thuluth" pitchFamily="2" charset="-78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915400" cy="5257800"/>
          </a:xfrm>
        </p:spPr>
        <p:txBody>
          <a:bodyPr/>
          <a:lstStyle/>
          <a:p>
            <a:pPr marL="623888" indent="-514350">
              <a:buSzPct val="70000"/>
              <a:buFont typeface="Wingdings" pitchFamily="2" charset="2"/>
              <a:buNone/>
            </a:pPr>
            <a:r>
              <a:rPr lang="ar-SA" sz="4000" b="1" smtClean="0">
                <a:solidFill>
                  <a:srgbClr val="103840"/>
                </a:solidFill>
                <a:cs typeface="Traditional Arabic" pitchFamily="2" charset="-78"/>
                <a:sym typeface="AGA Arabesque" pitchFamily="2" charset="2"/>
              </a:rPr>
              <a:t>أهم الأحداث :</a:t>
            </a:r>
          </a:p>
          <a:p>
            <a:pPr marL="623888" indent="-514350">
              <a:buSzPct val="70000"/>
              <a:buFont typeface="Wingdings" pitchFamily="2" charset="2"/>
              <a:buNone/>
            </a:pPr>
            <a:endParaRPr lang="ar-SA" sz="2000" b="1" smtClean="0">
              <a:solidFill>
                <a:srgbClr val="103840"/>
              </a:solidFill>
              <a:cs typeface="Traditional Arabic" pitchFamily="2" charset="-78"/>
              <a:sym typeface="AGA Arabesque" pitchFamily="2" charset="2"/>
            </a:endParaRPr>
          </a:p>
          <a:p>
            <a:pPr marL="623888" indent="-514350">
              <a:buSzPct val="70000"/>
              <a:buFont typeface="Wingdings" pitchFamily="2" charset="2"/>
              <a:buChar char="q"/>
            </a:pPr>
            <a:r>
              <a:rPr lang="ar-SA" sz="4000" b="1" smtClean="0">
                <a:solidFill>
                  <a:srgbClr val="103840"/>
                </a:solidFill>
                <a:cs typeface="Traditional Arabic" pitchFamily="2" charset="-78"/>
                <a:sym typeface="AGA Arabesque" pitchFamily="2" charset="2"/>
              </a:rPr>
              <a:t>يثرب إلى المدينة المنورة</a:t>
            </a:r>
          </a:p>
          <a:p>
            <a:pPr marL="623888" indent="-514350">
              <a:buSzPct val="70000"/>
              <a:buFont typeface="Wingdings" pitchFamily="2" charset="2"/>
              <a:buNone/>
            </a:pPr>
            <a:endParaRPr lang="ar-SA" sz="2000" b="1" smtClean="0">
              <a:solidFill>
                <a:srgbClr val="103840"/>
              </a:solidFill>
              <a:cs typeface="Traditional Arabic" pitchFamily="2" charset="-78"/>
              <a:sym typeface="AGA Arabesque" pitchFamily="2" charset="2"/>
            </a:endParaRPr>
          </a:p>
          <a:p>
            <a:pPr marL="623888" indent="-514350">
              <a:buSzPct val="70000"/>
              <a:buFont typeface="Wingdings" pitchFamily="2" charset="2"/>
              <a:buChar char="q"/>
            </a:pPr>
            <a:r>
              <a:rPr lang="ar-SA" sz="3600" b="1" smtClean="0">
                <a:solidFill>
                  <a:srgbClr val="103840"/>
                </a:solidFill>
                <a:cs typeface="Traditional Arabic" pitchFamily="2" charset="-78"/>
                <a:sym typeface="AGA Arabesque" pitchFamily="2" charset="2"/>
              </a:rPr>
              <a:t> </a:t>
            </a:r>
            <a:r>
              <a:rPr lang="ar-SA" sz="4000" b="1" smtClean="0">
                <a:solidFill>
                  <a:srgbClr val="103840"/>
                </a:solidFill>
                <a:cs typeface="Traditional Arabic" pitchFamily="2" charset="-78"/>
                <a:sym typeface="AGA Arabesque" pitchFamily="2" charset="2"/>
              </a:rPr>
              <a:t>تنافس الأنصار على استضافة رسول الله </a:t>
            </a:r>
            <a:r>
              <a:rPr lang="en-US" sz="4000" b="1" smtClean="0">
                <a:solidFill>
                  <a:srgbClr val="103840"/>
                </a:solidFill>
                <a:cs typeface="Traditional Arabic" pitchFamily="2" charset="-78"/>
                <a:sym typeface="AGA Arabesque" pitchFamily="2" charset="2"/>
              </a:rPr>
              <a:t></a:t>
            </a:r>
            <a:endParaRPr lang="ar-SA" sz="4000" b="1" smtClean="0">
              <a:solidFill>
                <a:srgbClr val="103840"/>
              </a:solidFill>
              <a:cs typeface="Traditional Arabic" pitchFamily="2" charset="-78"/>
              <a:sym typeface="AGA Arabesque" pitchFamily="2" charset="2"/>
            </a:endParaRPr>
          </a:p>
          <a:p>
            <a:pPr marL="623888" indent="-514350">
              <a:buSzPct val="70000"/>
              <a:buFont typeface="Wingdings" pitchFamily="2" charset="2"/>
              <a:buNone/>
            </a:pPr>
            <a:endParaRPr lang="ar-SA" sz="2000" b="1" smtClean="0">
              <a:solidFill>
                <a:srgbClr val="103840"/>
              </a:solidFill>
              <a:cs typeface="Traditional Arabic" pitchFamily="2" charset="-78"/>
              <a:sym typeface="AGA Arabesque" pitchFamily="2" charset="2"/>
            </a:endParaRPr>
          </a:p>
          <a:p>
            <a:pPr marL="623888" indent="-514350">
              <a:buSzPct val="70000"/>
              <a:buFont typeface="Wingdings" pitchFamily="2" charset="2"/>
              <a:buChar char="q"/>
            </a:pPr>
            <a:r>
              <a:rPr lang="ar-SA" sz="4000" b="1" smtClean="0">
                <a:solidFill>
                  <a:srgbClr val="103840"/>
                </a:solidFill>
                <a:cs typeface="Traditional Arabic" pitchFamily="2" charset="-78"/>
                <a:sym typeface="AGA Arabesque" pitchFamily="2" charset="2"/>
              </a:rPr>
              <a:t>أبو أيوب الأنصاري ينال الشرف</a:t>
            </a:r>
          </a:p>
          <a:p>
            <a:pPr marL="623888" indent="-514350">
              <a:buSzPct val="70000"/>
              <a:buFont typeface="Wingdings" pitchFamily="2" charset="2"/>
              <a:buNone/>
            </a:pPr>
            <a:endParaRPr lang="ar-SA" sz="2000" b="1" smtClean="0">
              <a:solidFill>
                <a:srgbClr val="103840"/>
              </a:solidFill>
              <a:cs typeface="Traditional Arabic" pitchFamily="2" charset="-78"/>
              <a:sym typeface="AGA Arabesque" pitchFamily="2" charset="2"/>
            </a:endParaRPr>
          </a:p>
          <a:p>
            <a:pPr marL="623888" indent="-514350">
              <a:buSzPct val="70000"/>
              <a:buFont typeface="Wingdings" pitchFamily="2" charset="2"/>
              <a:buChar char="q"/>
            </a:pPr>
            <a:r>
              <a:rPr lang="ar-SA" sz="4000" b="1" smtClean="0">
                <a:solidFill>
                  <a:srgbClr val="103840"/>
                </a:solidFill>
                <a:cs typeface="Traditional Arabic" pitchFamily="2" charset="-78"/>
                <a:sym typeface="AGA Arabesque" pitchFamily="2" charset="2"/>
              </a:rPr>
              <a:t>وصول آل بيت النبي </a:t>
            </a:r>
            <a:r>
              <a:rPr lang="en-US" sz="4000" b="1" smtClean="0">
                <a:solidFill>
                  <a:srgbClr val="103840"/>
                </a:solidFill>
                <a:cs typeface="Traditional Arabic" pitchFamily="2" charset="-78"/>
                <a:sym typeface="AGA Arabesque" pitchFamily="2" charset="2"/>
              </a:rPr>
              <a:t></a:t>
            </a:r>
            <a:r>
              <a:rPr lang="ar-SA" sz="4000" b="1" smtClean="0">
                <a:solidFill>
                  <a:srgbClr val="103840"/>
                </a:solidFill>
                <a:cs typeface="Traditional Arabic" pitchFamily="2" charset="-78"/>
                <a:sym typeface="AGA Arabesque" pitchFamily="2" charset="2"/>
              </a:rPr>
              <a:t> من مكة</a:t>
            </a:r>
            <a:endParaRPr lang="en-US" sz="3600" b="1" smtClean="0">
              <a:solidFill>
                <a:srgbClr val="103840"/>
              </a:solidFill>
              <a:cs typeface="Traditional Arabic" pitchFamily="2" charset="-78"/>
              <a:sym typeface="AGA Arabesque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31763"/>
            <a:ext cx="8686800" cy="6594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 bwMode="auto">
          <a:xfrm>
            <a:off x="533400" y="228600"/>
            <a:ext cx="8229600" cy="9906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5400" smtClean="0">
                <a:solidFill>
                  <a:srgbClr val="237F91"/>
                </a:solidFill>
                <a:effectLst/>
                <a:cs typeface="DecoType Thuluth" pitchFamily="2" charset="-78"/>
              </a:rPr>
              <a:t>أحكام الهجرة</a:t>
            </a:r>
            <a:endParaRPr lang="en-US" sz="5400" smtClean="0">
              <a:solidFill>
                <a:srgbClr val="237F91"/>
              </a:solidFill>
              <a:effectLst/>
              <a:cs typeface="DecoType Thuluth" pitchFamily="2" charset="-78"/>
            </a:endParaRPr>
          </a:p>
        </p:txBody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8915400" cy="5257800"/>
          </a:xfrm>
        </p:spPr>
        <p:txBody>
          <a:bodyPr/>
          <a:lstStyle/>
          <a:p>
            <a:pPr marL="623888" indent="-514350">
              <a:buSzPct val="70000"/>
              <a:buFont typeface="Wingdings" pitchFamily="2" charset="2"/>
              <a:buChar char="q"/>
            </a:pPr>
            <a:r>
              <a:rPr lang="ar-SA" sz="4000" b="1" smtClean="0">
                <a:solidFill>
                  <a:srgbClr val="103840"/>
                </a:solidFill>
                <a:cs typeface="Traditional Arabic" pitchFamily="2" charset="-78"/>
                <a:sym typeface="AGA Arabesque" pitchFamily="2" charset="2"/>
              </a:rPr>
              <a:t>يستنبط من الهجرة النبوية حكمان شرعيان :</a:t>
            </a:r>
          </a:p>
          <a:p>
            <a:pPr marL="623888" indent="-514350">
              <a:buSzPct val="70000"/>
              <a:buFont typeface="Wingdings" pitchFamily="2" charset="2"/>
              <a:buNone/>
            </a:pPr>
            <a:endParaRPr lang="ar-SA" sz="2800" b="1" smtClean="0">
              <a:solidFill>
                <a:srgbClr val="103840"/>
              </a:solidFill>
              <a:cs typeface="Traditional Arabic" pitchFamily="2" charset="-78"/>
              <a:sym typeface="AGA Arabesque" pitchFamily="2" charset="2"/>
            </a:endParaRPr>
          </a:p>
          <a:p>
            <a:pPr marL="623888" indent="-514350">
              <a:buClr>
                <a:srgbClr val="237F91"/>
              </a:buClr>
              <a:buSzPct val="70000"/>
              <a:buFont typeface="Wingdings" pitchFamily="2" charset="2"/>
              <a:buAutoNum type="arabicParenR"/>
            </a:pPr>
            <a:r>
              <a:rPr lang="ar-SA" sz="4000" b="1" u="sng" smtClean="0">
                <a:solidFill>
                  <a:srgbClr val="103840"/>
                </a:solidFill>
                <a:cs typeface="Traditional Arabic" pitchFamily="2" charset="-78"/>
                <a:sym typeface="AGA Arabesque" pitchFamily="2" charset="2"/>
              </a:rPr>
              <a:t>وجوب</a:t>
            </a:r>
            <a:r>
              <a:rPr lang="ar-SA" sz="4000" b="1" smtClean="0">
                <a:solidFill>
                  <a:srgbClr val="103840"/>
                </a:solidFill>
                <a:cs typeface="Traditional Arabic" pitchFamily="2" charset="-78"/>
                <a:sym typeface="AGA Arabesque" pitchFamily="2" charset="2"/>
              </a:rPr>
              <a:t> الهجرة من دار الحرب إلى دار الإسلام ، ومثل دار الحرب كل مكان لا يتسنى للمسلم فيه من إقامة الشعائر الإسلامية الظاهرة من صلاة وصيام وأذان ونحوه</a:t>
            </a:r>
          </a:p>
          <a:p>
            <a:pPr marL="623888" indent="-514350">
              <a:buClr>
                <a:srgbClr val="237F91"/>
              </a:buClr>
              <a:buSzPct val="70000"/>
              <a:buFont typeface="Wingdings" pitchFamily="2" charset="2"/>
              <a:buAutoNum type="arabicParenR"/>
            </a:pPr>
            <a:r>
              <a:rPr lang="ar-SA" sz="4000" b="1" u="sng" smtClean="0">
                <a:solidFill>
                  <a:srgbClr val="103840"/>
                </a:solidFill>
                <a:cs typeface="Traditional Arabic" pitchFamily="2" charset="-78"/>
                <a:sym typeface="AGA Arabesque" pitchFamily="2" charset="2"/>
              </a:rPr>
              <a:t>وجوب</a:t>
            </a:r>
            <a:r>
              <a:rPr lang="ar-SA" sz="4000" b="1" smtClean="0">
                <a:solidFill>
                  <a:srgbClr val="103840"/>
                </a:solidFill>
                <a:cs typeface="Traditional Arabic" pitchFamily="2" charset="-78"/>
                <a:sym typeface="AGA Arabesque" pitchFamily="2" charset="2"/>
              </a:rPr>
              <a:t> نصرة المسلمين بعضهم لبعض مهما اختلفت ديارهم وبلادهم مادام ذلك ممكناً</a:t>
            </a:r>
            <a:endParaRPr lang="en-US" sz="3600" b="1" smtClean="0">
              <a:solidFill>
                <a:srgbClr val="103840"/>
              </a:solidFill>
              <a:cs typeface="Traditional Arabic" pitchFamily="2" charset="-78"/>
              <a:sym typeface="AGA Arabesque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2590800" y="2057400"/>
            <a:ext cx="3810000" cy="3429000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4800" b="1">
                <a:solidFill>
                  <a:schemeClr val="bg1"/>
                </a:solidFill>
                <a:cs typeface="DecoType Thuluth" pitchFamily="2" charset="-78"/>
              </a:rPr>
              <a:t>الحياة في المدينة</a:t>
            </a:r>
            <a:endParaRPr lang="en-US" sz="4800" b="1">
              <a:solidFill>
                <a:schemeClr val="bg1"/>
              </a:solidFill>
              <a:cs typeface="DecoType Thuluth" pitchFamily="2" charset="-78"/>
            </a:endParaRPr>
          </a:p>
        </p:txBody>
      </p:sp>
      <p:sp>
        <p:nvSpPr>
          <p:cNvPr id="76807" name="Oval 7"/>
          <p:cNvSpPr>
            <a:spLocks noChangeArrowheads="1"/>
          </p:cNvSpPr>
          <p:nvPr/>
        </p:nvSpPr>
        <p:spPr bwMode="auto">
          <a:xfrm>
            <a:off x="6629400" y="3429000"/>
            <a:ext cx="2286000" cy="2057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3200" b="1">
                <a:solidFill>
                  <a:srgbClr val="103840"/>
                </a:solidFill>
                <a:cs typeface="Traditional Arabic" pitchFamily="2" charset="-78"/>
              </a:rPr>
              <a:t>والثانية</a:t>
            </a:r>
          </a:p>
          <a:p>
            <a:pPr algn="ctr"/>
            <a:r>
              <a:rPr lang="ar-SA" sz="3200" b="1">
                <a:solidFill>
                  <a:schemeClr val="bg1"/>
                </a:solidFill>
                <a:cs typeface="Traditional Arabic" pitchFamily="2" charset="-78"/>
              </a:rPr>
              <a:t>الهدنة</a:t>
            </a:r>
          </a:p>
          <a:p>
            <a:pPr algn="ctr"/>
            <a:r>
              <a:rPr lang="ar-SA" sz="3200" b="1">
                <a:solidFill>
                  <a:schemeClr val="bg1"/>
                </a:solidFill>
                <a:cs typeface="Traditional Arabic" pitchFamily="2" charset="-78"/>
              </a:rPr>
              <a:t>6-8 هـ</a:t>
            </a:r>
            <a:endParaRPr lang="en-US" sz="3200" b="1">
              <a:solidFill>
                <a:schemeClr val="bg1"/>
              </a:solidFill>
              <a:cs typeface="Traditional Arabic" pitchFamily="2" charset="-78"/>
            </a:endParaRPr>
          </a:p>
        </p:txBody>
      </p:sp>
      <p:sp>
        <p:nvSpPr>
          <p:cNvPr id="76808" name="Oval 8"/>
          <p:cNvSpPr>
            <a:spLocks noChangeArrowheads="1"/>
          </p:cNvSpPr>
          <p:nvPr/>
        </p:nvSpPr>
        <p:spPr bwMode="auto">
          <a:xfrm>
            <a:off x="152400" y="3429000"/>
            <a:ext cx="2209800" cy="2209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3200" b="1">
                <a:solidFill>
                  <a:srgbClr val="103840"/>
                </a:solidFill>
                <a:cs typeface="Traditional Arabic" pitchFamily="2" charset="-78"/>
              </a:rPr>
              <a:t>والثالثة</a:t>
            </a:r>
          </a:p>
          <a:p>
            <a:pPr algn="ctr"/>
            <a:r>
              <a:rPr lang="ar-SA" sz="3200" b="1">
                <a:solidFill>
                  <a:srgbClr val="103840"/>
                </a:solidFill>
                <a:cs typeface="Traditional Arabic" pitchFamily="2" charset="-78"/>
              </a:rPr>
              <a:t> </a:t>
            </a:r>
            <a:r>
              <a:rPr lang="ar-SA" sz="3200" b="1">
                <a:solidFill>
                  <a:schemeClr val="bg1"/>
                </a:solidFill>
                <a:cs typeface="Traditional Arabic" pitchFamily="2" charset="-78"/>
              </a:rPr>
              <a:t>دخول الناس</a:t>
            </a:r>
          </a:p>
          <a:p>
            <a:pPr algn="ctr"/>
            <a:r>
              <a:rPr lang="ar-SA" sz="3200" b="1">
                <a:solidFill>
                  <a:schemeClr val="bg1"/>
                </a:solidFill>
                <a:cs typeface="Traditional Arabic" pitchFamily="2" charset="-78"/>
              </a:rPr>
              <a:t> في دين الله</a:t>
            </a:r>
          </a:p>
          <a:p>
            <a:pPr algn="ctr"/>
            <a:r>
              <a:rPr lang="ar-SA" sz="3200" b="1">
                <a:solidFill>
                  <a:schemeClr val="bg1"/>
                </a:solidFill>
                <a:cs typeface="Traditional Arabic" pitchFamily="2" charset="-78"/>
              </a:rPr>
              <a:t>8-11 هـ</a:t>
            </a:r>
            <a:endParaRPr lang="en-US" sz="3200" b="1">
              <a:solidFill>
                <a:schemeClr val="bg1"/>
              </a:solidFill>
              <a:cs typeface="Traditional Arabic" pitchFamily="2" charset="-78"/>
            </a:endParaRPr>
          </a:p>
        </p:txBody>
      </p:sp>
      <p:sp>
        <p:nvSpPr>
          <p:cNvPr id="76809" name="Oval 9"/>
          <p:cNvSpPr>
            <a:spLocks noChangeArrowheads="1"/>
          </p:cNvSpPr>
          <p:nvPr/>
        </p:nvSpPr>
        <p:spPr bwMode="auto">
          <a:xfrm>
            <a:off x="2971800" y="304800"/>
            <a:ext cx="2971800" cy="1600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3200" b="1">
                <a:solidFill>
                  <a:srgbClr val="103840"/>
                </a:solidFill>
                <a:cs typeface="Traditional Arabic" pitchFamily="2" charset="-78"/>
              </a:rPr>
              <a:t>المرحلة الأولى</a:t>
            </a:r>
          </a:p>
          <a:p>
            <a:pPr algn="ctr"/>
            <a:r>
              <a:rPr lang="ar-SA" sz="3200" b="1">
                <a:solidFill>
                  <a:schemeClr val="bg1"/>
                </a:solidFill>
                <a:cs typeface="Traditional Arabic" pitchFamily="2" charset="-78"/>
              </a:rPr>
              <a:t>مرحلة القلاقل والفتن</a:t>
            </a:r>
          </a:p>
          <a:p>
            <a:pPr algn="ctr"/>
            <a:r>
              <a:rPr lang="ar-SA" sz="3200" b="1">
                <a:solidFill>
                  <a:schemeClr val="bg1"/>
                </a:solidFill>
                <a:cs typeface="Traditional Arabic" pitchFamily="2" charset="-78"/>
              </a:rPr>
              <a:t>1-6 هـ</a:t>
            </a:r>
            <a:endParaRPr lang="en-US" sz="3200" b="1">
              <a:solidFill>
                <a:schemeClr val="bg1"/>
              </a:solidFill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animBg="1"/>
      <p:bldP spid="76807" grpId="0" animBg="1"/>
      <p:bldP spid="76808" grpId="0" animBg="1"/>
      <p:bldP spid="768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 bwMode="auto">
          <a:xfrm>
            <a:off x="533400" y="228600"/>
            <a:ext cx="8229600" cy="9906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5400" smtClean="0">
                <a:solidFill>
                  <a:srgbClr val="237F91"/>
                </a:solidFill>
                <a:effectLst/>
                <a:cs typeface="DecoType Thuluth" pitchFamily="2" charset="-78"/>
              </a:rPr>
              <a:t>المرحلة الأولى</a:t>
            </a:r>
            <a:endParaRPr lang="en-US" sz="5400" smtClean="0">
              <a:solidFill>
                <a:srgbClr val="237F91"/>
              </a:solidFill>
              <a:effectLst/>
              <a:cs typeface="DecoType Thuluth" pitchFamily="2" charset="-78"/>
            </a:endParaRP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8915400" cy="5257800"/>
          </a:xfrm>
        </p:spPr>
        <p:txBody>
          <a:bodyPr/>
          <a:lstStyle/>
          <a:p>
            <a:pPr marL="623888" indent="-514350">
              <a:buSzPct val="70000"/>
              <a:buFont typeface="Wingdings" pitchFamily="2" charset="2"/>
              <a:buChar char="q"/>
            </a:pPr>
            <a:r>
              <a:rPr lang="ar-SA" sz="4000" b="1" smtClean="0">
                <a:solidFill>
                  <a:srgbClr val="103840"/>
                </a:solidFill>
                <a:cs typeface="Traditional Arabic" pitchFamily="2" charset="-78"/>
                <a:sym typeface="AGA Arabesque" pitchFamily="2" charset="2"/>
              </a:rPr>
              <a:t>الحالة الراهنة في المدينة ( الأقوام الثلاثة ) :</a:t>
            </a:r>
          </a:p>
          <a:p>
            <a:pPr marL="623888" indent="-514350">
              <a:buSzPct val="70000"/>
              <a:buFont typeface="Wingdings" pitchFamily="2" charset="2"/>
              <a:buNone/>
            </a:pPr>
            <a:endParaRPr lang="en-US" sz="3600" b="1" smtClean="0">
              <a:solidFill>
                <a:srgbClr val="103840"/>
              </a:solidFill>
              <a:cs typeface="Traditional Arabic" pitchFamily="2" charset="-78"/>
              <a:sym typeface="AGA Arabesque" pitchFamily="2" charset="2"/>
            </a:endParaRPr>
          </a:p>
        </p:txBody>
      </p:sp>
      <p:sp>
        <p:nvSpPr>
          <p:cNvPr id="77829" name="AutoShape 5"/>
          <p:cNvSpPr>
            <a:spLocks noChangeArrowheads="1"/>
          </p:cNvSpPr>
          <p:nvPr/>
        </p:nvSpPr>
        <p:spPr bwMode="auto">
          <a:xfrm>
            <a:off x="3200400" y="1981200"/>
            <a:ext cx="5257800" cy="914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3900" b="1">
                <a:solidFill>
                  <a:schemeClr val="bg1"/>
                </a:solidFill>
                <a:cs typeface="Traditional Arabic" pitchFamily="2" charset="-78"/>
              </a:rPr>
              <a:t>1 - الصحابة الكرام البررة</a:t>
            </a:r>
            <a:endParaRPr lang="en-US" sz="3900" b="1">
              <a:solidFill>
                <a:schemeClr val="bg1"/>
              </a:solidFill>
              <a:cs typeface="Traditional Arabic" pitchFamily="2" charset="-78"/>
            </a:endParaRPr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3276600" y="3505200"/>
            <a:ext cx="5181600" cy="914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3900" b="1">
                <a:solidFill>
                  <a:schemeClr val="bg1"/>
                </a:solidFill>
                <a:cs typeface="Traditional Arabic" pitchFamily="2" charset="-78"/>
              </a:rPr>
              <a:t>2 - المشركون الذين لم يؤمنوا بعد</a:t>
            </a:r>
            <a:endParaRPr lang="en-US" sz="3900" b="1">
              <a:solidFill>
                <a:schemeClr val="bg1"/>
              </a:solidFill>
              <a:cs typeface="Traditional Arabic" pitchFamily="2" charset="-78"/>
            </a:endParaRP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auto">
          <a:xfrm>
            <a:off x="3276600" y="5029200"/>
            <a:ext cx="5181600" cy="914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3900" b="1">
                <a:solidFill>
                  <a:schemeClr val="bg1"/>
                </a:solidFill>
                <a:cs typeface="Traditional Arabic" pitchFamily="2" charset="-78"/>
              </a:rPr>
              <a:t>3 - اليهود</a:t>
            </a:r>
            <a:endParaRPr lang="en-US" sz="3900" b="1">
              <a:solidFill>
                <a:schemeClr val="bg1"/>
              </a:solidFill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  <p:bldP spid="77829" grpId="0" animBg="1"/>
      <p:bldP spid="77830" grpId="0" animBg="1"/>
      <p:bldP spid="7783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569</TotalTime>
  <Words>242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Lucida Sans Unicode</vt:lpstr>
      <vt:lpstr>Wingdings 3</vt:lpstr>
      <vt:lpstr>Verdana</vt:lpstr>
      <vt:lpstr>Wingdings 2</vt:lpstr>
      <vt:lpstr>Calibri</vt:lpstr>
      <vt:lpstr>MCS Taybah E_I 3d.</vt:lpstr>
      <vt:lpstr>AGA Arabesque</vt:lpstr>
      <vt:lpstr>Traditional Arabic</vt:lpstr>
      <vt:lpstr>DecoType Thuluth</vt:lpstr>
      <vt:lpstr>Wingdings</vt:lpstr>
      <vt:lpstr>DecoType Naskh Variants</vt:lpstr>
      <vt:lpstr>Concourse</vt:lpstr>
      <vt:lpstr>Slide 1</vt:lpstr>
      <vt:lpstr>إلى المدينة </vt:lpstr>
      <vt:lpstr>Slide 3</vt:lpstr>
      <vt:lpstr>Slide 4</vt:lpstr>
      <vt:lpstr>الدخول في المدينة</vt:lpstr>
      <vt:lpstr>Slide 6</vt:lpstr>
      <vt:lpstr>أحكام الهجرة</vt:lpstr>
      <vt:lpstr>Slide 8</vt:lpstr>
      <vt:lpstr>المرحلة الأولى</vt:lpstr>
      <vt:lpstr>بناء مجتمع جديد</vt:lpstr>
      <vt:lpstr>بناء مجتمع جديد</vt:lpstr>
      <vt:lpstr>ميثاق التحالف</vt:lpstr>
      <vt:lpstr>Slide 13</vt:lpstr>
      <vt:lpstr>سبحانك اللهم وبحمدك أشهد أن لا إله إلا أنت أستغفرك وأتوب إليك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المدينة</dc:title>
  <dc:creator>الدكتور حسن سندي</dc:creator>
  <cp:lastModifiedBy>zoom4</cp:lastModifiedBy>
  <cp:revision>93</cp:revision>
  <dcterms:created xsi:type="dcterms:W3CDTF">2007-05-26T14:06:32Z</dcterms:created>
  <dcterms:modified xsi:type="dcterms:W3CDTF">2019-03-13T07:52:18Z</dcterms:modified>
</cp:coreProperties>
</file>