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9" r:id="rId1"/>
  </p:sldMasterIdLst>
  <p:sldIdLst>
    <p:sldId id="256" r:id="rId2"/>
    <p:sldId id="264" r:id="rId3"/>
    <p:sldId id="261" r:id="rId4"/>
    <p:sldId id="260" r:id="rId5"/>
    <p:sldId id="259" r:id="rId6"/>
    <p:sldId id="258" r:id="rId7"/>
    <p:sldId id="257" r:id="rId8"/>
    <p:sldId id="263" r:id="rId9"/>
    <p:sldId id="262" r:id="rId10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864" autoAdjust="0"/>
    <p:restoredTop sz="94660"/>
  </p:normalViewPr>
  <p:slideViewPr>
    <p:cSldViewPr snapToGrid="0">
      <p:cViewPr>
        <p:scale>
          <a:sx n="66" d="100"/>
          <a:sy n="66" d="100"/>
        </p:scale>
        <p:origin x="-780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028999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769291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145314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85563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368591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69934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2690252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549327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9665125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075268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0880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9/18/2020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18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2" r:id="rId6"/>
    <p:sldLayoutId id="2147483728" r:id="rId7"/>
    <p:sldLayoutId id="2147483729" r:id="rId8"/>
    <p:sldLayoutId id="2147483730" r:id="rId9"/>
    <p:sldLayoutId id="2147483731" r:id="rId10"/>
    <p:sldLayoutId id="2147483733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ar.wikipedia.org/wiki/%D8%B9%D8%A8%D8%AF_%D8%A7%D9%84%D9%84%D9%87_%D8%A8%D9%86_%D8%B9%D8%A8%D8%AF_%D8%A7%D9%84%D8%B9%D8%B2%D9%8A%D8%B2_%D8%A2%D9%84_%D8%B3%D8%B9%D9%88%D8%AF" TargetMode="External"/><Relationship Id="rId3" Type="http://schemas.openxmlformats.org/officeDocument/2006/relationships/image" Target="../media/image2.jpg"/><Relationship Id="rId7" Type="http://schemas.openxmlformats.org/officeDocument/2006/relationships/hyperlink" Target="https://ar.wikipedia.org/wiki/201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ar.wikipedia.org/wiki/23_%D9%8A%D9%86%D8%A7%D9%8A%D8%B1" TargetMode="External"/><Relationship Id="rId5" Type="http://schemas.openxmlformats.org/officeDocument/2006/relationships/hyperlink" Target="https://ar.wikipedia.org/wiki/1436_%D9%87%D9%80" TargetMode="External"/><Relationship Id="rId4" Type="http://schemas.openxmlformats.org/officeDocument/2006/relationships/hyperlink" Target="https://ar.wikipedia.org/wiki/3_%D8%B1%D8%A8%D9%8A%D8%B9_%D8%A7%D9%84%D8%A2%D8%AE%D8%B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353C1207-D1C8-49E3-8837-E2B89D366F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8">
            <a:extLst>
              <a:ext uri="{FF2B5EF4-FFF2-40B4-BE49-F238E27FC236}">
                <a16:creationId xmlns:a16="http://schemas.microsoft.com/office/drawing/2014/main" xmlns="" id="{16B067B1-F4E5-4FDF-813D-C9E872E800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1">
            <a:extLst>
              <a:ext uri="{FF2B5EF4-FFF2-40B4-BE49-F238E27FC236}">
                <a16:creationId xmlns:a16="http://schemas.microsoft.com/office/drawing/2014/main" xmlns="" id="{E16520D4-24F2-497B-960D-BC64B0191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345" b="3386"/>
          <a:stretch/>
        </p:blipFill>
        <p:spPr>
          <a:xfrm>
            <a:off x="-1" y="10"/>
            <a:ext cx="12191999" cy="68579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31" name="Graphic 10">
            <a:extLst>
              <a:ext uri="{FF2B5EF4-FFF2-40B4-BE49-F238E27FC236}">
                <a16:creationId xmlns:a16="http://schemas.microsoft.com/office/drawing/2014/main" xmlns="" id="{DA506264-FB1C-44D1-BC70-B754FFF999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53874" y="71460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9">
            <a:extLst>
              <a:ext uri="{FF2B5EF4-FFF2-40B4-BE49-F238E27FC236}">
                <a16:creationId xmlns:a16="http://schemas.microsoft.com/office/drawing/2014/main" xmlns="" id="{E52F3FF4-54D2-42D9-98EC-88F86EA668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4538855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8">
            <a:extLst>
              <a:ext uri="{FF2B5EF4-FFF2-40B4-BE49-F238E27FC236}">
                <a16:creationId xmlns:a16="http://schemas.microsoft.com/office/drawing/2014/main" xmlns="" id="{7EBEEA28-1C39-47B7-B2A1-4176C07E6F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07611" y="55610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مربع نص 7">
            <a:extLst>
              <a:ext uri="{FF2B5EF4-FFF2-40B4-BE49-F238E27FC236}">
                <a16:creationId xmlns:a16="http://schemas.microsoft.com/office/drawing/2014/main" xmlns="" id="{FA7FDD47-D004-4A49-BBB0-7D7769ABB0AF}"/>
              </a:ext>
            </a:extLst>
          </p:cNvPr>
          <p:cNvSpPr txBox="1"/>
          <p:nvPr/>
        </p:nvSpPr>
        <p:spPr>
          <a:xfrm>
            <a:off x="1522919" y="778461"/>
            <a:ext cx="86280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EG" sz="8000" b="1" dirty="0">
                <a:solidFill>
                  <a:schemeClr val="bg2">
                    <a:lumMod val="10000"/>
                  </a:schemeClr>
                </a:solidFill>
              </a:rPr>
              <a:t>الدراسات الاجتماعية</a:t>
            </a:r>
            <a:endParaRPr lang="en-US" sz="80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5" name="مربع نص 9">
            <a:extLst>
              <a:ext uri="{FF2B5EF4-FFF2-40B4-BE49-F238E27FC236}">
                <a16:creationId xmlns:a16="http://schemas.microsoft.com/office/drawing/2014/main" xmlns="" id="{46AA1031-FFF3-42F1-90DD-4BC96E536911}"/>
              </a:ext>
            </a:extLst>
          </p:cNvPr>
          <p:cNvSpPr txBox="1"/>
          <p:nvPr/>
        </p:nvSpPr>
        <p:spPr>
          <a:xfrm>
            <a:off x="1698749" y="3524163"/>
            <a:ext cx="934322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EG" sz="4800" b="1" dirty="0">
                <a:solidFill>
                  <a:schemeClr val="accent1">
                    <a:lumMod val="50000"/>
                  </a:schemeClr>
                </a:solidFill>
              </a:rPr>
              <a:t>الصف الرابع الابتدائي/الفصل الدراسي الأول</a:t>
            </a:r>
            <a:endParaRPr lang="ar-EG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40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353C1207-D1C8-49E3-8837-E2B89D366F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8">
            <a:extLst>
              <a:ext uri="{FF2B5EF4-FFF2-40B4-BE49-F238E27FC236}">
                <a16:creationId xmlns:a16="http://schemas.microsoft.com/office/drawing/2014/main" xmlns="" id="{16B067B1-F4E5-4FDF-813D-C9E872E800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1">
            <a:extLst>
              <a:ext uri="{FF2B5EF4-FFF2-40B4-BE49-F238E27FC236}">
                <a16:creationId xmlns:a16="http://schemas.microsoft.com/office/drawing/2014/main" xmlns="" id="{E16520D4-24F2-497B-960D-BC64B0191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345" b="3386"/>
          <a:stretch/>
        </p:blipFill>
        <p:spPr>
          <a:xfrm>
            <a:off x="-1" y="10"/>
            <a:ext cx="12191999" cy="68579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31" name="Graphic 10">
            <a:extLst>
              <a:ext uri="{FF2B5EF4-FFF2-40B4-BE49-F238E27FC236}">
                <a16:creationId xmlns:a16="http://schemas.microsoft.com/office/drawing/2014/main" xmlns="" id="{DA506264-FB1C-44D1-BC70-B754FFF999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53874" y="71460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9">
            <a:extLst>
              <a:ext uri="{FF2B5EF4-FFF2-40B4-BE49-F238E27FC236}">
                <a16:creationId xmlns:a16="http://schemas.microsoft.com/office/drawing/2014/main" xmlns="" id="{E52F3FF4-54D2-42D9-98EC-88F86EA668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4538855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8">
            <a:extLst>
              <a:ext uri="{FF2B5EF4-FFF2-40B4-BE49-F238E27FC236}">
                <a16:creationId xmlns:a16="http://schemas.microsoft.com/office/drawing/2014/main" xmlns="" id="{7EBEEA28-1C39-47B7-B2A1-4176C07E6F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07611" y="55610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026" name="Picture 2" descr="C:\Users\HP\Desktop\استراتيجيات\شريط الذكريات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638" y="3091543"/>
            <a:ext cx="7737563" cy="311808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/>
          <p:cNvSpPr/>
          <p:nvPr/>
        </p:nvSpPr>
        <p:spPr>
          <a:xfrm rot="291894">
            <a:off x="5776686" y="377747"/>
            <a:ext cx="6143233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8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افتتاحية الدرس</a:t>
            </a:r>
            <a:endParaRPr lang="ar-SA" sz="88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262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353C1207-D1C8-49E3-8837-E2B89D366F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8">
            <a:extLst>
              <a:ext uri="{FF2B5EF4-FFF2-40B4-BE49-F238E27FC236}">
                <a16:creationId xmlns:a16="http://schemas.microsoft.com/office/drawing/2014/main" xmlns="" id="{16B067B1-F4E5-4FDF-813D-C9E872E800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1">
            <a:extLst>
              <a:ext uri="{FF2B5EF4-FFF2-40B4-BE49-F238E27FC236}">
                <a16:creationId xmlns:a16="http://schemas.microsoft.com/office/drawing/2014/main" xmlns="" id="{E16520D4-24F2-497B-960D-BC64B0191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345" b="3386"/>
          <a:stretch/>
        </p:blipFill>
        <p:spPr>
          <a:xfrm>
            <a:off x="-1" y="10"/>
            <a:ext cx="12191999" cy="68579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31" name="Graphic 10">
            <a:extLst>
              <a:ext uri="{FF2B5EF4-FFF2-40B4-BE49-F238E27FC236}">
                <a16:creationId xmlns:a16="http://schemas.microsoft.com/office/drawing/2014/main" xmlns="" id="{DA506264-FB1C-44D1-BC70-B754FFF999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53874" y="71460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9">
            <a:extLst>
              <a:ext uri="{FF2B5EF4-FFF2-40B4-BE49-F238E27FC236}">
                <a16:creationId xmlns:a16="http://schemas.microsoft.com/office/drawing/2014/main" xmlns="" id="{E52F3FF4-54D2-42D9-98EC-88F86EA668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4538855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8">
            <a:extLst>
              <a:ext uri="{FF2B5EF4-FFF2-40B4-BE49-F238E27FC236}">
                <a16:creationId xmlns:a16="http://schemas.microsoft.com/office/drawing/2014/main" xmlns="" id="{7EBEEA28-1C39-47B7-B2A1-4176C07E6F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07611" y="55610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مخطط انسيابي: شريط مثقب 1">
            <a:extLst>
              <a:ext uri="{FF2B5EF4-FFF2-40B4-BE49-F238E27FC236}">
                <a16:creationId xmlns:a16="http://schemas.microsoft.com/office/drawing/2014/main" xmlns="" id="{48566548-575E-4EDC-A8EB-B07770FF5CF9}"/>
              </a:ext>
            </a:extLst>
          </p:cNvPr>
          <p:cNvSpPr/>
          <p:nvPr/>
        </p:nvSpPr>
        <p:spPr>
          <a:xfrm>
            <a:off x="9664504" y="225083"/>
            <a:ext cx="2053863" cy="617235"/>
          </a:xfrm>
          <a:prstGeom prst="flowChartPunchedTape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2400" b="1" dirty="0"/>
              <a:t>الدرس الثالث</a:t>
            </a:r>
            <a:endParaRPr lang="ar-EG" sz="2400" dirty="0"/>
          </a:p>
        </p:txBody>
      </p:sp>
      <p:sp>
        <p:nvSpPr>
          <p:cNvPr id="3" name="تمرير: أفقي 2">
            <a:extLst>
              <a:ext uri="{FF2B5EF4-FFF2-40B4-BE49-F238E27FC236}">
                <a16:creationId xmlns:a16="http://schemas.microsoft.com/office/drawing/2014/main" xmlns="" id="{76C460D8-D605-4575-AB04-B00D8C01C7A6}"/>
              </a:ext>
            </a:extLst>
          </p:cNvPr>
          <p:cNvSpPr/>
          <p:nvPr/>
        </p:nvSpPr>
        <p:spPr>
          <a:xfrm>
            <a:off x="8363223" y="842318"/>
            <a:ext cx="2236763" cy="76139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/>
              <a:t>نِظام الحُكْم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xmlns="" id="{1CD679AB-0B49-470B-A82D-83E0E945B09F}"/>
              </a:ext>
            </a:extLst>
          </p:cNvPr>
          <p:cNvSpPr txBox="1"/>
          <p:nvPr/>
        </p:nvSpPr>
        <p:spPr>
          <a:xfrm>
            <a:off x="8056502" y="1833634"/>
            <a:ext cx="32160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/>
              <a:t>ما نظام الحكم في وطني؟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xmlns="" id="{59A6635C-EE6D-4153-A1BA-14BBF99ED7FD}"/>
              </a:ext>
            </a:extLst>
          </p:cNvPr>
          <p:cNvSpPr txBox="1"/>
          <p:nvPr/>
        </p:nvSpPr>
        <p:spPr>
          <a:xfrm>
            <a:off x="6879103" y="2523788"/>
            <a:ext cx="346065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/>
              <a:t>ما الحكومة؟ وماذا تقدم لنا؟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xmlns="" id="{E5E88401-1E4B-4DC3-8568-3F3BF65B7C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40" y="410793"/>
            <a:ext cx="2145617" cy="21863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xmlns="" id="{2C2EAB0B-EDEA-4833-80AB-9EA6478AF934}"/>
              </a:ext>
            </a:extLst>
          </p:cNvPr>
          <p:cNvSpPr txBox="1"/>
          <p:nvPr/>
        </p:nvSpPr>
        <p:spPr>
          <a:xfrm>
            <a:off x="2094808" y="3308465"/>
            <a:ext cx="9486779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/>
              <a:t>النظام الذي يُدار به الوطن المملكة العربية السعودية دولة عربية إسلامية، ذات سيادة تامة، دينها الإسلام،</a:t>
            </a:r>
          </a:p>
          <a:p>
            <a:r>
              <a:rPr lang="ar-EG" sz="2800" b="1" dirty="0"/>
              <a:t>ودستورها كتاب الله تعالى وسنة رسوله صلى الله عليه وسلم، ولغتها هي اللغة العربية، وعاصمتها</a:t>
            </a:r>
          </a:p>
          <a:p>
            <a:r>
              <a:rPr lang="ar-EG" sz="2800" b="1" dirty="0"/>
              <a:t>مدينة الرياض..</a:t>
            </a:r>
          </a:p>
          <a:p>
            <a:r>
              <a:rPr lang="ar-EG" sz="2800" b="1" dirty="0"/>
              <a:t>وتقوم الحكومة في المملكة العربية السعودية على النظام الأساسي للحكم.</a:t>
            </a:r>
          </a:p>
        </p:txBody>
      </p:sp>
    </p:spTree>
    <p:extLst>
      <p:ext uri="{BB962C8B-B14F-4D97-AF65-F5344CB8AC3E}">
        <p14:creationId xmlns:p14="http://schemas.microsoft.com/office/powerpoint/2010/main" val="28715406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353C1207-D1C8-49E3-8837-E2B89D366F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8">
            <a:extLst>
              <a:ext uri="{FF2B5EF4-FFF2-40B4-BE49-F238E27FC236}">
                <a16:creationId xmlns:a16="http://schemas.microsoft.com/office/drawing/2014/main" xmlns="" id="{16B067B1-F4E5-4FDF-813D-C9E872E800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1">
            <a:extLst>
              <a:ext uri="{FF2B5EF4-FFF2-40B4-BE49-F238E27FC236}">
                <a16:creationId xmlns:a16="http://schemas.microsoft.com/office/drawing/2014/main" xmlns="" id="{E16520D4-24F2-497B-960D-BC64B0191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345" b="3386"/>
          <a:stretch/>
        </p:blipFill>
        <p:spPr>
          <a:xfrm>
            <a:off x="-1" y="10"/>
            <a:ext cx="12191999" cy="68579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31" name="Graphic 10">
            <a:extLst>
              <a:ext uri="{FF2B5EF4-FFF2-40B4-BE49-F238E27FC236}">
                <a16:creationId xmlns:a16="http://schemas.microsoft.com/office/drawing/2014/main" xmlns="" id="{DA506264-FB1C-44D1-BC70-B754FFF999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53874" y="71460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9">
            <a:extLst>
              <a:ext uri="{FF2B5EF4-FFF2-40B4-BE49-F238E27FC236}">
                <a16:creationId xmlns:a16="http://schemas.microsoft.com/office/drawing/2014/main" xmlns="" id="{E52F3FF4-54D2-42D9-98EC-88F86EA668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4538855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8">
            <a:extLst>
              <a:ext uri="{FF2B5EF4-FFF2-40B4-BE49-F238E27FC236}">
                <a16:creationId xmlns:a16="http://schemas.microsoft.com/office/drawing/2014/main" xmlns="" id="{7EBEEA28-1C39-47B7-B2A1-4176C07E6F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07611" y="55610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شريط: مائل لأسفل 1">
            <a:extLst>
              <a:ext uri="{FF2B5EF4-FFF2-40B4-BE49-F238E27FC236}">
                <a16:creationId xmlns:a16="http://schemas.microsoft.com/office/drawing/2014/main" xmlns="" id="{F9DFDD2D-6E73-4CA7-B453-68D76DA43D9B}"/>
              </a:ext>
            </a:extLst>
          </p:cNvPr>
          <p:cNvSpPr/>
          <p:nvPr/>
        </p:nvSpPr>
        <p:spPr>
          <a:xfrm>
            <a:off x="8478986" y="532015"/>
            <a:ext cx="3102601" cy="631767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2800" b="1" dirty="0"/>
              <a:t>للاطلاع</a:t>
            </a:r>
            <a:endParaRPr lang="ar-EG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0563BA38-551B-41CD-9D7A-BFC6C4102C5C}"/>
              </a:ext>
            </a:extLst>
          </p:cNvPr>
          <p:cNvSpPr txBox="1"/>
          <p:nvPr/>
        </p:nvSpPr>
        <p:spPr>
          <a:xfrm>
            <a:off x="5735782" y="1662545"/>
            <a:ext cx="62179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النظام الأساسي للحكم: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xmlns="" id="{922D4C48-95CB-4EEE-B931-F1B9846C45E4}"/>
              </a:ext>
            </a:extLst>
          </p:cNvPr>
          <p:cNvSpPr txBox="1"/>
          <p:nvPr/>
        </p:nvSpPr>
        <p:spPr>
          <a:xfrm>
            <a:off x="1313414" y="2926080"/>
            <a:ext cx="10474033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000" b="1" dirty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FFFF00"/>
                </a:solidFill>
              </a:rPr>
              <a:t>هو الوثيقة الرسمية التي تحدد المبادئ العامة</a:t>
            </a:r>
          </a:p>
          <a:p>
            <a:r>
              <a:rPr lang="ar-EG" sz="4000" b="1" dirty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FFFF00"/>
                </a:solidFill>
              </a:rPr>
              <a:t>للدولة، وتنظم شؤونها السياسية والاقتصادية</a:t>
            </a:r>
          </a:p>
          <a:p>
            <a:r>
              <a:rPr lang="ar-EG" sz="4000" b="1" dirty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FFFF00"/>
                </a:solidFill>
              </a:rPr>
              <a:t>والاجتماعية، وتبين الحقوق والواجبات للمواطنين</a:t>
            </a:r>
          </a:p>
          <a:p>
            <a:r>
              <a:rPr lang="ar-EG" sz="4000" b="1" dirty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FFFF00"/>
                </a:solidFill>
              </a:rPr>
              <a:t>والدولة.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xmlns="" id="{EB63DFBE-8A3C-4EF0-A9F7-133A4C40738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9" r="5580" b="9678"/>
          <a:stretch/>
        </p:blipFill>
        <p:spPr>
          <a:xfrm>
            <a:off x="250190" y="486486"/>
            <a:ext cx="3462823" cy="2337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2442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353C1207-D1C8-49E3-8837-E2B89D366F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8">
            <a:extLst>
              <a:ext uri="{FF2B5EF4-FFF2-40B4-BE49-F238E27FC236}">
                <a16:creationId xmlns:a16="http://schemas.microsoft.com/office/drawing/2014/main" xmlns="" id="{16B067B1-F4E5-4FDF-813D-C9E872E800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1">
            <a:extLst>
              <a:ext uri="{FF2B5EF4-FFF2-40B4-BE49-F238E27FC236}">
                <a16:creationId xmlns:a16="http://schemas.microsoft.com/office/drawing/2014/main" xmlns="" id="{E16520D4-24F2-497B-960D-BC64B0191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345" b="3386"/>
          <a:stretch/>
        </p:blipFill>
        <p:spPr>
          <a:xfrm>
            <a:off x="-1" y="10"/>
            <a:ext cx="12191999" cy="68579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31" name="Graphic 10">
            <a:extLst>
              <a:ext uri="{FF2B5EF4-FFF2-40B4-BE49-F238E27FC236}">
                <a16:creationId xmlns:a16="http://schemas.microsoft.com/office/drawing/2014/main" xmlns="" id="{DA506264-FB1C-44D1-BC70-B754FFF999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53874" y="71460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9">
            <a:extLst>
              <a:ext uri="{FF2B5EF4-FFF2-40B4-BE49-F238E27FC236}">
                <a16:creationId xmlns:a16="http://schemas.microsoft.com/office/drawing/2014/main" xmlns="" id="{E52F3FF4-54D2-42D9-98EC-88F86EA668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4538855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8">
            <a:extLst>
              <a:ext uri="{FF2B5EF4-FFF2-40B4-BE49-F238E27FC236}">
                <a16:creationId xmlns:a16="http://schemas.microsoft.com/office/drawing/2014/main" xmlns="" id="{7EBEEA28-1C39-47B7-B2A1-4176C07E6F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07611" y="55610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xmlns="" id="{0F1B4417-F6CB-47DA-A1C8-7F2B6120B9C9}"/>
              </a:ext>
            </a:extLst>
          </p:cNvPr>
          <p:cNvSpPr txBox="1"/>
          <p:nvPr/>
        </p:nvSpPr>
        <p:spPr>
          <a:xfrm>
            <a:off x="715889" y="548640"/>
            <a:ext cx="10737985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b="1" dirty="0">
                <a:ln>
                  <a:solidFill>
                    <a:schemeClr val="tx1"/>
                  </a:solidFill>
                </a:ln>
              </a:rPr>
              <a:t>نظام الحكم في المملكة العربية السعودية هو نِظام مَلَكي.</a:t>
            </a:r>
          </a:p>
          <a:p>
            <a:r>
              <a:rPr lang="ar-EG" sz="3200" dirty="0">
                <a:ln>
                  <a:solidFill>
                    <a:schemeClr val="tx1"/>
                  </a:solidFill>
                </a:ln>
              </a:rPr>
              <a:t>يكون الحكم في المملكة العربية السعودية في أبناء الملك عبدالعزيز بن</a:t>
            </a:r>
          </a:p>
          <a:p>
            <a:r>
              <a:rPr lang="ar-EG" sz="3200" dirty="0">
                <a:ln>
                  <a:solidFill>
                    <a:schemeClr val="tx1"/>
                  </a:solidFill>
                </a:ln>
              </a:rPr>
              <a:t>عبدالرحمن الفيصل آل سعود وأبناء الأبناء، ويُبايَع الأصلح منهم للحكم على</a:t>
            </a:r>
          </a:p>
          <a:p>
            <a:r>
              <a:rPr lang="ar-EG" sz="3200" dirty="0">
                <a:ln>
                  <a:solidFill>
                    <a:schemeClr val="tx1"/>
                  </a:solidFill>
                </a:ln>
              </a:rPr>
              <a:t>كتاب الله تعالى وسنة رسوله صلى الله عليه وسلم.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C1A468C1-F558-466B-A5B3-F9A15C322F9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6" r="3471"/>
          <a:stretch/>
        </p:blipFill>
        <p:spPr>
          <a:xfrm>
            <a:off x="8466608" y="2550758"/>
            <a:ext cx="1612649" cy="17564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xmlns="" id="{FE2FAC21-5705-43D1-879E-D6C9F99DEB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528" y="2677045"/>
            <a:ext cx="1612648" cy="1705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xmlns="" id="{36E0772F-CF0E-4C6B-BDEF-765F3377BCE8}"/>
              </a:ext>
            </a:extLst>
          </p:cNvPr>
          <p:cNvSpPr/>
          <p:nvPr/>
        </p:nvSpPr>
        <p:spPr>
          <a:xfrm>
            <a:off x="8107813" y="4247258"/>
            <a:ext cx="2261059" cy="847792"/>
          </a:xfrm>
          <a:prstGeom prst="roundRect">
            <a:avLst/>
          </a:prstGeom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2000" b="1" dirty="0"/>
              <a:t>خادم الحرمين الشريفين</a:t>
            </a:r>
          </a:p>
          <a:p>
            <a:pPr algn="ctr"/>
            <a:r>
              <a:rPr lang="ar-EG" sz="2000" b="1" dirty="0"/>
              <a:t>الملك</a:t>
            </a: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xmlns="" id="{00C7404A-60FA-4FD1-AFE1-66DD50DB6FC1}"/>
              </a:ext>
            </a:extLst>
          </p:cNvPr>
          <p:cNvSpPr/>
          <p:nvPr/>
        </p:nvSpPr>
        <p:spPr>
          <a:xfrm>
            <a:off x="3217526" y="4318431"/>
            <a:ext cx="2261059" cy="847792"/>
          </a:xfrm>
          <a:prstGeom prst="roundRect">
            <a:avLst/>
          </a:prstGeom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2000" b="1" dirty="0"/>
              <a:t>صاحب السمو الملكي</a:t>
            </a:r>
          </a:p>
          <a:p>
            <a:pPr algn="ctr"/>
            <a:r>
              <a:rPr lang="ar-EG" sz="2000" b="1" dirty="0"/>
              <a:t>ولي العهد</a:t>
            </a: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xmlns="" id="{715E1032-C94F-472F-A4A4-18E7B36BBC83}"/>
              </a:ext>
            </a:extLst>
          </p:cNvPr>
          <p:cNvSpPr/>
          <p:nvPr/>
        </p:nvSpPr>
        <p:spPr>
          <a:xfrm>
            <a:off x="8107812" y="5424024"/>
            <a:ext cx="2261059" cy="847792"/>
          </a:xfrm>
          <a:prstGeom prst="roundRect">
            <a:avLst/>
          </a:prstGeom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2000" b="1" dirty="0"/>
              <a:t>رئيس</a:t>
            </a:r>
          </a:p>
          <a:p>
            <a:pPr algn="ctr"/>
            <a:r>
              <a:rPr lang="ar-EG" sz="2000" b="1" dirty="0"/>
              <a:t>مجلس الوزراء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xmlns="" id="{94A27047-DE92-4D84-9C58-0C19BA703143}"/>
              </a:ext>
            </a:extLst>
          </p:cNvPr>
          <p:cNvSpPr/>
          <p:nvPr/>
        </p:nvSpPr>
        <p:spPr>
          <a:xfrm>
            <a:off x="3281322" y="5424024"/>
            <a:ext cx="2261059" cy="847792"/>
          </a:xfrm>
          <a:prstGeom prst="roundRect">
            <a:avLst/>
          </a:prstGeom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b="1" dirty="0"/>
              <a:t>نائب رئيس</a:t>
            </a:r>
          </a:p>
          <a:p>
            <a:pPr algn="ctr"/>
            <a:r>
              <a:rPr lang="ar-EG" b="1" dirty="0"/>
              <a:t>مجلس الوزراء</a:t>
            </a:r>
            <a:endParaRPr lang="ar-EG" sz="2000" b="1" dirty="0"/>
          </a:p>
        </p:txBody>
      </p:sp>
      <p:cxnSp>
        <p:nvCxnSpPr>
          <p:cNvPr id="11" name="رابط كسهم مستقيم 10">
            <a:extLst>
              <a:ext uri="{FF2B5EF4-FFF2-40B4-BE49-F238E27FC236}">
                <a16:creationId xmlns:a16="http://schemas.microsoft.com/office/drawing/2014/main" xmlns="" id="{4F87C3FC-951E-4C47-AC2C-30967F2BAB5A}"/>
              </a:ext>
            </a:extLst>
          </p:cNvPr>
          <p:cNvCxnSpPr/>
          <p:nvPr/>
        </p:nvCxnSpPr>
        <p:spPr>
          <a:xfrm>
            <a:off x="9238341" y="5095050"/>
            <a:ext cx="0" cy="328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كسهم مستقيم 20">
            <a:extLst>
              <a:ext uri="{FF2B5EF4-FFF2-40B4-BE49-F238E27FC236}">
                <a16:creationId xmlns:a16="http://schemas.microsoft.com/office/drawing/2014/main" xmlns="" id="{56112897-0557-4E6C-8EF2-E924DEAD862F}"/>
              </a:ext>
            </a:extLst>
          </p:cNvPr>
          <p:cNvCxnSpPr/>
          <p:nvPr/>
        </p:nvCxnSpPr>
        <p:spPr>
          <a:xfrm>
            <a:off x="4411851" y="5137648"/>
            <a:ext cx="0" cy="328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3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353C1207-D1C8-49E3-8837-E2B89D366F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8">
            <a:extLst>
              <a:ext uri="{FF2B5EF4-FFF2-40B4-BE49-F238E27FC236}">
                <a16:creationId xmlns:a16="http://schemas.microsoft.com/office/drawing/2014/main" xmlns="" id="{16B067B1-F4E5-4FDF-813D-C9E872E800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1">
            <a:extLst>
              <a:ext uri="{FF2B5EF4-FFF2-40B4-BE49-F238E27FC236}">
                <a16:creationId xmlns:a16="http://schemas.microsoft.com/office/drawing/2014/main" xmlns="" id="{E16520D4-24F2-497B-960D-BC64B0191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345" b="3386"/>
          <a:stretch/>
        </p:blipFill>
        <p:spPr>
          <a:xfrm>
            <a:off x="-1" y="10"/>
            <a:ext cx="12191999" cy="68579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31" name="Graphic 10">
            <a:extLst>
              <a:ext uri="{FF2B5EF4-FFF2-40B4-BE49-F238E27FC236}">
                <a16:creationId xmlns:a16="http://schemas.microsoft.com/office/drawing/2014/main" xmlns="" id="{DA506264-FB1C-44D1-BC70-B754FFF999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53874" y="71460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9">
            <a:extLst>
              <a:ext uri="{FF2B5EF4-FFF2-40B4-BE49-F238E27FC236}">
                <a16:creationId xmlns:a16="http://schemas.microsoft.com/office/drawing/2014/main" xmlns="" id="{E52F3FF4-54D2-42D9-98EC-88F86EA668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4538855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8">
            <a:extLst>
              <a:ext uri="{FF2B5EF4-FFF2-40B4-BE49-F238E27FC236}">
                <a16:creationId xmlns:a16="http://schemas.microsoft.com/office/drawing/2014/main" xmlns="" id="{7EBEEA28-1C39-47B7-B2A1-4176C07E6F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07611" y="55610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تمرير: أفقي 1">
            <a:extLst>
              <a:ext uri="{FF2B5EF4-FFF2-40B4-BE49-F238E27FC236}">
                <a16:creationId xmlns:a16="http://schemas.microsoft.com/office/drawing/2014/main" xmlns="" id="{19A597DC-0666-4F79-A6E3-C009AC90F412}"/>
              </a:ext>
            </a:extLst>
          </p:cNvPr>
          <p:cNvSpPr/>
          <p:nvPr/>
        </p:nvSpPr>
        <p:spPr>
          <a:xfrm>
            <a:off x="9848849" y="356812"/>
            <a:ext cx="1732737" cy="1033838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3600" b="1" dirty="0"/>
              <a:t>البَيْعَة:</a:t>
            </a:r>
            <a:endParaRPr lang="ar-EG" sz="3600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10CE837A-7DB5-43EB-9340-218BC5FC925B}"/>
              </a:ext>
            </a:extLst>
          </p:cNvPr>
          <p:cNvSpPr txBox="1"/>
          <p:nvPr/>
        </p:nvSpPr>
        <p:spPr>
          <a:xfrm>
            <a:off x="1607611" y="1371600"/>
            <a:ext cx="1022244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b="1" dirty="0"/>
              <a:t>هي المبايعة على الطاعة، وتكون في العَلَن للملك ولولي العهد على القرآن</a:t>
            </a:r>
          </a:p>
          <a:p>
            <a:r>
              <a:rPr lang="ar-EG" sz="3200" b="1" dirty="0"/>
              <a:t>الكريم والسنة النبوية.</a:t>
            </a:r>
          </a:p>
        </p:txBody>
      </p:sp>
      <p:sp>
        <p:nvSpPr>
          <p:cNvPr id="4" name="تمرير: أفقي 3">
            <a:extLst>
              <a:ext uri="{FF2B5EF4-FFF2-40B4-BE49-F238E27FC236}">
                <a16:creationId xmlns:a16="http://schemas.microsoft.com/office/drawing/2014/main" xmlns="" id="{02CA0BCE-04FD-48A3-B532-2EA513D47A3D}"/>
              </a:ext>
            </a:extLst>
          </p:cNvPr>
          <p:cNvSpPr/>
          <p:nvPr/>
        </p:nvSpPr>
        <p:spPr>
          <a:xfrm>
            <a:off x="9629368" y="2372499"/>
            <a:ext cx="2171697" cy="969841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3200" b="1" dirty="0"/>
              <a:t>نشاط 1</a:t>
            </a:r>
            <a:endParaRPr lang="ar-EG" sz="3200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xmlns="" id="{A7B623FE-B964-40BD-880A-9E29DF06018E}"/>
              </a:ext>
            </a:extLst>
          </p:cNvPr>
          <p:cNvSpPr txBox="1"/>
          <p:nvPr/>
        </p:nvSpPr>
        <p:spPr>
          <a:xfrm>
            <a:off x="1100653" y="3563988"/>
            <a:ext cx="1022244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b="1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بالاستعانة بمصادر التعلم يذكر الطلبة تاريخ مبايعة خادم الحرمين الشريفين</a:t>
            </a:r>
          </a:p>
          <a:p>
            <a:r>
              <a:rPr lang="ar-EG" sz="3200" b="1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</a:rPr>
              <a:t>الملك سلمان بن عبدالعزيز آل سعود ملكاً على البلاد.</a:t>
            </a:r>
            <a:endParaRPr lang="ar-EG" sz="3200" dirty="0">
              <a:ln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xmlns="" id="{FA503EF2-4DE8-45C9-B8E9-B46914EB08D4}"/>
              </a:ext>
            </a:extLst>
          </p:cNvPr>
          <p:cNvSpPr txBox="1"/>
          <p:nvPr/>
        </p:nvSpPr>
        <p:spPr>
          <a:xfrm>
            <a:off x="907718" y="4862854"/>
            <a:ext cx="10515602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>
                <a:solidFill>
                  <a:srgbClr val="202122"/>
                </a:solidFill>
                <a:latin typeface="Arial" panose="020B0604020202020204" pitchFamily="34" charset="0"/>
              </a:rPr>
              <a:t>تمت مبايعة خادم الحرمين الشريفين الملك سلمان بن عبد العزيز، ملكاً للمملكة العربية السعودية، في </a:t>
            </a:r>
            <a:r>
              <a:rPr lang="ar-EG" sz="2800" b="1" dirty="0">
                <a:solidFill>
                  <a:srgbClr val="0B0080"/>
                </a:solidFill>
                <a:latin typeface="Arial" panose="020B0604020202020204" pitchFamily="34" charset="0"/>
                <a:hlinkClick r:id="rId4" tooltip="3 ربيع الآخر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3 ربيع الثاني</a:t>
            </a:r>
            <a:r>
              <a:rPr lang="ar-EG" sz="2800" b="1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ar-EG" sz="2800" b="1" dirty="0">
                <a:solidFill>
                  <a:srgbClr val="0B0080"/>
                </a:solidFill>
                <a:latin typeface="Arial" panose="020B0604020202020204" pitchFamily="34" charset="0"/>
                <a:hlinkClick r:id="rId5" tooltip="1436 هـ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1436 هـ</a:t>
            </a:r>
            <a:r>
              <a:rPr lang="ar-EG" sz="2800" b="1" dirty="0">
                <a:solidFill>
                  <a:srgbClr val="202122"/>
                </a:solidFill>
                <a:latin typeface="Arial" panose="020B0604020202020204" pitchFamily="34" charset="0"/>
              </a:rPr>
              <a:t> الموافق </a:t>
            </a:r>
            <a:r>
              <a:rPr lang="ar-EG" sz="2800" b="1" dirty="0">
                <a:solidFill>
                  <a:srgbClr val="0B0080"/>
                </a:solidFill>
                <a:latin typeface="Arial" panose="020B0604020202020204" pitchFamily="34" charset="0"/>
                <a:hlinkClick r:id="rId6" tooltip="23 يناير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23 يناير</a:t>
            </a:r>
            <a:r>
              <a:rPr lang="ar-EG" sz="2800" b="1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ar-EG" sz="2800" b="1" dirty="0">
                <a:solidFill>
                  <a:srgbClr val="0B0080"/>
                </a:solidFill>
                <a:latin typeface="Arial" panose="020B0604020202020204" pitchFamily="34" charset="0"/>
                <a:hlinkClick r:id="rId7" tooltip="201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2015م</a:t>
            </a:r>
            <a:r>
              <a:rPr lang="ar-EG" sz="2800" b="1" dirty="0">
                <a:solidFill>
                  <a:srgbClr val="202122"/>
                </a:solidFill>
                <a:latin typeface="Arial" panose="020B0604020202020204" pitchFamily="34" charset="0"/>
              </a:rPr>
              <a:t> بعد وفاة </a:t>
            </a:r>
            <a:r>
              <a:rPr lang="ar-EG" sz="2800" b="1" dirty="0">
                <a:solidFill>
                  <a:srgbClr val="FFFF00"/>
                </a:solidFill>
                <a:latin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الملك عبد الله بن عبد العزيز آل سعود</a:t>
            </a:r>
            <a:endParaRPr lang="ar-EG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5040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353C1207-D1C8-49E3-8837-E2B89D366F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8">
            <a:extLst>
              <a:ext uri="{FF2B5EF4-FFF2-40B4-BE49-F238E27FC236}">
                <a16:creationId xmlns:a16="http://schemas.microsoft.com/office/drawing/2014/main" xmlns="" id="{16B067B1-F4E5-4FDF-813D-C9E872E800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1">
            <a:extLst>
              <a:ext uri="{FF2B5EF4-FFF2-40B4-BE49-F238E27FC236}">
                <a16:creationId xmlns:a16="http://schemas.microsoft.com/office/drawing/2014/main" xmlns="" id="{E16520D4-24F2-497B-960D-BC64B0191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345" b="3386"/>
          <a:stretch/>
        </p:blipFill>
        <p:spPr>
          <a:xfrm>
            <a:off x="-1" y="10"/>
            <a:ext cx="12191999" cy="68579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31" name="Graphic 10">
            <a:extLst>
              <a:ext uri="{FF2B5EF4-FFF2-40B4-BE49-F238E27FC236}">
                <a16:creationId xmlns:a16="http://schemas.microsoft.com/office/drawing/2014/main" xmlns="" id="{DA506264-FB1C-44D1-BC70-B754FFF999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53874" y="71460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9">
            <a:extLst>
              <a:ext uri="{FF2B5EF4-FFF2-40B4-BE49-F238E27FC236}">
                <a16:creationId xmlns:a16="http://schemas.microsoft.com/office/drawing/2014/main" xmlns="" id="{E52F3FF4-54D2-42D9-98EC-88F86EA668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4538855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8">
            <a:extLst>
              <a:ext uri="{FF2B5EF4-FFF2-40B4-BE49-F238E27FC236}">
                <a16:creationId xmlns:a16="http://schemas.microsoft.com/office/drawing/2014/main" xmlns="" id="{7EBEEA28-1C39-47B7-B2A1-4176C07E6F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07611" y="55610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xmlns="" id="{E55CBF65-20A5-498D-AE3D-B555A71B53E4}"/>
              </a:ext>
            </a:extLst>
          </p:cNvPr>
          <p:cNvSpPr txBox="1"/>
          <p:nvPr/>
        </p:nvSpPr>
        <p:spPr>
          <a:xfrm>
            <a:off x="8115299" y="552450"/>
            <a:ext cx="3466287" cy="838200"/>
          </a:xfrm>
          <a:prstGeom prst="rect">
            <a:avLst/>
          </a:prstGeom>
          <a:noFill/>
        </p:spPr>
        <p:txBody>
          <a:bodyPr wrap="square" rtlCol="1">
            <a:prstTxWarp prst="textArchUp">
              <a:avLst>
                <a:gd name="adj" fmla="val 10572049"/>
              </a:avLst>
            </a:prstTxWarp>
            <a:spAutoFit/>
          </a:bodyPr>
          <a:lstStyle/>
          <a:p>
            <a:r>
              <a:rPr lang="ar-EG" sz="3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ماذا تقدم حكومة وطني؟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28520A4A-317C-4019-9780-426F5351D062}"/>
              </a:ext>
            </a:extLst>
          </p:cNvPr>
          <p:cNvSpPr txBox="1"/>
          <p:nvPr/>
        </p:nvSpPr>
        <p:spPr>
          <a:xfrm>
            <a:off x="5562600" y="1390650"/>
            <a:ext cx="6018986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/>
              <a:t>تحمي عقيدة الإسلام.</a:t>
            </a:r>
          </a:p>
          <a:p>
            <a:r>
              <a:rPr lang="ar-EG" sz="2800" b="1" dirty="0"/>
              <a:t>تُعمِّر الحرمين الشريفين، وتخدم المسلمين.</a:t>
            </a:r>
          </a:p>
          <a:p>
            <a:r>
              <a:rPr lang="ar-EG" sz="2800" b="1" dirty="0"/>
              <a:t>تدافع عن الوطن.</a:t>
            </a:r>
          </a:p>
          <a:p>
            <a:r>
              <a:rPr lang="ar-EG" sz="2800" b="1" dirty="0"/>
              <a:t>تحافظ على وحدة الوطن.</a:t>
            </a:r>
          </a:p>
          <a:p>
            <a:r>
              <a:rPr lang="ar-EG" sz="2800" b="1" dirty="0"/>
              <a:t>تطوّر الوطن</a:t>
            </a:r>
            <a:endParaRPr lang="ar-EG" sz="2800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0AA34E68-939D-4072-8345-04C2EBED1D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058" y="778461"/>
            <a:ext cx="1590675" cy="2476500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xmlns="" id="{655167A3-FAF7-45FE-8A84-6E1E948A1C53}"/>
              </a:ext>
            </a:extLst>
          </p:cNvPr>
          <p:cNvSpPr txBox="1"/>
          <p:nvPr/>
        </p:nvSpPr>
        <p:spPr>
          <a:xfrm>
            <a:off x="4532726" y="4114800"/>
            <a:ext cx="7221124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/>
              <a:t>تحمي حقوق الإنسان.</a:t>
            </a:r>
          </a:p>
          <a:p>
            <a:r>
              <a:rPr lang="ar-EG" sz="2800" b="1" dirty="0"/>
              <a:t>تعتني بالأسرة والمجتمع.</a:t>
            </a:r>
          </a:p>
          <a:p>
            <a:r>
              <a:rPr lang="ar-EG" sz="2800" b="1" dirty="0"/>
              <a:t>توفر التعليم.</a:t>
            </a:r>
          </a:p>
          <a:p>
            <a:r>
              <a:rPr lang="ar-EG" sz="2800" b="1" dirty="0"/>
              <a:t>تخدم المواطنين والمقيمين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9A2FBD5F-4FE3-4A87-ACA6-8D9B0E0B22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122" y="3429000"/>
            <a:ext cx="188595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61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353C1207-D1C8-49E3-8837-E2B89D366F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8">
            <a:extLst>
              <a:ext uri="{FF2B5EF4-FFF2-40B4-BE49-F238E27FC236}">
                <a16:creationId xmlns:a16="http://schemas.microsoft.com/office/drawing/2014/main" xmlns="" id="{16B067B1-F4E5-4FDF-813D-C9E872E800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1">
            <a:extLst>
              <a:ext uri="{FF2B5EF4-FFF2-40B4-BE49-F238E27FC236}">
                <a16:creationId xmlns:a16="http://schemas.microsoft.com/office/drawing/2014/main" xmlns="" id="{E16520D4-24F2-497B-960D-BC64B0191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345" b="3386"/>
          <a:stretch/>
        </p:blipFill>
        <p:spPr>
          <a:xfrm>
            <a:off x="-1" y="10"/>
            <a:ext cx="12191999" cy="68579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31" name="Graphic 10">
            <a:extLst>
              <a:ext uri="{FF2B5EF4-FFF2-40B4-BE49-F238E27FC236}">
                <a16:creationId xmlns:a16="http://schemas.microsoft.com/office/drawing/2014/main" xmlns="" id="{DA506264-FB1C-44D1-BC70-B754FFF999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53874" y="71460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9">
            <a:extLst>
              <a:ext uri="{FF2B5EF4-FFF2-40B4-BE49-F238E27FC236}">
                <a16:creationId xmlns:a16="http://schemas.microsoft.com/office/drawing/2014/main" xmlns="" id="{E52F3FF4-54D2-42D9-98EC-88F86EA668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4538855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8">
            <a:extLst>
              <a:ext uri="{FF2B5EF4-FFF2-40B4-BE49-F238E27FC236}">
                <a16:creationId xmlns:a16="http://schemas.microsoft.com/office/drawing/2014/main" xmlns="" id="{7EBEEA28-1C39-47B7-B2A1-4176C07E6F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07611" y="55610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مخطط انسيابي: شريط مثقب 1">
            <a:extLst>
              <a:ext uri="{FF2B5EF4-FFF2-40B4-BE49-F238E27FC236}">
                <a16:creationId xmlns:a16="http://schemas.microsoft.com/office/drawing/2014/main" xmlns="" id="{49C03588-A317-4303-9F48-165BD4E24631}"/>
              </a:ext>
            </a:extLst>
          </p:cNvPr>
          <p:cNvSpPr/>
          <p:nvPr/>
        </p:nvSpPr>
        <p:spPr>
          <a:xfrm>
            <a:off x="10182104" y="185323"/>
            <a:ext cx="1585971" cy="744469"/>
          </a:xfrm>
          <a:prstGeom prst="flowChartPunchedTape">
            <a:avLst/>
          </a:prstGeom>
          <a:effectLst>
            <a:softEdge rad="3175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2800" b="1" dirty="0"/>
              <a:t>نشاط ٢</a:t>
            </a:r>
            <a:endParaRPr lang="ar-EG" sz="2800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21EAD559-5A1A-45E2-9F95-F69E1A97D2DA}"/>
              </a:ext>
            </a:extLst>
          </p:cNvPr>
          <p:cNvSpPr txBox="1"/>
          <p:nvPr/>
        </p:nvSpPr>
        <p:spPr>
          <a:xfrm>
            <a:off x="3390918" y="1238250"/>
            <a:ext cx="819066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b="1" dirty="0"/>
              <a:t>مجلس الملك ومجلس ولي العهد مفتوحان لكل مواطن.</a:t>
            </a:r>
            <a:endParaRPr lang="ar-EG" sz="3200" dirty="0"/>
          </a:p>
        </p:txBody>
      </p:sp>
      <p:sp>
        <p:nvSpPr>
          <p:cNvPr id="4" name="تمرير: أفقي 3">
            <a:extLst>
              <a:ext uri="{FF2B5EF4-FFF2-40B4-BE49-F238E27FC236}">
                <a16:creationId xmlns:a16="http://schemas.microsoft.com/office/drawing/2014/main" xmlns="" id="{F0021BE4-5158-473D-B911-4AF627ACAC73}"/>
              </a:ext>
            </a:extLst>
          </p:cNvPr>
          <p:cNvSpPr/>
          <p:nvPr/>
        </p:nvSpPr>
        <p:spPr>
          <a:xfrm>
            <a:off x="8439162" y="1823025"/>
            <a:ext cx="3142426" cy="90112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2800" b="1" dirty="0"/>
              <a:t>نفهم من هذا ما يأتي:</a:t>
            </a:r>
            <a:endParaRPr lang="ar-EG" sz="2800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xmlns="" id="{68A7457A-A8C8-4C3F-8765-A1C6A67A71EC}"/>
              </a:ext>
            </a:extLst>
          </p:cNvPr>
          <p:cNvSpPr txBox="1"/>
          <p:nvPr/>
        </p:nvSpPr>
        <p:spPr>
          <a:xfrm>
            <a:off x="2552706" y="3027339"/>
            <a:ext cx="9028881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b="1" dirty="0">
                <a:solidFill>
                  <a:srgbClr val="FFFF00"/>
                </a:solidFill>
              </a:rPr>
              <a:t>الحكومة في المملكة العربية السعودية مسؤولة عن كل مواطن.</a:t>
            </a:r>
          </a:p>
          <a:p>
            <a:r>
              <a:rPr lang="ar-EG" sz="3200" b="1" dirty="0">
                <a:solidFill>
                  <a:srgbClr val="FFFF00"/>
                </a:solidFill>
              </a:rPr>
              <a:t>العدل أساس الحكم في وطني.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xmlns="" id="{E86DB4D0-3CFD-4F78-B454-BE64446CECBE}"/>
              </a:ext>
            </a:extLst>
          </p:cNvPr>
          <p:cNvSpPr txBox="1"/>
          <p:nvPr/>
        </p:nvSpPr>
        <p:spPr>
          <a:xfrm>
            <a:off x="1295404" y="4525623"/>
            <a:ext cx="1015847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كل من له شكوى أو مظلمة، من حق كل فرد مخاطبة السلطات العامة فيما يعرض له من الشؤون، وعلى رأسها مجلس الملك ومجلس ولى العهد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2D3FDF91-1901-497B-AD59-AAAF09CF4C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37" y="238443"/>
            <a:ext cx="4112497" cy="22596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62033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353C1207-D1C8-49E3-8837-E2B89D366F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8">
            <a:extLst>
              <a:ext uri="{FF2B5EF4-FFF2-40B4-BE49-F238E27FC236}">
                <a16:creationId xmlns:a16="http://schemas.microsoft.com/office/drawing/2014/main" xmlns="" id="{16B067B1-F4E5-4FDF-813D-C9E872E800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1">
            <a:extLst>
              <a:ext uri="{FF2B5EF4-FFF2-40B4-BE49-F238E27FC236}">
                <a16:creationId xmlns:a16="http://schemas.microsoft.com/office/drawing/2014/main" xmlns="" id="{E16520D4-24F2-497B-960D-BC64B0191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345" b="3386"/>
          <a:stretch/>
        </p:blipFill>
        <p:spPr>
          <a:xfrm>
            <a:off x="0" y="-8303"/>
            <a:ext cx="12858750" cy="68579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31" name="Graphic 10">
            <a:extLst>
              <a:ext uri="{FF2B5EF4-FFF2-40B4-BE49-F238E27FC236}">
                <a16:creationId xmlns:a16="http://schemas.microsoft.com/office/drawing/2014/main" xmlns="" id="{DA506264-FB1C-44D1-BC70-B754FFF999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53874" y="71460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9">
            <a:extLst>
              <a:ext uri="{FF2B5EF4-FFF2-40B4-BE49-F238E27FC236}">
                <a16:creationId xmlns:a16="http://schemas.microsoft.com/office/drawing/2014/main" xmlns="" id="{E52F3FF4-54D2-42D9-98EC-88F86EA668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4538855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8">
            <a:extLst>
              <a:ext uri="{FF2B5EF4-FFF2-40B4-BE49-F238E27FC236}">
                <a16:creationId xmlns:a16="http://schemas.microsoft.com/office/drawing/2014/main" xmlns="" id="{7EBEEA28-1C39-47B7-B2A1-4176C07E6F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07611" y="55610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عنصر نائب للنص 26">
            <a:extLst>
              <a:ext uri="{FF2B5EF4-FFF2-40B4-BE49-F238E27FC236}">
                <a16:creationId xmlns:a16="http://schemas.microsoft.com/office/drawing/2014/main" xmlns="" id="{B6910B6B-7A63-4653-8D19-CA3832BB1AA7}"/>
              </a:ext>
            </a:extLst>
          </p:cNvPr>
          <p:cNvSpPr>
            <a:spLocks noGrp="1"/>
          </p:cNvSpPr>
          <p:nvPr/>
        </p:nvSpPr>
        <p:spPr>
          <a:xfrm>
            <a:off x="3513488" y="3976634"/>
            <a:ext cx="6479598" cy="2424165"/>
          </a:xfrm>
          <a:prstGeom prst="rect">
            <a:avLst/>
          </a:prstGeom>
        </p:spPr>
        <p:txBody>
          <a:bodyPr/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W23 for SKY Bd" panose="020B0804020202020204" pitchFamily="34" charset="-78"/>
                <a:ea typeface="GE SS Text Light" panose="020A0503020102020204" pitchFamily="18" charset="-78"/>
                <a:cs typeface="Helvetica Neue W23 for SKY Bd" panose="020B0804020202020204" pitchFamily="34" charset="-78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EG" sz="8800" b="1" dirty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انتهى الدرس</a:t>
            </a:r>
          </a:p>
        </p:txBody>
      </p:sp>
    </p:spTree>
    <p:extLst>
      <p:ext uri="{BB962C8B-B14F-4D97-AF65-F5344CB8AC3E}">
        <p14:creationId xmlns:p14="http://schemas.microsoft.com/office/powerpoint/2010/main" val="3257154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322</Words>
  <Application>Microsoft Office PowerPoint</Application>
  <PresentationFormat>مخصص</PresentationFormat>
  <Paragraphs>53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GradientVTI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ahmed salahnor</dc:creator>
  <cp:lastModifiedBy>zhoor zhoor</cp:lastModifiedBy>
  <cp:revision>17</cp:revision>
  <dcterms:created xsi:type="dcterms:W3CDTF">2020-07-01T21:38:16Z</dcterms:created>
  <dcterms:modified xsi:type="dcterms:W3CDTF">2020-09-18T00:07:23Z</dcterms:modified>
</cp:coreProperties>
</file>