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3E98F-C5BA-782B-6083-E4FB573861AC}" v="137" dt="2024-04-22T17:26:16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أمل   غرم الله عبدالله الغامدي" userId="S::t9936343@estg.moe.gov.sa::d808c05d-f676-4fd7-ad07-8061396fca7c" providerId="AD" clId="Web-{D583E98F-C5BA-782B-6083-E4FB573861AC}"/>
    <pc:docChg chg="modSld">
      <pc:chgData name="أمل   غرم الله عبدالله الغامدي" userId="S::t9936343@estg.moe.gov.sa::d808c05d-f676-4fd7-ad07-8061396fca7c" providerId="AD" clId="Web-{D583E98F-C5BA-782B-6083-E4FB573861AC}" dt="2024-04-22T17:26:16.568" v="83" actId="20577"/>
      <pc:docMkLst>
        <pc:docMk/>
      </pc:docMkLst>
      <pc:sldChg chg="modSp">
        <pc:chgData name="أمل   غرم الله عبدالله الغامدي" userId="S::t9936343@estg.moe.gov.sa::d808c05d-f676-4fd7-ad07-8061396fca7c" providerId="AD" clId="Web-{D583E98F-C5BA-782B-6083-E4FB573861AC}" dt="2024-04-22T17:21:55.965" v="5" actId="20577"/>
        <pc:sldMkLst>
          <pc:docMk/>
          <pc:sldMk cId="2290217022" sldId="256"/>
        </pc:sldMkLst>
        <pc:spChg chg="mod">
          <ac:chgData name="أمل   غرم الله عبدالله الغامدي" userId="S::t9936343@estg.moe.gov.sa::d808c05d-f676-4fd7-ad07-8061396fca7c" providerId="AD" clId="Web-{D583E98F-C5BA-782B-6083-E4FB573861AC}" dt="2024-04-22T17:21:55.965" v="5" actId="20577"/>
          <ac:spMkLst>
            <pc:docMk/>
            <pc:sldMk cId="2290217022" sldId="256"/>
            <ac:spMk id="3" creationId="{00000000-0000-0000-0000-000000000000}"/>
          </ac:spMkLst>
        </pc:spChg>
      </pc:sldChg>
      <pc:sldChg chg="addSp modSp">
        <pc:chgData name="أمل   غرم الله عبدالله الغامدي" userId="S::t9936343@estg.moe.gov.sa::d808c05d-f676-4fd7-ad07-8061396fca7c" providerId="AD" clId="Web-{D583E98F-C5BA-782B-6083-E4FB573861AC}" dt="2024-04-22T17:26:16.568" v="83" actId="20577"/>
        <pc:sldMkLst>
          <pc:docMk/>
          <pc:sldMk cId="1047571037" sldId="257"/>
        </pc:sldMkLst>
        <pc:spChg chg="add mod">
          <ac:chgData name="أمل   غرم الله عبدالله الغامدي" userId="S::t9936343@estg.moe.gov.sa::d808c05d-f676-4fd7-ad07-8061396fca7c" providerId="AD" clId="Web-{D583E98F-C5BA-782B-6083-E4FB573861AC}" dt="2024-04-22T17:25:52.708" v="70" actId="20577"/>
          <ac:spMkLst>
            <pc:docMk/>
            <pc:sldMk cId="1047571037" sldId="257"/>
            <ac:spMk id="2" creationId="{5AA7856A-F7B9-213B-CD6B-1674FEACB785}"/>
          </ac:spMkLst>
        </pc:spChg>
        <pc:spChg chg="mod">
          <ac:chgData name="أمل   غرم الله عبدالله الغامدي" userId="S::t9936343@estg.moe.gov.sa::d808c05d-f676-4fd7-ad07-8061396fca7c" providerId="AD" clId="Web-{D583E98F-C5BA-782B-6083-E4FB573861AC}" dt="2024-04-22T17:26:16.568" v="83" actId="20577"/>
          <ac:spMkLst>
            <pc:docMk/>
            <pc:sldMk cId="1047571037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80" y="2415831"/>
            <a:ext cx="3919224" cy="238830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2172" y="2677644"/>
            <a:ext cx="5558972" cy="2823269"/>
          </a:xfrm>
        </p:spPr>
        <p:txBody>
          <a:bodyPr/>
          <a:lstStyle/>
          <a:p>
            <a:pPr algn="ctr"/>
            <a:r>
              <a:rPr lang="ar-SA" sz="5400" b="1" dirty="0"/>
              <a:t>ورشة عمل الاختبارات الوطنية (نافس )  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body" idx="1"/>
          </p:nvPr>
        </p:nvSpPr>
        <p:spPr>
          <a:xfrm>
            <a:off x="6433079" y="4238839"/>
            <a:ext cx="5029200" cy="2283824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latin typeface="Arabic Typesetting"/>
                <a:cs typeface="Arabic Typesetting"/>
              </a:rPr>
              <a:t>تقديم : أ / أمل الغامدي</a:t>
            </a:r>
          </a:p>
          <a:p>
            <a:pPr algn="ctr"/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latin typeface="Arabic Typesetting"/>
                <a:cs typeface="Arabic Typesetting"/>
              </a:rPr>
              <a:t>مديرة المدرسة  : عائشة المطيري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9493" t="10938" r="76257" b="71528"/>
          <a:stretch/>
        </p:blipFill>
        <p:spPr>
          <a:xfrm>
            <a:off x="5505979" y="1152181"/>
            <a:ext cx="1854200" cy="12827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171231"/>
            <a:ext cx="1244601" cy="1244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27" y="1200150"/>
            <a:ext cx="1638300" cy="13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1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err="1"/>
              <a:t>ماهو</a:t>
            </a:r>
            <a:r>
              <a:rPr lang="ar-SA" b="1" dirty="0"/>
              <a:t> اختبار نافس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50058" y="2435346"/>
            <a:ext cx="8825659" cy="914400"/>
          </a:xfrm>
        </p:spPr>
        <p:txBody>
          <a:bodyPr>
            <a:normAutofit/>
          </a:bodyPr>
          <a:lstStyle/>
          <a:p>
            <a:r>
              <a:rPr lang="ar-SA" sz="2000" b="1" dirty="0"/>
              <a:t>هو اختبار لإجراء مسح شامل للتحصيل الدراسي للطالب لقياس المهارات </a:t>
            </a:r>
            <a:r>
              <a:rPr lang="ar-SA" sz="2000" b="1" dirty="0" err="1"/>
              <a:t>المكتسبه</a:t>
            </a:r>
            <a:r>
              <a:rPr lang="ar-SA" sz="2000" b="1" dirty="0"/>
              <a:t> والمعايير للمناهج 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 bwMode="gray">
          <a:xfrm>
            <a:off x="2678954" y="2892546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الهدف من اختبارات نافس :</a:t>
            </a: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1412582" y="3468915"/>
            <a:ext cx="10027785" cy="1349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/>
              <a:t>تهدف الاختبارات الى معرفة ما حققه الطالب و </a:t>
            </a:r>
            <a:r>
              <a:rPr lang="ar-SA" sz="2000" b="1" dirty="0" err="1"/>
              <a:t>الطالبه</a:t>
            </a:r>
            <a:r>
              <a:rPr lang="ar-SA" sz="2000" b="1" dirty="0"/>
              <a:t> من معارف و مهارات في المواد الدراسية </a:t>
            </a:r>
            <a:r>
              <a:rPr lang="ar-SA" sz="2000" b="1" dirty="0" err="1"/>
              <a:t>المحدده</a:t>
            </a:r>
            <a:r>
              <a:rPr lang="ar-SA" sz="2000" b="1" dirty="0"/>
              <a:t> .</a:t>
            </a:r>
          </a:p>
          <a:p>
            <a:r>
              <a:rPr lang="ar-SA" sz="2000" b="1" dirty="0"/>
              <a:t>كما يهدف الاختبار لتحفيز التميز و التنافس بين المدارس و مكاتب التعليم و تعريف أولياء الأمور بمستوى التحصيل الدراسي لمدارس أبنائهم 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 bwMode="gray">
          <a:xfrm>
            <a:off x="928915" y="4705144"/>
            <a:ext cx="10511452" cy="1445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يطبق الاختبار على جميع مدارس المملكة حضوريا وورقيا – الكترونيا في تخصصات اللغة </a:t>
            </a:r>
            <a:r>
              <a:rPr lang="ar-SA" b="1" dirty="0" err="1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العربيه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 و الرياضيات و العلوم لجميع المدارس – حكومي و أهلي و عالمي </a:t>
            </a:r>
          </a:p>
        </p:txBody>
      </p:sp>
      <p:pic>
        <p:nvPicPr>
          <p:cNvPr id="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3691" y="2111254"/>
            <a:ext cx="2273737" cy="31307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791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59200" y="1932214"/>
            <a:ext cx="7995784" cy="4445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ar-SA" sz="2000" b="1" dirty="0"/>
          </a:p>
          <a:p>
            <a:r>
              <a:rPr lang="ar-SA" sz="2000" b="1" dirty="0"/>
              <a:t>بعد استلام الطلاب كتيب الاختبار ... يرجى التأكد بان لديك قلم رصاص يتم الإجابة به </a:t>
            </a:r>
          </a:p>
          <a:p>
            <a:r>
              <a:rPr lang="ar-SA" sz="2000" b="1" dirty="0">
                <a:cs typeface="Arial"/>
              </a:rPr>
              <a:t>يمنع منعا باتا استخدام قلم الحبر .</a:t>
            </a:r>
          </a:p>
          <a:p>
            <a:r>
              <a:rPr lang="ar-SA" sz="2000" b="1" dirty="0">
                <a:cs typeface="Arial"/>
              </a:rPr>
              <a:t>الاختبار مقسم الى قسمين لطلاب ثالث ابتدائي ( رياضيات و لغتي  ) كل قسم مكون من 15 سؤال .</a:t>
            </a:r>
          </a:p>
          <a:p>
            <a:r>
              <a:rPr lang="ar-SA" sz="2000" b="1" dirty="0"/>
              <a:t>افتح كتيب الأسئلة ستجد فيه ورقة الإجابة .</a:t>
            </a:r>
          </a:p>
          <a:p>
            <a:r>
              <a:rPr lang="ar-SA" sz="2000" b="1" dirty="0"/>
              <a:t>مهم جدا ( تعبئة البيانات كاملة بالاسم الرباعي ) .</a:t>
            </a:r>
          </a:p>
          <a:p>
            <a:r>
              <a:rPr lang="ar-SA" sz="2000" b="1" dirty="0">
                <a:cs typeface="Arial"/>
              </a:rPr>
              <a:t>كتيب الأسئلة فيه جميع اسالة الاختبار و يجب حل الأسئلة بالترتيب في ورقة الإجابة .</a:t>
            </a:r>
          </a:p>
          <a:p>
            <a:r>
              <a:rPr lang="ar-SA" sz="2000" b="1" dirty="0">
                <a:cs typeface="Arial"/>
              </a:rPr>
              <a:t>أنتباه : لا تسجل الإجابة على ورقة الأسئلة بل ورقة الإجابة أو نسجلها في الورقتين بشرط حل كل سؤال و نقل اجابته لورقة الإجابة أولا بأول .</a:t>
            </a:r>
          </a:p>
          <a:p>
            <a:endParaRPr lang="ar-SA" sz="2000" b="1" dirty="0"/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589"/>
            <a:ext cx="4165600" cy="39260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856A-F7B9-213B-CD6B-1674FEACB785}"/>
              </a:ext>
            </a:extLst>
          </p:cNvPr>
          <p:cNvSpPr txBox="1"/>
          <p:nvPr/>
        </p:nvSpPr>
        <p:spPr>
          <a:xfrm>
            <a:off x="2628900" y="1162050"/>
            <a:ext cx="73108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err="1">
                <a:solidFill>
                  <a:schemeClr val="bg1"/>
                </a:solidFill>
              </a:rPr>
              <a:t>ماهو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المطلوب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مني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في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هذا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الاختبار</a:t>
            </a:r>
            <a:r>
              <a:rPr lang="en-US" sz="4000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757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/>
              <a:t>مكونات ورقة الإجابة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35660" y="2362200"/>
            <a:ext cx="5929313" cy="4000500"/>
          </a:xfrm>
        </p:spPr>
        <p:txBody>
          <a:bodyPr>
            <a:norm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مهم جدا تعبئة المعلومات الخاصة في الطالب : </a:t>
            </a:r>
          </a:p>
          <a:p>
            <a:r>
              <a:rPr lang="ar-SA" sz="2400" b="1" dirty="0"/>
              <a:t>اسم الطالب رباعي بخط واضح و جميل </a:t>
            </a:r>
          </a:p>
          <a:p>
            <a:r>
              <a:rPr lang="ar-SA" sz="2400" b="1" dirty="0"/>
              <a:t>الصف </a:t>
            </a:r>
          </a:p>
          <a:p>
            <a:r>
              <a:rPr lang="ar-SA" sz="2400" b="1" dirty="0"/>
              <a:t>اسم المدرسة </a:t>
            </a:r>
          </a:p>
          <a:p>
            <a:r>
              <a:rPr lang="ar-SA" sz="2400" b="1" dirty="0"/>
              <a:t>نتأكد من الخانات المخصصة لها </a:t>
            </a:r>
          </a:p>
          <a:p>
            <a:endParaRPr lang="ar-SA" sz="24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1498" t="21702" r="44534" b="6597"/>
          <a:stretch/>
        </p:blipFill>
        <p:spPr>
          <a:xfrm>
            <a:off x="342899" y="1117600"/>
            <a:ext cx="4419601" cy="52451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978400"/>
            <a:ext cx="2507838" cy="15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بعد تعبئة البيانات نبدأ بقراءة </a:t>
            </a:r>
            <a:r>
              <a:rPr lang="ar-SA" b="1" dirty="0" err="1"/>
              <a:t>الاسئله</a:t>
            </a:r>
            <a:r>
              <a:rPr lang="ar-SA" b="1" dirty="0"/>
              <a:t>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60400" y="2603500"/>
            <a:ext cx="10744200" cy="3810000"/>
          </a:xfrm>
        </p:spPr>
        <p:txBody>
          <a:bodyPr>
            <a:noAutofit/>
          </a:bodyPr>
          <a:lstStyle/>
          <a:p>
            <a:r>
              <a:rPr lang="ar-SA" sz="2000" b="1" dirty="0"/>
              <a:t>كل سؤال في كتيب الأسئلة له اجابه واحده صحيحه </a:t>
            </a:r>
          </a:p>
          <a:p>
            <a:r>
              <a:rPr lang="ar-SA" sz="2000" b="1" dirty="0"/>
              <a:t>نقوم بتظليلها في ورقة الإجابة </a:t>
            </a:r>
          </a:p>
          <a:p>
            <a:r>
              <a:rPr lang="ar-SA" sz="2000" b="1" dirty="0"/>
              <a:t>نتأكد من طريقة التظليل الصحيحة و مكان السؤال الصحيح و عدم تظليل عدة إجابات في نفس السؤال </a:t>
            </a:r>
          </a:p>
          <a:p>
            <a:r>
              <a:rPr lang="ar-SA" sz="2000" b="1" dirty="0"/>
              <a:t>اذا انتهيت من حل الأسئلة في القسم لا تنتقل الى القسم الاخر بل راجع الإجابات التي تم حلها و محاولة حل </a:t>
            </a:r>
            <a:r>
              <a:rPr lang="ar-SA" sz="2000" b="1" dirty="0" err="1"/>
              <a:t>الإجابه</a:t>
            </a:r>
            <a:r>
              <a:rPr lang="ar-SA" sz="2000" b="1" dirty="0"/>
              <a:t> على الأسئلة التي صعبت علينا </a:t>
            </a:r>
          </a:p>
          <a:p>
            <a:r>
              <a:rPr lang="ar-SA" sz="2000" b="1" dirty="0"/>
              <a:t>نهاية كل قسم سيكون هناك استراحة لمدة 5 دقائق </a:t>
            </a:r>
          </a:p>
          <a:p>
            <a:r>
              <a:rPr lang="ar-SA" sz="2000" b="1" dirty="0"/>
              <a:t>يمنع منعا باتا استخدام الهاتف المحمول او الساعة الرقمية او فتح الكتب المدرسية او الدفاتر و المذكرات في قاعة الاختبار </a:t>
            </a:r>
          </a:p>
          <a:p>
            <a:r>
              <a:rPr lang="ar-SA" sz="2000" b="1" dirty="0"/>
              <a:t>يمنع منعا باتا كذلك استخدام الأقلام السائلة في الاختبار او أقلام الحبر .. اذا لم يكون لديك قلم اطلب من المراقب قلم رصاص .</a:t>
            </a:r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" y="1993900"/>
            <a:ext cx="2037494" cy="19589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617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8" y="973668"/>
            <a:ext cx="9883976" cy="5816165"/>
          </a:xfrm>
        </p:spPr>
      </p:pic>
    </p:spTree>
    <p:extLst>
      <p:ext uri="{BB962C8B-B14F-4D97-AF65-F5344CB8AC3E}">
        <p14:creationId xmlns:p14="http://schemas.microsoft.com/office/powerpoint/2010/main" val="121077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22554" t="25990" r="45945" b="63724"/>
          <a:stretch/>
        </p:blipFill>
        <p:spPr>
          <a:xfrm>
            <a:off x="719199" y="638629"/>
            <a:ext cx="10409394" cy="155847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/>
          <a:srcRect l="22781" t="62649" r="45984" b="29613"/>
          <a:stretch/>
        </p:blipFill>
        <p:spPr>
          <a:xfrm>
            <a:off x="719196" y="2197100"/>
            <a:ext cx="10409397" cy="149520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/>
          <a:srcRect l="22670" t="72371" r="46095" b="13145"/>
          <a:stretch/>
        </p:blipFill>
        <p:spPr>
          <a:xfrm>
            <a:off x="719198" y="3799113"/>
            <a:ext cx="10409395" cy="18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13634" t="28125" r="37283" b="56201"/>
          <a:stretch/>
        </p:blipFill>
        <p:spPr>
          <a:xfrm>
            <a:off x="692012" y="798288"/>
            <a:ext cx="10347399" cy="185782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13857" t="43998" r="37395" b="45287"/>
          <a:stretch/>
        </p:blipFill>
        <p:spPr>
          <a:xfrm>
            <a:off x="692012" y="2627089"/>
            <a:ext cx="10347399" cy="114373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/>
          <a:srcRect l="13746" t="54911" r="37060" b="10169"/>
          <a:stretch/>
        </p:blipFill>
        <p:spPr>
          <a:xfrm>
            <a:off x="692012" y="3799849"/>
            <a:ext cx="10347399" cy="24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7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1"/>
          <p:cNvSpPr/>
          <p:nvPr/>
        </p:nvSpPr>
        <p:spPr>
          <a:xfrm>
            <a:off x="2104571" y="1770743"/>
            <a:ext cx="6493027" cy="4416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534" y="10896"/>
                  <a:pt x="20551" y="12379"/>
                  <a:pt x="20551" y="13938"/>
                </a:cubicBezTo>
                <a:lnTo>
                  <a:pt x="20547" y="13938"/>
                </a:lnTo>
                <a:lnTo>
                  <a:pt x="20547" y="18397"/>
                </a:lnTo>
                <a:cubicBezTo>
                  <a:pt x="20547" y="20092"/>
                  <a:pt x="19686" y="21474"/>
                  <a:pt x="18597" y="21590"/>
                </a:cubicBezTo>
                <a:cubicBezTo>
                  <a:pt x="18574" y="21595"/>
                  <a:pt x="18551" y="21595"/>
                  <a:pt x="18528" y="21595"/>
                </a:cubicBezTo>
                <a:cubicBezTo>
                  <a:pt x="18501" y="21600"/>
                  <a:pt x="18478" y="21600"/>
                  <a:pt x="18452" y="21600"/>
                </a:cubicBezTo>
                <a:lnTo>
                  <a:pt x="3145" y="21600"/>
                </a:lnTo>
                <a:cubicBezTo>
                  <a:pt x="3119" y="21600"/>
                  <a:pt x="3096" y="21595"/>
                  <a:pt x="3069" y="21595"/>
                </a:cubicBezTo>
                <a:cubicBezTo>
                  <a:pt x="3046" y="21595"/>
                  <a:pt x="3023" y="21590"/>
                  <a:pt x="3000" y="21590"/>
                </a:cubicBezTo>
                <a:cubicBezTo>
                  <a:pt x="1911" y="21479"/>
                  <a:pt x="1049" y="20092"/>
                  <a:pt x="1049" y="18397"/>
                </a:cubicBezTo>
                <a:lnTo>
                  <a:pt x="1049" y="13938"/>
                </a:lnTo>
                <a:cubicBezTo>
                  <a:pt x="1049" y="12379"/>
                  <a:pt x="63" y="10896"/>
                  <a:pt x="0" y="10800"/>
                </a:cubicBezTo>
                <a:cubicBezTo>
                  <a:pt x="63" y="10704"/>
                  <a:pt x="1049" y="9221"/>
                  <a:pt x="1049" y="7662"/>
                </a:cubicBezTo>
                <a:lnTo>
                  <a:pt x="1053" y="7662"/>
                </a:lnTo>
                <a:lnTo>
                  <a:pt x="1053" y="3203"/>
                </a:lnTo>
                <a:cubicBezTo>
                  <a:pt x="1053" y="1508"/>
                  <a:pt x="1914" y="126"/>
                  <a:pt x="3003" y="10"/>
                </a:cubicBezTo>
                <a:cubicBezTo>
                  <a:pt x="3026" y="5"/>
                  <a:pt x="3049" y="5"/>
                  <a:pt x="3072" y="5"/>
                </a:cubicBezTo>
                <a:cubicBezTo>
                  <a:pt x="3099" y="0"/>
                  <a:pt x="3122" y="0"/>
                  <a:pt x="3148" y="0"/>
                </a:cubicBezTo>
                <a:lnTo>
                  <a:pt x="18455" y="0"/>
                </a:lnTo>
                <a:cubicBezTo>
                  <a:pt x="18481" y="0"/>
                  <a:pt x="18504" y="5"/>
                  <a:pt x="18531" y="5"/>
                </a:cubicBezTo>
                <a:cubicBezTo>
                  <a:pt x="18554" y="5"/>
                  <a:pt x="18577" y="10"/>
                  <a:pt x="18600" y="10"/>
                </a:cubicBezTo>
                <a:cubicBezTo>
                  <a:pt x="19689" y="121"/>
                  <a:pt x="20551" y="1508"/>
                  <a:pt x="20551" y="3203"/>
                </a:cubicBezTo>
                <a:lnTo>
                  <a:pt x="20551" y="7662"/>
                </a:lnTo>
                <a:cubicBezTo>
                  <a:pt x="20551" y="9221"/>
                  <a:pt x="21534" y="10704"/>
                  <a:pt x="21600" y="10800"/>
                </a:cubicBezTo>
                <a:close/>
              </a:path>
            </a:pathLst>
          </a:custGeom>
          <a:solidFill>
            <a:srgbClr val="FFFFFF">
              <a:alpha val="69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/>
          <a:srcRect l="207" r="207"/>
          <a:stretch>
            <a:fillRect/>
          </a:stretch>
        </p:blipFill>
        <p:spPr>
          <a:xfrm>
            <a:off x="8597599" y="2527313"/>
            <a:ext cx="1881710" cy="3660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3" descr="Picture 3"/>
          <p:cNvPicPr>
            <a:picLocks noChangeAspect="1"/>
          </p:cNvPicPr>
          <p:nvPr/>
        </p:nvPicPr>
        <p:blipFill>
          <a:blip r:embed="rId3"/>
          <a:srcRect l="4056" r="4056"/>
          <a:stretch>
            <a:fillRect/>
          </a:stretch>
        </p:blipFill>
        <p:spPr>
          <a:xfrm>
            <a:off x="10337770" y="4311774"/>
            <a:ext cx="943610" cy="187571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106">
            <a:extLst>
              <a:ext uri="{FF2B5EF4-FFF2-40B4-BE49-F238E27FC236}">
                <a16:creationId xmlns:a16="http://schemas.microsoft.com/office/drawing/2014/main" id="{14A1D0B2-E766-4692-AF18-E63B24533941}"/>
              </a:ext>
            </a:extLst>
          </p:cNvPr>
          <p:cNvSpPr/>
          <p:nvPr/>
        </p:nvSpPr>
        <p:spPr>
          <a:xfrm>
            <a:off x="6662057" y="232229"/>
            <a:ext cx="5270501" cy="2426608"/>
          </a:xfrm>
          <a:prstGeom prst="rect">
            <a:avLst/>
          </a:prstGeom>
          <a:blipFill dpi="0" rotWithShape="1">
            <a:blip r:embed="rId4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ar-KW"/>
            </a:defPPr>
            <a:lvl1pPr marL="0" algn="r" defTabSz="1371600" rtl="1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r" defTabSz="1371600" rtl="1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r" defTabSz="1371600" rtl="1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r" defTabSz="1371600" rtl="1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r" defTabSz="1371600" rtl="1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r" defTabSz="1371600" rtl="1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r" defTabSz="1371600" rtl="1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r" defTabSz="1371600" rtl="1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r" defTabSz="1371600" rtl="1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87" y="2334719"/>
            <a:ext cx="2446605" cy="395410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مستطيل 2"/>
          <p:cNvSpPr/>
          <p:nvPr/>
        </p:nvSpPr>
        <p:spPr>
          <a:xfrm>
            <a:off x="2532016" y="2497796"/>
            <a:ext cx="565571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/>
              <a:t>أتمنى من الله العلي القدير ان تكونوا </a:t>
            </a:r>
          </a:p>
          <a:p>
            <a:pPr algn="ctr"/>
            <a:r>
              <a:rPr lang="ar-SA" sz="3600" b="1" dirty="0"/>
              <a:t>استفدتم من المعلومات التي قدمتها</a:t>
            </a:r>
          </a:p>
          <a:p>
            <a:pPr algn="ctr"/>
            <a:r>
              <a:rPr lang="ar-SA" sz="3600" b="1" dirty="0"/>
              <a:t>و أتمنى لكم دوام التقدم و </a:t>
            </a:r>
            <a:r>
              <a:rPr lang="ar-SA" sz="3600" b="1"/>
              <a:t>التوفيق ...</a:t>
            </a:r>
          </a:p>
          <a:p>
            <a:pPr algn="ctr"/>
            <a:endParaRPr lang="ar-SA" sz="3600" b="1" dirty="0"/>
          </a:p>
          <a:p>
            <a:pPr algn="ctr"/>
            <a:r>
              <a:rPr lang="ar-SA" sz="3600" b="1" dirty="0"/>
              <a:t>أ/ أمل الغامدي</a:t>
            </a:r>
            <a:endParaRPr lang="en-US" sz="3600" b="1" dirty="0"/>
          </a:p>
        </p:txBody>
      </p:sp>
      <p:sp>
        <p:nvSpPr>
          <p:cNvPr id="4" name="مستطيل 3"/>
          <p:cNvSpPr/>
          <p:nvPr/>
        </p:nvSpPr>
        <p:spPr>
          <a:xfrm>
            <a:off x="1959429" y="1000580"/>
            <a:ext cx="8186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800" b="1" dirty="0">
                <a:solidFill>
                  <a:schemeClr val="bg1"/>
                </a:solidFill>
              </a:rPr>
              <a:t>في الختام </a:t>
            </a:r>
            <a:endParaRPr lang="ar-S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3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جلس إدارة أيون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مجلس إدارة أيون</Template>
  <TotalTime>413</TotalTime>
  <Words>373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مجلس إدارة أيون</vt:lpstr>
      <vt:lpstr>ورشة عمل الاختبارات الوطنية (نافس )  </vt:lpstr>
      <vt:lpstr>ماهو اختبار نافس </vt:lpstr>
      <vt:lpstr>PowerPoint Presentation</vt:lpstr>
      <vt:lpstr>مكونات ورقة الإجابة :</vt:lpstr>
      <vt:lpstr>بعد تعبئة البيانات نبدأ بقراءة الاسئله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الإختبارات الوطنية( اختبارات نافس )</dc:title>
  <dc:creator>حساب Microsoft</dc:creator>
  <cp:lastModifiedBy>حساب Microsoft</cp:lastModifiedBy>
  <cp:revision>48</cp:revision>
  <dcterms:created xsi:type="dcterms:W3CDTF">2024-04-22T10:08:54Z</dcterms:created>
  <dcterms:modified xsi:type="dcterms:W3CDTF">2024-04-22T17:26:21Z</dcterms:modified>
</cp:coreProperties>
</file>