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7"/>
  </p:notesMasterIdLst>
  <p:sldIdLst>
    <p:sldId id="297" r:id="rId2"/>
    <p:sldId id="315" r:id="rId3"/>
    <p:sldId id="316" r:id="rId4"/>
    <p:sldId id="420" r:id="rId5"/>
    <p:sldId id="397" r:id="rId6"/>
    <p:sldId id="399" r:id="rId7"/>
    <p:sldId id="435" r:id="rId8"/>
    <p:sldId id="434" r:id="rId9"/>
    <p:sldId id="394" r:id="rId10"/>
    <p:sldId id="430" r:id="rId11"/>
    <p:sldId id="401" r:id="rId12"/>
    <p:sldId id="432" r:id="rId13"/>
    <p:sldId id="403" r:id="rId14"/>
    <p:sldId id="417" r:id="rId15"/>
    <p:sldId id="436" r:id="rId16"/>
    <p:sldId id="437" r:id="rId17"/>
    <p:sldId id="407" r:id="rId18"/>
    <p:sldId id="412" r:id="rId19"/>
    <p:sldId id="411" r:id="rId20"/>
    <p:sldId id="444" r:id="rId21"/>
    <p:sldId id="439" r:id="rId22"/>
    <p:sldId id="441" r:id="rId23"/>
    <p:sldId id="443" r:id="rId24"/>
    <p:sldId id="424" r:id="rId25"/>
    <p:sldId id="42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5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248" userDrawn="1">
          <p15:clr>
            <a:srgbClr val="A4A3A4"/>
          </p15:clr>
        </p15:guide>
        <p15:guide id="4" orient="horz" pos="120" userDrawn="1">
          <p15:clr>
            <a:srgbClr val="A4A3A4"/>
          </p15:clr>
        </p15:guide>
        <p15:guide id="5" pos="7464" userDrawn="1">
          <p15:clr>
            <a:srgbClr val="A4A3A4"/>
          </p15:clr>
        </p15:guide>
        <p15:guide id="6" pos="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1C78BD"/>
    <a:srgbClr val="CCECFF"/>
    <a:srgbClr val="000000"/>
    <a:srgbClr val="46B688"/>
    <a:srgbClr val="E3563D"/>
    <a:srgbClr val="152B4D"/>
    <a:srgbClr val="0E4168"/>
    <a:srgbClr val="0B1627"/>
    <a:srgbClr val="152C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49" autoAdjust="0"/>
    <p:restoredTop sz="94660"/>
  </p:normalViewPr>
  <p:slideViewPr>
    <p:cSldViewPr snapToGrid="0" showGuides="1">
      <p:cViewPr>
        <p:scale>
          <a:sx n="59" d="100"/>
          <a:sy n="59" d="100"/>
        </p:scale>
        <p:origin x="-216" y="-318"/>
      </p:cViewPr>
      <p:guideLst>
        <p:guide orient="horz" pos="2352"/>
        <p:guide orient="horz" pos="4248"/>
        <p:guide orient="horz" pos="120"/>
        <p:guide pos="3840"/>
        <p:guide pos="7464"/>
        <p:guide pos="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20B6C-D80B-468C-945D-AF2D3FAFE5E1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705D2-95CC-47A4-8DDF-235828EC5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12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D3C7BD-BE9B-450C-8E69-3ED811EF2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53F2884-E325-41CA-B485-8C7BFCEDA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011022-7B7E-443A-989F-7281E285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F7FBFA-6935-489B-BFF9-DB39BB64A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8FE686-60A2-48E7-B1A5-DD0C417F7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72270-7EB8-4EBA-87A9-AC2EA26E5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9BDE9E-96A9-46D6-A8D5-DEBBBB7AC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398"/>
          </a:xfrm>
        </p:spPr>
        <p:txBody>
          <a:bodyPr lIns="0" tIns="0" rIns="0" bIns="0" anchor="t">
            <a:normAutofit/>
          </a:bodyPr>
          <a:lstStyle>
            <a:lvl1pPr algn="ctr">
              <a:defRPr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E0F5A13-1FA2-460A-BAD6-88BB7A0B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336125"/>
            <a:ext cx="17780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E894BF1A-5FBF-45F0-83E5-8E9075EDCA92}"/>
              </a:ext>
            </a:extLst>
          </p:cNvPr>
          <p:cNvSpPr/>
          <p:nvPr userDrawn="1"/>
        </p:nvSpPr>
        <p:spPr>
          <a:xfrm>
            <a:off x="11540648" y="6340434"/>
            <a:ext cx="879952" cy="356506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F3C31300-7196-425C-A52E-73359543545B}"/>
              </a:ext>
            </a:extLst>
          </p:cNvPr>
          <p:cNvGrpSpPr/>
          <p:nvPr userDrawn="1"/>
        </p:nvGrpSpPr>
        <p:grpSpPr>
          <a:xfrm>
            <a:off x="5559020" y="-89079"/>
            <a:ext cx="1073960" cy="178158"/>
            <a:chOff x="5559020" y="4164940"/>
            <a:chExt cx="1073960" cy="178158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C2964D04-96C9-40CF-8FB3-7F73C0BAB4A6}"/>
                </a:ext>
              </a:extLst>
            </p:cNvPr>
            <p:cNvSpPr/>
            <p:nvPr/>
          </p:nvSpPr>
          <p:spPr>
            <a:xfrm>
              <a:off x="5559020" y="4164940"/>
              <a:ext cx="178158" cy="178158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89ABD82F-4D05-4013-988B-96365C2EB3D0}"/>
                </a:ext>
              </a:extLst>
            </p:cNvPr>
            <p:cNvSpPr/>
            <p:nvPr/>
          </p:nvSpPr>
          <p:spPr>
            <a:xfrm>
              <a:off x="6006921" y="4164940"/>
              <a:ext cx="178158" cy="17815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D6F27BFF-2229-4A2C-B5DC-46BBC0E47C02}"/>
                </a:ext>
              </a:extLst>
            </p:cNvPr>
            <p:cNvSpPr/>
            <p:nvPr/>
          </p:nvSpPr>
          <p:spPr>
            <a:xfrm>
              <a:off x="6454822" y="4164940"/>
              <a:ext cx="178158" cy="178158"/>
            </a:xfrm>
            <a:prstGeom prst="ellipse">
              <a:avLst/>
            </a:prstGeom>
            <a:noFill/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25949D9-2C8B-4DB5-AC3C-F62BD270F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30950" y="6380188"/>
            <a:ext cx="312499" cy="276999"/>
          </a:xfrm>
        </p:spPr>
        <p:txBody>
          <a:bodyPr lIns="0" tIns="0" rIns="0" bIns="0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4D972270-7EB8-4EBA-87A9-AC2EA26E51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2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E894BF1A-5FBF-45F0-83E5-8E9075EDCA92}"/>
              </a:ext>
            </a:extLst>
          </p:cNvPr>
          <p:cNvSpPr/>
          <p:nvPr userDrawn="1"/>
        </p:nvSpPr>
        <p:spPr>
          <a:xfrm>
            <a:off x="11540648" y="6340434"/>
            <a:ext cx="879952" cy="356506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F3C31300-7196-425C-A52E-73359543545B}"/>
              </a:ext>
            </a:extLst>
          </p:cNvPr>
          <p:cNvGrpSpPr/>
          <p:nvPr userDrawn="1"/>
        </p:nvGrpSpPr>
        <p:grpSpPr>
          <a:xfrm>
            <a:off x="5559020" y="-89079"/>
            <a:ext cx="1073960" cy="178158"/>
            <a:chOff x="5559020" y="4164940"/>
            <a:chExt cx="1073960" cy="178158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C2964D04-96C9-40CF-8FB3-7F73C0BAB4A6}"/>
                </a:ext>
              </a:extLst>
            </p:cNvPr>
            <p:cNvSpPr/>
            <p:nvPr/>
          </p:nvSpPr>
          <p:spPr>
            <a:xfrm>
              <a:off x="5559020" y="4164940"/>
              <a:ext cx="178158" cy="178158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89ABD82F-4D05-4013-988B-96365C2EB3D0}"/>
                </a:ext>
              </a:extLst>
            </p:cNvPr>
            <p:cNvSpPr/>
            <p:nvPr/>
          </p:nvSpPr>
          <p:spPr>
            <a:xfrm>
              <a:off x="6006921" y="4164940"/>
              <a:ext cx="178158" cy="178158"/>
            </a:xfrm>
            <a:prstGeom prst="ellipse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D6F27BFF-2229-4A2C-B5DC-46BBC0E47C02}"/>
                </a:ext>
              </a:extLst>
            </p:cNvPr>
            <p:cNvSpPr/>
            <p:nvPr/>
          </p:nvSpPr>
          <p:spPr>
            <a:xfrm>
              <a:off x="6454822" y="4164940"/>
              <a:ext cx="178158" cy="178158"/>
            </a:xfrm>
            <a:prstGeom prst="ellipse">
              <a:avLst/>
            </a:prstGeom>
            <a:noFill/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25949D9-2C8B-4DB5-AC3C-F62BD270F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30950" y="6380188"/>
            <a:ext cx="312499" cy="276999"/>
          </a:xfrm>
        </p:spPr>
        <p:txBody>
          <a:bodyPr lIns="0" tIns="0" rIns="0" bIns="0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4D972270-7EB8-4EBA-87A9-AC2EA26E51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xmlns="" id="{8D94F04D-9F16-490C-A836-481C2C4A46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68300"/>
            <a:ext cx="3759200" cy="6121400"/>
          </a:xfrm>
          <a:custGeom>
            <a:avLst/>
            <a:gdLst>
              <a:gd name="connsiteX0" fmla="*/ 698500 w 3759200"/>
              <a:gd name="connsiteY0" fmla="*/ 0 h 6121400"/>
              <a:gd name="connsiteX1" fmla="*/ 3759200 w 3759200"/>
              <a:gd name="connsiteY1" fmla="*/ 3060700 h 6121400"/>
              <a:gd name="connsiteX2" fmla="*/ 698500 w 3759200"/>
              <a:gd name="connsiteY2" fmla="*/ 6121400 h 6121400"/>
              <a:gd name="connsiteX3" fmla="*/ 81662 w 3759200"/>
              <a:gd name="connsiteY3" fmla="*/ 6059217 h 6121400"/>
              <a:gd name="connsiteX4" fmla="*/ 0 w 3759200"/>
              <a:gd name="connsiteY4" fmla="*/ 6038220 h 6121400"/>
              <a:gd name="connsiteX5" fmla="*/ 0 w 3759200"/>
              <a:gd name="connsiteY5" fmla="*/ 83180 h 6121400"/>
              <a:gd name="connsiteX6" fmla="*/ 81662 w 3759200"/>
              <a:gd name="connsiteY6" fmla="*/ 62183 h 6121400"/>
              <a:gd name="connsiteX7" fmla="*/ 698500 w 3759200"/>
              <a:gd name="connsiteY7" fmla="*/ 0 h 612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59200" h="6121400">
                <a:moveTo>
                  <a:pt x="698500" y="0"/>
                </a:moveTo>
                <a:cubicBezTo>
                  <a:pt x="2388878" y="0"/>
                  <a:pt x="3759200" y="1370322"/>
                  <a:pt x="3759200" y="3060700"/>
                </a:cubicBezTo>
                <a:cubicBezTo>
                  <a:pt x="3759200" y="4751078"/>
                  <a:pt x="2388878" y="6121400"/>
                  <a:pt x="698500" y="6121400"/>
                </a:cubicBezTo>
                <a:cubicBezTo>
                  <a:pt x="487203" y="6121400"/>
                  <a:pt x="280906" y="6099989"/>
                  <a:pt x="81662" y="6059217"/>
                </a:cubicBezTo>
                <a:lnTo>
                  <a:pt x="0" y="6038220"/>
                </a:lnTo>
                <a:lnTo>
                  <a:pt x="0" y="83180"/>
                </a:lnTo>
                <a:lnTo>
                  <a:pt x="81662" y="62183"/>
                </a:lnTo>
                <a:cubicBezTo>
                  <a:pt x="280906" y="21411"/>
                  <a:pt x="487203" y="0"/>
                  <a:pt x="69850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6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F51E8C4-2A4B-469A-8BA5-17B1DB1C3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092EBA9-AC5D-40F7-9F16-3532D32B1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A41ED4-7F17-46AF-82C2-FD8AAEA52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72270-7EB8-4EBA-87A9-AC2EA26E5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B1366-174D-45EC-BD88-F980D865B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0D19A8-AEB8-482D-8F13-BD953F276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814B90-F6E9-4D26-BF69-ADB349AE3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2500-2DCA-4720-8360-6E74C26DD0E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4A9DAD-013C-4027-AC7F-A2AAAA2B5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6D2A19-F4FC-464C-A55F-C1F1EC14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6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27C2BE0-A4A3-4846-8455-04A5B537B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5C12018-3849-47DA-933B-D38D09590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9A0D6A-584C-4085-ACD0-C26E9CBB3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22DC5C-4A44-4444-A765-2FC665FDF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Logo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A5AA72-09D5-4866-82B6-6BFAD98E65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72270-7EB8-4EBA-87A9-AC2EA26E5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0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6" r:id="rId3"/>
    <p:sldLayoutId id="2147483655" r:id="rId4"/>
    <p:sldLayoutId id="2147483657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ukah.net/sharia/0/47675/#ixzz6470yZwjQ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6">
            <a:extLst>
              <a:ext uri="{FF2B5EF4-FFF2-40B4-BE49-F238E27FC236}">
                <a16:creationId xmlns:a16="http://schemas.microsoft.com/office/drawing/2014/main" xmlns="" id="{F4A23E82-4ADA-4290-A732-46C59CED37BE}"/>
              </a:ext>
            </a:extLst>
          </p:cNvPr>
          <p:cNvSpPr/>
          <p:nvPr/>
        </p:nvSpPr>
        <p:spPr>
          <a:xfrm>
            <a:off x="5175057" y="237918"/>
            <a:ext cx="67121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ar-SA" sz="2800" dirty="0" smtClean="0">
                <a:solidFill>
                  <a:schemeClr val="bg1"/>
                </a:solidFill>
                <a:cs typeface="PT Bold Heading" pitchFamily="2" charset="-78"/>
              </a:rPr>
              <a:t>دور معلمة العلوم الشرعية في تحقيق رؤية 2030</a:t>
            </a:r>
            <a:endParaRPr lang="en-US" sz="2800" dirty="0">
              <a:solidFill>
                <a:schemeClr val="bg1"/>
              </a:solidFill>
              <a:cs typeface="PT Bold Heading" pitchFamily="2" charset="-78"/>
            </a:endParaRPr>
          </a:p>
        </p:txBody>
      </p:sp>
      <p:grpSp>
        <p:nvGrpSpPr>
          <p:cNvPr id="18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9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مستطيل 1"/>
          <p:cNvSpPr/>
          <p:nvPr/>
        </p:nvSpPr>
        <p:spPr>
          <a:xfrm>
            <a:off x="3969937" y="5094750"/>
            <a:ext cx="418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https://youtu.be/6fVtY11654w</a:t>
            </a: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201977" y="2694242"/>
            <a:ext cx="5900262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u="sng" dirty="0" smtClean="0">
                <a:latin typeface="Baskerville Old Face" pitchFamily="18" charset="0"/>
                <a:cs typeface="PT Bold Heading" pitchFamily="2" charset="-78"/>
              </a:rPr>
              <a:t>ورشة سير حصة القرآن الكريم</a:t>
            </a:r>
            <a:endParaRPr lang="en-US" sz="3600" u="sng" dirty="0" smtClean="0">
              <a:latin typeface="Baskerville Old Face" pitchFamily="18" charset="0"/>
              <a:cs typeface="PT Bold Heading" pitchFamily="2" charset="-78"/>
            </a:endParaRPr>
          </a:p>
          <a:p>
            <a:pPr algn="ctr"/>
            <a:endParaRPr lang="en-US" sz="3200" dirty="0" smtClean="0">
              <a:latin typeface="Baskerville Old Face" pitchFamily="18" charset="0"/>
              <a:cs typeface="PT Bold Heading" pitchFamily="2" charset="-78"/>
            </a:endParaRPr>
          </a:p>
          <a:p>
            <a:pPr algn="ctr"/>
            <a:r>
              <a:rPr lang="ar-SA" sz="3200" dirty="0" smtClean="0">
                <a:latin typeface="Baskerville Old Face" pitchFamily="18" charset="0"/>
                <a:cs typeface="PT Bold Heading" pitchFamily="2" charset="-78"/>
              </a:rPr>
              <a:t>إعداد وتنفيذ</a:t>
            </a:r>
          </a:p>
          <a:p>
            <a:pPr algn="ctr"/>
            <a:r>
              <a:rPr lang="ar-SA" sz="2800" dirty="0" smtClean="0">
                <a:latin typeface="Baskerville Old Face" pitchFamily="18" charset="0"/>
                <a:cs typeface="PT Bold Heading" pitchFamily="2" charset="-78"/>
              </a:rPr>
              <a:t>فاطمة بنت عيسى المطيري</a:t>
            </a:r>
          </a:p>
          <a:p>
            <a:pPr algn="ctr"/>
            <a:r>
              <a:rPr lang="ar-SA" sz="2800" dirty="0" smtClean="0">
                <a:latin typeface="Baskerville Old Face" pitchFamily="18" charset="0"/>
                <a:cs typeface="PT Bold Heading" pitchFamily="2" charset="-78"/>
              </a:rPr>
              <a:t>نوال بنت عايد الحريران</a:t>
            </a:r>
            <a:endParaRPr lang="ar-SA" sz="2800" dirty="0">
              <a:latin typeface="Baskerville Old Face" pitchFamily="18" charset="0"/>
              <a:cs typeface="PT Bold Heading" pitchFamily="2" charset="-78"/>
            </a:endParaRPr>
          </a:p>
        </p:txBody>
      </p:sp>
      <p:sp>
        <p:nvSpPr>
          <p:cNvPr id="14" name="عنصر نائب للمحتوى 8"/>
          <p:cNvSpPr txBox="1">
            <a:spLocks/>
          </p:cNvSpPr>
          <p:nvPr/>
        </p:nvSpPr>
        <p:spPr>
          <a:xfrm>
            <a:off x="3431187" y="237918"/>
            <a:ext cx="5481703" cy="73840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sz="1600" b="1" dirty="0" smtClean="0"/>
              <a:t>المملكة العربية السعودية</a:t>
            </a:r>
          </a:p>
          <a:p>
            <a:pPr marL="0" indent="0" algn="ctr">
              <a:buNone/>
            </a:pPr>
            <a:r>
              <a:rPr lang="ar-SA" sz="1600" b="1" dirty="0" smtClean="0"/>
              <a:t>وزارة التعليم </a:t>
            </a:r>
          </a:p>
          <a:p>
            <a:pPr marL="0" indent="0" algn="ctr">
              <a:buNone/>
            </a:pPr>
            <a:r>
              <a:rPr lang="ar-SA" sz="1600" b="1" dirty="0" smtClean="0"/>
              <a:t>إدارة التعليم بالمنطقة الشرقية </a:t>
            </a:r>
          </a:p>
          <a:p>
            <a:pPr marL="0" indent="0" algn="ctr">
              <a:buNone/>
            </a:pPr>
            <a:r>
              <a:rPr lang="ar-SA" sz="1600" b="1" dirty="0" smtClean="0"/>
              <a:t>مكتب شرق الدمام</a:t>
            </a:r>
            <a:endParaRPr lang="ar-SA" sz="1600" b="1" dirty="0"/>
          </a:p>
        </p:txBody>
      </p:sp>
      <p:pic>
        <p:nvPicPr>
          <p:cNvPr id="1045" name="صورة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55733" y="195931"/>
            <a:ext cx="1388539" cy="1388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24" y="1247552"/>
            <a:ext cx="3770320" cy="401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38"/>
            <a:ext cx="5470358" cy="6858000"/>
          </a:xfrm>
          <a:prstGeom prst="rect">
            <a:avLst/>
          </a:prstGeom>
        </p:spPr>
      </p:pic>
      <p:grpSp>
        <p:nvGrpSpPr>
          <p:cNvPr id="17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9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Oval 14"/>
          <p:cNvSpPr>
            <a:spLocks noChangeArrowheads="1"/>
          </p:cNvSpPr>
          <p:nvPr/>
        </p:nvSpPr>
        <p:spPr bwMode="auto">
          <a:xfrm>
            <a:off x="334879" y="6203488"/>
            <a:ext cx="2793332" cy="431800"/>
          </a:xfrm>
          <a:prstGeom prst="ellipse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1400" b="1" dirty="0" smtClean="0">
                <a:solidFill>
                  <a:schemeClr val="tx1"/>
                </a:solidFill>
              </a:rPr>
              <a:t>1/ دليل المعلم لتدريس مادة القرآن الكريم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662863" y="1608528"/>
            <a:ext cx="5566611" cy="36260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endParaRPr lang="ar-SA" alt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r"/>
            <a:r>
              <a:rPr lang="ar-SA" alt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ar-SA" alt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تمهيد للدرس ( سورة النحل 75-89) المرحلة الثانوية .</a:t>
            </a:r>
            <a:endParaRPr lang="ar-SA" altLang="en-US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  <a:sym typeface="Trk Quraan" pitchFamily="2" charset="2"/>
            </a:endParaRPr>
          </a:p>
          <a:p>
            <a:pPr algn="r"/>
            <a:r>
              <a:rPr lang="ar-SA" alt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1- </a:t>
            </a:r>
            <a:r>
              <a:rPr lang="ar-SA" alt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بيان </a:t>
            </a:r>
            <a:r>
              <a:rPr lang="ar-SA" alt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مناسبة الآية لما قبلها .</a:t>
            </a:r>
          </a:p>
          <a:p>
            <a:pPr algn="r"/>
            <a:r>
              <a:rPr lang="ar-S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2- سبب النزول</a:t>
            </a: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التمهيد من دليل معلم العلوم الشرعية في القرآن الكريم ( ربط للآيات السابقة بالآيات الحالية للتسلسل الذهني عند الطالبات , مع التهيئة للآيات الحالية بذكر سبب النزول</a:t>
            </a:r>
            <a:endParaRPr lang="ar-SA" sz="2400" dirty="0">
              <a:solidFill>
                <a:schemeClr val="tx1"/>
              </a:solidFill>
            </a:endParaRPr>
          </a:p>
          <a:p>
            <a:pPr algn="r"/>
            <a:endParaRPr lang="ar-SA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86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9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11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226774"/>
            <a:ext cx="6336704" cy="73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haroni" pitchFamily="2" charset="-79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rial" pitchFamily="34" charset="0"/>
              </a:rPr>
              <a:t>الاستماع  </a:t>
            </a: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( 10دقائق</a:t>
            </a:r>
            <a:r>
              <a:rPr lang="ar-SA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011634"/>
              </p:ext>
            </p:extLst>
          </p:nvPr>
        </p:nvGraphicFramePr>
        <p:xfrm>
          <a:off x="0" y="1173448"/>
          <a:ext cx="12192000" cy="5677113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343790"/>
                <a:gridCol w="1323688"/>
                <a:gridCol w="8524522"/>
              </a:tblGrid>
              <a:tr h="70943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خطوات الدرس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الزمن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توصيف سير الدرس</a:t>
                      </a:r>
                      <a:endParaRPr lang="ar-SA" sz="2800" b="1" dirty="0"/>
                    </a:p>
                  </a:txBody>
                  <a:tcPr/>
                </a:tc>
              </a:tr>
              <a:tr h="4967679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6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kern="1200" dirty="0" smtClean="0">
                          <a:effectLst/>
                        </a:rPr>
                        <a:t>الاستماع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r>
                        <a:rPr lang="ar-SA" sz="2800" b="1" dirty="0" smtClean="0"/>
                        <a:t>10 دقائق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800" b="1" dirty="0" smtClean="0"/>
                        <a:t>تطلب المعلمة من الطالبات فتح المصاحف مع الانتباه الكامل</a:t>
                      </a:r>
                    </a:p>
                    <a:p>
                      <a:pPr algn="r" rtl="1"/>
                      <a:r>
                        <a:rPr lang="ar-SA" sz="2800" b="1" dirty="0" smtClean="0"/>
                        <a:t>تستمع الطالبة مرتين</a:t>
                      </a:r>
                      <a:r>
                        <a:rPr lang="ar-SA" sz="2800" b="1" baseline="0" dirty="0" smtClean="0"/>
                        <a:t> :</a:t>
                      </a:r>
                    </a:p>
                    <a:p>
                      <a:pPr algn="r" rtl="1"/>
                      <a:r>
                        <a:rPr lang="ar-SA" sz="2800" b="1" baseline="0" dirty="0" smtClean="0"/>
                        <a:t>1-المقريء المجيد ويراعى مناسبة الصوت للفصل بمقدار اسماع جميع الطالبات لا عالياً ولا منخفضاً .</a:t>
                      </a:r>
                    </a:p>
                    <a:p>
                      <a:pPr algn="r" rtl="1"/>
                      <a:endParaRPr lang="ar-SA" sz="2800" b="1" baseline="0" dirty="0" smtClean="0"/>
                    </a:p>
                    <a:p>
                      <a:pPr algn="r" rtl="1"/>
                      <a:endParaRPr lang="ar-SA" sz="2800" b="1" baseline="0" dirty="0" smtClean="0"/>
                    </a:p>
                    <a:p>
                      <a:pPr algn="r" rtl="1"/>
                      <a:endParaRPr lang="ar-SA" sz="2800" b="1" dirty="0" smtClean="0"/>
                    </a:p>
                    <a:p>
                      <a:pPr algn="r" rtl="1"/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6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12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226774"/>
            <a:ext cx="6336704" cy="73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الاستماع  </a:t>
            </a: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( 10دقائق</a:t>
            </a:r>
            <a:r>
              <a:rPr lang="ar-SA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وسيلة شرح على شكل سحابة 10"/>
          <p:cNvSpPr/>
          <p:nvPr/>
        </p:nvSpPr>
        <p:spPr>
          <a:xfrm>
            <a:off x="8330590" y="2146542"/>
            <a:ext cx="3636819" cy="1963697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التلاوات التي تعرض في حصة القرآن الكريم 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7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9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مستطيل مستدير الزوايا 9"/>
          <p:cNvSpPr/>
          <p:nvPr/>
        </p:nvSpPr>
        <p:spPr>
          <a:xfrm>
            <a:off x="1491916" y="1315358"/>
            <a:ext cx="6464968" cy="36260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SA" b="1" dirty="0"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ar-SA" sz="2400" b="1" dirty="0">
                <a:latin typeface="Arial" pitchFamily="34" charset="0"/>
                <a:cs typeface="Arial" pitchFamily="34" charset="0"/>
              </a:rPr>
              <a:t>في مقام التعليم تعرض المصاحف المجودة مثل ( للشيخ الحصري , المنشاوي, إبراهيم الأخضر )</a:t>
            </a:r>
            <a:endParaRPr lang="ar-SA" sz="2400" b="1" u="sng" dirty="0"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ar-SA" sz="2400" b="1" u="sng" dirty="0">
                <a:latin typeface="Arial" pitchFamily="34" charset="0"/>
                <a:cs typeface="Arial" pitchFamily="34" charset="0"/>
              </a:rPr>
              <a:t>عدم عرض قراءات الصلاة , أو الأصوات التي تقرأ بالحدر </a:t>
            </a:r>
          </a:p>
        </p:txBody>
      </p:sp>
    </p:spTree>
    <p:extLst>
      <p:ext uri="{BB962C8B-B14F-4D97-AF65-F5344CB8AC3E}">
        <p14:creationId xmlns:p14="http://schemas.microsoft.com/office/powerpoint/2010/main" val="427667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13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374232" y="19869"/>
            <a:ext cx="6898114" cy="8624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L-Mohanad Bold" pitchFamily="2" charset="-78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L-Mohanad Bold" pitchFamily="2" charset="-78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الاستماع  </a:t>
            </a: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( 10دقائق )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L-Mohanad Bold" pitchFamily="2" charset="-78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ldhabi" pitchFamily="2" charset="-78"/>
                <a:cs typeface="AL-Mohanad Bold" pitchFamily="2" charset="-78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ldhabi" pitchFamily="2" charset="-78"/>
              <a:cs typeface="AL-Mohanad Bold" pitchFamily="2" charset="-78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49330"/>
              </p:ext>
            </p:extLst>
          </p:nvPr>
        </p:nvGraphicFramePr>
        <p:xfrm>
          <a:off x="2" y="1099980"/>
          <a:ext cx="12191999" cy="5758020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351650"/>
                <a:gridCol w="1328126"/>
                <a:gridCol w="8512223"/>
              </a:tblGrid>
              <a:tr h="76224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خطوات الدرس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الزمن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توصيف سير الدرس</a:t>
                      </a:r>
                      <a:endParaRPr lang="ar-SA" sz="2800" b="1" dirty="0"/>
                    </a:p>
                  </a:txBody>
                  <a:tcPr/>
                </a:tc>
              </a:tr>
              <a:tr h="4995779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2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kern="1200" dirty="0" smtClean="0">
                          <a:effectLst/>
                        </a:rPr>
                        <a:t>الاستماع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r>
                        <a:rPr lang="ar-SA" sz="2800" b="1" dirty="0" smtClean="0"/>
                        <a:t>10 دقائق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800" b="1" baseline="0" dirty="0" smtClean="0"/>
                        <a:t>2- قراءة المعلمة </a:t>
                      </a:r>
                      <a:r>
                        <a:rPr lang="ar-SA" sz="2800" b="1" u="sng" baseline="0" dirty="0" smtClean="0"/>
                        <a:t>قراءة منهجية </a:t>
                      </a:r>
                      <a:r>
                        <a:rPr lang="ar-SA" sz="2800" b="1" baseline="0" dirty="0" smtClean="0"/>
                        <a:t>للآيات المقررة .</a:t>
                      </a:r>
                    </a:p>
                    <a:p>
                      <a:pPr algn="r" rtl="1"/>
                      <a:r>
                        <a:rPr lang="ar-SA" sz="2800" b="1" baseline="0" dirty="0" smtClean="0"/>
                        <a:t>ومما يعين على استشعار الطالبة للآيات إظهار التأثر بمعاني آيات القرآن الكريم  أثناء التلاوة في نبرات الصوت , من أمر وزجر ونهي وإنكار وتعجب واستفهام </a:t>
                      </a:r>
                    </a:p>
                    <a:p>
                      <a:pPr algn="r" rtl="1"/>
                      <a:endParaRPr lang="ar-SA" sz="2800" b="1" baseline="0" dirty="0" smtClean="0"/>
                    </a:p>
                    <a:p>
                      <a:pPr algn="r" rtl="1"/>
                      <a:endParaRPr lang="ar-SA" sz="2800" b="1" dirty="0" smtClean="0"/>
                    </a:p>
                    <a:p>
                      <a:pPr algn="r" rtl="1"/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مربع نص 7"/>
          <p:cNvSpPr txBox="1"/>
          <p:nvPr/>
        </p:nvSpPr>
        <p:spPr>
          <a:xfrm>
            <a:off x="1078922" y="4380967"/>
            <a:ext cx="7211291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تنبيه الطالبات على مراعاة : مصطلحات الضبط الخاصة بالقرآن الكريم  , مع ضرورة إفهام الطالبات بمدلولاتها</a:t>
            </a:r>
            <a:endParaRPr lang="ar-SA" sz="2400" b="1" dirty="0"/>
          </a:p>
        </p:txBody>
      </p:sp>
      <p:sp>
        <p:nvSpPr>
          <p:cNvPr id="7" name="مستطيل 6"/>
          <p:cNvSpPr/>
          <p:nvPr/>
        </p:nvSpPr>
        <p:spPr>
          <a:xfrm>
            <a:off x="708593" y="5521855"/>
            <a:ext cx="86279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1600" b="1" dirty="0"/>
              <a:t> </a:t>
            </a:r>
            <a:r>
              <a:rPr lang="en-US" sz="1600" b="1" dirty="0">
                <a:hlinkClick r:id="rId2"/>
              </a:rPr>
              <a:t>https://www.alukah.net/sharia/0/47675/#ixzz6470yZwjQ</a:t>
            </a:r>
            <a:endParaRPr lang="ar-SA" sz="1600" dirty="0"/>
          </a:p>
        </p:txBody>
      </p:sp>
    </p:spTree>
    <p:extLst>
      <p:ext uri="{BB962C8B-B14F-4D97-AF65-F5344CB8AC3E}">
        <p14:creationId xmlns:p14="http://schemas.microsoft.com/office/powerpoint/2010/main" val="13621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14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العرض  </a:t>
            </a:r>
            <a:endParaRPr lang="ar-SA" sz="4000" b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510472"/>
              </p:ext>
            </p:extLst>
          </p:nvPr>
        </p:nvGraphicFramePr>
        <p:xfrm>
          <a:off x="0" y="1195902"/>
          <a:ext cx="12192000" cy="5662097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305236"/>
                <a:gridCol w="1301913"/>
                <a:gridCol w="8584851"/>
              </a:tblGrid>
              <a:tr h="58919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خطوات الدرس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الزمن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توصيف سير الدرس</a:t>
                      </a:r>
                      <a:endParaRPr lang="ar-SA" sz="2800" dirty="0"/>
                    </a:p>
                  </a:txBody>
                  <a:tcPr/>
                </a:tc>
              </a:tr>
              <a:tr h="5072903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الممارسة الموجهة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( القراءة الجماعية )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حصة التلاوة</a:t>
                      </a:r>
                      <a:endParaRPr lang="en-US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800" b="1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latin typeface="Arial" pitchFamily="34" charset="0"/>
                          <a:cs typeface="Arial" pitchFamily="34" charset="0"/>
                        </a:rPr>
                        <a:t>( 10دق )</a:t>
                      </a:r>
                    </a:p>
                    <a:p>
                      <a:pPr algn="ctr" rtl="1"/>
                      <a:endParaRPr lang="ar-SA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توزع المعلمة الطالبات إلى مجموعات من 4-6 طالبات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تردد جميع الطالبات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خلف المعلمة ( الآية أو المقطع ) ثلاث مرات , تقوم المعلمة خلال  ذلك بتمييز الخطأ في التلاوة  .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تكرر جميع المجموعات الآية  حتى تنتهي من الآية </a:t>
                      </a:r>
                    </a:p>
                    <a:p>
                      <a:pPr marL="514350" marR="0" indent="-5143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تستمر على نفس الطريقة حتى تنهي جميع الآيات المقررة(التلاوة )</a:t>
                      </a:r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57200" indent="-457200" algn="r" rtl="1">
                        <a:buFont typeface="Arial" pitchFamily="34" charset="0"/>
                        <a:buChar char="•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تكرار الآيات في حصة التلاوة يعتمد على ...........................</a:t>
                      </a:r>
                    </a:p>
                    <a:p>
                      <a:pPr marL="457200" indent="-457200" algn="r" rtl="1">
                        <a:buFont typeface="Arial" pitchFamily="34" charset="0"/>
                        <a:buChar char="•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ماهي الأمور التي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يجب مراعاتها عند التصويب ؟</a:t>
                      </a:r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r" rtl="1">
                        <a:buFont typeface="Arial" pitchFamily="34" charset="0"/>
                        <a:buNone/>
                      </a:pPr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مستطيل مستدير الزوايا 6"/>
          <p:cNvSpPr/>
          <p:nvPr/>
        </p:nvSpPr>
        <p:spPr>
          <a:xfrm>
            <a:off x="144388" y="5060828"/>
            <a:ext cx="9127958" cy="15324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SA" b="1" dirty="0"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ar-SA" sz="2400" b="1" dirty="0">
                <a:latin typeface="Arial" pitchFamily="34" charset="0"/>
                <a:cs typeface="Arial" pitchFamily="34" charset="0"/>
              </a:rPr>
              <a:t>تقوم المعلمة  في هذه المرحلة  بمتابعة الطالبات متابعة دقيقة , لتتأكد من قراءة جميع الطالبات وصحة تتبعهن في المصحف ومتابعة صحة التلاوة بإعادة القراءة للكلمات التي أخطأت الطالبات في قراءتها </a:t>
            </a:r>
            <a:endParaRPr lang="ar-SA" sz="2400" b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6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15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العرض  </a:t>
            </a:r>
            <a:endParaRPr lang="ar-SA" sz="4000" b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187125" y="1546696"/>
            <a:ext cx="9127958" cy="36990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8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تكرار الآيات في حصة التلاوة يعتمد على </a:t>
            </a:r>
            <a:r>
              <a:rPr lang="ar-SA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 rtl="1"/>
            <a:endParaRPr lang="ar-SA" sz="28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Low" rtl="1">
              <a:buAutoNum type="arabicPeriod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مستوى الطالبات فإذا كان مستوى الطالبات في التلاوة ممتاز قد تكتفي المعلمة بترديد الآية مره واحدة أو مرتين .</a:t>
            </a:r>
          </a:p>
          <a:p>
            <a:pPr marL="514350" indent="-514350" algn="justLow" rtl="1">
              <a:buAutoNum type="arabicPeriod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عدد الآيات ففي المرحلة الثانوية تكون الآيات طويلة وتجد المعلمة صعوبة في التطبيق أحيانا فتكتفي </a:t>
            </a:r>
            <a:r>
              <a:rPr lang="ar-SA" sz="2800" b="1" dirty="0" err="1" smtClean="0">
                <a:latin typeface="Arial" pitchFamily="34" charset="0"/>
                <a:cs typeface="Arial" pitchFamily="34" charset="0"/>
              </a:rPr>
              <a:t>بالزمرية</a:t>
            </a: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لمرة واحدة حتى تستوعب جميع الآيات في الزمن المخصص للقراءة الموجهة .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34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2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16</a:t>
            </a:fld>
            <a:endParaRPr lang="en-US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085356" y="1797313"/>
            <a:ext cx="4973062" cy="10280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البنية والتشكيل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295495" y="444751"/>
            <a:ext cx="6445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28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ماهي الأمور التي يجب مراعاتها عند </a:t>
            </a:r>
            <a:r>
              <a:rPr lang="ar-SA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تصحيح التلاوة </a:t>
            </a:r>
            <a:r>
              <a:rPr lang="ar-SA" sz="28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؟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3376831" y="2982050"/>
            <a:ext cx="4973062" cy="10280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tabLst>
                <a:tab pos="3224213" algn="l"/>
              </a:tabLst>
            </a:pP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علامات الوقف والابتداء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1499936" y="4145627"/>
            <a:ext cx="4973062" cy="10280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تطبيق الأحكام الأساسية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45430" y="5381963"/>
            <a:ext cx="4973062" cy="10280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إتقان الأحكام الأساسية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وسيلة شرح على شكل سحابة 16"/>
          <p:cNvSpPr/>
          <p:nvPr/>
        </p:nvSpPr>
        <p:spPr>
          <a:xfrm>
            <a:off x="9400673" y="181042"/>
            <a:ext cx="2791326" cy="1673021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دليل معلم العلوم الشرعية في القرآن الكريم صفحة 40-41</a:t>
            </a:r>
            <a:r>
              <a:rPr lang="ar-SA" sz="2400" b="1" dirty="0" smtClean="0">
                <a:solidFill>
                  <a:schemeClr val="tx1"/>
                </a:solidFill>
              </a:rPr>
              <a:t> </a:t>
            </a:r>
            <a:endParaRPr lang="ar-SA" sz="2400" b="1" dirty="0">
              <a:solidFill>
                <a:schemeClr val="tx1"/>
              </a:solidFill>
            </a:endParaRPr>
          </a:p>
        </p:txBody>
      </p:sp>
      <p:cxnSp>
        <p:nvCxnSpPr>
          <p:cNvPr id="7" name="رابط كسهم مستقيم 6"/>
          <p:cNvCxnSpPr/>
          <p:nvPr/>
        </p:nvCxnSpPr>
        <p:spPr>
          <a:xfrm flipH="1">
            <a:off x="6866021" y="2534653"/>
            <a:ext cx="3481137" cy="36688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51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17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300924"/>
            <a:ext cx="6336704" cy="6446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العرض  </a:t>
            </a:r>
            <a:endParaRPr lang="ar-SA" sz="40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447927"/>
              </p:ext>
            </p:extLst>
          </p:nvPr>
        </p:nvGraphicFramePr>
        <p:xfrm>
          <a:off x="0" y="1517074"/>
          <a:ext cx="12192000" cy="5340926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305236"/>
                <a:gridCol w="1301913"/>
                <a:gridCol w="8584851"/>
              </a:tblGrid>
              <a:tr h="555773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خطوات الدرس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الزمن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توصيف سير الدرس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785153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/>
                        <a:t>التنبيه على الكلمات المتوقع الخطأ فيها </a:t>
                      </a:r>
                      <a:endParaRPr lang="en-US" sz="2800" b="1" dirty="0" smtClean="0"/>
                    </a:p>
                    <a:p>
                      <a:pPr algn="ctr" rtl="1"/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</a:rPr>
                        <a:t>( 2دق )</a:t>
                      </a:r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r>
                        <a:rPr lang="ar-SA" sz="1400" b="1" u="sng" dirty="0" smtClean="0"/>
                        <a:t>خلال مرحلة الممارسة الموجهة</a:t>
                      </a:r>
                      <a:endParaRPr lang="ar-SA" sz="1400" b="1" u="sng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2800" b="1" dirty="0" smtClean="0"/>
                    </a:p>
                    <a:p>
                      <a:pPr algn="r" rtl="1"/>
                      <a:endParaRPr lang="ar-SA" sz="2800" b="1" dirty="0" smtClean="0"/>
                    </a:p>
                    <a:p>
                      <a:pPr algn="ctr" rtl="1"/>
                      <a:r>
                        <a:rPr lang="ar-SA" sz="2800" b="1" dirty="0" smtClean="0"/>
                        <a:t>ترجع المعلمة إلى الكلمات التي يتوقع خطأ الطالبات في تلاوتها لإيضاح سبب الخطأ وطريقة التصويب</a:t>
                      </a:r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01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18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256673"/>
            <a:ext cx="6336704" cy="10525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العرض </a:t>
            </a:r>
            <a:r>
              <a:rPr lang="ar-SA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ldhabi" pitchFamily="2" charset="-78"/>
                <a:cs typeface="AL-Mohanad Bold" pitchFamily="2" charset="-78"/>
              </a:rPr>
              <a:t>( 20دق </a:t>
            </a:r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ldhabi" pitchFamily="2" charset="-78"/>
                <a:cs typeface="AL-Mohanad Bold" pitchFamily="2" charset="-78"/>
              </a:rPr>
              <a:t>)</a:t>
            </a:r>
            <a:endParaRPr lang="ar-SA" sz="4000" b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92460"/>
              </p:ext>
            </p:extLst>
          </p:nvPr>
        </p:nvGraphicFramePr>
        <p:xfrm>
          <a:off x="0" y="1517074"/>
          <a:ext cx="12192000" cy="5340926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305236"/>
                <a:gridCol w="1301913"/>
                <a:gridCol w="8584851"/>
              </a:tblGrid>
              <a:tr h="555773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خطوات الدرس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الزمن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توصيف سير الدرس</a:t>
                      </a:r>
                      <a:endParaRPr lang="ar-SA" sz="2800" dirty="0"/>
                    </a:p>
                  </a:txBody>
                  <a:tcPr/>
                </a:tc>
              </a:tr>
              <a:tr h="4785153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مرحلة الممارسة المستقلة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( القراءة الفردية)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حصة التلاوة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latin typeface="Arial" pitchFamily="34" charset="0"/>
                          <a:cs typeface="Arial" pitchFamily="34" charset="0"/>
                        </a:rPr>
                        <a:t>( 20دق )</a:t>
                      </a:r>
                    </a:p>
                    <a:p>
                      <a:pPr algn="ctr" rtl="1"/>
                      <a:endParaRPr lang="ar-SA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11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تراعي المعلمة أثناء تلاوة الآيات ما يلي :</a:t>
                      </a:r>
                    </a:p>
                    <a:p>
                      <a:pPr algn="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تدوير القراءة الفردية للطالبات  بين المجموعات  بإتاحة الفرصة لأكبر عدد من الطالبات , فتقرأ طالبة من كل مجموعة ويتم تصحيح التلاوة والتقييم من قبل المعلمة </a:t>
                      </a:r>
                      <a:r>
                        <a:rPr lang="ar-SA" sz="2800" b="1" dirty="0" smtClean="0">
                          <a:solidFill>
                            <a:srgbClr val="1C78BD"/>
                          </a:solidFill>
                          <a:latin typeface="Arial" pitchFamily="34" charset="0"/>
                          <a:cs typeface="Arial" pitchFamily="34" charset="0"/>
                        </a:rPr>
                        <a:t>والمجموعات الأخرى </a:t>
                      </a: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وهكذا .</a:t>
                      </a:r>
                    </a:p>
                    <a:p>
                      <a:pPr algn="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وتتابع تلاوة الطالبات بالتصحيح  </a:t>
                      </a:r>
                      <a:r>
                        <a:rPr lang="ar-SA" sz="2800" b="1" dirty="0" err="1" smtClean="0">
                          <a:latin typeface="Arial" pitchFamily="34" charset="0"/>
                          <a:cs typeface="Arial" pitchFamily="34" charset="0"/>
                        </a:rPr>
                        <a:t>والتوجية</a:t>
                      </a: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  والإرشاد وإثراء معلوماتهن مع توجيه للأحكام </a:t>
                      </a:r>
                      <a:r>
                        <a:rPr lang="ar-SA" sz="2800" b="1" dirty="0" err="1" smtClean="0">
                          <a:latin typeface="Arial" pitchFamily="34" charset="0"/>
                          <a:cs typeface="Arial" pitchFamily="34" charset="0"/>
                        </a:rPr>
                        <a:t>التجويدية</a:t>
                      </a: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 التطبيقية في الآيات </a:t>
                      </a:r>
                      <a:r>
                        <a:rPr lang="ar-SA" sz="2800" b="1" u="sng" dirty="0" smtClean="0">
                          <a:latin typeface="Arial" pitchFamily="34" charset="0"/>
                          <a:cs typeface="Arial" pitchFamily="34" charset="0"/>
                        </a:rPr>
                        <a:t>مع عدم الإسهاب في ذلك </a:t>
                      </a: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لتتمكن من إقراء أكبر عدد من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الطالبات</a:t>
                      </a:r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79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19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العرض  </a:t>
            </a:r>
            <a:endParaRPr lang="ar-SA" sz="4000" b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994661"/>
              </p:ext>
            </p:extLst>
          </p:nvPr>
        </p:nvGraphicFramePr>
        <p:xfrm>
          <a:off x="0" y="1195902"/>
          <a:ext cx="12192000" cy="5662097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154382"/>
                <a:gridCol w="1452767"/>
                <a:gridCol w="8584851"/>
              </a:tblGrid>
              <a:tr h="58919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خطوات الدرس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الزمن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توصيف سير الدرس</a:t>
                      </a:r>
                      <a:endParaRPr lang="ar-SA" sz="2800" dirty="0"/>
                    </a:p>
                  </a:txBody>
                  <a:tcPr/>
                </a:tc>
              </a:tr>
              <a:tr h="507290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الممارسة الموجهة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( القراءة الجماعية )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حصة </a:t>
                      </a:r>
                      <a:r>
                        <a:rPr lang="ar-SA" sz="2000" b="1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الحفظ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توزع المعلمة الطالبات إلى مجموعات من 4-6 طالبات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تردد جميع الطالبات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خلف المعلمة ( الآية أو المقطع ) مرتين نظراً وثلاث مرات غيبا , تقوم المعلمة خلال  ذلك بتمييز الخطأ في التلاوة  تكرر جميع المجموعات الآية  حتى تنتهي من الآية 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تقرأ الآية الثانية بنفس الطريقة الأولى , ثم تربطها بالآية الأولى مرة 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واحدة أو أكثر </a:t>
                      </a:r>
                      <a:endParaRPr lang="ar-SA" sz="24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التأكد من حفظ الطالبات للآية أو المقطع ( تختار المعلمة عشوائيا أو تطرح سؤال من تستطيع تسميع الآيات غيباً ) قبل الانتقال  للآية الجديدة.</a:t>
                      </a:r>
                    </a:p>
                    <a:p>
                      <a:pPr marL="514350" marR="0" indent="-5143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تستمر على نفس الطريقة حتى </a:t>
                      </a:r>
                      <a:r>
                        <a:rPr lang="ar-SA" sz="2400" b="1" u="sng" baseline="0" dirty="0" smtClean="0">
                          <a:latin typeface="Arial" pitchFamily="34" charset="0"/>
                          <a:cs typeface="Arial" pitchFamily="34" charset="0"/>
                        </a:rPr>
                        <a:t>تنهي جميع الآيات المقررة 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( الحفظ )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endParaRPr lang="ar-SA" sz="24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88205" y="5411450"/>
            <a:ext cx="8877491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endParaRPr lang="ar-SA" sz="1400" b="1" dirty="0"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تقوم المعلمة  في هذه المرحلة  بمتابعة الطالبات متابعة دقيقة , لتتأكد من قراءة جميع الطالبات وصحة تتبعهن في المصحف ومتابعة صحة التلاوة بإعادة القراءة للكلمات التي أخطأت الطالبات في قراءتها </a:t>
            </a:r>
            <a:endParaRPr lang="ar-SA" sz="2400" b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90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" name="مستطيل مستدير الزوايا 10"/>
          <p:cNvSpPr/>
          <p:nvPr/>
        </p:nvSpPr>
        <p:spPr>
          <a:xfrm>
            <a:off x="5578289" y="2725771"/>
            <a:ext cx="6336704" cy="75719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400" b="1" dirty="0">
                <a:latin typeface="Arial" pitchFamily="34" charset="0"/>
                <a:cs typeface="Arial" pitchFamily="34" charset="0"/>
              </a:rPr>
              <a:t>الارتقاء بالمستوى العام لتدريس القرآن الكريم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7630790" y="453008"/>
            <a:ext cx="26548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dirty="0">
                <a:solidFill>
                  <a:srgbClr val="C00000"/>
                </a:solidFill>
                <a:latin typeface="Aldhabi" pitchFamily="2" charset="-78"/>
                <a:cs typeface="الراسم - فن محمد متين" pitchFamily="2" charset="-78"/>
              </a:rPr>
              <a:t>الهدف العام</a:t>
            </a:r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3" y="123986"/>
            <a:ext cx="5124282" cy="657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81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20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مرحلة </a:t>
            </a:r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العرض  </a:t>
            </a:r>
            <a:endParaRPr lang="ar-SA" sz="4000" b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24999"/>
              </p:ext>
            </p:extLst>
          </p:nvPr>
        </p:nvGraphicFramePr>
        <p:xfrm>
          <a:off x="0" y="1195902"/>
          <a:ext cx="12192000" cy="5662097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2154382"/>
                <a:gridCol w="1452767"/>
                <a:gridCol w="8584851"/>
              </a:tblGrid>
              <a:tr h="58919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خطوات الدرس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الزمن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توصيف سير الدرس</a:t>
                      </a:r>
                      <a:endParaRPr lang="ar-SA" sz="2800" dirty="0"/>
                    </a:p>
                  </a:txBody>
                  <a:tcPr/>
                </a:tc>
              </a:tr>
              <a:tr h="507290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الممارسة الموجهة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( القراءة الجماعية )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حصة الحفظ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  <a:p>
                      <a:pPr algn="ctr" rtl="1"/>
                      <a:endParaRPr lang="ar-SA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A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توزع المعلمة الطالبات إلى مجموعات من 4-6 طالبات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تردد جميع الطالبات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خلف المعلمة ( الآية أو المقطع ) مرتين نظراً وثلاث مرات غيبا , تقوم المعلمة خلال  ذلك بتمييز الخطأ في التلاوة  تكرر جميع المجموعات الآية  حتى تنتهي من الآية 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تقرأ الآية الثانية بنفس الطريقة الأولى , ثم تربطها بالآية الأولى مرة 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واحدة أو أكثر </a:t>
                      </a:r>
                      <a:endParaRPr lang="ar-SA" sz="28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تستمر على نفس الطريقة حتى </a:t>
                      </a:r>
                      <a:r>
                        <a:rPr lang="ar-SA" sz="2800" b="1" u="sng" baseline="0" dirty="0" smtClean="0">
                          <a:latin typeface="Arial" pitchFamily="34" charset="0"/>
                          <a:cs typeface="Arial" pitchFamily="34" charset="0"/>
                        </a:rPr>
                        <a:t>تنهي جميع الآيات المقررة 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( الحفظ 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514350" indent="-514350" algn="r" rtl="1">
                        <a:buAutoNum type="arabicPeriod"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التأكد من حفظ الطالبات للآية أو المقطع ( تختار المعلمة عشوائيا أو تطرح سؤال من تستطيع تسميع الآيات غيباً ) قبل </a:t>
                      </a:r>
                      <a:r>
                        <a:rPr lang="ar-SA" sz="28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الإنتقال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 للآية الجديدة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1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21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تنبيهات هامة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20842" y="1546696"/>
            <a:ext cx="10764253" cy="45653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SA" sz="10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Low" rtl="1">
              <a:buAutoNum type="arabicPeriod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الرجوع إلى أدلة معلم العلوم الشرعية في القرآن الكريم لمعلمات المرحلة الثانوية والاستفادة منها , فهي تعتبر مرجع شامل وكافي في ( التمهيد المشوق , الكلمات التي تحتاج إلى تدريب , المفردات اللغوية ) وكل ما تحتاجه المعلمة خلال الحصة .</a:t>
            </a:r>
          </a:p>
          <a:p>
            <a:pPr marL="514350" indent="-514350" algn="justLow" rtl="1">
              <a:buAutoNum type="arabicPeriod" startAt="2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تفعيل مصحف عين خلال الحصة الدراسية , وحث الطالبات على استخدامه والاستفادة من خاصية تكرار الآية والتسجيل الصوتي في التطبيق.</a:t>
            </a:r>
          </a:p>
          <a:p>
            <a:pPr marL="514350" indent="-514350" algn="justLow" rtl="1">
              <a:buAutoNum type="arabicPeriod" startAt="2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غرس قيمة تعظيم القرآن الكريم في نفوس الطالبات داخل الحصة وخارجها , وذلك من خلال القدوة في التعامل مع كتاب الله , التذكير الدائم بآداب تعلم القرآن وتعلمة( يمكن الاستفادة من كتاب أخلاق حملة القرآن للإمام </a:t>
            </a:r>
            <a:r>
              <a:rPr lang="ar-SA" sz="2800" b="1" dirty="0" err="1" smtClean="0">
                <a:latin typeface="Arial" pitchFamily="34" charset="0"/>
                <a:cs typeface="Arial" pitchFamily="34" charset="0"/>
              </a:rPr>
              <a:t>الآجري</a:t>
            </a: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) , ( دليل معلمة العلوم الشرعية في القرآن الكريم </a:t>
            </a: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796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22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تنبيهات هامة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20841" y="1379621"/>
            <a:ext cx="11293643" cy="4908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endParaRPr lang="ar-SA" sz="2800" b="1" dirty="0" smtClean="0">
              <a:latin typeface="Arial" pitchFamily="34" charset="0"/>
              <a:cs typeface="Arial" pitchFamily="34" charset="0"/>
            </a:endParaRPr>
          </a:p>
          <a:p>
            <a:pPr algn="justLow" rtl="1"/>
            <a:endParaRPr lang="ar-SA" sz="2800" b="1" dirty="0" smtClean="0">
              <a:latin typeface="Arial" pitchFamily="34" charset="0"/>
              <a:cs typeface="Arial" pitchFamily="34" charset="0"/>
            </a:endParaRPr>
          </a:p>
          <a:p>
            <a:pPr algn="justLow" rtl="1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4. الدقة في اختيار الاستراتيجيات والبعد عن كل ما يخرج الحصة عن الهدف الأساسي</a:t>
            </a:r>
          </a:p>
          <a:p>
            <a:pPr algn="justLow" rtl="1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فعلى سبيل المثال من الممكن أن:</a:t>
            </a:r>
          </a:p>
          <a:p>
            <a:pPr algn="justLow" rtl="1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تطبق المعلمة الأعمال التعاونية في ( المفردات اللغوية فتعود المعلمة الطالبات على البحث في كتاب غريب الألفاظ في القرآن الكريم )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الفوائد والآداب ( ويجب أن تتنبه المعلمة إلى أنه من أهم أسباب جذب الطالبات ربط الآيات بحياة الطالبة 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استخراج حكم تجويدي</a:t>
            </a:r>
          </a:p>
          <a:p>
            <a:pPr algn="ctr" rtl="1"/>
            <a:r>
              <a:rPr lang="ar-SA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مع مراعاة الزمن </a:t>
            </a:r>
            <a:r>
              <a:rPr lang="ar-SA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لتتمكن من إقراء أكبر عدد من الطالبات</a:t>
            </a:r>
          </a:p>
          <a:p>
            <a:pPr algn="r" rtl="1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5-لابد أن يكون للمعلمة خطة  لرفع مستوى الطالبات في تلاوة وتجويد القرآن الكريم , مراعية بذلك ما تم التنبيه عليه في الأمور التي ينبغي مراعاتها أثناء تصحيح التلاوة , وعدم التوقف عند حد معين من الأحكام وحسن الأداء القرآني .</a:t>
            </a:r>
          </a:p>
          <a:p>
            <a:pPr algn="r" rtl="1"/>
            <a:endParaRPr lang="ar-SA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Low" rtl="1">
              <a:buAutoNum type="arabicPeriod" startAt="2"/>
            </a:pP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9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23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19869"/>
            <a:ext cx="6336704" cy="977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تنبيهات هامة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20841" y="1379621"/>
            <a:ext cx="11293643" cy="49088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endParaRPr lang="ar-SA" sz="2800" b="1" dirty="0" smtClean="0">
              <a:latin typeface="Arial" pitchFamily="34" charset="0"/>
              <a:cs typeface="Arial" pitchFamily="34" charset="0"/>
            </a:endParaRPr>
          </a:p>
          <a:p>
            <a:pPr algn="justLow" rtl="1"/>
            <a:endParaRPr lang="ar-SA" sz="2800" b="1" dirty="0" smtClean="0">
              <a:latin typeface="Arial" pitchFamily="34" charset="0"/>
              <a:cs typeface="Arial" pitchFamily="34" charset="0"/>
            </a:endParaRPr>
          </a:p>
          <a:p>
            <a:pPr algn="justLow" rtl="1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6. الرجوع إلى دليل معلمة العلوم الشرعية في القرآن الكريم ( المرحلة الثانوية )والاستفادة من المادة الموجودة في الدليل :</a:t>
            </a:r>
          </a:p>
          <a:p>
            <a:pPr algn="justLow" rtl="1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المقومات الشخصية لمعلم القرآن الكريم 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الأمور التي ينبغي مراعاتها أثناء تصحيح التلاوة 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الأمور التي ينبغي مراعاتها أثناء </a:t>
            </a: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التلاوة 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مهارات إدارة الصف 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الحوافز والمرغبات </a:t>
            </a:r>
          </a:p>
          <a:p>
            <a:pPr marL="457200" indent="-457200" algn="justLow" rtl="1">
              <a:buFontTx/>
              <a:buChar char="-"/>
            </a:pP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مكتبة المعلم الرقمية 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Low" rtl="1">
              <a:buFontTx/>
              <a:buChar char="-"/>
            </a:pPr>
            <a:endParaRPr lang="ar-SA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Low" rtl="1">
              <a:buFontTx/>
              <a:buChar char="-"/>
            </a:pPr>
            <a:endParaRPr lang="ar-SA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endParaRPr lang="ar-SA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Low" rtl="1">
              <a:buAutoNum type="arabicPeriod" startAt="2"/>
            </a:pP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71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7361B77-8192-455F-A8A7-DB57C4ACAEAD}"/>
              </a:ext>
            </a:extLst>
          </p:cNvPr>
          <p:cNvSpPr/>
          <p:nvPr/>
        </p:nvSpPr>
        <p:spPr>
          <a:xfrm>
            <a:off x="1" y="0"/>
            <a:ext cx="12219608" cy="6858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xmlns="" id="{4DB692AA-DA6F-499C-8882-41E9C8844271}"/>
              </a:ext>
            </a:extLst>
          </p:cNvPr>
          <p:cNvSpPr/>
          <p:nvPr/>
        </p:nvSpPr>
        <p:spPr>
          <a:xfrm>
            <a:off x="5530550" y="1773276"/>
            <a:ext cx="1202104" cy="1202102"/>
          </a:xfrm>
          <a:prstGeom prst="blockArc">
            <a:avLst>
              <a:gd name="adj1" fmla="val 5428178"/>
              <a:gd name="adj2" fmla="val 0"/>
              <a:gd name="adj3" fmla="val 8528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7" name="TextBox 20"/>
          <p:cNvSpPr txBox="1"/>
          <p:nvPr/>
        </p:nvSpPr>
        <p:spPr>
          <a:xfrm>
            <a:off x="6420360" y="366623"/>
            <a:ext cx="5077739" cy="5509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PT Bold Heading" pitchFamily="2" charset="-78"/>
              </a:rPr>
              <a:t>المراجع</a:t>
            </a:r>
          </a:p>
          <a:p>
            <a:pPr algn="ctr"/>
            <a:r>
              <a:rPr lang="ar-SA" sz="2800" dirty="0" smtClean="0">
                <a:solidFill>
                  <a:schemeClr val="tx1"/>
                </a:solidFill>
                <a:cs typeface="PT Bold Heading" pitchFamily="2" charset="-78"/>
              </a:rPr>
              <a:t>مهارات تقويم القرآن الكريم</a:t>
            </a:r>
            <a:endParaRPr lang="en-US" sz="28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r>
              <a:rPr lang="ar-SA" sz="2400" dirty="0" smtClean="0">
                <a:solidFill>
                  <a:schemeClr val="tx1"/>
                </a:solidFill>
                <a:cs typeface="PT Bold Heading" pitchFamily="2" charset="-78"/>
              </a:rPr>
              <a:t>المرحلة الابتدائية</a:t>
            </a:r>
            <a:endParaRPr lang="en-US" sz="24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endParaRPr lang="ar-SA" sz="24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r>
              <a:rPr lang="ar-SA" sz="2000" dirty="0" smtClean="0">
                <a:solidFill>
                  <a:schemeClr val="tx1"/>
                </a:solidFill>
                <a:cs typeface="PT Bold Heading" pitchFamily="2" charset="-78"/>
              </a:rPr>
              <a:t> إدارة الإشراف التربوي</a:t>
            </a:r>
            <a:endParaRPr lang="en-US" sz="20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endParaRPr lang="en-US" sz="20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r>
              <a:rPr lang="ar-SA" sz="2800" dirty="0" smtClean="0">
                <a:solidFill>
                  <a:schemeClr val="tx1"/>
                </a:solidFill>
                <a:cs typeface="PT Bold Heading" pitchFamily="2" charset="-78"/>
              </a:rPr>
              <a:t>دليل المعلم لتدريس القرآن الكريم</a:t>
            </a:r>
          </a:p>
          <a:p>
            <a:pPr algn="ctr"/>
            <a:r>
              <a:rPr lang="ar-SA" sz="2800" dirty="0" smtClean="0">
                <a:solidFill>
                  <a:schemeClr val="tx1"/>
                </a:solidFill>
                <a:cs typeface="PT Bold Heading" pitchFamily="2" charset="-78"/>
              </a:rPr>
              <a:t>المرحلة الثانوية </a:t>
            </a:r>
            <a:endParaRPr lang="en-US" sz="28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endParaRPr lang="ar-SA" sz="28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r>
              <a:rPr lang="ar-SA" sz="2000" dirty="0" smtClean="0">
                <a:solidFill>
                  <a:schemeClr val="tx1"/>
                </a:solidFill>
                <a:cs typeface="PT Bold Heading" pitchFamily="2" charset="-78"/>
              </a:rPr>
              <a:t>وزارة التعليم</a:t>
            </a:r>
            <a:endParaRPr lang="en-US" sz="20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endParaRPr lang="ar-SA" sz="2000" dirty="0" smtClean="0">
              <a:solidFill>
                <a:schemeClr val="tx1"/>
              </a:solidFill>
              <a:cs typeface="PT Bold Heading" pitchFamily="2" charset="-78"/>
            </a:endParaRPr>
          </a:p>
          <a:p>
            <a:pPr algn="ctr"/>
            <a:r>
              <a:rPr lang="ar-SA" sz="2800" dirty="0" smtClean="0">
                <a:solidFill>
                  <a:schemeClr val="tx1"/>
                </a:solidFill>
                <a:cs typeface="PT Bold Heading" pitchFamily="2" charset="-78"/>
              </a:rPr>
              <a:t>تدريس القرآن الكريم </a:t>
            </a:r>
          </a:p>
          <a:p>
            <a:pPr algn="ctr"/>
            <a:r>
              <a:rPr lang="ar-SA" sz="2000" dirty="0" smtClean="0">
                <a:solidFill>
                  <a:schemeClr val="tx1"/>
                </a:solidFill>
                <a:cs typeface="PT Bold Heading" pitchFamily="2" charset="-78"/>
              </a:rPr>
              <a:t>للشيخ جمال القرش</a:t>
            </a:r>
            <a:r>
              <a:rPr lang="ar-SA" sz="2800" dirty="0" smtClean="0">
                <a:solidFill>
                  <a:schemeClr val="tx1"/>
                </a:solidFill>
                <a:cs typeface="PT Bold Heading" pitchFamily="2" charset="-78"/>
              </a:rPr>
              <a:t> </a:t>
            </a:r>
            <a:r>
              <a:rPr lang="ar-SA" sz="4000" dirty="0" smtClean="0">
                <a:solidFill>
                  <a:schemeClr val="tx1"/>
                </a:solidFill>
                <a:cs typeface="PT Bold Heading" pitchFamily="2" charset="-78"/>
              </a:rPr>
              <a:t> </a:t>
            </a:r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33" y="366623"/>
            <a:ext cx="4651227" cy="59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2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7361B77-8192-455F-A8A7-DB57C4ACAEAD}"/>
              </a:ext>
            </a:extLst>
          </p:cNvPr>
          <p:cNvSpPr/>
          <p:nvPr/>
        </p:nvSpPr>
        <p:spPr>
          <a:xfrm>
            <a:off x="1" y="0"/>
            <a:ext cx="12219608" cy="6858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xmlns="" id="{4DB692AA-DA6F-499C-8882-41E9C8844271}"/>
              </a:ext>
            </a:extLst>
          </p:cNvPr>
          <p:cNvSpPr/>
          <p:nvPr/>
        </p:nvSpPr>
        <p:spPr>
          <a:xfrm>
            <a:off x="5530550" y="1773276"/>
            <a:ext cx="1202104" cy="1202102"/>
          </a:xfrm>
          <a:prstGeom prst="blockArc">
            <a:avLst>
              <a:gd name="adj1" fmla="val 5428178"/>
              <a:gd name="adj2" fmla="val 0"/>
              <a:gd name="adj3" fmla="val 8528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1870909" y="440531"/>
            <a:ext cx="8215313" cy="5976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000" b="1" dirty="0">
              <a:solidFill>
                <a:schemeClr val="tx1"/>
              </a:solidFill>
              <a:cs typeface="AL-Mohanad Bold" pitchFamily="2" charset="-78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513848" y="1479103"/>
            <a:ext cx="692943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ar-SA" sz="2400" b="1" dirty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أعظم وأول وآخر وصية الإخلاص لله تعالى طالباً </a:t>
            </a:r>
            <a:endParaRPr lang="ar-SA" sz="2400" b="1" dirty="0" smtClean="0">
              <a:latin typeface="Calibri" pitchFamily="34" charset="0"/>
              <a:ea typeface="Calibri" pitchFamily="34" charset="0"/>
              <a:cs typeface="الراسم - فن محمد متين" pitchFamily="2" charset="-78"/>
            </a:endParaRPr>
          </a:p>
          <a:p>
            <a:pPr algn="ctr"/>
            <a:r>
              <a:rPr lang="ar-SA" sz="2400" b="1" dirty="0" smtClean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أو </a:t>
            </a:r>
            <a:r>
              <a:rPr lang="ar-SA" sz="2400" b="1" dirty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معلماً فبقدر الإخلاص يكون التوفيق </a:t>
            </a:r>
          </a:p>
          <a:p>
            <a:pPr algn="ctr"/>
            <a:r>
              <a:rPr lang="ar-SA" sz="2400" b="1" dirty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فاللهمَّ اجعلنا من أهل القرآن الذين هم أهلك وخاصّتك يا أرحم الراحمين، اللهمَّ اجعله حجة لنا وشاهدًا لنا لا علينا يوم أن نلقاك يا رَبَّ العالمين , وصلى الله على نبينا محمد وعلى </a:t>
            </a:r>
            <a:r>
              <a:rPr lang="ar-SA" sz="2400" b="1" dirty="0" err="1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آله</a:t>
            </a:r>
            <a:r>
              <a:rPr lang="ar-SA" sz="2400" b="1" dirty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 وصحبه أجمعين, والحمد لله رب العالمين.</a:t>
            </a:r>
          </a:p>
          <a:p>
            <a:pPr algn="ctr"/>
            <a:r>
              <a:rPr lang="ar-SA" sz="2400" b="1" dirty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أسأل الله تعالى </a:t>
            </a:r>
          </a:p>
          <a:p>
            <a:pPr algn="ctr"/>
            <a:r>
              <a:rPr lang="ar-SA" sz="2400" b="1" dirty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أن ينفعنا وإياكم بما </a:t>
            </a:r>
            <a:r>
              <a:rPr lang="ar-SA" sz="2400" b="1" dirty="0" smtClean="0">
                <a:latin typeface="Calibri" pitchFamily="34" charset="0"/>
                <a:ea typeface="Calibri" pitchFamily="34" charset="0"/>
                <a:cs typeface="الراسم - فن محمد متين" pitchFamily="2" charset="-78"/>
              </a:rPr>
              <a:t>قدمنا</a:t>
            </a:r>
            <a:endParaRPr lang="ar-SA" sz="2400" b="1" dirty="0">
              <a:latin typeface="Calibri" pitchFamily="34" charset="0"/>
              <a:ea typeface="Calibri" pitchFamily="34" charset="0"/>
              <a:cs typeface="الراسم - فن محمد متين" pitchFamily="2" charset="-78"/>
            </a:endParaRPr>
          </a:p>
          <a:p>
            <a:pPr algn="ctr"/>
            <a:endParaRPr lang="ar-SA" sz="2400" b="1" dirty="0">
              <a:ea typeface="Calibri" pitchFamily="34" charset="0"/>
              <a:cs typeface="الراسم - فن محمد متين" pitchFamily="2" charset="-78"/>
            </a:endParaRPr>
          </a:p>
        </p:txBody>
      </p:sp>
      <p:pic>
        <p:nvPicPr>
          <p:cNvPr id="12" name="صورة 11" descr="download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206" y="4355965"/>
            <a:ext cx="1857375" cy="16430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54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9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5" name="صورة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3" y="123986"/>
            <a:ext cx="5124282" cy="6571282"/>
          </a:xfrm>
          <a:prstGeom prst="rect">
            <a:avLst/>
          </a:prstGeom>
        </p:spPr>
      </p:pic>
      <p:sp>
        <p:nvSpPr>
          <p:cNvPr id="11" name="مستطيل مستدير الزوايا 10"/>
          <p:cNvSpPr/>
          <p:nvPr/>
        </p:nvSpPr>
        <p:spPr>
          <a:xfrm>
            <a:off x="5425890" y="1393488"/>
            <a:ext cx="6336704" cy="41527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2400" b="1" dirty="0">
                <a:latin typeface="Arial" pitchFamily="34" charset="0"/>
                <a:cs typeface="Arial" pitchFamily="34" charset="0"/>
              </a:rPr>
              <a:t>1- الارتقاء بمستوى الطالبات اللغوي من خلال إجادتهن تلاوة القرآن الكريم , وحسن النطق بآياته , ومراعاة أحكام التجويد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ar-SA" sz="2400" b="1" dirty="0">
                <a:latin typeface="Arial" pitchFamily="34" charset="0"/>
                <a:cs typeface="Arial" pitchFamily="34" charset="0"/>
              </a:rPr>
              <a:t>2- زيادة الثروة اللغوية والطلاقة اللفظية لدى الطالبات من خلال فهمهن لآيات القرآن الكريم بتوظيف الكلمات القرآنية في سياقات تعليمية وحياتية . </a:t>
            </a:r>
          </a:p>
          <a:p>
            <a:pPr algn="r"/>
            <a:r>
              <a:rPr lang="ar-SA" sz="2400" b="1" dirty="0">
                <a:latin typeface="Arial" pitchFamily="34" charset="0"/>
                <a:cs typeface="Arial" pitchFamily="34" charset="0"/>
              </a:rPr>
              <a:t>3- رفع مستوى تحصيل الطالبات في القراءة بما بتوافق مع مؤشرات الهدف الاستراتيجي الرابع لبرنامج التحول الوطني . </a:t>
            </a:r>
          </a:p>
          <a:p>
            <a:pPr algn="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4-تفعيل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الخطط العلاجية </a:t>
            </a:r>
            <a:r>
              <a:rPr lang="ar-SA" sz="2400" b="1" dirty="0" err="1">
                <a:latin typeface="Arial" pitchFamily="34" charset="0"/>
                <a:cs typeface="Arial" pitchFamily="34" charset="0"/>
              </a:rPr>
              <a:t>والإثرائية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 للطالبات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954209" y="343525"/>
            <a:ext cx="39068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000" b="1" dirty="0">
                <a:solidFill>
                  <a:srgbClr val="C00000"/>
                </a:solidFill>
                <a:latin typeface="Aldhabi" pitchFamily="2" charset="-78"/>
                <a:cs typeface="الراسم - فن محمد متين" pitchFamily="2" charset="-78"/>
              </a:rPr>
              <a:t>الأهداف التفصيلية</a:t>
            </a:r>
          </a:p>
        </p:txBody>
      </p:sp>
    </p:spTree>
    <p:extLst>
      <p:ext uri="{BB962C8B-B14F-4D97-AF65-F5344CB8AC3E}">
        <p14:creationId xmlns:p14="http://schemas.microsoft.com/office/powerpoint/2010/main" val="329092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2">
            <a:extLst>
              <a:ext uri="{FF2B5EF4-FFF2-40B4-BE49-F238E27FC236}">
                <a16:creationId xmlns:a16="http://schemas.microsoft.com/office/drawing/2014/main" xmlns="" id="{B4FB7F37-CCDB-4B03-BD43-4348C0DB481E}"/>
              </a:ext>
            </a:extLst>
          </p:cNvPr>
          <p:cNvSpPr txBox="1">
            <a:spLocks/>
          </p:cNvSpPr>
          <p:nvPr/>
        </p:nvSpPr>
        <p:spPr>
          <a:xfrm>
            <a:off x="-265107" y="5768693"/>
            <a:ext cx="5613400" cy="62632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b="1" u="sng" dirty="0">
                <a:solidFill>
                  <a:schemeClr val="bg1"/>
                </a:solidFill>
                <a:cs typeface="الراسم - فن محمد متين" pitchFamily="2" charset="-78"/>
              </a:rPr>
              <a:t>همة </a:t>
            </a:r>
            <a:r>
              <a:rPr lang="ar-SA" b="1" u="sng" dirty="0" smtClean="0">
                <a:solidFill>
                  <a:schemeClr val="bg1"/>
                </a:solidFill>
                <a:cs typeface="الراسم - فن محمد متين" pitchFamily="2" charset="-78"/>
              </a:rPr>
              <a:t>نحو القمة</a:t>
            </a:r>
            <a:endParaRPr lang="en-US" dirty="0">
              <a:solidFill>
                <a:schemeClr val="bg1"/>
              </a:solidFill>
              <a:cs typeface="PT Bold Heading" pitchFamily="2" charset="-78"/>
            </a:endParaRPr>
          </a:p>
        </p:txBody>
      </p:sp>
      <p:grpSp>
        <p:nvGrpSpPr>
          <p:cNvPr id="9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0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-254059" y="4681279"/>
            <a:ext cx="449053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u="sng" dirty="0" smtClean="0">
                <a:latin typeface="Baskerville Old Face" pitchFamily="18" charset="0"/>
                <a:cs typeface="PT Bold Heading" pitchFamily="2" charset="-78"/>
              </a:rPr>
              <a:t>سير حصة القرآن الكريم</a:t>
            </a:r>
            <a:endParaRPr lang="en-US" sz="3600" u="sng" dirty="0" smtClean="0">
              <a:latin typeface="Baskerville Old Face" pitchFamily="18" charset="0"/>
              <a:cs typeface="PT Bold Heading" pitchFamily="2" charset="-78"/>
            </a:endParaRPr>
          </a:p>
          <a:p>
            <a:pPr algn="ctr"/>
            <a:endParaRPr lang="ar-SA" sz="2800" dirty="0">
              <a:latin typeface="Baskerville Old Face" pitchFamily="18" charset="0"/>
              <a:cs typeface="PT Bold Heading" pitchFamily="2" charset="-78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27458"/>
              </p:ext>
            </p:extLst>
          </p:nvPr>
        </p:nvGraphicFramePr>
        <p:xfrm>
          <a:off x="3866146" y="599230"/>
          <a:ext cx="7340491" cy="415931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96109"/>
                <a:gridCol w="1839244"/>
                <a:gridCol w="1010652"/>
                <a:gridCol w="3994486"/>
              </a:tblGrid>
              <a:tr h="931122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r>
                        <a:rPr lang="ar-SA" sz="2800" b="1" dirty="0" smtClean="0"/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dirty="0" smtClean="0"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dirty="0" smtClean="0">
                          <a:cs typeface="PT Bold Heading" pitchFamily="2" charset="-78"/>
                        </a:rPr>
                        <a:t>التمهيد</a:t>
                      </a:r>
                      <a:endParaRPr lang="en-US" sz="2800" dirty="0" smtClean="0">
                        <a:cs typeface="PT Bold Heading" pitchFamily="2" charset="-78"/>
                      </a:endParaRPr>
                    </a:p>
                    <a:p>
                      <a:pPr algn="ctr" rtl="1"/>
                      <a:endParaRPr lang="ar-SA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</a:tr>
              <a:tr h="848964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/>
                    </a:p>
                    <a:p>
                      <a:pPr algn="ctr" rtl="1"/>
                      <a:r>
                        <a:rPr lang="ar-SA" sz="2800" b="1" dirty="0" smtClean="0"/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4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الاستماع</a:t>
                      </a:r>
                      <a:endParaRPr lang="en-US" sz="2400" b="1" dirty="0" smtClean="0">
                        <a:latin typeface="Arial" panose="020B0604020202020204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8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التنبيه على الكلمات المتوقع الخطأ فيها </a:t>
                      </a:r>
                      <a:endParaRPr lang="en-US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94193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/>
                    </a:p>
                    <a:p>
                      <a:pPr algn="ctr" rtl="1"/>
                      <a:r>
                        <a:rPr lang="ar-SA" sz="2800" b="1" dirty="0" smtClean="0"/>
                        <a:t>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b="1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مرحلة العرض</a:t>
                      </a:r>
                      <a:endParaRPr lang="en-US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100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5105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>
                          <a:latin typeface="Arial" panose="020B0604020202020204" pitchFamily="34" charset="0"/>
                          <a:cs typeface="PT Bold Heading" pitchFamily="2" charset="-78"/>
                        </a:rPr>
                        <a:t>التقويم</a:t>
                      </a:r>
                      <a:endParaRPr lang="en-US" sz="2400" dirty="0" smtClean="0">
                        <a:latin typeface="Arial" panose="020B0604020202020204" pitchFamily="34" charset="0"/>
                        <a:cs typeface="PT Bold Heading" pitchFamily="2" charset="-7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9795">
                <a:tc vMerge="1">
                  <a:txBody>
                    <a:bodyPr/>
                    <a:lstStyle/>
                    <a:p>
                      <a:pPr rtl="1"/>
                      <a:endParaRPr lang="ar-SA" sz="2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مستطيل 10"/>
          <p:cNvSpPr/>
          <p:nvPr/>
        </p:nvSpPr>
        <p:spPr>
          <a:xfrm>
            <a:off x="5047075" y="2767827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dirty="0">
                <a:latin typeface="Arial" panose="020B0604020202020204" pitchFamily="34" charset="0"/>
                <a:cs typeface="PT Bold Heading" pitchFamily="2" charset="-78"/>
              </a:rPr>
              <a:t>الممارسة الموجهة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074326" y="3745286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dirty="0">
                <a:latin typeface="Arial" panose="020B0604020202020204" pitchFamily="34" charset="0"/>
                <a:cs typeface="PT Bold Heading" pitchFamily="2" charset="-78"/>
              </a:rPr>
              <a:t>الممارسة المستقلة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سهم إلى اليسار 15"/>
          <p:cNvSpPr/>
          <p:nvPr/>
        </p:nvSpPr>
        <p:spPr>
          <a:xfrm>
            <a:off x="7893874" y="2705319"/>
            <a:ext cx="904123" cy="53968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17" name="صورة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92" y="457608"/>
            <a:ext cx="3429034" cy="401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5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352378"/>
            <a:ext cx="6336704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rmAutofit fontScale="625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Heading" pitchFamily="2" charset="-78"/>
              </a:rPr>
              <a:t>التهيئة للدرس</a:t>
            </a:r>
            <a:endParaRPr lang="en-US" sz="7200" b="1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r>
              <a:rPr lang="ar-SA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8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9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1" name="مستطيل مستدير الزوايا 10"/>
          <p:cNvSpPr/>
          <p:nvPr/>
        </p:nvSpPr>
        <p:spPr>
          <a:xfrm>
            <a:off x="1540043" y="1709004"/>
            <a:ext cx="8726904" cy="415273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alt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من التهيئة للدرس :</a:t>
            </a:r>
          </a:p>
          <a:p>
            <a:pPr algn="r"/>
            <a:r>
              <a:rPr lang="ar-SA" alt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تهيئة المكان والتهوية والنظافة .</a:t>
            </a:r>
            <a:endParaRPr lang="ar-SA" alt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Trk Quraan" pitchFamily="2" charset="2"/>
            </a:endParaRPr>
          </a:p>
          <a:p>
            <a:pPr algn="r"/>
            <a:r>
              <a:rPr lang="ar-SA" alt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تسوية مقاعد الطالبات ومراعاة اعتدالهن</a:t>
            </a:r>
            <a:r>
              <a:rPr lang="ar-SA" alt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Trk Quraan" pitchFamily="2" charset="2"/>
              </a:rPr>
              <a:t> .     </a:t>
            </a:r>
            <a:endParaRPr lang="en-US" alt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Trk Quraan" pitchFamily="2" charset="2"/>
            </a:endParaRPr>
          </a:p>
          <a:p>
            <a:pPr algn="r"/>
            <a:r>
              <a:rPr lang="ar-SA" alt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تجهيز المصحف والأدوات المطلوبة , وحث الطالبات على الالتزام بآداب القرآن الكريم . </a:t>
            </a:r>
            <a:endParaRPr lang="ar-SA" alt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Trk Quraan" pitchFamily="2" charset="2"/>
            </a:endParaRPr>
          </a:p>
          <a:p>
            <a:pPr algn="r"/>
            <a:r>
              <a:rPr lang="ar-SA" alt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تقسيم السبورة .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7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9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1" name="Rectangle 3"/>
          <p:cNvSpPr txBox="1">
            <a:spLocks noChangeArrowheads="1"/>
          </p:cNvSpPr>
          <p:nvPr/>
        </p:nvSpPr>
        <p:spPr>
          <a:xfrm>
            <a:off x="213359" y="2203452"/>
            <a:ext cx="11610728" cy="36020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b="1" dirty="0" smtClean="0"/>
              <a:t>الأحكام </a:t>
            </a:r>
            <a:r>
              <a:rPr lang="ar-SA" b="1" dirty="0" err="1" smtClean="0"/>
              <a:t>التجويدية</a:t>
            </a:r>
            <a:r>
              <a:rPr lang="ar-SA" b="1" dirty="0" smtClean="0"/>
              <a:t>        الرسم العثماني </a:t>
            </a:r>
            <a:r>
              <a:rPr lang="en-US" b="1" dirty="0" smtClean="0"/>
              <a:t>           </a:t>
            </a:r>
            <a:r>
              <a:rPr lang="ar-SA" b="1" dirty="0" smtClean="0"/>
              <a:t>إلى تدريب</a:t>
            </a:r>
            <a:r>
              <a:rPr lang="en-US" b="1" dirty="0" smtClean="0"/>
              <a:t> </a:t>
            </a:r>
            <a:r>
              <a:rPr lang="ar-SA" b="1" dirty="0" smtClean="0"/>
              <a:t>أهداف الدرس           كلمات تحتاج</a:t>
            </a:r>
            <a:endParaRPr lang="en-US" sz="1600" dirty="0">
              <a:cs typeface="AL-Sharq" pitchFamily="2" charset="-78"/>
            </a:endParaRP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9705111" y="2797032"/>
            <a:ext cx="2118976" cy="2447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/>
            <a:r>
              <a:rPr lang="ar-SA" sz="2000" dirty="0" smtClean="0">
                <a:latin typeface="Garamond" pitchFamily="18" charset="0"/>
                <a:cs typeface="Akhbar MT" pitchFamily="2" charset="-78"/>
              </a:rPr>
              <a:t>    </a:t>
            </a:r>
            <a:endParaRPr lang="ar-SA" sz="2000" dirty="0">
              <a:latin typeface="Garamond" pitchFamily="18" charset="0"/>
              <a:cs typeface="Akhbar MT" pitchFamily="2" charset="-78"/>
            </a:endParaRPr>
          </a:p>
          <a:p>
            <a:pPr marL="457200" indent="-457200"/>
            <a:endParaRPr lang="en-US" sz="2000" dirty="0">
              <a:latin typeface="Garamond" pitchFamily="18" charset="0"/>
              <a:cs typeface="Akhbar MT" pitchFamily="2" charset="-78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6040580" y="2797032"/>
            <a:ext cx="3359149" cy="2520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/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يُعْرَ</a:t>
            </a:r>
            <a:r>
              <a:rPr lang="ar-SA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ضُ</a:t>
            </a:r>
          </a:p>
          <a:p>
            <a:pPr marL="457200" indent="-457200" algn="ctr"/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تُ</a:t>
            </a:r>
            <a:r>
              <a:rPr lang="ar-SA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جْـــــ</a:t>
            </a:r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زَوْنَ </a:t>
            </a:r>
          </a:p>
          <a:p>
            <a:pPr marL="457200" indent="-457200" algn="ctr"/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الْأَرْ</a:t>
            </a:r>
            <a:r>
              <a:rPr lang="ar-SA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ضِ</a:t>
            </a:r>
            <a:endParaRPr lang="ar-SA" sz="2800" b="1" dirty="0">
              <a:solidFill>
                <a:srgbClr val="FF3300"/>
              </a:solidFill>
              <a:latin typeface="Garamond" pitchFamily="18" charset="0"/>
            </a:endParaRPr>
          </a:p>
          <a:p>
            <a:pPr marL="457200" indent="-457200" algn="ctr"/>
            <a:r>
              <a:rPr lang="ar-SA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تَفْـ</a:t>
            </a:r>
            <a:r>
              <a:rPr lang="ar-SA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سُــــ</a:t>
            </a:r>
            <a:r>
              <a:rPr lang="ar-SA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قُونَ</a:t>
            </a: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  <a:latin typeface="Garamond" pitchFamily="18" charset="0"/>
            </a:endParaRPr>
          </a:p>
        </p:txBody>
      </p:sp>
      <p:sp>
        <p:nvSpPr>
          <p:cNvPr id="34" name="Oval 8"/>
          <p:cNvSpPr>
            <a:spLocks noChangeArrowheads="1"/>
          </p:cNvSpPr>
          <p:nvPr/>
        </p:nvSpPr>
        <p:spPr bwMode="auto">
          <a:xfrm>
            <a:off x="4895849" y="5933613"/>
            <a:ext cx="2400300" cy="539750"/>
          </a:xfrm>
          <a:prstGeom prst="ellipse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b="1" dirty="0">
                <a:solidFill>
                  <a:srgbClr val="1C78BD"/>
                </a:solidFill>
                <a:latin typeface="Arial" pitchFamily="34" charset="0"/>
                <a:cs typeface="Arial" pitchFamily="34" charset="0"/>
              </a:rPr>
              <a:t>أ/ جمال القرش</a:t>
            </a:r>
            <a:endParaRPr lang="en-US" b="1" dirty="0">
              <a:solidFill>
                <a:srgbClr val="1C78B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213359" y="2904609"/>
            <a:ext cx="2089054" cy="2447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/>
            <a:endParaRPr lang="ar-SA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  <a:cs typeface="Akhbar MT" pitchFamily="2" charset="-78"/>
            </a:endParaRPr>
          </a:p>
          <a:p>
            <a:pPr marL="457200" indent="-457200" algn="ctr"/>
            <a:r>
              <a:rPr lang="ar-SA" sz="1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Mohammad Bold Art 1" pitchFamily="2" charset="-78"/>
              </a:rPr>
              <a:t>  </a:t>
            </a:r>
            <a:r>
              <a:rPr lang="ar-SA" sz="1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                                            </a:t>
            </a:r>
            <a:r>
              <a:rPr lang="ar-SA" sz="2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 </a:t>
            </a:r>
            <a:endParaRPr lang="ar-SA" sz="200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457200" indent="-457200" algn="ctr"/>
            <a:endParaRPr lang="en-US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2538729" y="2922474"/>
            <a:ext cx="3359149" cy="2520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/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أَذْهَ</a:t>
            </a:r>
            <a:r>
              <a:rPr lang="ar-SA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بـــْت</a:t>
            </a:r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ُمْ</a:t>
            </a:r>
            <a:r>
              <a:rPr lang="ar-SA" sz="2800" b="1" dirty="0" smtClean="0">
                <a:latin typeface="Garamond" pitchFamily="18" charset="0"/>
              </a:rPr>
              <a:t> </a:t>
            </a:r>
            <a:endParaRPr lang="ar-SA" sz="28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marL="457200" indent="-457200" algn="ctr"/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وَاسْتَمْتَعْتُ</a:t>
            </a:r>
            <a:r>
              <a:rPr lang="ar-SA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مْ</a:t>
            </a:r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 بِهَا</a:t>
            </a:r>
          </a:p>
          <a:p>
            <a:pPr marL="457200" indent="-457200" algn="ctr"/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كُ</a:t>
            </a:r>
            <a:r>
              <a:rPr lang="ar-SA" sz="2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نـــــــ</a:t>
            </a:r>
            <a:r>
              <a:rPr lang="ar-SA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ْتُمْ</a:t>
            </a: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  <a:latin typeface="Garamond" pitchFamily="18" charset="0"/>
            </a:endParaRP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>
          <a:xfrm>
            <a:off x="1080559" y="276860"/>
            <a:ext cx="10363200" cy="14605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altLang="en-US" sz="2800" dirty="0" smtClean="0">
                <a:solidFill>
                  <a:srgbClr val="0000FF"/>
                </a:solidFill>
                <a:cs typeface="Mohammad Bold Art 1" pitchFamily="2" charset="-78"/>
              </a:rPr>
              <a:t>             </a:t>
            </a:r>
            <a:r>
              <a:rPr lang="ar-SA" alt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ar-SA" altLang="en-US" sz="2800" b="1" dirty="0" smtClean="0">
                <a:solidFill>
                  <a:srgbClr val="0000FF"/>
                </a:solidFill>
                <a:latin typeface="Arial" pitchFamily="34" charset="0"/>
                <a:cs typeface="PT Bold Heading" pitchFamily="2" charset="-78"/>
              </a:rPr>
              <a:t/>
            </a:r>
            <a:br>
              <a:rPr lang="ar-SA" altLang="en-US" sz="2800" b="1" dirty="0" smtClean="0">
                <a:solidFill>
                  <a:srgbClr val="0000FF"/>
                </a:solidFill>
                <a:latin typeface="Arial" pitchFamily="34" charset="0"/>
                <a:cs typeface="PT Bold Heading" pitchFamily="2" charset="-78"/>
              </a:rPr>
            </a:br>
            <a:r>
              <a:rPr lang="ar-SA" altLang="en-US" sz="2800" b="1" dirty="0" smtClean="0">
                <a:solidFill>
                  <a:srgbClr val="0000FF"/>
                </a:solidFill>
                <a:latin typeface="Arial" pitchFamily="34" charset="0"/>
                <a:cs typeface="PT Bold Heading" pitchFamily="2" charset="-78"/>
              </a:rPr>
              <a:t/>
            </a:r>
            <a:br>
              <a:rPr lang="ar-SA" altLang="en-US" sz="2800" b="1" dirty="0" smtClean="0">
                <a:solidFill>
                  <a:srgbClr val="0000FF"/>
                </a:solidFill>
                <a:latin typeface="Arial" pitchFamily="34" charset="0"/>
                <a:cs typeface="PT Bold Heading" pitchFamily="2" charset="-78"/>
              </a:rPr>
            </a:br>
            <a:r>
              <a:rPr lang="ar-SA" altLang="en-US" sz="2800" b="1" dirty="0" smtClean="0">
                <a:latin typeface="Arial" pitchFamily="34" charset="0"/>
                <a:cs typeface="PT Bold Heading" pitchFamily="2" charset="-78"/>
              </a:rPr>
              <a:t>نموذج لعرض سبورة قرآنية   </a:t>
            </a:r>
            <a:r>
              <a:rPr lang="ar-SA" altLang="en-US" sz="2200" b="1" dirty="0" smtClean="0">
                <a:solidFill>
                  <a:srgbClr val="00B050"/>
                </a:solidFill>
                <a:latin typeface="Arial" pitchFamily="34" charset="0"/>
                <a:cs typeface="AL-Mohanad Bold" pitchFamily="2" charset="-78"/>
              </a:rPr>
              <a:t>مهارات التدريس الإبداعي  (1)</a:t>
            </a:r>
            <a:r>
              <a:rPr lang="ar-SA" altLang="en-US" sz="1600" b="1" dirty="0" smtClean="0">
                <a:solidFill>
                  <a:srgbClr val="00B050"/>
                </a:solidFill>
                <a:latin typeface="Arial" pitchFamily="34" charset="0"/>
                <a:cs typeface="AL-Mohanad Bold" pitchFamily="2" charset="-78"/>
              </a:rPr>
              <a:t> </a:t>
            </a:r>
            <a:r>
              <a:rPr lang="ar-SA" altLang="en-US" sz="2800" dirty="0" smtClean="0">
                <a:solidFill>
                  <a:srgbClr val="00B050"/>
                </a:solidFill>
                <a:cs typeface="AL-Mohanad Bold" pitchFamily="2" charset="-78"/>
              </a:rPr>
              <a:t> </a:t>
            </a:r>
            <a:r>
              <a:rPr lang="ar-SA" sz="1900" dirty="0" smtClean="0">
                <a:solidFill>
                  <a:srgbClr val="0000FF"/>
                </a:solidFill>
                <a:cs typeface="Al-QuranAlKareem" pitchFamily="2" charset="-78"/>
              </a:rPr>
              <a:t/>
            </a:r>
            <a:br>
              <a:rPr lang="ar-SA" sz="1900" dirty="0" smtClean="0">
                <a:solidFill>
                  <a:srgbClr val="0000FF"/>
                </a:solidFill>
                <a:cs typeface="Al-QuranAlKareem" pitchFamily="2" charset="-78"/>
              </a:rPr>
            </a:br>
            <a:r>
              <a:rPr lang="ar-SA" sz="1900" dirty="0" smtClean="0">
                <a:solidFill>
                  <a:srgbClr val="0000FF"/>
                </a:solidFill>
                <a:cs typeface="Al-QuranAlKareem" pitchFamily="2" charset="-78"/>
              </a:rPr>
              <a:t>  </a:t>
            </a:r>
            <a:br>
              <a:rPr lang="ar-SA" sz="1900" dirty="0" smtClean="0">
                <a:solidFill>
                  <a:srgbClr val="0000FF"/>
                </a:solidFill>
                <a:cs typeface="Al-QuranAlKareem" pitchFamily="2" charset="-78"/>
              </a:rPr>
            </a:br>
            <a:r>
              <a:rPr lang="ar-SA" sz="3600" dirty="0" smtClean="0">
                <a:solidFill>
                  <a:schemeClr val="hlink"/>
                </a:solidFill>
                <a:cs typeface="Al-QuranAlKareem" pitchFamily="2" charset="-78"/>
              </a:rPr>
              <a:t>  </a:t>
            </a:r>
            <a:endParaRPr lang="en-US" sz="3600" dirty="0">
              <a:solidFill>
                <a:schemeClr val="hlink"/>
              </a:solidFill>
              <a:cs typeface="Al-QuranAlKareem" pitchFamily="2" charset="-78"/>
            </a:endParaRPr>
          </a:p>
        </p:txBody>
      </p:sp>
      <p:sp>
        <p:nvSpPr>
          <p:cNvPr id="39" name="AutoShape 7"/>
          <p:cNvSpPr>
            <a:spLocks noChangeArrowheads="1"/>
          </p:cNvSpPr>
          <p:nvPr/>
        </p:nvSpPr>
        <p:spPr bwMode="auto">
          <a:xfrm>
            <a:off x="-1" y="520065"/>
            <a:ext cx="1585383" cy="755650"/>
          </a:xfrm>
          <a:prstGeom prst="irregularSeal2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3600" dirty="0">
              <a:solidFill>
                <a:srgbClr val="0000FF"/>
              </a:solidFill>
              <a:latin typeface="Garamond" pitchFamily="18" charset="0"/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792691" y="1275715"/>
            <a:ext cx="1221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0000FF"/>
                </a:solidFill>
              </a:rPr>
              <a:t>شيـــخ القراء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2866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3" y="4948862"/>
            <a:ext cx="12192000" cy="1909138"/>
            <a:chOff x="0" y="4948862"/>
            <a:chExt cx="12192000" cy="1909138"/>
          </a:xfrm>
        </p:grpSpPr>
        <p:sp>
          <p:nvSpPr>
            <p:cNvPr id="8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7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352378"/>
            <a:ext cx="6336704" cy="7282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L-Mohanad Bold" pitchFamily="2" charset="-78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التمهيد المشوق</a:t>
            </a:r>
            <a:r>
              <a:rPr lang="ar-SA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( 5دقائق</a:t>
            </a: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ldhabi" pitchFamily="2" charset="-78"/>
                <a:cs typeface="AL-Mohanad Bold" pitchFamily="2" charset="-78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ldhabi" pitchFamily="2" charset="-78"/>
              <a:cs typeface="AL-Mohanad Bold" pitchFamily="2" charset="-78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050049"/>
              </p:ext>
            </p:extLst>
          </p:nvPr>
        </p:nvGraphicFramePr>
        <p:xfrm>
          <a:off x="-2" y="1458868"/>
          <a:ext cx="12192012" cy="539913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7738"/>
                <a:gridCol w="1189703"/>
                <a:gridCol w="8694571"/>
              </a:tblGrid>
              <a:tr h="588716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خطوات الدرس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الزمن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توصيف سير الدرس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10416"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أ- المراجعة</a:t>
                      </a:r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ب- التمهيد 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endParaRPr lang="ar-SA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5 دقائق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800" b="1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أ-(متابعة الطالبات الضعيفات في النطق اللاتي تم تسجيل أسمائهن في الحصة السابقة)</a:t>
                      </a:r>
                    </a:p>
                    <a:p>
                      <a:pPr algn="r" rtl="1"/>
                      <a:r>
                        <a:rPr lang="ar-SA" altLang="en-US" sz="2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Trk Quraan" pitchFamily="2" charset="2"/>
                        </a:rPr>
                        <a:t>ب -</a:t>
                      </a:r>
                      <a:r>
                        <a:rPr lang="ar-SA" altLang="en-US" sz="2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Trk Quraan" pitchFamily="2" charset="2"/>
                        </a:rPr>
                        <a:t>أساليب التمهيد للدرس</a:t>
                      </a:r>
                      <a:endParaRPr lang="ar-SA" sz="2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 rtl="1"/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تقوم المعلمة بجذب انتباه الطالبات وتشويقهن وتختار المناسب مثل :</a:t>
                      </a:r>
                    </a:p>
                    <a:p>
                      <a:pPr marL="285750" indent="-285750" algn="r" rtl="1">
                        <a:buFont typeface="Wingdings" pitchFamily="2" charset="2"/>
                        <a:buChar char="§"/>
                      </a:pPr>
                      <a:r>
                        <a:rPr lang="ar-SA" sz="2800" b="1" dirty="0" smtClean="0">
                          <a:latin typeface="Arial" pitchFamily="34" charset="0"/>
                          <a:cs typeface="Arial" pitchFamily="34" charset="0"/>
                        </a:rPr>
                        <a:t>ذكر قصة مشوقة ذات صلة</a:t>
                      </a: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بالآيات القرآنية  المتلوة (موضوع الدرس) سبب نزول الآيات </a:t>
                      </a:r>
                    </a:p>
                    <a:p>
                      <a:pPr marL="285750" indent="-285750" algn="r" rtl="1">
                        <a:buFont typeface="Wingdings" pitchFamily="2" charset="2"/>
                        <a:buChar char="§"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ربط الدرس السابق باللاحق </a:t>
                      </a:r>
                    </a:p>
                    <a:p>
                      <a:pPr marL="285750" indent="-285750" algn="r" rtl="1">
                        <a:buFont typeface="Wingdings" pitchFamily="2" charset="2"/>
                        <a:buChar char="§"/>
                      </a:pPr>
                      <a:r>
                        <a:rPr lang="ar-SA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إلقاء بعض الأسئلة التي تكون إجابتها متصلة بحياة الطالبات أو موضوع الدرس</a:t>
                      </a:r>
                      <a:endParaRPr lang="ar-SA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0" name="وسيلة شرح على شكل سحابة 9"/>
          <p:cNvSpPr/>
          <p:nvPr/>
        </p:nvSpPr>
        <p:spPr>
          <a:xfrm>
            <a:off x="9649299" y="3878773"/>
            <a:ext cx="2277979" cy="2140178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الاستفادة من أدلة معلمة العلوم الشرعية في القرآن الكريم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30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3" y="4948862"/>
            <a:ext cx="12192000" cy="1909138"/>
            <a:chOff x="0" y="4948862"/>
            <a:chExt cx="12192000" cy="1909138"/>
          </a:xfrm>
        </p:grpSpPr>
        <p:sp>
          <p:nvSpPr>
            <p:cNvPr id="8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72E3D-61E0-450A-AD62-EE98E486015F}" type="slidenum">
              <a:rPr lang="en-US" smtClean="0"/>
              <a:t>8</a:t>
            </a:fld>
            <a:endParaRPr lang="en-US"/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2935642" y="352378"/>
            <a:ext cx="6336704" cy="7282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L-Mohanad Bold" pitchFamily="2" charset="-78"/>
            </a:endParaRPr>
          </a:p>
          <a:p>
            <a:endParaRPr lang="ar-S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التمهيد المشوق</a:t>
            </a:r>
            <a:r>
              <a:rPr lang="ar-SA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 </a:t>
            </a:r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5دقائق)</a:t>
            </a:r>
          </a:p>
          <a:p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L-Mohanad Bold" pitchFamily="2" charset="-78"/>
            </a:endParaRPr>
          </a:p>
          <a:p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ldhabi" pitchFamily="2" charset="-78"/>
                <a:cs typeface="AL-Mohanad Bold" pitchFamily="2" charset="-78"/>
              </a:rPr>
              <a:t> 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ldhabi" pitchFamily="2" charset="-78"/>
              <a:cs typeface="AL-Mohanad Bold" pitchFamily="2" charset="-78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3320688" y="1749597"/>
            <a:ext cx="5566611" cy="36260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indent="457200" algn="ctr"/>
            <a:r>
              <a:rPr lang="ar-SA" altLang="en-US" sz="3200" b="1" u="sng" dirty="0">
                <a:solidFill>
                  <a:srgbClr val="C00000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  <a:sym typeface="Trk Quraan" pitchFamily="2" charset="2"/>
              </a:rPr>
              <a:t>شروط التمهيد </a:t>
            </a:r>
            <a:r>
              <a:rPr lang="ar-SA" altLang="en-US" sz="3200" b="1" u="sng" dirty="0" smtClean="0">
                <a:solidFill>
                  <a:srgbClr val="C00000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  <a:sym typeface="Trk Quraan" pitchFamily="2" charset="2"/>
              </a:rPr>
              <a:t>الأمثل</a:t>
            </a:r>
            <a:endParaRPr lang="ar-SA" altLang="en-US" sz="3200" b="1" u="sng" dirty="0">
              <a:solidFill>
                <a:srgbClr val="C00000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  <a:sym typeface="Trk Quraan" pitchFamily="2" charset="2"/>
            </a:endParaRPr>
          </a:p>
          <a:p>
            <a:pPr indent="457200" algn="r"/>
            <a:r>
              <a:rPr lang="ar-SA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أن يكون التمهيد :</a:t>
            </a:r>
          </a:p>
          <a:p>
            <a:pPr algn="r"/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- مشوقاً</a:t>
            </a:r>
            <a:endParaRPr lang="en-US" altLang="en-US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  <a:sym typeface="Trk Quraan" pitchFamily="2" charset="2"/>
            </a:endParaRPr>
          </a:p>
          <a:p>
            <a:pPr algn="r"/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- </a:t>
            </a:r>
            <a:r>
              <a:rPr lang="ar-EG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 </a:t>
            </a:r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جديداً</a:t>
            </a:r>
          </a:p>
          <a:p>
            <a:pPr algn="r"/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- </a:t>
            </a:r>
            <a:r>
              <a:rPr lang="ar-EG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 </a:t>
            </a:r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مثيراً</a:t>
            </a:r>
          </a:p>
          <a:p>
            <a:pPr algn="r"/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		- </a:t>
            </a:r>
            <a:r>
              <a:rPr lang="ar-EG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 </a:t>
            </a:r>
            <a:r>
              <a:rPr lang="ar-SA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Trk Quraan" pitchFamily="2" charset="2"/>
              </a:rPr>
              <a:t>له علاقة بواقع الطلاب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13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 </a:t>
            </a:r>
            <a:endParaRPr lang="en-US"/>
          </a:p>
        </p:txBody>
      </p:sp>
      <p:sp>
        <p:nvSpPr>
          <p:cNvPr id="151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836613"/>
            <a:ext cx="10515600" cy="4351338"/>
          </a:xfrm>
        </p:spPr>
        <p:txBody>
          <a:bodyPr/>
          <a:lstStyle/>
          <a:p>
            <a:pPr marL="0" indent="0" algn="r">
              <a:buNone/>
            </a:pP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المعلم</a:t>
            </a:r>
            <a:r>
              <a:rPr lang="ar-SA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ar-SA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يعرض صورة </a:t>
            </a:r>
            <a:r>
              <a:rPr lang="ar-SA" sz="24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كبيره</a:t>
            </a:r>
            <a:r>
              <a:rPr lang="ar-SA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للشمس </a:t>
            </a:r>
            <a:r>
              <a:rPr lang="ar-SA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وللأرض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ويسأل: </a:t>
            </a:r>
          </a:p>
          <a:p>
            <a:pPr marL="0" indent="0" algn="r">
              <a:buNone/>
            </a:pPr>
            <a:r>
              <a:rPr lang="ar-SA" sz="2400" b="1" dirty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ar-SA" sz="2400" b="1" dirty="0" smtClean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1-</a:t>
            </a:r>
            <a:r>
              <a:rPr lang="ar-SA" sz="2400" b="1" dirty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 علام تدل الصورة </a:t>
            </a:r>
            <a:endParaRPr lang="ar-SA" sz="2400" b="1" dirty="0" smtClean="0">
              <a:solidFill>
                <a:srgbClr val="00CC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ar-SA" sz="24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ar-SA" sz="2400" b="1" dirty="0" smtClean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ماذا يحدث إذا اقتربت الشمس</a:t>
            </a: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؟</a:t>
            </a:r>
          </a:p>
          <a:p>
            <a:pPr marL="0" indent="0" algn="r">
              <a:buNone/>
            </a:pP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ar-SA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ما حجمك بالنسبة للأرض، </a:t>
            </a: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وما حجم الأرض بالنسبة للشمس؟</a:t>
            </a:r>
          </a:p>
          <a:p>
            <a:pPr marL="0" indent="0" algn="r">
              <a:buNone/>
            </a:pP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فإن كانت </a:t>
            </a:r>
            <a:r>
              <a:rPr lang="ar-SA" sz="24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الشمس</a:t>
            </a: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بهذه القوة .. </a:t>
            </a:r>
            <a:r>
              <a:rPr lang="ar-SA" sz="24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فكيف</a:t>
            </a: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بقوة </a:t>
            </a:r>
            <a:r>
              <a:rPr lang="ar-SA" sz="24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وعظمة</a:t>
            </a:r>
            <a:r>
              <a:rPr lang="ar-SA" sz="2400" b="1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من </a:t>
            </a:r>
            <a:r>
              <a:rPr lang="ar-SA" sz="2400" b="1" dirty="0">
                <a:solidFill>
                  <a:srgbClr val="FF5050"/>
                </a:solidFill>
                <a:latin typeface="Arial" pitchFamily="34" charset="0"/>
                <a:cs typeface="Arial" pitchFamily="34" charset="0"/>
              </a:rPr>
              <a:t>خلقها</a:t>
            </a:r>
            <a:endParaRPr lang="en-US" sz="2400" b="1" dirty="0">
              <a:solidFill>
                <a:srgbClr val="FF5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6549" name="Oval 5" descr="قطيرات ماء"/>
          <p:cNvSpPr>
            <a:spLocks noChangeArrowheads="1"/>
          </p:cNvSpPr>
          <p:nvPr/>
        </p:nvSpPr>
        <p:spPr bwMode="auto">
          <a:xfrm>
            <a:off x="1968501" y="1"/>
            <a:ext cx="8784167" cy="727075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44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مهارة</a:t>
            </a:r>
            <a:r>
              <a:rPr lang="ar-SA" sz="44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ar-SA" sz="4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التمهيد</a:t>
            </a:r>
            <a:r>
              <a:rPr lang="ar-SA" sz="4400" b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ar-SA" sz="4400" b="1" dirty="0">
                <a:solidFill>
                  <a:srgbClr val="66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المشوق</a:t>
            </a:r>
            <a:r>
              <a:rPr lang="ar-SA" sz="2800" b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</a:t>
            </a:r>
            <a:endParaRPr lang="en-US" sz="32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516553" name="Oval 9"/>
          <p:cNvSpPr>
            <a:spLocks noChangeArrowheads="1"/>
          </p:cNvSpPr>
          <p:nvPr/>
        </p:nvSpPr>
        <p:spPr bwMode="auto">
          <a:xfrm>
            <a:off x="718609" y="3361446"/>
            <a:ext cx="4320116" cy="1944687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32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لمَ </a:t>
            </a:r>
            <a:r>
              <a:rPr lang="ar-SA" sz="32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أقسم</a:t>
            </a:r>
            <a:r>
              <a:rPr lang="ar-SA" sz="32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الله </a:t>
            </a:r>
            <a:r>
              <a:rPr lang="ar-SA" sz="3200" b="1" dirty="0">
                <a:solidFill>
                  <a:srgbClr val="FF5050"/>
                </a:solidFill>
                <a:latin typeface="Arial" pitchFamily="34" charset="0"/>
                <a:cs typeface="Arial" pitchFamily="34" charset="0"/>
              </a:rPr>
              <a:t>بالشمس</a:t>
            </a:r>
            <a:r>
              <a:rPr lang="ar-SA" sz="3200" b="1" dirty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en-US" sz="32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6554" name="Oval 10"/>
          <p:cNvSpPr>
            <a:spLocks noChangeArrowheads="1"/>
          </p:cNvSpPr>
          <p:nvPr/>
        </p:nvSpPr>
        <p:spPr bwMode="auto">
          <a:xfrm>
            <a:off x="-1" y="1012186"/>
            <a:ext cx="5038725" cy="1627101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sz="2400" b="1" dirty="0" smtClean="0">
              <a:solidFill>
                <a:schemeClr val="tx1"/>
              </a:solidFill>
              <a:cs typeface="KFGQPC HAFS Uthmanic Script" pitchFamily="2" charset="-78"/>
            </a:endParaRPr>
          </a:p>
          <a:p>
            <a:pPr algn="ctr"/>
            <a:r>
              <a:rPr lang="ar-SA" sz="2400" b="1" dirty="0" smtClean="0">
                <a:solidFill>
                  <a:schemeClr val="tx1"/>
                </a:solidFill>
                <a:cs typeface="KFGQPC HAFS Uthmanic Script" pitchFamily="2" charset="-78"/>
              </a:rPr>
              <a:t>َومِنْ </a:t>
            </a:r>
            <a:r>
              <a:rPr lang="ar-SA" sz="2400" b="1" dirty="0">
                <a:solidFill>
                  <a:schemeClr val="tx1"/>
                </a:solidFill>
                <a:cs typeface="KFGQPC HAFS Uthmanic Script" pitchFamily="2" charset="-78"/>
              </a:rPr>
              <a:t>آيَاتِهِ اللَّيْلُ </a:t>
            </a:r>
            <a:r>
              <a:rPr lang="ar-SA" sz="2400" b="1" dirty="0" smtClean="0">
                <a:solidFill>
                  <a:schemeClr val="tx1"/>
                </a:solidFill>
                <a:cs typeface="KFGQPC HAFS Uthmanic Script" pitchFamily="2" charset="-78"/>
              </a:rPr>
              <a:t>وَالنَّهَارُ </a:t>
            </a:r>
            <a:r>
              <a:rPr lang="ar-SA" sz="2400" b="1" dirty="0">
                <a:solidFill>
                  <a:schemeClr val="tx1"/>
                </a:solidFill>
                <a:cs typeface="KFGQPC HAFS Uthmanic Script" pitchFamily="2" charset="-78"/>
              </a:rPr>
              <a:t>وَالشَّمْسُ وَالْقَمَرُ</a:t>
            </a:r>
            <a:r>
              <a:rPr lang="ar-SA" sz="2400" b="1" dirty="0" smtClean="0">
                <a:solidFill>
                  <a:schemeClr val="tx1"/>
                </a:solidFill>
                <a:cs typeface="KFGQPC HAFS Uthmanic Script" pitchFamily="2" charset="-78"/>
              </a:rPr>
              <a:t> </a:t>
            </a:r>
            <a:endParaRPr lang="ar-SA" sz="2800" b="1" dirty="0">
              <a:solidFill>
                <a:schemeClr val="tx1"/>
              </a:solidFill>
              <a:cs typeface="KFGQPC HAFS Uthmanic Script" pitchFamily="2" charset="-78"/>
            </a:endParaRPr>
          </a:p>
          <a:p>
            <a:pPr algn="ctr"/>
            <a:r>
              <a:rPr lang="ar-SA" sz="2000" b="1" dirty="0">
                <a:solidFill>
                  <a:schemeClr val="folHlink"/>
                </a:solidFill>
              </a:rPr>
              <a:t>فصلت: 37</a:t>
            </a:r>
            <a:endParaRPr lang="en-US" sz="2000" b="1" dirty="0"/>
          </a:p>
        </p:txBody>
      </p:sp>
      <p:sp>
        <p:nvSpPr>
          <p:cNvPr id="1516556" name="Oval 12"/>
          <p:cNvSpPr>
            <a:spLocks noChangeArrowheads="1"/>
          </p:cNvSpPr>
          <p:nvPr/>
        </p:nvSpPr>
        <p:spPr bwMode="auto">
          <a:xfrm>
            <a:off x="239185" y="80963"/>
            <a:ext cx="1536700" cy="755650"/>
          </a:xfrm>
          <a:prstGeom prst="ellipse">
            <a:avLst/>
          </a:prstGeom>
          <a:solidFill>
            <a:srgbClr val="99CC00">
              <a:alpha val="3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99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16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ar-SA" sz="16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ar-SA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التدريس الإبداعي</a:t>
            </a:r>
            <a:r>
              <a:rPr lang="ar-SA" sz="1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br>
              <a:rPr lang="ar-SA" sz="1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10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16558" name="Oval 14"/>
          <p:cNvSpPr>
            <a:spLocks noChangeArrowheads="1"/>
          </p:cNvSpPr>
          <p:nvPr/>
        </p:nvSpPr>
        <p:spPr bwMode="auto">
          <a:xfrm>
            <a:off x="478367" y="6381750"/>
            <a:ext cx="2400300" cy="4318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b="1" dirty="0">
                <a:solidFill>
                  <a:srgbClr val="6600CC"/>
                </a:solidFill>
              </a:rPr>
              <a:t>أ/ جمال القرش</a:t>
            </a:r>
            <a:endParaRPr lang="en-US" b="1" dirty="0">
              <a:solidFill>
                <a:srgbClr val="6600CC"/>
              </a:solidFill>
            </a:endParaRPr>
          </a:p>
        </p:txBody>
      </p:sp>
      <p:grpSp>
        <p:nvGrpSpPr>
          <p:cNvPr id="10" name="Group 191">
            <a:extLst>
              <a:ext uri="{FF2B5EF4-FFF2-40B4-BE49-F238E27FC236}">
                <a16:creationId xmlns:a16="http://schemas.microsoft.com/office/drawing/2014/main" xmlns="" id="{1BED403C-A43A-4B47-BB94-C2A67956DCC4}"/>
              </a:ext>
            </a:extLst>
          </p:cNvPr>
          <p:cNvGrpSpPr/>
          <p:nvPr/>
        </p:nvGrpSpPr>
        <p:grpSpPr>
          <a:xfrm>
            <a:off x="-1" y="4941425"/>
            <a:ext cx="12192000" cy="1909138"/>
            <a:chOff x="0" y="4948862"/>
            <a:chExt cx="12192000" cy="1909138"/>
          </a:xfrm>
        </p:grpSpPr>
        <p:sp>
          <p:nvSpPr>
            <p:cNvPr id="11" name="Freeform: Shape 192">
              <a:extLst>
                <a:ext uri="{FF2B5EF4-FFF2-40B4-BE49-F238E27FC236}">
                  <a16:creationId xmlns:a16="http://schemas.microsoft.com/office/drawing/2014/main" xmlns="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93">
              <a:extLst>
                <a:ext uri="{FF2B5EF4-FFF2-40B4-BE49-F238E27FC236}">
                  <a16:creationId xmlns:a16="http://schemas.microsoft.com/office/drawing/2014/main" xmlns="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Oval 14"/>
          <p:cNvSpPr>
            <a:spLocks noChangeArrowheads="1"/>
          </p:cNvSpPr>
          <p:nvPr/>
        </p:nvSpPr>
        <p:spPr bwMode="auto">
          <a:xfrm>
            <a:off x="134699" y="6318250"/>
            <a:ext cx="2400300" cy="431800"/>
          </a:xfrm>
          <a:prstGeom prst="ellipse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b="1" dirty="0">
                <a:solidFill>
                  <a:srgbClr val="6600CC"/>
                </a:solidFill>
              </a:rPr>
              <a:t>أ/ جمال القرش</a:t>
            </a:r>
            <a:endParaRPr lang="en-US" b="1" dirty="0">
              <a:solidFill>
                <a:srgbClr val="6600CC"/>
              </a:solidFill>
            </a:endParaRPr>
          </a:p>
        </p:txBody>
      </p:sp>
      <p:pic>
        <p:nvPicPr>
          <p:cNvPr id="1026" name="Picture 2" descr="C:\Users\fem77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3613315"/>
            <a:ext cx="3887453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52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0">
      <a:dk1>
        <a:sysClr val="windowText" lastClr="000000"/>
      </a:dk1>
      <a:lt1>
        <a:sysClr val="window" lastClr="FFFFFF"/>
      </a:lt1>
      <a:dk2>
        <a:srgbClr val="757070"/>
      </a:dk2>
      <a:lt2>
        <a:srgbClr val="E7E6E6"/>
      </a:lt2>
      <a:accent1>
        <a:srgbClr val="DB615C"/>
      </a:accent1>
      <a:accent2>
        <a:srgbClr val="5CA683"/>
      </a:accent2>
      <a:accent3>
        <a:srgbClr val="F1B72D"/>
      </a:accent3>
      <a:accent4>
        <a:srgbClr val="DB615C"/>
      </a:accent4>
      <a:accent5>
        <a:srgbClr val="5CA683"/>
      </a:accent5>
      <a:accent6>
        <a:srgbClr val="F1B72D"/>
      </a:accent6>
      <a:hlink>
        <a:srgbClr val="0563C1"/>
      </a:hlink>
      <a:folHlink>
        <a:srgbClr val="954F72"/>
      </a:folHlink>
    </a:clrScheme>
    <a:fontScheme name="Modern 03">
      <a:majorFont>
        <a:latin typeface="Segoe U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7137</TotalTime>
  <Words>1516</Words>
  <Application>Microsoft Office PowerPoint</Application>
  <PresentationFormat>مخصص</PresentationFormat>
  <Paragraphs>363</Paragraphs>
  <Slides>25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6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Nugroho Ade</dc:creator>
  <cp:lastModifiedBy>فاطمه عيسى المطيري</cp:lastModifiedBy>
  <cp:revision>382</cp:revision>
  <dcterms:created xsi:type="dcterms:W3CDTF">2018-02-14T02:48:37Z</dcterms:created>
  <dcterms:modified xsi:type="dcterms:W3CDTF">2019-11-14T10:44:48Z</dcterms:modified>
</cp:coreProperties>
</file>