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415" r:id="rId2"/>
    <p:sldId id="363" r:id="rId3"/>
    <p:sldId id="364" r:id="rId4"/>
    <p:sldId id="404" r:id="rId5"/>
    <p:sldId id="365" r:id="rId6"/>
    <p:sldId id="405" r:id="rId7"/>
    <p:sldId id="366" r:id="rId8"/>
    <p:sldId id="406" r:id="rId9"/>
    <p:sldId id="407" r:id="rId10"/>
    <p:sldId id="408" r:id="rId11"/>
    <p:sldId id="413" r:id="rId12"/>
    <p:sldId id="409" r:id="rId13"/>
    <p:sldId id="410" r:id="rId14"/>
    <p:sldId id="414" r:id="rId15"/>
    <p:sldId id="412" r:id="rId16"/>
    <p:sldId id="411" r:id="rId17"/>
  </p:sldIdLst>
  <p:sldSz cx="9144000" cy="6858000" type="screen4x3"/>
  <p:notesSz cx="6858000" cy="9144000"/>
  <p:custDataLst>
    <p:tags r:id="rId19"/>
  </p:custDataLst>
  <p:defaultTextStyle>
    <a:defPPr>
      <a:defRPr lang="ar-E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FF"/>
    <a:srgbClr val="D3F1E2"/>
    <a:srgbClr val="C3EBD7"/>
    <a:srgbClr val="339966"/>
    <a:srgbClr val="5F5F5F"/>
    <a:srgbClr val="0066FF"/>
    <a:srgbClr val="CC0099"/>
    <a:srgbClr val="9900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0491B-3643-4252-BB9F-071BF5871198}" v="63" dt="2021-01-17T04:23:35.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628" autoAdjust="0"/>
    <p:restoredTop sz="94660"/>
  </p:normalViewPr>
  <p:slideViewPr>
    <p:cSldViewPr>
      <p:cViewPr varScale="1">
        <p:scale>
          <a:sx n="66" d="100"/>
          <a:sy n="66" d="100"/>
        </p:scale>
        <p:origin x="1554" y="72"/>
      </p:cViewPr>
      <p:guideLst>
        <p:guide orient="horz" pos="4319"/>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ة الزهراني" userId="S::t227713@bg.moe.gov.sa::9f18daaf-3143-440a-8b80-a76afd7e4933" providerId="AD" clId="Web-{AC00491B-3643-4252-BB9F-071BF5871198}"/>
    <pc:docChg chg="addSld modSld sldOrd">
      <pc:chgData name="حصة الزهراني" userId="S::t227713@bg.moe.gov.sa::9f18daaf-3143-440a-8b80-a76afd7e4933" providerId="AD" clId="Web-{AC00491B-3643-4252-BB9F-071BF5871198}" dt="2021-01-17T04:23:35.113" v="61"/>
      <pc:docMkLst>
        <pc:docMk/>
      </pc:docMkLst>
      <pc:sldChg chg="modSp new ord">
        <pc:chgData name="حصة الزهراني" userId="S::t227713@bg.moe.gov.sa::9f18daaf-3143-440a-8b80-a76afd7e4933" providerId="AD" clId="Web-{AC00491B-3643-4252-BB9F-071BF5871198}" dt="2021-01-17T04:23:35.113" v="61"/>
        <pc:sldMkLst>
          <pc:docMk/>
          <pc:sldMk cId="3465933602" sldId="415"/>
        </pc:sldMkLst>
        <pc:spChg chg="mod">
          <ac:chgData name="حصة الزهراني" userId="S::t227713@bg.moe.gov.sa::9f18daaf-3143-440a-8b80-a76afd7e4933" providerId="AD" clId="Web-{AC00491B-3643-4252-BB9F-071BF5871198}" dt="2021-01-17T04:23:25.644" v="60" actId="1076"/>
          <ac:spMkLst>
            <pc:docMk/>
            <pc:sldMk cId="3465933602" sldId="415"/>
            <ac:spMk id="2" creationId="{7AFA8DC0-1375-493D-8F7A-B49DCECFE80D}"/>
          </ac:spMkLst>
        </pc:spChg>
        <pc:spChg chg="mod">
          <ac:chgData name="حصة الزهراني" userId="S::t227713@bg.moe.gov.sa::9f18daaf-3143-440a-8b80-a76afd7e4933" providerId="AD" clId="Web-{AC00491B-3643-4252-BB9F-071BF5871198}" dt="2021-01-17T04:23:18.722" v="59" actId="1076"/>
          <ac:spMkLst>
            <pc:docMk/>
            <pc:sldMk cId="3465933602" sldId="415"/>
            <ac:spMk id="3" creationId="{11896FCA-B698-4669-9DF4-894D5086E8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B8552BD5-B077-42B4-908A-F4EFFBF313A8}" type="datetimeFigureOut">
              <a:rPr lang="ar-EG"/>
              <a:pPr>
                <a:defRPr/>
              </a:pPr>
              <a:t>03/06/1442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81AA1633-4FE6-40AE-ADC8-E0F85AEBDDB0}" type="slidenum">
              <a:rPr lang="ar-EG"/>
              <a:pPr>
                <a:defRPr/>
              </a:pPr>
              <a:t>‹#›</a:t>
            </a:fld>
            <a:endParaRPr lang="ar-EG"/>
          </a:p>
        </p:txBody>
      </p:sp>
    </p:spTree>
    <p:extLst>
      <p:ext uri="{BB962C8B-B14F-4D97-AF65-F5344CB8AC3E}">
        <p14:creationId xmlns:p14="http://schemas.microsoft.com/office/powerpoint/2010/main" val="284077676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B64BC25A-4D0E-4D54-9A02-DA87BF3D522C}" type="datetimeFigureOut">
              <a:rPr lang="ar-EG"/>
              <a:pPr>
                <a:defRPr/>
              </a:pPr>
              <a:t>03/06/1442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E56B0AF-E032-4713-88E5-63E46B9A5728}"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B0AF08D-89E1-41D4-B67C-9795615D3BE9}" type="datetimeFigureOut">
              <a:rPr lang="ar-EG"/>
              <a:pPr>
                <a:defRPr/>
              </a:pPr>
              <a:t>03/06/1442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4916F4E-2CE4-4019-9E48-E6BE3FCBC634}"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E56F0BCC-D6E0-47DF-A999-1ECAE1A94302}" type="datetimeFigureOut">
              <a:rPr lang="ar-EG"/>
              <a:pPr>
                <a:defRPr/>
              </a:pPr>
              <a:t>03/06/1442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211F8E4-E785-4F02-8DE4-D47BE28CBAFC}"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32903B09-FF83-4814-BC35-4E34E3FCEBFA}" type="datetimeFigureOut">
              <a:rPr lang="ar-EG"/>
              <a:pPr>
                <a:defRPr/>
              </a:pPr>
              <a:t>03/06/1442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38C311E1-B673-4D9A-88F2-7E77BCE0937F}"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2B9955-298B-4D5D-8FDE-7576BD114DA6}" type="datetimeFigureOut">
              <a:rPr lang="ar-EG"/>
              <a:pPr>
                <a:defRPr/>
              </a:pPr>
              <a:t>03/06/1442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32D4E00-3535-465E-B84D-D65B11D52C4A}"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BC1E1C99-F953-4848-9754-9EDB653B8896}" type="datetimeFigureOut">
              <a:rPr lang="ar-EG"/>
              <a:pPr>
                <a:defRPr/>
              </a:pPr>
              <a:t>03/06/1442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E7B40764-02CB-4811-A9EE-47C504E21F45}"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F4FAA7AC-E2F5-4011-9DF4-1CD2C03EBE07}" type="datetimeFigureOut">
              <a:rPr lang="ar-EG"/>
              <a:pPr>
                <a:defRPr/>
              </a:pPr>
              <a:t>03/06/1442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A3708C61-4D3A-43CA-9F86-228CBD798D9C}"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AE17D332-A112-4DC2-A6CC-57737DF27F97}" type="datetimeFigureOut">
              <a:rPr lang="ar-EG"/>
              <a:pPr>
                <a:defRPr/>
              </a:pPr>
              <a:t>03/06/1442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E1E13F0E-5FCA-4554-8039-7B897DCD7867}"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AD8CE9-DFB2-4585-9EF2-EE42703AB385}" type="datetimeFigureOut">
              <a:rPr lang="ar-EG"/>
              <a:pPr>
                <a:defRPr/>
              </a:pPr>
              <a:t>03/06/1442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B961ED57-8BE1-4677-929B-6807863AFB65}"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87EAB9-3630-4B40-9510-28C779DB2C62}" type="datetimeFigureOut">
              <a:rPr lang="ar-EG"/>
              <a:pPr>
                <a:defRPr/>
              </a:pPr>
              <a:t>03/06/1442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749911A0-D475-43C9-9540-0024C0023466}" type="slidenum">
              <a:rPr lang="ar-EG"/>
              <a:pPr>
                <a:defRPr/>
              </a:pPr>
              <a:t>‹#›</a:t>
            </a:fld>
            <a:endParaRPr lang="ar-EG"/>
          </a:p>
        </p:txBody>
      </p:sp>
    </p:spTree>
  </p:cSld>
  <p:clrMapOvr>
    <a:masterClrMapping/>
  </p:clrMapOvr>
  <p:transition>
    <p:pull dir="ru"/>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9E77B0-7A26-4645-9CC9-D19540EA5DEB}" type="datetimeFigureOut">
              <a:rPr lang="ar-EG"/>
              <a:pPr>
                <a:defRPr/>
              </a:pPr>
              <a:t>03/06/1442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ACC7688-B151-475C-98C4-F4563AAF7160}" type="slidenum">
              <a:rPr lang="ar-EG"/>
              <a:pPr>
                <a:defRPr/>
              </a:pPr>
              <a:t>‹#›</a:t>
            </a:fld>
            <a:endParaRPr lang="ar-EG"/>
          </a:p>
        </p:txBody>
      </p:sp>
    </p:spTree>
  </p:cSld>
  <p:clrMapOvr>
    <a:masterClrMapping/>
  </p:clrMapOvr>
  <p:transition>
    <p:pull dir="ru"/>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41816C27-508C-4398-B79B-8F4638D730F5}" type="datetimeFigureOut">
              <a:rPr lang="ar-EG"/>
              <a:pPr>
                <a:defRPr/>
              </a:pPr>
              <a:t>03/06/1442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92851C94-6957-47F7-A07E-1489E24B2329}"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u"/>
    <p:sndAc>
      <p:stSnd>
        <p:snd r:embed="rId13" name="click.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FA8DC0-1375-493D-8F7A-B49DCECFE80D}"/>
              </a:ext>
            </a:extLst>
          </p:cNvPr>
          <p:cNvSpPr>
            <a:spLocks noGrp="1"/>
          </p:cNvSpPr>
          <p:nvPr>
            <p:ph type="title"/>
          </p:nvPr>
        </p:nvSpPr>
        <p:spPr>
          <a:xfrm>
            <a:off x="-1401687" y="3425900"/>
            <a:ext cx="7772400" cy="1362075"/>
          </a:xfrm>
        </p:spPr>
        <p:txBody>
          <a:bodyPr/>
          <a:lstStyle/>
          <a:p>
            <a:r>
              <a:rPr lang="ar-SA" dirty="0">
                <a:cs typeface="Times New Roman"/>
              </a:rPr>
              <a:t>معلمة المادة </a:t>
            </a:r>
            <a:br>
              <a:rPr lang="ar-SA" dirty="0">
                <a:cs typeface="Times New Roman"/>
              </a:rPr>
            </a:br>
            <a:r>
              <a:rPr lang="ar-SA" dirty="0">
                <a:cs typeface="Times New Roman"/>
              </a:rPr>
              <a:t>حصة النبهان</a:t>
            </a:r>
            <a:endParaRPr lang="ar-SA" dirty="0"/>
          </a:p>
        </p:txBody>
      </p:sp>
      <p:sp>
        <p:nvSpPr>
          <p:cNvPr id="3" name="عنصر نائب للنص 2">
            <a:extLst>
              <a:ext uri="{FF2B5EF4-FFF2-40B4-BE49-F238E27FC236}">
                <a16:creationId xmlns:a16="http://schemas.microsoft.com/office/drawing/2014/main" id="{11896FCA-B698-4669-9DF4-894D5086E8D2}"/>
              </a:ext>
            </a:extLst>
          </p:cNvPr>
          <p:cNvSpPr>
            <a:spLocks noGrp="1"/>
          </p:cNvSpPr>
          <p:nvPr>
            <p:ph type="body" idx="1"/>
          </p:nvPr>
        </p:nvSpPr>
        <p:spPr>
          <a:xfrm>
            <a:off x="-528687" y="1628713"/>
            <a:ext cx="7772400" cy="1500187"/>
          </a:xfrm>
        </p:spPr>
        <p:txBody>
          <a:bodyPr/>
          <a:lstStyle/>
          <a:p>
            <a:r>
              <a:rPr lang="ar-SA" sz="3200" dirty="0">
                <a:cs typeface="Arial"/>
              </a:rPr>
              <a:t> </a:t>
            </a:r>
            <a:r>
              <a:rPr lang="ar-SA" sz="3200" dirty="0">
                <a:solidFill>
                  <a:srgbClr val="FF0000"/>
                </a:solidFill>
                <a:cs typeface="Arial"/>
              </a:rPr>
              <a:t>الوحدة الخامسة </a:t>
            </a:r>
            <a:r>
              <a:rPr lang="ar-SA" sz="3200" dirty="0">
                <a:cs typeface="Arial"/>
              </a:rPr>
              <a:t>(</a:t>
            </a:r>
            <a:r>
              <a:rPr lang="ar-SA" sz="3200" dirty="0">
                <a:solidFill>
                  <a:srgbClr val="FF0000"/>
                </a:solidFill>
                <a:cs typeface="Arial"/>
              </a:rPr>
              <a:t>الكفايات المستهدفة</a:t>
            </a:r>
            <a:r>
              <a:rPr lang="ar-SA" sz="3200" dirty="0">
                <a:cs typeface="Arial"/>
              </a:rPr>
              <a:t>)</a:t>
            </a:r>
            <a:endParaRPr lang="ar-SA" sz="3200">
              <a:cs typeface="Arial"/>
            </a:endParaRPr>
          </a:p>
        </p:txBody>
      </p:sp>
    </p:spTree>
    <p:extLst>
      <p:ext uri="{BB962C8B-B14F-4D97-AF65-F5344CB8AC3E}">
        <p14:creationId xmlns:p14="http://schemas.microsoft.com/office/powerpoint/2010/main" val="3465933602"/>
      </p:ext>
    </p:extLst>
  </p:cSld>
  <p:clrMapOvr>
    <a:masterClrMapping/>
  </p:clrMapOvr>
  <p:transition>
    <p:pull dir="ru"/>
    <p:sndAc>
      <p:stSnd>
        <p:snd r:embed="rId2"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1881368096"/>
              </p:ext>
            </p:extLst>
          </p:nvPr>
        </p:nvGraphicFramePr>
        <p:xfrm>
          <a:off x="914400" y="1397000"/>
          <a:ext cx="7239000" cy="41656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indent="-457200" algn="ctr">
                        <a:buFont typeface="Arial" panose="020B0604020202020204" pitchFamily="34" charset="0"/>
                        <a:buChar char="•"/>
                      </a:pPr>
                      <a:endParaRPr lang="ar-EG" sz="3200" dirty="0">
                        <a:solidFill>
                          <a:schemeClr val="tx1"/>
                        </a:solidFill>
                      </a:endParaRPr>
                    </a:p>
                    <a:p>
                      <a:pPr marL="457200" indent="-457200" algn="r">
                        <a:buFont typeface="Arial" panose="020B0604020202020204" pitchFamily="34" charset="0"/>
                        <a:buChar char="•"/>
                      </a:pPr>
                      <a:r>
                        <a:rPr lang="ar-EG" sz="3200" dirty="0">
                          <a:solidFill>
                            <a:srgbClr val="FFFF00"/>
                          </a:solidFill>
                        </a:rPr>
                        <a:t>يجيب عن أسئلة تذكرية تبدأ بـ (مَن ، أين ، كيف ، لماذا ، كم).</a:t>
                      </a:r>
                    </a:p>
                    <a:p>
                      <a:pPr marL="457200" indent="-457200" algn="r">
                        <a:buFont typeface="Arial" panose="020B0604020202020204" pitchFamily="34" charset="0"/>
                        <a:buChar char="•"/>
                      </a:pPr>
                      <a:r>
                        <a:rPr lang="ar-EG" sz="3200" dirty="0">
                          <a:solidFill>
                            <a:srgbClr val="FFFF00"/>
                          </a:solidFill>
                        </a:rPr>
                        <a:t>يستنتج مما يقرأ ما يدل على مشاعر وردت في النص.</a:t>
                      </a:r>
                    </a:p>
                    <a:p>
                      <a:pPr marL="457200" indent="-457200" algn="r">
                        <a:buFont typeface="Arial" panose="020B0604020202020204" pitchFamily="34" charset="0"/>
                        <a:buChar char="•"/>
                      </a:pPr>
                      <a:r>
                        <a:rPr lang="ar-EG" sz="3200" dirty="0">
                          <a:solidFill>
                            <a:srgbClr val="FFFF00"/>
                          </a:solidFill>
                        </a:rPr>
                        <a:t>يلون صوتيًا الأساليب اللغوية التي درسها.</a:t>
                      </a:r>
                      <a:endParaRPr lang="en-US" sz="32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4">
                        <a:lumMod val="60000"/>
                        <a:lumOff val="40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r>
                        <a:rPr lang="ar-EG" sz="3200" dirty="0">
                          <a:solidFill>
                            <a:srgbClr val="C00000"/>
                          </a:solidFill>
                        </a:rPr>
                        <a:t>القراءة</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4">
                        <a:lumMod val="20000"/>
                        <a:lumOff val="8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1279322664"/>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724017951"/>
              </p:ext>
            </p:extLst>
          </p:nvPr>
        </p:nvGraphicFramePr>
        <p:xfrm>
          <a:off x="914400" y="1397000"/>
          <a:ext cx="7239000" cy="41656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indent="-457200" algn="ctr">
                        <a:buFont typeface="Arial" panose="020B0604020202020204" pitchFamily="34" charset="0"/>
                        <a:buChar char="•"/>
                      </a:pPr>
                      <a:endParaRPr lang="ar-EG" sz="3200" dirty="0">
                        <a:solidFill>
                          <a:schemeClr val="tx1"/>
                        </a:solidFill>
                      </a:endParaRPr>
                    </a:p>
                    <a:p>
                      <a:pPr marL="457200" indent="-457200" algn="r">
                        <a:buFont typeface="Arial" panose="020B0604020202020204" pitchFamily="34" charset="0"/>
                        <a:buChar char="•"/>
                      </a:pPr>
                      <a:r>
                        <a:rPr lang="ar-EG" sz="3200" dirty="0">
                          <a:solidFill>
                            <a:srgbClr val="FFFF00"/>
                          </a:solidFill>
                        </a:rPr>
                        <a:t>يجيب عن أسئلة تعليلية تبدأ ب (ماذا لو حدث</a:t>
                      </a:r>
                      <a:r>
                        <a:rPr lang="ar-EG" sz="3200" baseline="0" dirty="0">
                          <a:solidFill>
                            <a:srgbClr val="FFFF00"/>
                          </a:solidFill>
                        </a:rPr>
                        <a:t>) .</a:t>
                      </a:r>
                    </a:p>
                    <a:p>
                      <a:pPr marL="457200" indent="-457200" algn="r">
                        <a:buFont typeface="Arial" panose="020B0604020202020204" pitchFamily="34" charset="0"/>
                        <a:buChar char="•"/>
                      </a:pPr>
                      <a:r>
                        <a:rPr lang="ar-EG" sz="3200" baseline="0" dirty="0">
                          <a:solidFill>
                            <a:srgbClr val="FFFF00"/>
                          </a:solidFill>
                        </a:rPr>
                        <a:t>يتذكر الأسماء والأماكن والمحسوسات الواردة في النص.</a:t>
                      </a:r>
                    </a:p>
                    <a:p>
                      <a:pPr marL="457200" indent="-457200" algn="r">
                        <a:buFont typeface="Arial" panose="020B0604020202020204" pitchFamily="34" charset="0"/>
                        <a:buChar char="•"/>
                      </a:pPr>
                      <a:r>
                        <a:rPr lang="ar-EG" sz="3200" baseline="0" dirty="0">
                          <a:solidFill>
                            <a:srgbClr val="FFFF00"/>
                          </a:solidFill>
                        </a:rPr>
                        <a:t>يستخلص الأفكار الرئيسية من النص . </a:t>
                      </a:r>
                      <a:endParaRPr lang="en-US" sz="32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4">
                        <a:lumMod val="60000"/>
                        <a:lumOff val="40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r>
                        <a:rPr lang="ar-EG" sz="3200" dirty="0">
                          <a:solidFill>
                            <a:srgbClr val="C00000"/>
                          </a:solidFill>
                        </a:rPr>
                        <a:t>القراءة</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4">
                        <a:lumMod val="20000"/>
                        <a:lumOff val="8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3562614088"/>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2213288141"/>
              </p:ext>
            </p:extLst>
          </p:nvPr>
        </p:nvGraphicFramePr>
        <p:xfrm>
          <a:off x="914400" y="1397000"/>
          <a:ext cx="7239000" cy="41656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indent="-457200" algn="r">
                        <a:buFont typeface="Arial" panose="020B0604020202020204" pitchFamily="34" charset="0"/>
                        <a:buChar char="•"/>
                      </a:pPr>
                      <a:r>
                        <a:rPr lang="ar-EG" sz="3200" dirty="0">
                          <a:solidFill>
                            <a:schemeClr val="tx1"/>
                          </a:solidFill>
                        </a:rPr>
                        <a:t>يحكم</a:t>
                      </a:r>
                      <a:r>
                        <a:rPr lang="ar-EG" sz="3200" baseline="0" dirty="0">
                          <a:solidFill>
                            <a:schemeClr val="tx1"/>
                          </a:solidFill>
                        </a:rPr>
                        <a:t> رسم الكلمات على السطر .</a:t>
                      </a:r>
                    </a:p>
                    <a:p>
                      <a:pPr marL="457200" indent="-457200" algn="r">
                        <a:buFont typeface="Arial" panose="020B0604020202020204" pitchFamily="34" charset="0"/>
                        <a:buChar char="•"/>
                      </a:pPr>
                      <a:r>
                        <a:rPr lang="ar-EG" sz="3200" dirty="0">
                          <a:solidFill>
                            <a:schemeClr val="tx1"/>
                          </a:solidFill>
                        </a:rPr>
                        <a:t>ينسخ نصوصاً قصيرة في</a:t>
                      </a:r>
                      <a:r>
                        <a:rPr lang="ar-EG" sz="3200" baseline="0" dirty="0">
                          <a:solidFill>
                            <a:schemeClr val="tx1"/>
                          </a:solidFill>
                        </a:rPr>
                        <a:t> حدود ثلاثة أسطر إلى خمسة مضبوطة بالشكل .</a:t>
                      </a:r>
                    </a:p>
                    <a:p>
                      <a:pPr marL="457200" indent="-457200" algn="r">
                        <a:buFont typeface="Arial" panose="020B0604020202020204" pitchFamily="34" charset="0"/>
                        <a:buChar char="•"/>
                      </a:pPr>
                      <a:r>
                        <a:rPr lang="ar-EG" sz="3200" baseline="0" dirty="0">
                          <a:solidFill>
                            <a:schemeClr val="tx1"/>
                          </a:solidFill>
                        </a:rPr>
                        <a:t>يكتب كلمات تحوي ظواهر صوتية . (المدود – التضعيف – التنوين – التاء المفتوحة أو المربوطة – الهاء أخر الكلمة).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40000"/>
                        <a:lumOff val="60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r>
                        <a:rPr lang="ar-EG" sz="3200" dirty="0">
                          <a:solidFill>
                            <a:schemeClr val="tx1"/>
                          </a:solidFill>
                        </a:rPr>
                        <a:t>الكتابة</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20000"/>
                        <a:lumOff val="8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2481645658"/>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94157597"/>
              </p:ext>
            </p:extLst>
          </p:nvPr>
        </p:nvGraphicFramePr>
        <p:xfrm>
          <a:off x="914400" y="1397000"/>
          <a:ext cx="7239000" cy="41656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3200" dirty="0">
                          <a:solidFill>
                            <a:schemeClr val="tx1"/>
                          </a:solidFill>
                        </a:rPr>
                        <a:t>يكتب من ذاكرته البعيدة جملاً مكتملة المعنى</a:t>
                      </a:r>
                      <a:r>
                        <a:rPr lang="ar-EG" sz="3200" baseline="0" dirty="0">
                          <a:solidFill>
                            <a:schemeClr val="tx1"/>
                          </a:solidFill>
                        </a:rPr>
                        <a:t> في حدود (10) كلمات .</a:t>
                      </a: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3200" baseline="0" dirty="0">
                          <a:solidFill>
                            <a:schemeClr val="tx1"/>
                          </a:solidFill>
                        </a:rPr>
                        <a:t>يصوغ أسئلة حول موضوعات مختلفة سمعها أو قرأها.</a:t>
                      </a: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3200" baseline="0" dirty="0">
                          <a:solidFill>
                            <a:schemeClr val="tx1"/>
                          </a:solidFill>
                        </a:rPr>
                        <a:t>يجيب إجابة تامة عما يسأل عنه.</a:t>
                      </a: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3200" baseline="0" dirty="0">
                          <a:solidFill>
                            <a:schemeClr val="tx1"/>
                          </a:solidFill>
                        </a:rPr>
                        <a:t>يزيد مفردة في جمله .</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40000"/>
                        <a:lumOff val="60000"/>
                      </a:schemeClr>
                    </a:solidFill>
                  </a:tcPr>
                </a:tc>
                <a:tc>
                  <a:txBody>
                    <a:bodyPr/>
                    <a:lstStyle/>
                    <a:p>
                      <a:pPr algn="r"/>
                      <a:endParaRPr lang="ar-EG" sz="3200" dirty="0">
                        <a:solidFill>
                          <a:schemeClr val="tx1"/>
                        </a:solidFill>
                      </a:endParaRPr>
                    </a:p>
                    <a:p>
                      <a:pPr algn="r"/>
                      <a:endParaRPr lang="ar-EG" sz="3200" dirty="0">
                        <a:solidFill>
                          <a:schemeClr val="tx1"/>
                        </a:solidFill>
                      </a:endParaRPr>
                    </a:p>
                    <a:p>
                      <a:pPr algn="r"/>
                      <a:endParaRPr lang="ar-EG" sz="3200" dirty="0">
                        <a:solidFill>
                          <a:schemeClr val="tx1"/>
                        </a:solidFill>
                      </a:endParaRPr>
                    </a:p>
                    <a:p>
                      <a:pPr algn="r"/>
                      <a:endParaRPr lang="ar-EG" sz="3200" dirty="0">
                        <a:solidFill>
                          <a:schemeClr val="tx1"/>
                        </a:solidFill>
                      </a:endParaRPr>
                    </a:p>
                    <a:p>
                      <a:pPr algn="ctr"/>
                      <a:r>
                        <a:rPr lang="ar-EG" sz="3200" dirty="0">
                          <a:solidFill>
                            <a:srgbClr val="C00000"/>
                          </a:solidFill>
                        </a:rPr>
                        <a:t>الكتابة</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20000"/>
                        <a:lumOff val="8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3952798087"/>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971491057"/>
              </p:ext>
            </p:extLst>
          </p:nvPr>
        </p:nvGraphicFramePr>
        <p:xfrm>
          <a:off x="1066800" y="1397000"/>
          <a:ext cx="7239000" cy="41656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3200" dirty="0">
                          <a:solidFill>
                            <a:schemeClr val="tx1"/>
                          </a:solidFill>
                        </a:rPr>
                        <a:t>يكتب  نهاية مغايرة للقصة.</a:t>
                      </a: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sz="3200" dirty="0">
                        <a:solidFill>
                          <a:schemeClr val="tx1"/>
                        </a:solidFill>
                      </a:endParaRP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3200" dirty="0">
                          <a:solidFill>
                            <a:schemeClr val="tx1"/>
                          </a:solidFill>
                        </a:rPr>
                        <a:t>يغني النص بجمل جديدة.</a:t>
                      </a: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EG" sz="3200" dirty="0">
                        <a:solidFill>
                          <a:schemeClr val="tx1"/>
                        </a:solidFill>
                      </a:endParaRPr>
                    </a:p>
                    <a:p>
                      <a:pPr marL="457200" marR="0" lvl="0" indent="-4572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EG" sz="3200" dirty="0">
                          <a:solidFill>
                            <a:schemeClr val="tx1"/>
                          </a:solidFill>
                        </a:rPr>
                        <a:t>يكتب</a:t>
                      </a:r>
                      <a:r>
                        <a:rPr lang="ar-EG" sz="3200" baseline="0" dirty="0">
                          <a:solidFill>
                            <a:schemeClr val="tx1"/>
                          </a:solidFill>
                        </a:rPr>
                        <a:t> عن بعض الصور التي تشكل قصة قصيرة مراعياً ترتيب أحداثها.</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40000"/>
                        <a:lumOff val="60000"/>
                      </a:schemeClr>
                    </a:solidFill>
                  </a:tcPr>
                </a:tc>
                <a:tc>
                  <a:txBody>
                    <a:bodyPr/>
                    <a:lstStyle/>
                    <a:p>
                      <a:pPr algn="r"/>
                      <a:endParaRPr lang="ar-EG" sz="3200" dirty="0">
                        <a:solidFill>
                          <a:schemeClr val="tx1"/>
                        </a:solidFill>
                      </a:endParaRPr>
                    </a:p>
                    <a:p>
                      <a:pPr algn="r"/>
                      <a:endParaRPr lang="ar-EG" sz="3200" dirty="0">
                        <a:solidFill>
                          <a:schemeClr val="tx1"/>
                        </a:solidFill>
                      </a:endParaRPr>
                    </a:p>
                    <a:p>
                      <a:pPr algn="r"/>
                      <a:endParaRPr lang="ar-EG" sz="3200" dirty="0">
                        <a:solidFill>
                          <a:schemeClr val="tx1"/>
                        </a:solidFill>
                      </a:endParaRPr>
                    </a:p>
                    <a:p>
                      <a:pPr algn="r"/>
                      <a:endParaRPr lang="ar-EG" sz="3200" dirty="0">
                        <a:solidFill>
                          <a:schemeClr val="tx1"/>
                        </a:solidFill>
                      </a:endParaRPr>
                    </a:p>
                    <a:p>
                      <a:pPr algn="ctr"/>
                      <a:r>
                        <a:rPr lang="ar-EG" sz="3200" dirty="0">
                          <a:solidFill>
                            <a:srgbClr val="C00000"/>
                          </a:solidFill>
                        </a:rPr>
                        <a:t>الكتابة</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1">
                        <a:lumMod val="20000"/>
                        <a:lumOff val="8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1768648335"/>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406046425"/>
              </p:ext>
            </p:extLst>
          </p:nvPr>
        </p:nvGraphicFramePr>
        <p:xfrm>
          <a:off x="1066800" y="685800"/>
          <a:ext cx="7239000" cy="496824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indent="-457200" algn="r">
                        <a:buFont typeface="Arial" panose="020B0604020202020204" pitchFamily="34" charset="0"/>
                        <a:buChar char="•"/>
                      </a:pPr>
                      <a:r>
                        <a:rPr lang="ar-EG" sz="3200" dirty="0">
                          <a:solidFill>
                            <a:schemeClr val="tx1"/>
                          </a:solidFill>
                        </a:rPr>
                        <a:t>الظواهر الصوتية: </a:t>
                      </a:r>
                      <a:r>
                        <a:rPr lang="ar-EG" sz="3200" dirty="0">
                          <a:solidFill>
                            <a:schemeClr val="bg1"/>
                          </a:solidFill>
                        </a:rPr>
                        <a:t>المدود</a:t>
                      </a:r>
                      <a:r>
                        <a:rPr lang="ar-EG" sz="3200" baseline="0" dirty="0">
                          <a:solidFill>
                            <a:schemeClr val="bg1"/>
                          </a:solidFill>
                        </a:rPr>
                        <a:t> – التضعيف – التنوين – كلمات مختومة بتاء مفتوحة أو مربوطة، أو بالهاء.</a:t>
                      </a:r>
                      <a:endParaRPr lang="ar-EG" sz="3200" dirty="0">
                        <a:solidFill>
                          <a:schemeClr val="bg1"/>
                        </a:solidFill>
                      </a:endParaRPr>
                    </a:p>
                    <a:p>
                      <a:pPr marL="457200" indent="-457200" algn="r">
                        <a:buFont typeface="Arial" panose="020B0604020202020204" pitchFamily="34" charset="0"/>
                        <a:buChar char="•"/>
                      </a:pPr>
                      <a:endParaRPr lang="ar-EG" sz="3200" dirty="0">
                        <a:solidFill>
                          <a:schemeClr val="bg1"/>
                        </a:solidFill>
                      </a:endParaRPr>
                    </a:p>
                    <a:p>
                      <a:pPr marL="457200" indent="-457200" algn="r">
                        <a:buFont typeface="Arial" panose="020B0604020202020204" pitchFamily="34" charset="0"/>
                        <a:buChar char="•"/>
                      </a:pPr>
                      <a:r>
                        <a:rPr lang="ar-EG" sz="3200" dirty="0">
                          <a:solidFill>
                            <a:schemeClr val="tx1"/>
                          </a:solidFill>
                        </a:rPr>
                        <a:t>الأساليب اللغوية: </a:t>
                      </a:r>
                      <a:r>
                        <a:rPr lang="ar-EG" sz="3200" dirty="0">
                          <a:solidFill>
                            <a:schemeClr val="bg1"/>
                          </a:solidFill>
                        </a:rPr>
                        <a:t>القسم باسم الجلالة (والله).</a:t>
                      </a:r>
                    </a:p>
                    <a:p>
                      <a:pPr marL="457200" indent="-457200" algn="r">
                        <a:buFont typeface="Arial" panose="020B0604020202020204" pitchFamily="34" charset="0"/>
                        <a:buChar char="•"/>
                      </a:pPr>
                      <a:endParaRPr lang="ar-EG" sz="3200" dirty="0">
                        <a:solidFill>
                          <a:schemeClr val="bg1"/>
                        </a:solidFill>
                      </a:endParaRPr>
                    </a:p>
                    <a:p>
                      <a:pPr marL="457200" indent="-457200" algn="r">
                        <a:buFont typeface="Arial" panose="020B0604020202020204" pitchFamily="34" charset="0"/>
                        <a:buChar char="•"/>
                      </a:pPr>
                      <a:r>
                        <a:rPr lang="ar-EG" sz="3200" dirty="0">
                          <a:solidFill>
                            <a:schemeClr val="tx1"/>
                          </a:solidFill>
                        </a:rPr>
                        <a:t>الأصناف اللغوية: </a:t>
                      </a:r>
                      <a:r>
                        <a:rPr lang="ar-EG" sz="3200" dirty="0">
                          <a:solidFill>
                            <a:schemeClr val="bg1"/>
                          </a:solidFill>
                        </a:rPr>
                        <a:t>أسماء الزمان والمكان.</a:t>
                      </a:r>
                      <a:endParaRPr lang="en-US" sz="3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2">
                        <a:lumMod val="75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r>
                        <a:rPr lang="ar-EG" sz="3200" dirty="0">
                          <a:solidFill>
                            <a:srgbClr val="C00000"/>
                          </a:solidFill>
                        </a:rPr>
                        <a:t>التراكيب اللغوية</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bg2">
                        <a:lumMod val="9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3363581931"/>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2494928256"/>
              </p:ext>
            </p:extLst>
          </p:nvPr>
        </p:nvGraphicFramePr>
        <p:xfrm>
          <a:off x="914400" y="1397000"/>
          <a:ext cx="7239000" cy="36322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3632200">
                <a:tc>
                  <a:txBody>
                    <a:bodyPr/>
                    <a:lstStyle/>
                    <a:p>
                      <a:pPr marL="457200" indent="-457200" algn="r">
                        <a:buFont typeface="Arial" panose="020B0604020202020204" pitchFamily="34" charset="0"/>
                        <a:buChar char="•"/>
                      </a:pPr>
                      <a:r>
                        <a:rPr lang="ar-EG" sz="3200" dirty="0">
                          <a:solidFill>
                            <a:schemeClr val="tx1"/>
                          </a:solidFill>
                        </a:rPr>
                        <a:t>التحلي</a:t>
                      </a:r>
                      <a:r>
                        <a:rPr lang="ar-EG" sz="3200" baseline="0" dirty="0">
                          <a:solidFill>
                            <a:schemeClr val="tx1"/>
                          </a:solidFill>
                        </a:rPr>
                        <a:t> بمكارم الأخلاق (الصبر- الكرم – التواضع – كتمان السر-الادخار- المسؤولية-الرحمة) .</a:t>
                      </a:r>
                    </a:p>
                    <a:p>
                      <a:pPr marL="457200" indent="-457200" algn="r">
                        <a:buFont typeface="Arial" panose="020B0604020202020204" pitchFamily="34" charset="0"/>
                        <a:buChar char="•"/>
                      </a:pPr>
                      <a:endParaRPr lang="ar-EG" sz="3200" baseline="0" dirty="0">
                        <a:solidFill>
                          <a:schemeClr val="tx1"/>
                        </a:solidFill>
                      </a:endParaRPr>
                    </a:p>
                    <a:p>
                      <a:pPr marL="457200" indent="-457200" algn="r">
                        <a:buFont typeface="Arial" panose="020B0604020202020204" pitchFamily="34" charset="0"/>
                        <a:buChar char="•"/>
                      </a:pPr>
                      <a:r>
                        <a:rPr lang="ar-EG" sz="3200" baseline="0" dirty="0">
                          <a:solidFill>
                            <a:schemeClr val="tx1"/>
                          </a:solidFill>
                        </a:rPr>
                        <a:t>الاقتداء بالصحابة رضي </a:t>
                      </a:r>
                      <a:r>
                        <a:rPr lang="ar-EG" sz="3200" baseline="0">
                          <a:solidFill>
                            <a:schemeClr val="tx1"/>
                          </a:solidFill>
                        </a:rPr>
                        <a:t>الله عنهم.</a:t>
                      </a:r>
                      <a:endParaRPr 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40000"/>
                        <a:lumOff val="60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1800" dirty="0">
                        <a:solidFill>
                          <a:schemeClr val="tx1"/>
                        </a:solidFill>
                      </a:endParaRPr>
                    </a:p>
                    <a:p>
                      <a:pPr algn="ctr"/>
                      <a:r>
                        <a:rPr lang="ar-EG" sz="3200" dirty="0">
                          <a:solidFill>
                            <a:srgbClr val="C00000"/>
                          </a:solidFill>
                        </a:rPr>
                        <a:t>الاتجاهات والقيم</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1850345998"/>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3000" t="-5000" r="-8000"/>
          </a:stretch>
        </a:blipFill>
        <a:effectLst/>
      </p:bgPr>
    </p:bg>
    <p:spTree>
      <p:nvGrpSpPr>
        <p:cNvPr id="1" name=""/>
        <p:cNvGrpSpPr/>
        <p:nvPr/>
      </p:nvGrpSpPr>
      <p:grpSpPr>
        <a:xfrm>
          <a:off x="0" y="0"/>
          <a:ext cx="0" cy="0"/>
          <a:chOff x="0" y="0"/>
          <a:chExt cx="0" cy="0"/>
        </a:xfrm>
      </p:grpSpPr>
      <p:sp>
        <p:nvSpPr>
          <p:cNvPr id="10" name="TextBox 14">
            <a:extLst>
              <a:ext uri="{FF2B5EF4-FFF2-40B4-BE49-F238E27FC236}">
                <a16:creationId xmlns:a16="http://schemas.microsoft.com/office/drawing/2014/main" id="{2A955D71-4E8C-4007-940E-76D44E0A07BD}"/>
              </a:ext>
            </a:extLst>
          </p:cNvPr>
          <p:cNvSpPr txBox="1"/>
          <p:nvPr/>
        </p:nvSpPr>
        <p:spPr bwMode="auto">
          <a:xfrm>
            <a:off x="2718841" y="3352800"/>
            <a:ext cx="3706317" cy="923330"/>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5400" b="1" dirty="0">
                <a:solidFill>
                  <a:schemeClr val="bg1"/>
                </a:solidFill>
                <a:latin typeface="Calibri" pitchFamily="34" charset="0"/>
              </a:rPr>
              <a:t>مَكارمُ</a:t>
            </a:r>
            <a:r>
              <a:rPr lang="ar-EG" sz="5400" b="1" dirty="0">
                <a:solidFill>
                  <a:schemeClr val="bg1"/>
                </a:solidFill>
                <a:latin typeface="Calibri" pitchFamily="34" charset="0"/>
              </a:rPr>
              <a:t> </a:t>
            </a:r>
            <a:r>
              <a:rPr lang="ar-SA" sz="5400" b="1" dirty="0">
                <a:solidFill>
                  <a:schemeClr val="bg1"/>
                </a:solidFill>
                <a:latin typeface="Calibri" pitchFamily="34" charset="0"/>
              </a:rPr>
              <a:t>الأَخْلاقِ</a:t>
            </a:r>
            <a:endParaRPr lang="en-US" sz="5400" b="1" dirty="0">
              <a:solidFill>
                <a:schemeClr val="bg1"/>
              </a:solidFill>
              <a:latin typeface="Calibri" pitchFamily="34" charset="0"/>
            </a:endParaRPr>
          </a:p>
        </p:txBody>
      </p:sp>
      <p:sp>
        <p:nvSpPr>
          <p:cNvPr id="14" name="TextBox 1">
            <a:extLst>
              <a:ext uri="{FF2B5EF4-FFF2-40B4-BE49-F238E27FC236}">
                <a16:creationId xmlns:a16="http://schemas.microsoft.com/office/drawing/2014/main" id="{97B34C9A-00A4-40E1-96FA-5DF3334CBF3B}"/>
              </a:ext>
            </a:extLst>
          </p:cNvPr>
          <p:cNvSpPr txBox="1">
            <a:spLocks noChangeArrowheads="1"/>
          </p:cNvSpPr>
          <p:nvPr/>
        </p:nvSpPr>
        <p:spPr bwMode="auto">
          <a:xfrm>
            <a:off x="1828800" y="417493"/>
            <a:ext cx="5631484" cy="954107"/>
          </a:xfrm>
          <a:prstGeom prst="rect">
            <a:avLst/>
          </a:prstGeom>
          <a:noFill/>
          <a:ln w="9525">
            <a:noFill/>
            <a:miter lim="800000"/>
            <a:headEnd/>
            <a:tailEnd/>
          </a:ln>
        </p:spPr>
        <p:txBody>
          <a:bodyPr wrap="square">
            <a:spAutoFit/>
          </a:bodyPr>
          <a:lstStyle/>
          <a:p>
            <a:pPr algn="ctr"/>
            <a:r>
              <a:rPr lang="ar-SA" sz="2800" b="1" dirty="0">
                <a:latin typeface="Calibri" pitchFamily="34" charset="0"/>
              </a:rPr>
              <a:t>قالَ الرَّسولُ صلى الله عليه وسلم: (</a:t>
            </a:r>
            <a:r>
              <a:rPr lang="ar-SA" sz="2800" b="1" dirty="0">
                <a:solidFill>
                  <a:srgbClr val="0000FF"/>
                </a:solidFill>
                <a:latin typeface="Calibri" pitchFamily="34" charset="0"/>
              </a:rPr>
              <a:t>إِنَّمَا بُعِثْتُ لأُتَمِّمَ مَكارِمَ الأَخْلاقِ</a:t>
            </a:r>
            <a:r>
              <a:rPr lang="ar-SA" sz="2800" b="1" dirty="0">
                <a:latin typeface="Calibri" pitchFamily="34" charset="0"/>
              </a:rPr>
              <a:t>) </a:t>
            </a:r>
            <a:r>
              <a:rPr lang="ar-EG" sz="2000" b="1" dirty="0">
                <a:latin typeface="Calibri" pitchFamily="34" charset="0"/>
              </a:rPr>
              <a:t>(</a:t>
            </a:r>
            <a:r>
              <a:rPr lang="ar-SA" sz="2000" b="1" dirty="0">
                <a:latin typeface="Calibri" pitchFamily="34" charset="0"/>
              </a:rPr>
              <a:t>رواه </a:t>
            </a:r>
            <a:r>
              <a:rPr lang="ar-EG" sz="2000" b="1" dirty="0">
                <a:latin typeface="Calibri" pitchFamily="34" charset="0"/>
              </a:rPr>
              <a:t>أحمد: رقم 884)</a:t>
            </a:r>
            <a:endParaRPr lang="en-US" sz="2800" b="1" dirty="0">
              <a:latin typeface="Calibri" pitchFamily="34" charset="0"/>
            </a:endParaRPr>
          </a:p>
        </p:txBody>
      </p:sp>
      <p:sp>
        <p:nvSpPr>
          <p:cNvPr id="15" name="شكل بيضاوي 14">
            <a:extLst>
              <a:ext uri="{FF2B5EF4-FFF2-40B4-BE49-F238E27FC236}">
                <a16:creationId xmlns:a16="http://schemas.microsoft.com/office/drawing/2014/main" id="{4FC92354-5B77-4508-ACC3-ECC2515A9D77}"/>
              </a:ext>
            </a:extLst>
          </p:cNvPr>
          <p:cNvSpPr/>
          <p:nvPr/>
        </p:nvSpPr>
        <p:spPr>
          <a:xfrm>
            <a:off x="3183779" y="2209800"/>
            <a:ext cx="2776440" cy="1022318"/>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r>
              <a:rPr lang="ar-EG" sz="4400" b="1" dirty="0">
                <a:solidFill>
                  <a:srgbClr val="C00000"/>
                </a:solidFill>
              </a:rPr>
              <a:t>الوحدة 5</a:t>
            </a:r>
          </a:p>
        </p:txBody>
      </p:sp>
      <p:pic>
        <p:nvPicPr>
          <p:cNvPr id="16" name="صورة 15">
            <a:extLst>
              <a:ext uri="{FF2B5EF4-FFF2-40B4-BE49-F238E27FC236}">
                <a16:creationId xmlns:a16="http://schemas.microsoft.com/office/drawing/2014/main" id="{741ACFFE-70EE-43C3-B5CE-657F37E79B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2124" y="1371600"/>
            <a:ext cx="1539750" cy="616201"/>
          </a:xfrm>
          <a:prstGeom prst="rect">
            <a:avLst/>
          </a:prstGeom>
        </p:spPr>
      </p:pic>
    </p:spTree>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6" presetClass="entr" presetSubtype="3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out)">
                                      <p:cBhvr>
                                        <p:cTn id="19"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3" name="قال الرسول صلى الله عليه وسلم انما بعثت.wav"/>
                                        </p:tgtEl>
                                      </p:cMediaNode>
                                    </p:audio>
                                  </p:sub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C800A6-17DD-439F-91C7-505253E2E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456" y="1752600"/>
            <a:ext cx="8149087" cy="3962400"/>
          </a:xfrm>
          <a:prstGeom prst="rect">
            <a:avLst/>
          </a:prstGeom>
        </p:spPr>
      </p:pic>
      <p:sp>
        <p:nvSpPr>
          <p:cNvPr id="3" name="Flowchart: Process 5"/>
          <p:cNvSpPr/>
          <p:nvPr/>
        </p:nvSpPr>
        <p:spPr>
          <a:xfrm>
            <a:off x="2209800" y="2590800"/>
            <a:ext cx="4724399" cy="14478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7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أسرتي العزيزة</a:t>
            </a:r>
          </a:p>
        </p:txBody>
      </p:sp>
    </p:spTree>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CF149D-3103-4672-BEBB-7E53E3BE1704}"/>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914400" y="228600"/>
            <a:ext cx="10972800" cy="6781800"/>
          </a:xfrm>
          <a:prstGeom prst="rect">
            <a:avLst/>
          </a:prstGeom>
        </p:spPr>
      </p:pic>
      <p:sp>
        <p:nvSpPr>
          <p:cNvPr id="3" name="TextBox 2">
            <a:extLst>
              <a:ext uri="{FF2B5EF4-FFF2-40B4-BE49-F238E27FC236}">
                <a16:creationId xmlns:a16="http://schemas.microsoft.com/office/drawing/2014/main" id="{F2425B13-B49B-408D-99B4-0D6F75ADC91F}"/>
              </a:ext>
            </a:extLst>
          </p:cNvPr>
          <p:cNvSpPr txBox="1"/>
          <p:nvPr/>
        </p:nvSpPr>
        <p:spPr>
          <a:xfrm>
            <a:off x="1143000" y="2363337"/>
            <a:ext cx="6705600" cy="3416320"/>
          </a:xfrm>
          <a:prstGeom prst="rect">
            <a:avLst/>
          </a:prstGeom>
          <a:noFill/>
        </p:spPr>
        <p:txBody>
          <a:bodyPr wrap="square" rtlCol="0">
            <a:spAutoFit/>
          </a:bodyPr>
          <a:lstStyle/>
          <a:p>
            <a:pPr algn="ctr" rtl="1"/>
            <a:r>
              <a:rPr lang="ar-EG" sz="3600" b="1" dirty="0">
                <a:solidFill>
                  <a:schemeClr val="bg1"/>
                </a:solidFill>
              </a:rPr>
              <a:t>أبدأ اليوم دراسة الوحدة الخامسة، وأتعلم فيها عددًا من مهارات الاستماع والتحدث والقراءة والكتابة من خلال نصوص تتحدث عن مكارم الأخلاق، وهذا نشاط أود أن أنفذه معكم أسرتي العزيزة. مع وافر الحب: ابنتكم / ابنكم.</a:t>
            </a:r>
            <a:endParaRPr lang="en-US" sz="3600" b="1" dirty="0">
              <a:solidFill>
                <a:schemeClr val="bg1"/>
              </a:solidFill>
            </a:endParaRPr>
          </a:p>
        </p:txBody>
      </p:sp>
    </p:spTree>
    <p:extLst>
      <p:ext uri="{BB962C8B-B14F-4D97-AF65-F5344CB8AC3E}">
        <p14:creationId xmlns:p14="http://schemas.microsoft.com/office/powerpoint/2010/main" val="1710406002"/>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836E2-8605-4C8B-BF84-05DFCAFA98D2}"/>
              </a:ext>
            </a:extLst>
          </p:cNvPr>
          <p:cNvPicPr>
            <a:picLocks noChangeAspect="1"/>
          </p:cNvPicPr>
          <p:nvPr/>
        </p:nvPicPr>
        <p:blipFill>
          <a:blip r:embed="rId4"/>
          <a:stretch>
            <a:fillRect/>
          </a:stretch>
        </p:blipFill>
        <p:spPr>
          <a:xfrm>
            <a:off x="381000" y="152400"/>
            <a:ext cx="8305800" cy="6705600"/>
          </a:xfrm>
          <a:prstGeom prst="rect">
            <a:avLst/>
          </a:prstGeom>
        </p:spPr>
      </p:pic>
      <p:sp>
        <p:nvSpPr>
          <p:cNvPr id="6" name="TextBox 5">
            <a:extLst>
              <a:ext uri="{FF2B5EF4-FFF2-40B4-BE49-F238E27FC236}">
                <a16:creationId xmlns:a16="http://schemas.microsoft.com/office/drawing/2014/main" id="{51135964-09BD-4F9B-9EB7-E6CFBD6FFEC9}"/>
              </a:ext>
            </a:extLst>
          </p:cNvPr>
          <p:cNvSpPr txBox="1"/>
          <p:nvPr/>
        </p:nvSpPr>
        <p:spPr>
          <a:xfrm>
            <a:off x="990600" y="914400"/>
            <a:ext cx="6705600" cy="1384995"/>
          </a:xfrm>
          <a:prstGeom prst="rect">
            <a:avLst/>
          </a:prstGeom>
          <a:noFill/>
        </p:spPr>
        <p:txBody>
          <a:bodyPr wrap="square" rtlCol="0">
            <a:spAutoFit/>
          </a:bodyPr>
          <a:lstStyle/>
          <a:p>
            <a:pPr algn="ctr" rtl="1"/>
            <a:r>
              <a:rPr lang="ar-EG" sz="2800" b="1" dirty="0">
                <a:solidFill>
                  <a:srgbClr val="FF0000"/>
                </a:solidFill>
              </a:rPr>
              <a:t>النشاط: </a:t>
            </a:r>
            <a:r>
              <a:rPr lang="ar-EG" sz="2800" b="1" dirty="0"/>
              <a:t>وجه (ابنك/ ابنتك) إلى أساليب الادخار ووضح له أهميته وشجعه على ذلك، ومن الممكن أن يبدأ في ممارسته من خلال ادخار جزء من مصروفه اليومي.</a:t>
            </a:r>
            <a:endParaRPr lang="en-US" sz="2800" b="1" dirty="0"/>
          </a:p>
        </p:txBody>
      </p:sp>
    </p:spTree>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35231-7009-4C0F-BF45-1806BA1F108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228600"/>
            <a:ext cx="7730151" cy="6139543"/>
          </a:xfrm>
          <a:prstGeom prst="rect">
            <a:avLst/>
          </a:prstGeom>
        </p:spPr>
      </p:pic>
      <p:sp>
        <p:nvSpPr>
          <p:cNvPr id="4" name="Rectangle 6"/>
          <p:cNvSpPr/>
          <p:nvPr/>
        </p:nvSpPr>
        <p:spPr bwMode="auto">
          <a:xfrm>
            <a:off x="1720601" y="3429000"/>
            <a:ext cx="5355747" cy="923330"/>
          </a:xfrm>
          <a:prstGeom prst="rect">
            <a:avLst/>
          </a:prstGeom>
        </p:spPr>
        <p:txBody>
          <a:bodyPr>
            <a:spAutoFit/>
          </a:bodyPr>
          <a:lstStyle/>
          <a:p>
            <a:pPr algn="ctr" rtl="1" fontAlgn="auto">
              <a:spcBef>
                <a:spcPts val="0"/>
              </a:spcBef>
              <a:spcAft>
                <a:spcPts val="0"/>
              </a:spcAft>
              <a:defRPr/>
            </a:pPr>
            <a:r>
              <a:rPr lang="ar-EG" sz="5400" b="1" dirty="0">
                <a:solidFill>
                  <a:srgbClr val="CC00FF"/>
                </a:solidFill>
              </a:rPr>
              <a:t>الكفايات المستهدفة</a:t>
            </a:r>
          </a:p>
        </p:txBody>
      </p:sp>
    </p:spTree>
    <p:extLst>
      <p:ext uri="{BB962C8B-B14F-4D97-AF65-F5344CB8AC3E}">
        <p14:creationId xmlns:p14="http://schemas.microsoft.com/office/powerpoint/2010/main" val="681990296"/>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ou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3152669821"/>
              </p:ext>
            </p:extLst>
          </p:nvPr>
        </p:nvGraphicFramePr>
        <p:xfrm>
          <a:off x="914400" y="1397000"/>
          <a:ext cx="7239000" cy="41656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indent="-457200" algn="r">
                        <a:buFont typeface="Arial" panose="020B0604020202020204" pitchFamily="34" charset="0"/>
                        <a:buChar char="•"/>
                      </a:pPr>
                      <a:r>
                        <a:rPr lang="ar-EG" sz="3200" dirty="0">
                          <a:solidFill>
                            <a:schemeClr val="tx1"/>
                          </a:solidFill>
                        </a:rPr>
                        <a:t>يتذكر أحداثًا سمعها وشخصيات.</a:t>
                      </a:r>
                    </a:p>
                    <a:p>
                      <a:pPr marL="457200" indent="-457200" algn="r">
                        <a:buFont typeface="Arial" panose="020B0604020202020204" pitchFamily="34" charset="0"/>
                        <a:buChar char="•"/>
                      </a:pPr>
                      <a:r>
                        <a:rPr lang="ar-EG" sz="3200" dirty="0">
                          <a:solidFill>
                            <a:schemeClr val="tx1"/>
                          </a:solidFill>
                        </a:rPr>
                        <a:t>يلتقط ما استمع إليه (أحداثًا وأماكن، وأعلامًا).</a:t>
                      </a:r>
                    </a:p>
                    <a:p>
                      <a:pPr marL="457200" indent="-457200" algn="r">
                        <a:buFont typeface="Arial" panose="020B0604020202020204" pitchFamily="34" charset="0"/>
                        <a:buChar char="•"/>
                      </a:pPr>
                      <a:r>
                        <a:rPr lang="ar-EG" sz="3200" dirty="0">
                          <a:solidFill>
                            <a:schemeClr val="tx1"/>
                          </a:solidFill>
                        </a:rPr>
                        <a:t>يجيب عن أسئلة تذكرية مما استمع إليه تبدأ بـ (كيف، لماذا).</a:t>
                      </a:r>
                    </a:p>
                    <a:p>
                      <a:pPr marL="457200" indent="-457200" algn="r">
                        <a:buFont typeface="Arial" panose="020B0604020202020204" pitchFamily="34" charset="0"/>
                        <a:buChar char="•"/>
                      </a:pPr>
                      <a:r>
                        <a:rPr lang="ar-EG" sz="3200" dirty="0">
                          <a:solidFill>
                            <a:schemeClr val="tx1"/>
                          </a:solidFill>
                        </a:rPr>
                        <a:t>يحدد أبرز قيمة (قيمة إيجابية).</a:t>
                      </a:r>
                    </a:p>
                    <a:p>
                      <a:pPr marL="457200" indent="-457200" algn="r">
                        <a:buFont typeface="Arial" panose="020B0604020202020204" pitchFamily="34" charset="0"/>
                        <a:buChar char="•"/>
                      </a:pPr>
                      <a:r>
                        <a:rPr lang="ar-EG" sz="3200" dirty="0">
                          <a:solidFill>
                            <a:schemeClr val="tx1"/>
                          </a:solidFill>
                        </a:rPr>
                        <a:t>يصف الشخصيات فيما استمع إليه.</a:t>
                      </a:r>
                      <a:endParaRPr lang="en-US" sz="3200" dirty="0">
                        <a:solidFill>
                          <a:schemeClr val="tx1"/>
                        </a:solidFill>
                      </a:endParaRPr>
                    </a:p>
                  </a:txBody>
                  <a:tcPr>
                    <a:cell3D prstMaterial="dkEdge">
                      <a:bevel prst="coolSlant"/>
                      <a:lightRig rig="flood" dir="t"/>
                    </a:cell3D>
                    <a:solidFill>
                      <a:schemeClr val="accent2">
                        <a:lumMod val="40000"/>
                        <a:lumOff val="60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r>
                        <a:rPr lang="ar-EG" sz="3200" dirty="0">
                          <a:solidFill>
                            <a:srgbClr val="C00000"/>
                          </a:solidFill>
                        </a:rPr>
                        <a:t>الاستماع</a:t>
                      </a:r>
                      <a:endParaRPr lang="en-US" sz="3200" dirty="0">
                        <a:solidFill>
                          <a:srgbClr val="C00000"/>
                        </a:solidFill>
                      </a:endParaRPr>
                    </a:p>
                  </a:txBody>
                  <a:tcPr>
                    <a:cell3D prstMaterial="dkEdge">
                      <a:bevel prst="coolSlant"/>
                      <a:lightRig rig="flood" dir="t"/>
                    </a:cell3D>
                    <a:solidFill>
                      <a:schemeClr val="accent2">
                        <a:lumMod val="20000"/>
                        <a:lumOff val="80000"/>
                      </a:schemeClr>
                    </a:solidFill>
                  </a:tcPr>
                </a:tc>
                <a:extLst>
                  <a:ext uri="{0D108BD9-81ED-4DB2-BD59-A6C34878D82A}">
                    <a16:rowId xmlns:a16="http://schemas.microsoft.com/office/drawing/2014/main" val="2749655644"/>
                  </a:ext>
                </a:extLst>
              </a:tr>
            </a:tbl>
          </a:graphicData>
        </a:graphic>
      </p:graphicFrame>
    </p:spTree>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588155194"/>
              </p:ext>
            </p:extLst>
          </p:nvPr>
        </p:nvGraphicFramePr>
        <p:xfrm>
          <a:off x="914400" y="1397000"/>
          <a:ext cx="7239000" cy="448056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indent="-457200" algn="r">
                        <a:buFont typeface="Arial" panose="020B0604020202020204" pitchFamily="34" charset="0"/>
                        <a:buChar char="•"/>
                      </a:pPr>
                      <a:r>
                        <a:rPr lang="ar-EG" sz="3200" dirty="0">
                          <a:solidFill>
                            <a:schemeClr val="tx1"/>
                          </a:solidFill>
                        </a:rPr>
                        <a:t>يجيب عن أسئلة موظفًا جذر السؤال.</a:t>
                      </a:r>
                    </a:p>
                    <a:p>
                      <a:pPr marL="457200" indent="-457200" algn="r">
                        <a:buFont typeface="Arial" panose="020B0604020202020204" pitchFamily="34" charset="0"/>
                        <a:buChar char="•"/>
                      </a:pPr>
                      <a:r>
                        <a:rPr lang="ar-EG" sz="3200" dirty="0">
                          <a:solidFill>
                            <a:schemeClr val="tx1"/>
                          </a:solidFill>
                        </a:rPr>
                        <a:t>يبدي رأيه في موضوع يناسب سنه في حدود جملتين.</a:t>
                      </a:r>
                    </a:p>
                    <a:p>
                      <a:pPr marL="457200" indent="-457200" algn="r">
                        <a:buFont typeface="Arial" panose="020B0604020202020204" pitchFamily="34" charset="0"/>
                        <a:buChar char="•"/>
                      </a:pPr>
                      <a:r>
                        <a:rPr lang="ar-EG" sz="3200" dirty="0">
                          <a:solidFill>
                            <a:schemeClr val="tx1"/>
                          </a:solidFill>
                        </a:rPr>
                        <a:t>يرتب الكلمات مكونًا جملًا في ضوء أساليب تعلمها.</a:t>
                      </a:r>
                    </a:p>
                    <a:p>
                      <a:pPr marL="457200" indent="-457200" algn="r">
                        <a:buFont typeface="Arial" panose="020B0604020202020204" pitchFamily="34" charset="0"/>
                        <a:buChar char="•"/>
                      </a:pPr>
                      <a:r>
                        <a:rPr lang="ar-EG" sz="3200" dirty="0">
                          <a:solidFill>
                            <a:schemeClr val="tx1"/>
                          </a:solidFill>
                        </a:rPr>
                        <a:t>يحكي قصة استمع إليها مراعيًا تسلسل أحداثها وترابطها.</a:t>
                      </a:r>
                    </a:p>
                    <a:p>
                      <a:pPr marL="457200" indent="-457200" algn="r">
                        <a:buFont typeface="Arial" panose="020B0604020202020204" pitchFamily="34" charset="0"/>
                        <a:buChar char="•"/>
                      </a:pPr>
                      <a:r>
                        <a:rPr lang="ar-EG" sz="3200" dirty="0">
                          <a:solidFill>
                            <a:schemeClr val="tx1"/>
                          </a:solidFill>
                        </a:rPr>
                        <a:t>يصف أحداثًا عايشها.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6">
                        <a:lumMod val="60000"/>
                        <a:lumOff val="40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r>
                        <a:rPr lang="ar-EG" sz="3200" dirty="0">
                          <a:solidFill>
                            <a:srgbClr val="C00000"/>
                          </a:solidFill>
                        </a:rPr>
                        <a:t>التحدث</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6">
                        <a:lumMod val="40000"/>
                        <a:lumOff val="6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2384093235"/>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50C93D3-55CE-4315-9894-05A94F394811}"/>
              </a:ext>
            </a:extLst>
          </p:cNvPr>
          <p:cNvGraphicFramePr>
            <a:graphicFrameLocks noGrp="1"/>
          </p:cNvGraphicFramePr>
          <p:nvPr>
            <p:extLst>
              <p:ext uri="{D42A27DB-BD31-4B8C-83A1-F6EECF244321}">
                <p14:modId xmlns:p14="http://schemas.microsoft.com/office/powerpoint/2010/main" val="1975946264"/>
              </p:ext>
            </p:extLst>
          </p:nvPr>
        </p:nvGraphicFramePr>
        <p:xfrm>
          <a:off x="914400" y="1397000"/>
          <a:ext cx="7239000" cy="4165600"/>
        </p:xfrm>
        <a:graphic>
          <a:graphicData uri="http://schemas.openxmlformats.org/drawingml/2006/table">
            <a:tbl>
              <a:tblPr firstRow="1" bandRow="1">
                <a:tableStyleId>{7DF18680-E054-41AD-8BC1-D1AEF772440D}</a:tableStyleId>
              </a:tblPr>
              <a:tblGrid>
                <a:gridCol w="4953000">
                  <a:extLst>
                    <a:ext uri="{9D8B030D-6E8A-4147-A177-3AD203B41FA5}">
                      <a16:colId xmlns:a16="http://schemas.microsoft.com/office/drawing/2014/main" val="1844849898"/>
                    </a:ext>
                  </a:extLst>
                </a:gridCol>
                <a:gridCol w="2286000">
                  <a:extLst>
                    <a:ext uri="{9D8B030D-6E8A-4147-A177-3AD203B41FA5}">
                      <a16:colId xmlns:a16="http://schemas.microsoft.com/office/drawing/2014/main" val="2470235584"/>
                    </a:ext>
                  </a:extLst>
                </a:gridCol>
              </a:tblGrid>
              <a:tr h="4165600">
                <a:tc>
                  <a:txBody>
                    <a:bodyPr/>
                    <a:lstStyle/>
                    <a:p>
                      <a:pPr marL="457200" indent="-457200" algn="r">
                        <a:buFont typeface="Arial" panose="020B0604020202020204" pitchFamily="34" charset="0"/>
                        <a:buChar char="•"/>
                      </a:pPr>
                      <a:r>
                        <a:rPr lang="ar-EG" sz="3200" dirty="0">
                          <a:solidFill>
                            <a:srgbClr val="FFFF00"/>
                          </a:solidFill>
                        </a:rPr>
                        <a:t>يقرأ كلمات تحوي ظواهر صوتية ولغوية درسها (المد، التنوين)</a:t>
                      </a:r>
                    </a:p>
                    <a:p>
                      <a:pPr marL="457200" indent="-457200" algn="r">
                        <a:buFont typeface="Arial" panose="020B0604020202020204" pitchFamily="34" charset="0"/>
                        <a:buChar char="•"/>
                      </a:pPr>
                      <a:r>
                        <a:rPr lang="ar-EG" sz="3200" dirty="0">
                          <a:solidFill>
                            <a:srgbClr val="FFFF00"/>
                          </a:solidFill>
                        </a:rPr>
                        <a:t>يقرأ أناشيد قصيرة كلماتها من حصيلته اللغوية.</a:t>
                      </a:r>
                    </a:p>
                    <a:p>
                      <a:pPr marL="457200" indent="-457200" algn="r">
                        <a:buFont typeface="Arial" panose="020B0604020202020204" pitchFamily="34" charset="0"/>
                        <a:buChar char="•"/>
                      </a:pPr>
                      <a:r>
                        <a:rPr lang="ar-EG" sz="3200" dirty="0">
                          <a:solidFill>
                            <a:srgbClr val="FFFF00"/>
                          </a:solidFill>
                        </a:rPr>
                        <a:t>يقرأ نصًا مضبوطًا بالشكل عدد كلماته من (100 – 150) كلمة.</a:t>
                      </a:r>
                    </a:p>
                    <a:p>
                      <a:pPr marL="457200" indent="-457200" algn="r">
                        <a:buFont typeface="Arial" panose="020B0604020202020204" pitchFamily="34" charset="0"/>
                        <a:buChar char="•"/>
                      </a:pPr>
                      <a:r>
                        <a:rPr lang="ar-EG" sz="3200" dirty="0">
                          <a:solidFill>
                            <a:srgbClr val="FFFF00"/>
                          </a:solidFill>
                        </a:rPr>
                        <a:t>يكتشف دلالة الكلمة الجديدة من خلال الترادف والتضاد.</a:t>
                      </a:r>
                      <a:endParaRPr lang="en-US" sz="320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4">
                        <a:lumMod val="60000"/>
                        <a:lumOff val="40000"/>
                      </a:schemeClr>
                    </a:solidFill>
                  </a:tcPr>
                </a:tc>
                <a:tc>
                  <a:txBody>
                    <a:bodyPr/>
                    <a:lstStyle/>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endParaRPr lang="ar-EG" sz="3200" dirty="0">
                        <a:solidFill>
                          <a:schemeClr val="tx1"/>
                        </a:solidFill>
                      </a:endParaRPr>
                    </a:p>
                    <a:p>
                      <a:pPr algn="ctr"/>
                      <a:r>
                        <a:rPr lang="ar-EG" sz="3200" dirty="0">
                          <a:solidFill>
                            <a:srgbClr val="C00000"/>
                          </a:solidFill>
                        </a:rPr>
                        <a:t>القراءة</a:t>
                      </a:r>
                      <a:endParaRPr lang="en-US" sz="3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olSlant"/>
                      <a:lightRig rig="flood" dir="t"/>
                    </a:cell3D>
                    <a:solidFill>
                      <a:schemeClr val="accent4">
                        <a:lumMod val="20000"/>
                        <a:lumOff val="80000"/>
                      </a:schemeClr>
                    </a:solidFill>
                  </a:tcPr>
                </a:tc>
                <a:extLst>
                  <a:ext uri="{0D108BD9-81ED-4DB2-BD59-A6C34878D82A}">
                    <a16:rowId xmlns:a16="http://schemas.microsoft.com/office/drawing/2014/main" val="2749655644"/>
                  </a:ext>
                </a:extLst>
              </a:tr>
            </a:tbl>
          </a:graphicData>
        </a:graphic>
      </p:graphicFrame>
    </p:spTree>
    <p:extLst>
      <p:ext uri="{BB962C8B-B14F-4D97-AF65-F5344CB8AC3E}">
        <p14:creationId xmlns:p14="http://schemas.microsoft.com/office/powerpoint/2010/main" val="3601138626"/>
      </p:ext>
    </p:extLst>
  </p:cSld>
  <p:clrMapOvr>
    <a:masterClrMapping/>
  </p:clrMapOvr>
  <p:transition>
    <p:pull dir="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24931e919ec91e73eebdffedc22c7bcddb38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TotalTime>
  <Words>450</Words>
  <Application>Microsoft Office PowerPoint</Application>
  <PresentationFormat>عرض على الشاشة (4:3)</PresentationFormat>
  <Paragraphs>98</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Office Theme</vt:lpstr>
      <vt:lpstr>معلمة المادة  حصة النبهان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vortex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subject>الكفايات المستهدفة</dc:subject>
  <dc:creator>R&amp;M</dc:creator>
  <cp:lastModifiedBy>Eman Adel</cp:lastModifiedBy>
  <cp:revision>423</cp:revision>
  <dcterms:created xsi:type="dcterms:W3CDTF">2010-09-18T10:58:25Z</dcterms:created>
  <dcterms:modified xsi:type="dcterms:W3CDTF">2021-01-17T04:23:35Z</dcterms:modified>
</cp:coreProperties>
</file>