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82" r:id="rId4"/>
    <p:sldId id="279" r:id="rId5"/>
    <p:sldId id="280" r:id="rId6"/>
    <p:sldId id="281" r:id="rId7"/>
    <p:sldId id="296" r:id="rId8"/>
    <p:sldId id="288" r:id="rId9"/>
    <p:sldId id="297" r:id="rId10"/>
    <p:sldId id="298" r:id="rId11"/>
    <p:sldId id="299" r:id="rId12"/>
    <p:sldId id="300" r:id="rId13"/>
    <p:sldId id="286" r:id="rId14"/>
    <p:sldId id="285" r:id="rId15"/>
    <p:sldId id="293" r:id="rId16"/>
    <p:sldId id="294" r:id="rId17"/>
    <p:sldId id="292" r:id="rId18"/>
    <p:sldId id="295" r:id="rId19"/>
    <p:sldId id="28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7F8E02-2CAA-2C09-0D98-AD322682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E73B6D-024F-44EF-8D09-1EB1D4A8E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932F74-B304-A19A-57DE-71EFB480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8DFBFD-5FDE-96D0-4D2A-727D9186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7973C2-0786-BBB4-FE08-8DEB3D49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8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D001A9-4251-F54C-9EC0-A6714194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8921F1-A4E0-7295-7132-B1EAA26C8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0D7501-8F6B-0FCA-ECFD-7D9BEBDE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8CD065-D36D-5951-899D-BABE9CCD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9604C7-4912-0480-E44F-92194F44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22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2C11D84-9083-D5F1-793A-BA25E3E76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9A820E-29E9-45FD-0D11-043810887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AD9A5-FF72-E3F7-C810-5944FE3D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00E3F3-CFC8-820A-058D-09369E0B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94BAE6-9AE5-D38C-11F8-9EE4FF61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25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5A1B9D32-BB2A-40BA-9803-616277E121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75088" cy="6858000"/>
          </a:xfrm>
          <a:prstGeom prst="rect">
            <a:avLst/>
          </a:prstGeom>
        </p:spPr>
        <p:txBody>
          <a:bodyPr/>
          <a:lstStyle/>
          <a:p>
            <a:endParaRPr lang="ar-SY"/>
          </a:p>
        </p:txBody>
      </p:sp>
      <p:pic>
        <p:nvPicPr>
          <p:cNvPr id="9" name="صورة 8">
            <a:hlinkClick r:id="rId2" action="ppaction://hlinksldjump"/>
            <a:extLst>
              <a:ext uri="{FF2B5EF4-FFF2-40B4-BE49-F238E27FC236}">
                <a16:creationId xmlns:a16="http://schemas.microsoft.com/office/drawing/2014/main" id="{2FBADAF7-AFD3-4703-A00E-125E8DAB1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" y="6259439"/>
            <a:ext cx="598561" cy="5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2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CF46DC-ECC0-AE67-B4A6-3D6114C8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6E22CA-1F87-33AF-C68A-9106D0EBD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EA8579-1C24-0F9B-283F-2F018EFA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9D7883-2066-4FE9-0D3D-D5558931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66D4EB-A2E2-B664-B93F-0CC5D93F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440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BD1320-112C-1C7E-414F-1672DA79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0240832-5C45-78A5-899C-AF389865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67C769-0A6B-8BD6-ABE3-CC8272F4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464CDC-4FC2-24A9-E976-42AF6437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4C8F7C-69FB-7ADB-6070-7EC2C1D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53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6CCC30-BD5D-C431-1CFC-8B8E94D2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88C0F7-F9A4-7F16-1240-F2717E90B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055194-1B7E-253D-4438-11604D7DE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8D18B1-DDCB-AA7F-CA27-4B7B9039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8975F1-03F1-79B3-BD48-731041D9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2A1E9C-B3E8-5ADE-6699-895477BC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92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2DC0C7-DF2E-FFEE-5022-9D30BFAA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CD5858-0CF2-435B-86EE-C4371EE2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AB5638-8969-69A2-7868-371F4BEEA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AA3F7CE-C3C1-19B3-F48E-1EEDE0DEE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653F8C-B8BB-2AD6-AFF7-96AF8AEA0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F5F6D55-A199-7AFA-E07D-F67126D8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A19E44D-710D-3D84-0FB3-44FDAAF3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F48943-2F00-8CD8-A944-15137CA4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20B726-0661-5AE1-548C-2AACF017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2ABAACE-4287-1559-9960-ECF8F7BF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A04468-063A-F313-65D8-DB5E478D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128C2AA-3D59-9FB7-5334-6E2FA0D1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93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7DCC1D8-A9DA-2C2D-3E62-D3F6175A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A207E6-E090-01BB-E0F2-716CA902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BDA46A-F3F9-5CF8-80BC-127680B6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3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D362D2-11C7-4476-3B2E-A90D1792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993CCE-D6E5-170A-19EB-49CCA41D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BBF4C14-17C5-A7AD-CB91-0589741B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10A55F-C9B5-0950-8E55-C5D8B4BF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AA71BE-CA9C-E79F-FCCD-88372D9E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AD1E1F-EF7D-12AE-E9BB-EEFB3E69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17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DA1AB1-29F4-AF02-FB08-1FA01022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9187622-1C98-4102-CE8E-D15A547D9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D15724-4E75-D6CA-11C9-F1CABC178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130105-8B95-C872-6A9A-8BC83D24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45D736-4C7B-FA6F-888D-A8C8C4CA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455513-77C9-FCEB-E12E-0AAD8C27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988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3385886-9D15-D607-4915-F46ED782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32E1AD-9F8C-E826-FBBC-36839DA0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8E3294-9FF8-ACC9-7069-CF396D7E3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225D-E3BE-4F5A-8930-A55D1D8137CE}" type="datetimeFigureOut">
              <a:rPr lang="ar-SA" smtClean="0"/>
              <a:t>20/04/47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96D624-6D54-F145-4461-8CA86169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476502-DAB3-BFCD-85C6-A427CDD1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28C2-05CF-48C8-9569-9823A0748B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2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ه متجهة للألوان المتطايرة">
            <a:extLst>
              <a:ext uri="{FF2B5EF4-FFF2-40B4-BE49-F238E27FC236}">
                <a16:creationId xmlns:a16="http://schemas.microsoft.com/office/drawing/2014/main" id="{2FC6A825-2E02-5FB8-12CA-ADF49D39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88678"/>
            <a:ext cx="12191980" cy="5190968"/>
          </a:xfrm>
          <a:prstGeom prst="rect">
            <a:avLst/>
          </a:prstGeom>
        </p:spPr>
      </p:pic>
      <p:sp>
        <p:nvSpPr>
          <p:cNvPr id="5" name="مربع نص 11">
            <a:extLst>
              <a:ext uri="{FF2B5EF4-FFF2-40B4-BE49-F238E27FC236}">
                <a16:creationId xmlns:a16="http://schemas.microsoft.com/office/drawing/2014/main" id="{1427718A-A33D-4B9A-93F2-F1EDE0D698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542" y="5415088"/>
            <a:ext cx="6471013" cy="1311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السلام عليكم ورحمة الله وبركاته </a:t>
            </a:r>
            <a:b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أهلاً وسهلاً بكم طالباتي العزيزات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4486E7-F8B9-7763-8DBD-890218E68897}"/>
              </a:ext>
            </a:extLst>
          </p:cNvPr>
          <p:cNvSpPr txBox="1"/>
          <p:nvPr/>
        </p:nvSpPr>
        <p:spPr>
          <a:xfrm>
            <a:off x="7437121" y="5685931"/>
            <a:ext cx="46423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الأستاذة : خلود العتيبي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1BF772-E25F-56E9-26ED-7C7AB18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31" y="-88678"/>
            <a:ext cx="2446568" cy="1631045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7E6DA4F-F548-B93A-D705-1F2C04E1CD0B}"/>
              </a:ext>
            </a:extLst>
          </p:cNvPr>
          <p:cNvCxnSpPr/>
          <p:nvPr/>
        </p:nvCxnSpPr>
        <p:spPr>
          <a:xfrm>
            <a:off x="6935372" y="5415088"/>
            <a:ext cx="0" cy="131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5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98B4C9-9C31-612D-A725-1E65C641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9827" y="0"/>
            <a:ext cx="12773464" cy="2072223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طالبتي المُجتهدة خلال قراءة الصورة , ما هو الشــرط الثالث و الرابع من شروط الصلاة . </a:t>
            </a:r>
          </a:p>
        </p:txBody>
      </p:sp>
      <p:sp>
        <p:nvSpPr>
          <p:cNvPr id="4" name="AutoShape 2" descr="العقل البشري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FF6D9C83-F510-4EEF-282F-8797B72AD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357A0C-F30D-6EA4-2973-6900FA14F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5812" t="3242" r="14034" b="-154"/>
          <a:stretch/>
        </p:blipFill>
        <p:spPr>
          <a:xfrm>
            <a:off x="217403" y="2072223"/>
            <a:ext cx="2892623" cy="3995976"/>
          </a:xfrm>
          <a:prstGeom prst="rect">
            <a:avLst/>
          </a:prstGeom>
        </p:spPr>
      </p:pic>
      <p:sp>
        <p:nvSpPr>
          <p:cNvPr id="6" name="AutoShape 4" descr="الوضوء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B65EF764-9601-C919-EDB1-7E23DE378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9A54F2-C4CD-30CE-C7D9-65F1CA0DA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697" y="2165522"/>
            <a:ext cx="2900303" cy="3784086"/>
          </a:xfrm>
          <a:prstGeom prst="rect">
            <a:avLst/>
          </a:prstGeom>
        </p:spPr>
      </p:pic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70F62297-D918-25B0-4285-EBB56C6E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148" y="2165522"/>
            <a:ext cx="6351549" cy="41034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الشرط الثالث :</a:t>
            </a:r>
            <a:r>
              <a:rPr lang="ar-SA" sz="4400" dirty="0"/>
              <a:t> العقل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, فلا تجب الصلاة على المجنون .</a:t>
            </a:r>
          </a:p>
          <a:p>
            <a:pPr marL="0" indent="0" algn="ctr">
              <a:buNone/>
            </a:pP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الشرط الرابع : </a:t>
            </a:r>
            <a:r>
              <a:rPr lang="ar-SA" sz="4400" dirty="0"/>
              <a:t>الطهارة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 . </a:t>
            </a:r>
          </a:p>
          <a:p>
            <a:pPr marL="0" indent="0" algn="ctr">
              <a:buNone/>
            </a:pP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لحديث أبي هريرة 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رضي الله عنه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أن النبي 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صلى الله عليه وسلم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قال : </a:t>
            </a:r>
          </a:p>
          <a:p>
            <a:pPr marL="0" indent="0" algn="ctr">
              <a:buNone/>
            </a:pPr>
            <a:r>
              <a:rPr lang="ar-SA" sz="4400" dirty="0">
                <a:solidFill>
                  <a:schemeClr val="accent1"/>
                </a:solidFill>
              </a:rPr>
              <a:t>" لا تقبل صلاةُ أحدكم إذا أحدثَ حتى يتوضأ "   </a:t>
            </a:r>
          </a:p>
        </p:txBody>
      </p:sp>
    </p:spTree>
    <p:extLst>
      <p:ext uri="{BB962C8B-B14F-4D97-AF65-F5344CB8AC3E}">
        <p14:creationId xmlns:p14="http://schemas.microsoft.com/office/powerpoint/2010/main" val="16251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1B41EB-1635-9E65-E013-915E0658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65" y="86630"/>
            <a:ext cx="8052553" cy="11935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dirty="0">
                <a:solidFill>
                  <a:schemeClr val="accent2">
                    <a:lumMod val="75000"/>
                  </a:schemeClr>
                </a:solidFill>
              </a:rPr>
              <a:t>الشرطُ الخامسُ : </a:t>
            </a:r>
            <a:r>
              <a:rPr lang="ar-SA" sz="6000" dirty="0"/>
              <a:t>إزالة النجاسة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93894F-B758-4692-1A60-143DB2637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459" y="1280161"/>
            <a:ext cx="7732542" cy="5577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4800" dirty="0"/>
              <a:t>أتذكر ما تعلمته في وحدةِ إزالةِ , ثُــم أُكملُ ما يأتي : </a:t>
            </a:r>
          </a:p>
          <a:p>
            <a:pPr marL="0" indent="0">
              <a:buNone/>
            </a:pPr>
            <a:r>
              <a:rPr lang="ar-SA" sz="4800" dirty="0"/>
              <a:t>عند إرادة الصلاة تجب إزالة النجاسة عَن ثلاثـةِ أشيـاءَ هي : </a:t>
            </a:r>
          </a:p>
          <a:p>
            <a:pPr marL="0" indent="0">
              <a:buNone/>
            </a:pPr>
            <a:r>
              <a:rPr lang="ar-SA" sz="4800" dirty="0"/>
              <a:t>1- </a:t>
            </a:r>
            <a:r>
              <a:rPr lang="ar-SA" sz="4800" dirty="0">
                <a:solidFill>
                  <a:schemeClr val="accent2">
                    <a:lumMod val="75000"/>
                  </a:schemeClr>
                </a:solidFill>
              </a:rPr>
              <a:t>البــدن</a:t>
            </a:r>
            <a:r>
              <a:rPr lang="ar-SA" sz="4800" dirty="0"/>
              <a:t> </a:t>
            </a:r>
          </a:p>
          <a:p>
            <a:pPr marL="0" indent="0">
              <a:buNone/>
            </a:pPr>
            <a:r>
              <a:rPr lang="ar-SA" sz="4800" dirty="0"/>
              <a:t>2- </a:t>
            </a:r>
          </a:p>
          <a:p>
            <a:pPr marL="0" indent="0">
              <a:buNone/>
            </a:pPr>
            <a:r>
              <a:rPr lang="ar-SA" sz="4800" dirty="0"/>
              <a:t>3-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B91426BC-368B-A29E-B403-04D0B8D6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3572361"/>
            <a:ext cx="1960673" cy="29205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AC0FD0C-EA47-FCD5-4E4A-EFAD4A389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97473" y="2024989"/>
            <a:ext cx="3103784" cy="22734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8341B3-4508-E6F7-406F-63BE36AA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1" y="172982"/>
            <a:ext cx="1833426" cy="28173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9D7A95E-0935-84D8-8326-3CF03BC8C744}"/>
              </a:ext>
            </a:extLst>
          </p:cNvPr>
          <p:cNvSpPr txBox="1"/>
          <p:nvPr/>
        </p:nvSpPr>
        <p:spPr>
          <a:xfrm>
            <a:off x="8144190" y="4723483"/>
            <a:ext cx="37199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مكان الصلاة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96E175-93DE-DF1D-CF96-F31EED8964B6}"/>
              </a:ext>
            </a:extLst>
          </p:cNvPr>
          <p:cNvSpPr txBox="1"/>
          <p:nvPr/>
        </p:nvSpPr>
        <p:spPr>
          <a:xfrm>
            <a:off x="8488889" y="5569545"/>
            <a:ext cx="37199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ملابسي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7D513F5-37D0-3BB4-ECF3-72D5C0B85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585" y="183999"/>
            <a:ext cx="1228194" cy="12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C74C2D-33BD-A160-8839-FB87787F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271"/>
            <a:ext cx="12192000" cy="1761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/>
              <a:t>طالبتي المجتهدة حددي كلاً من عورة الرجل و عورة المرأة .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314776CB-2C33-BB5C-A70B-2E7C0BD23D72}"/>
              </a:ext>
            </a:extLst>
          </p:cNvPr>
          <p:cNvSpPr txBox="1">
            <a:spLocks/>
          </p:cNvSpPr>
          <p:nvPr/>
        </p:nvSpPr>
        <p:spPr>
          <a:xfrm>
            <a:off x="4656407" y="86630"/>
            <a:ext cx="7352712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chemeClr val="accent2">
                    <a:lumMod val="75000"/>
                  </a:schemeClr>
                </a:solidFill>
              </a:rPr>
              <a:t>الشرطُ السادس : </a:t>
            </a:r>
            <a:r>
              <a:rPr lang="ar-SA" sz="6000" dirty="0"/>
              <a:t>ستر العورة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1725CB0-A3A3-3F1F-7B17-E48F5C2C8D1D}"/>
              </a:ext>
            </a:extLst>
          </p:cNvPr>
          <p:cNvSpPr txBox="1"/>
          <p:nvPr/>
        </p:nvSpPr>
        <p:spPr>
          <a:xfrm>
            <a:off x="3236154" y="2884069"/>
            <a:ext cx="8783516" cy="3677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عورة الرجلِ مِن السرةِ إلى الركبـة .</a:t>
            </a:r>
          </a:p>
          <a:p>
            <a:pPr algn="ctr">
              <a:lnSpc>
                <a:spcPct val="150000"/>
              </a:lnSpc>
            </a:pPr>
            <a:r>
              <a:rPr lang="ar-SA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عورة المرأة : تغطي كامل جسدها ما عدا وجهها و كفيها في الصلاةِ . </a:t>
            </a:r>
          </a:p>
        </p:txBody>
      </p:sp>
      <p:sp>
        <p:nvSpPr>
          <p:cNvPr id="6" name="AutoShape 2" descr="Hình ảnh Bóng đèn Trên đó PNG, Vector, PSD, và biểu tượng để tải về miễn  phí | pngtree">
            <a:extLst>
              <a:ext uri="{FF2B5EF4-FFF2-40B4-BE49-F238E27FC236}">
                <a16:creationId xmlns:a16="http://schemas.microsoft.com/office/drawing/2014/main" id="{1CB38490-A32E-063C-7A91-E0CE519B6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4" descr="Hình ảnh Bóng đèn Trên đó PNG, Vector, PSD, và biểu tượng để tải về miễn  phí | pngtree">
            <a:extLst>
              <a:ext uri="{FF2B5EF4-FFF2-40B4-BE49-F238E27FC236}">
                <a16:creationId xmlns:a16="http://schemas.microsoft.com/office/drawing/2014/main" id="{97A48A75-C136-5F3F-4E52-C42DCE704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A135F99-9EBB-BDD8-270E-40465727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81" y="2884069"/>
            <a:ext cx="3429000" cy="3429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3711A08-2330-A229-B5E7-E609A8A0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90" y="239345"/>
            <a:ext cx="1029434" cy="10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6B5B21-5246-5831-F481-EAB12C30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698608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قَالَ رسُولُ الله صلى الله عليه وسلم : </a:t>
            </a:r>
            <a:r>
              <a:rPr lang="ar-SA" sz="5400" dirty="0">
                <a:solidFill>
                  <a:schemeClr val="accent1"/>
                </a:solidFill>
              </a:rPr>
              <a:t>" رُفعَ القَلمُ عَن ثَلاثَةٍ " </a:t>
            </a:r>
            <a:r>
              <a:rPr lang="ar-SA" sz="5400" dirty="0"/>
              <a:t>وذكرَ منهم </a:t>
            </a:r>
            <a:r>
              <a:rPr lang="ar-SA" sz="5400" dirty="0">
                <a:solidFill>
                  <a:schemeClr val="accent1"/>
                </a:solidFill>
              </a:rPr>
              <a:t>: " الصغيـر حتى يكبرَ , وَ المجنونَ حتى يعقلَ " </a:t>
            </a:r>
            <a:br>
              <a:rPr lang="ar-SA" sz="5400" dirty="0">
                <a:solidFill>
                  <a:schemeClr val="accent1"/>
                </a:solidFill>
              </a:rPr>
            </a:br>
            <a:r>
              <a:rPr lang="ar-S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أستخرجُ مِن الحديثَ من لا تجِبُ عليهم الصلاة : </a:t>
            </a:r>
            <a:br>
              <a:rPr lang="ar-SA" sz="5400" dirty="0">
                <a:solidFill>
                  <a:schemeClr val="accent1"/>
                </a:solidFill>
              </a:rPr>
            </a:br>
            <a:endParaRPr lang="ar-SA" sz="54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88B588-B0B3-5E28-3BAD-570C4785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403" y="4135617"/>
            <a:ext cx="6669259" cy="2356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6000" dirty="0">
                <a:solidFill>
                  <a:schemeClr val="accent2">
                    <a:lumMod val="75000"/>
                  </a:schemeClr>
                </a:solidFill>
              </a:rPr>
              <a:t>- الصغير حتى يــكبر .</a:t>
            </a:r>
          </a:p>
          <a:p>
            <a:pPr marL="0" indent="0">
              <a:buNone/>
            </a:pPr>
            <a:r>
              <a:rPr lang="ar-SA" sz="6000" dirty="0">
                <a:solidFill>
                  <a:schemeClr val="accent2">
                    <a:lumMod val="75000"/>
                  </a:schemeClr>
                </a:solidFill>
              </a:rPr>
              <a:t>- و المجنون حتى يــعقل .</a:t>
            </a:r>
          </a:p>
        </p:txBody>
      </p:sp>
      <p:pic>
        <p:nvPicPr>
          <p:cNvPr id="4" name="Picture 6" descr="مصباح كهربائي رسم سهل - Drawing123.com">
            <a:extLst>
              <a:ext uri="{FF2B5EF4-FFF2-40B4-BE49-F238E27FC236}">
                <a16:creationId xmlns:a16="http://schemas.microsoft.com/office/drawing/2014/main" id="{E4D702C8-F7DC-1914-5128-86DC80983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4857" r="17619" b="4855"/>
          <a:stretch/>
        </p:blipFill>
        <p:spPr bwMode="auto">
          <a:xfrm>
            <a:off x="243797" y="3636856"/>
            <a:ext cx="2493541" cy="32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1A1B0F-703F-91A8-4E01-E58B08F0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839"/>
            <a:ext cx="12084148" cy="3179933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قال اللهُ تعالى : </a:t>
            </a:r>
            <a:r>
              <a:rPr lang="ar-SA" sz="5400" dirty="0"/>
              <a:t>( </a:t>
            </a:r>
            <a:r>
              <a:rPr lang="ar-SA" sz="5400" b="1" i="0" dirty="0">
                <a:solidFill>
                  <a:srgbClr val="468847"/>
                </a:solidFill>
                <a:effectLst/>
                <a:latin typeface="hafs"/>
              </a:rPr>
              <a:t>يَا بَنِي آدَمَ خُذُوا زِينَتَكُمْ عِندَ كُلِّ مَسْجِدٍ </a:t>
            </a:r>
            <a:r>
              <a:rPr lang="ar-SA" sz="5400" i="0" dirty="0">
                <a:solidFill>
                  <a:srgbClr val="468847"/>
                </a:solidFill>
                <a:effectLst/>
                <a:latin typeface="hafs"/>
              </a:rPr>
              <a:t>)</a:t>
            </a:r>
            <a:br>
              <a:rPr lang="ar-SA" sz="5400" i="0" dirty="0">
                <a:solidFill>
                  <a:srgbClr val="468847"/>
                </a:solidFill>
                <a:effectLst/>
                <a:latin typeface="hafs"/>
              </a:rPr>
            </a:br>
            <a:r>
              <a:rPr lang="ar-SA" sz="5400" i="0" dirty="0">
                <a:solidFill>
                  <a:srgbClr val="C00000"/>
                </a:solidFill>
                <a:effectLst/>
                <a:latin typeface="hafs"/>
              </a:rPr>
              <a:t>أقرأُ </a:t>
            </a:r>
            <a:r>
              <a:rPr lang="ar-SA" sz="5400" i="0" dirty="0" err="1">
                <a:solidFill>
                  <a:srgbClr val="C00000"/>
                </a:solidFill>
                <a:effectLst/>
                <a:latin typeface="hafs"/>
              </a:rPr>
              <a:t>الأيـة</a:t>
            </a:r>
            <a:r>
              <a:rPr lang="ar-SA" sz="5400" i="0" dirty="0">
                <a:solidFill>
                  <a:srgbClr val="C00000"/>
                </a:solidFill>
                <a:effectLst/>
                <a:latin typeface="hafs"/>
              </a:rPr>
              <a:t> الكريمة و أستنتج منها العلاقةَ بينها و بينَ سترِ العورةِ في الصلاةِ ؟</a:t>
            </a:r>
            <a:endParaRPr lang="ar-SA" sz="54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1E0EB6-1065-C417-E12A-40291606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93" y="3052000"/>
            <a:ext cx="6716736" cy="344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ستر العورة باللباس الساتر النظيف الحسن زينة للبدن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3B37BE-2DF0-7C83-62B8-10C603105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14267" r="6737" b="23641"/>
          <a:stretch/>
        </p:blipFill>
        <p:spPr>
          <a:xfrm>
            <a:off x="107852" y="3052000"/>
            <a:ext cx="4746674" cy="34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4836"/>
            <a:ext cx="11987909" cy="3829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/>
              <a:t>أرسُمُ دائرةً حولَ الإجابةِ الصحيحةِ :</a:t>
            </a:r>
          </a:p>
          <a:p>
            <a:pPr marL="0" indent="0">
              <a:buNone/>
            </a:pPr>
            <a:r>
              <a:rPr lang="ar-SA" sz="6000" dirty="0">
                <a:solidFill>
                  <a:srgbClr val="C00000"/>
                </a:solidFill>
              </a:rPr>
              <a:t>سـنُّ التمييز هُوَ  : </a:t>
            </a:r>
          </a:p>
          <a:p>
            <a:pPr marL="0" indent="0" algn="ctr">
              <a:buNone/>
            </a:pPr>
            <a:r>
              <a:rPr lang="ar-SA" sz="6000" dirty="0"/>
              <a:t>5 سنواتٍ   -       7 سنواتٍ    - 9 سنواتٍ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522219" y="138296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095859" y="1101672"/>
            <a:ext cx="6275336" cy="138666"/>
          </a:xfrm>
          <a:prstGeom prst="rect">
            <a:avLst/>
          </a:prstGeom>
        </p:spPr>
      </p:pic>
      <p:pic>
        <p:nvPicPr>
          <p:cNvPr id="1026" name="Picture 2" descr="تمارين على علامات الترقيم في اللغة الإنجليزية">
            <a:extLst>
              <a:ext uri="{FF2B5EF4-FFF2-40B4-BE49-F238E27FC236}">
                <a16:creationId xmlns:a16="http://schemas.microsoft.com/office/drawing/2014/main" id="{C797983A-9C76-0126-652B-751D3566D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t="14125" r="22958" b="20283"/>
          <a:stretch/>
        </p:blipFill>
        <p:spPr bwMode="auto">
          <a:xfrm>
            <a:off x="243" y="-5992"/>
            <a:ext cx="2873670" cy="25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رسم 7" descr="كرات هارفي 0% خطوط عريضة">
            <a:extLst>
              <a:ext uri="{FF2B5EF4-FFF2-40B4-BE49-F238E27FC236}">
                <a16:creationId xmlns:a16="http://schemas.microsoft.com/office/drawing/2014/main" id="{AA24E0AD-550E-43D0-79D5-8E528A36C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1329" y="3337008"/>
            <a:ext cx="3671668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4836"/>
            <a:ext cx="11987909" cy="4134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أكتب الشرط الرابع و الخامسُ من شروط الصلاة :</a:t>
            </a:r>
          </a:p>
          <a:p>
            <a:pPr marL="0" indent="0">
              <a:buNone/>
            </a:pPr>
            <a:r>
              <a:rPr lang="ar-SA" sz="6600" dirty="0"/>
              <a:t>أ- </a:t>
            </a:r>
          </a:p>
          <a:p>
            <a:pPr marL="0" indent="0">
              <a:buNone/>
            </a:pPr>
            <a:r>
              <a:rPr lang="ar-SA" sz="6600" dirty="0"/>
              <a:t>ب-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522219" y="138296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095859" y="1101672"/>
            <a:ext cx="6275336" cy="138666"/>
          </a:xfrm>
          <a:prstGeom prst="rect">
            <a:avLst/>
          </a:prstGeom>
        </p:spPr>
      </p:pic>
      <p:pic>
        <p:nvPicPr>
          <p:cNvPr id="1026" name="Picture 2" descr="تمارين على علامات الترقيم في اللغة الإنجليزية">
            <a:extLst>
              <a:ext uri="{FF2B5EF4-FFF2-40B4-BE49-F238E27FC236}">
                <a16:creationId xmlns:a16="http://schemas.microsoft.com/office/drawing/2014/main" id="{C797983A-9C76-0126-652B-751D3566D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t="14125" r="22958" b="20283"/>
          <a:stretch/>
        </p:blipFill>
        <p:spPr bwMode="auto">
          <a:xfrm>
            <a:off x="243" y="-5992"/>
            <a:ext cx="2873670" cy="25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DB9D84-D728-EF12-B7B5-3A82BA431018}"/>
              </a:ext>
            </a:extLst>
          </p:cNvPr>
          <p:cNvSpPr txBox="1"/>
          <p:nvPr/>
        </p:nvSpPr>
        <p:spPr>
          <a:xfrm>
            <a:off x="6766561" y="4497494"/>
            <a:ext cx="45640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الطهارة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2E1DF6A-F7A9-12D1-3826-1DA6846A6032}"/>
              </a:ext>
            </a:extLst>
          </p:cNvPr>
          <p:cNvSpPr txBox="1"/>
          <p:nvPr/>
        </p:nvSpPr>
        <p:spPr>
          <a:xfrm>
            <a:off x="6766561" y="5420824"/>
            <a:ext cx="413730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إزالة النجاسة</a:t>
            </a:r>
          </a:p>
        </p:txBody>
      </p:sp>
    </p:spTree>
    <p:extLst>
      <p:ext uri="{BB962C8B-B14F-4D97-AF65-F5344CB8AC3E}">
        <p14:creationId xmlns:p14="http://schemas.microsoft.com/office/powerpoint/2010/main" val="33997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027" y="1841900"/>
            <a:ext cx="12192000" cy="582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</a:t>
            </a:r>
            <a:r>
              <a:rPr lang="ar-SA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كمل الفراغات الآتيــةَ :</a:t>
            </a:r>
          </a:p>
          <a:p>
            <a:pPr marL="1143000" indent="-1143000">
              <a:lnSpc>
                <a:spcPct val="150000"/>
              </a:lnSpc>
              <a:buAutoNum type="arabic1Minus"/>
            </a:pPr>
            <a:r>
              <a:rPr lang="ar-SA" sz="6000" dirty="0"/>
              <a:t>عورةُ الرجلِ </a:t>
            </a:r>
          </a:p>
          <a:p>
            <a:pPr marL="1143000" indent="-1143000">
              <a:lnSpc>
                <a:spcPct val="150000"/>
              </a:lnSpc>
              <a:buAutoNum type="arabic1Minus"/>
            </a:pPr>
            <a:r>
              <a:rPr lang="ar-SA" sz="6000" dirty="0"/>
              <a:t>عورةُ المرأةِ في الصلاة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734053" y="0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182611" y="963376"/>
            <a:ext cx="6275336" cy="138666"/>
          </a:xfrm>
          <a:prstGeom prst="rect">
            <a:avLst/>
          </a:prstGeom>
        </p:spPr>
      </p:pic>
      <p:pic>
        <p:nvPicPr>
          <p:cNvPr id="8194" name="Picture 2" descr="Experience Icon for Personal Growth Stock Image - Illustration of  brainstorming, experience: 357520445">
            <a:extLst>
              <a:ext uri="{FF2B5EF4-FFF2-40B4-BE49-F238E27FC236}">
                <a16:creationId xmlns:a16="http://schemas.microsoft.com/office/drawing/2014/main" id="{9B235209-2DF0-D731-C670-19AC50C9B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3129" r="15608" b="12718"/>
          <a:stretch/>
        </p:blipFill>
        <p:spPr bwMode="auto">
          <a:xfrm>
            <a:off x="0" y="-6189"/>
            <a:ext cx="2988718" cy="31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4AA94A6-58EC-6466-A419-759D3EA9F8F8}"/>
              </a:ext>
            </a:extLst>
          </p:cNvPr>
          <p:cNvSpPr txBox="1"/>
          <p:nvPr/>
        </p:nvSpPr>
        <p:spPr>
          <a:xfrm>
            <a:off x="1631852" y="3116417"/>
            <a:ext cx="60950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السرة إلى الركبة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67FF79F-8F17-0931-B890-C3353A09EC68}"/>
              </a:ext>
            </a:extLst>
          </p:cNvPr>
          <p:cNvSpPr txBox="1"/>
          <p:nvPr/>
        </p:nvSpPr>
        <p:spPr>
          <a:xfrm>
            <a:off x="-75028" y="4652544"/>
            <a:ext cx="544888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تغطي كامل جسدها ما عدا وجهها و كفيها في الصلاةِ</a:t>
            </a:r>
          </a:p>
        </p:txBody>
      </p:sp>
    </p:spTree>
    <p:extLst>
      <p:ext uri="{BB962C8B-B14F-4D97-AF65-F5344CB8AC3E}">
        <p14:creationId xmlns:p14="http://schemas.microsoft.com/office/powerpoint/2010/main" val="21558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629984"/>
            <a:ext cx="12192001" cy="4228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/>
              <a:t>أرتب الكلمات الآتيــةَ ؛ لُتصبحَ جُملةً مفيــدةً :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عند إرادة – النجاسة – عن البدن – و مكان الصلاةِ –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تجنب إزالةُ – و الملابس – الصـلاة  .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522219" y="138296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095859" y="1101672"/>
            <a:ext cx="6275336" cy="13866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05F2E2A-9DD8-1CE3-E1D8-F63A21EEE6BE}"/>
              </a:ext>
            </a:extLst>
          </p:cNvPr>
          <p:cNvSpPr txBox="1"/>
          <p:nvPr/>
        </p:nvSpPr>
        <p:spPr>
          <a:xfrm>
            <a:off x="159433" y="5273154"/>
            <a:ext cx="1152144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إرادة الصلاة تجب إزالة النجاسة عن البدن و الملابس و مكان الصلاة . </a:t>
            </a:r>
          </a:p>
        </p:txBody>
      </p:sp>
      <p:pic>
        <p:nvPicPr>
          <p:cNvPr id="7" name="Picture 4" descr="مصباح كهربائي رسم سهل - Drawing123.com">
            <a:extLst>
              <a:ext uri="{FF2B5EF4-FFF2-40B4-BE49-F238E27FC236}">
                <a16:creationId xmlns:a16="http://schemas.microsoft.com/office/drawing/2014/main" id="{67FBC969-0247-CABA-8EF4-482100F9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469111" cy="24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567D836-5DE3-658F-2657-91AB08BD48C4}"/>
              </a:ext>
            </a:extLst>
          </p:cNvPr>
          <p:cNvSpPr txBox="1"/>
          <p:nvPr/>
        </p:nvSpPr>
        <p:spPr>
          <a:xfrm>
            <a:off x="3954003" y="244256"/>
            <a:ext cx="42839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الواجــب</a:t>
            </a:r>
            <a:endParaRPr lang="ar-SY" sz="8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FEDA69-9F0E-D19D-B500-707A6193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605" y="2520842"/>
            <a:ext cx="7799565" cy="40929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4D8749-40BF-AC89-CF51-184C12C5C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0"/>
            <a:ext cx="3272638" cy="32726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945D48-1C49-DCA2-4190-018B1CC954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4" y="3112167"/>
            <a:ext cx="2190446" cy="2190446"/>
          </a:xfrm>
          <a:prstGeom prst="rect">
            <a:avLst/>
          </a:prstGeom>
        </p:spPr>
      </p:pic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4509E9A-20A0-C718-84FA-DE0A5AC07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279"/>
          <a:stretch>
            <a:fillRect/>
          </a:stretch>
        </p:blipFill>
        <p:spPr>
          <a:xfrm>
            <a:off x="3954003" y="1468683"/>
            <a:ext cx="4076992" cy="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لوحة القوانين الصفية - بنات اولاد">
            <a:extLst>
              <a:ext uri="{FF2B5EF4-FFF2-40B4-BE49-F238E27FC236}">
                <a16:creationId xmlns:a16="http://schemas.microsoft.com/office/drawing/2014/main" id="{4E8FB1EA-A927-F099-20E9-41703EB18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28242" r="3823" b="23676"/>
          <a:stretch/>
        </p:blipFill>
        <p:spPr bwMode="auto">
          <a:xfrm>
            <a:off x="0" y="1"/>
            <a:ext cx="63445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977F7FF-9A67-A9D3-4BB5-CD3B7E44585F}"/>
              </a:ext>
            </a:extLst>
          </p:cNvPr>
          <p:cNvSpPr txBox="1"/>
          <p:nvPr/>
        </p:nvSpPr>
        <p:spPr>
          <a:xfrm>
            <a:off x="7207656" y="4731991"/>
            <a:ext cx="498434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القوانيـــن الصفيــة </a:t>
            </a:r>
            <a:endParaRPr lang="ar-SY" sz="6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8D879ADD-878A-1E94-141C-E9DAF221AD94}"/>
              </a:ext>
            </a:extLst>
          </p:cNvPr>
          <p:cNvCxnSpPr>
            <a:cxnSpLocks/>
          </p:cNvCxnSpPr>
          <p:nvPr/>
        </p:nvCxnSpPr>
        <p:spPr>
          <a:xfrm rot="10800000">
            <a:off x="6344528" y="5253101"/>
            <a:ext cx="90667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AAFC7B8-F1E5-713D-F33C-7AFE8912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4389120" y="0"/>
            <a:ext cx="7802880" cy="15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25C07135-2AE2-211D-4957-6DEEC1B9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56270"/>
            <a:ext cx="12191980" cy="6914270"/>
          </a:xfrm>
          <a:prstGeom prst="rect">
            <a:avLst/>
          </a:prstGeom>
        </p:spPr>
      </p:pic>
      <p:pic>
        <p:nvPicPr>
          <p:cNvPr id="2" name="Picture 2" descr="استراتيجية شريط الذكريات التعليمية">
            <a:extLst>
              <a:ext uri="{FF2B5EF4-FFF2-40B4-BE49-F238E27FC236}">
                <a16:creationId xmlns:a16="http://schemas.microsoft.com/office/drawing/2014/main" id="{622ADA4D-B79D-FAC1-D52B-27129C6D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58261"/>
            <a:ext cx="11521440" cy="64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EAEB3EF-638F-15DA-DFF3-8A8DEB464A1D}"/>
              </a:ext>
            </a:extLst>
          </p:cNvPr>
          <p:cNvSpPr txBox="1"/>
          <p:nvPr/>
        </p:nvSpPr>
        <p:spPr>
          <a:xfrm>
            <a:off x="3237774" y="1111348"/>
            <a:ext cx="543012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/>
              <a:t>طالبتي </a:t>
            </a:r>
            <a:r>
              <a:rPr lang="ar-SA" sz="8000" dirty="0" err="1"/>
              <a:t>أسترجعي</a:t>
            </a:r>
            <a:r>
              <a:rPr lang="ar-SA" sz="8000" dirty="0"/>
              <a:t> شريط ذكرياتك لدرسنا السابق. </a:t>
            </a:r>
            <a:r>
              <a:rPr lang="ar-S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214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EE72372-127D-1EFB-3186-F45C7F097556}"/>
              </a:ext>
            </a:extLst>
          </p:cNvPr>
          <p:cNvSpPr txBox="1"/>
          <p:nvPr/>
        </p:nvSpPr>
        <p:spPr>
          <a:xfrm>
            <a:off x="2914356" y="248737"/>
            <a:ext cx="618040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موضوع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الــــدرس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49D5261-E5FB-D88E-8D54-044ADD1AD500}"/>
              </a:ext>
            </a:extLst>
          </p:cNvPr>
          <p:cNvSpPr txBox="1">
            <a:spLocks/>
          </p:cNvSpPr>
          <p:nvPr/>
        </p:nvSpPr>
        <p:spPr>
          <a:xfrm>
            <a:off x="8736037" y="0"/>
            <a:ext cx="3455963" cy="2377440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المادة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فقـــه</a:t>
            </a: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التاريخ:  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/ 4/ 1447 هـ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4E0F1C-9F7D-3031-2633-DB0F084BEC04}"/>
              </a:ext>
            </a:extLst>
          </p:cNvPr>
          <p:cNvSpPr/>
          <p:nvPr/>
        </p:nvSpPr>
        <p:spPr>
          <a:xfrm>
            <a:off x="328255" y="3006804"/>
            <a:ext cx="1153548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3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شُرُوطُ</a:t>
            </a:r>
            <a:r>
              <a:rPr lang="ar-SA" sz="138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الصَّـلاة (1)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37FB626-539B-4E20-CFA2-D83A2BD7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5852159"/>
            <a:ext cx="12192000" cy="1048045"/>
          </a:xfrm>
          <a:prstGeom prst="rect">
            <a:avLst/>
          </a:prstGeom>
        </p:spPr>
      </p:pic>
      <p:sp>
        <p:nvSpPr>
          <p:cNvPr id="4" name="AutoShape 2" descr="صلاة الجماعة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F5B03704-0C70-3324-E9B9-1FFF8D29D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D0F950B-9964-AB7F-62BC-54531376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65" y="248737"/>
            <a:ext cx="3060309" cy="30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BF5C49A-C56D-CFA0-B46E-C4A5DD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0"/>
            <a:ext cx="12191980" cy="691427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97D31B-E815-BED4-1C3A-83113D0097EA}"/>
              </a:ext>
            </a:extLst>
          </p:cNvPr>
          <p:cNvSpPr txBox="1"/>
          <p:nvPr/>
        </p:nvSpPr>
        <p:spPr>
          <a:xfrm>
            <a:off x="4009292" y="226582"/>
            <a:ext cx="471736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التمهيـــــــــــــــد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53C069-FA48-240F-A382-4740B262E8B0}"/>
              </a:ext>
            </a:extLst>
          </p:cNvPr>
          <p:cNvSpPr txBox="1"/>
          <p:nvPr/>
        </p:nvSpPr>
        <p:spPr>
          <a:xfrm>
            <a:off x="300101" y="2231598"/>
            <a:ext cx="1159177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800" dirty="0"/>
              <a:t>لمـا للصلاة من مكانة عظيمة , فقد أهتم الشرع ببيانها تفصيلاً و القدوة فيها رسول الله صلى الله عليه وسلم , الذي كان يصلي و يأمر المسلمين بالاقتداء به قائلاً :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" صلوا كما رأيتموني أصلي "  . 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</a:rPr>
              <a:t>و للصلاة أمور لابد منها وهي الشروط : </a:t>
            </a:r>
          </a:p>
        </p:txBody>
      </p:sp>
    </p:spTree>
    <p:extLst>
      <p:ext uri="{BB962C8B-B14F-4D97-AF65-F5344CB8AC3E}">
        <p14:creationId xmlns:p14="http://schemas.microsoft.com/office/powerpoint/2010/main" val="33715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4FB036-981A-609A-66F0-17DA21CB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69" y="2003541"/>
            <a:ext cx="11855862" cy="3433348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accent2"/>
                </a:solidFill>
              </a:rPr>
              <a:t> </a:t>
            </a:r>
            <a:r>
              <a:rPr lang="ar-SA" sz="4800" dirty="0">
                <a:solidFill>
                  <a:schemeClr val="accent2"/>
                </a:solidFill>
              </a:rPr>
              <a:t>أن تذكر الطالبة شروط الصلاة .</a:t>
            </a:r>
            <a:endParaRPr lang="ar-SA" sz="54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accent2"/>
                </a:solidFill>
              </a:rPr>
              <a:t> أن توضح الطالبة كلاً من عورة الرجل و المرأة في الصلاة .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accent2"/>
                </a:solidFill>
              </a:rPr>
              <a:t> أن تبين الطالبة متى يؤمر الصغيـر بالصلاة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3DCFB-A5DE-3868-501A-3B3B2D87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74" y="-206299"/>
            <a:ext cx="3031946" cy="25556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87ED67-D5E3-42E8-9429-1C90F82CDCBD}"/>
              </a:ext>
            </a:extLst>
          </p:cNvPr>
          <p:cNvSpPr txBox="1"/>
          <p:nvPr/>
        </p:nvSpPr>
        <p:spPr>
          <a:xfrm>
            <a:off x="3896750" y="323319"/>
            <a:ext cx="5462953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Picture 3" descr="خلفيه متجهة للألوان المتطايرة">
            <a:extLst>
              <a:ext uri="{FF2B5EF4-FFF2-40B4-BE49-F238E27FC236}">
                <a16:creationId xmlns:a16="http://schemas.microsoft.com/office/drawing/2014/main" id="{99E72734-EA4B-96FE-C4B2-592FC97D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0" y="5436889"/>
            <a:ext cx="12192000" cy="1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شروط الصلاة">
            <a:hlinkClick r:id="" action="ppaction://media"/>
            <a:extLst>
              <a:ext uri="{FF2B5EF4-FFF2-40B4-BE49-F238E27FC236}">
                <a16:creationId xmlns:a16="http://schemas.microsoft.com/office/drawing/2014/main" id="{5C42F6A6-3874-F0E1-C952-DCD36CC4864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234" y="643467"/>
            <a:ext cx="11535508" cy="5571065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A26588-EC6E-E28D-A045-C74320F5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182" y="168177"/>
            <a:ext cx="5257799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شروط الصــلاة 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EEA5ED-82ED-8BD5-A85F-A59D6A4C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1825625"/>
            <a:ext cx="11902438" cy="4351338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ar-SA" sz="7200" dirty="0">
                <a:solidFill>
                  <a:schemeClr val="accent2">
                    <a:lumMod val="75000"/>
                  </a:schemeClr>
                </a:solidFill>
              </a:rPr>
              <a:t>الشرطُ الأوَّلُ : </a:t>
            </a:r>
            <a:r>
              <a:rPr lang="ar-SA" sz="7200" dirty="0"/>
              <a:t>الإِســلام ُ</a:t>
            </a:r>
            <a:r>
              <a:rPr lang="ar-SA" sz="7200" dirty="0">
                <a:solidFill>
                  <a:schemeClr val="accent2">
                    <a:lumMod val="75000"/>
                  </a:schemeClr>
                </a:solidFill>
              </a:rPr>
              <a:t> , فلا تصح الصلاةُ بدونــه .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ar-SA" sz="7200" dirty="0">
                <a:solidFill>
                  <a:schemeClr val="accent2">
                    <a:lumMod val="75000"/>
                  </a:schemeClr>
                </a:solidFill>
              </a:rPr>
              <a:t>الشرطُ الثانِي : </a:t>
            </a:r>
            <a:r>
              <a:rPr lang="ar-SA" sz="7200" dirty="0"/>
              <a:t>التمييـز</a:t>
            </a:r>
            <a:r>
              <a:rPr lang="ar-SA" sz="7200" dirty="0">
                <a:solidFill>
                  <a:schemeClr val="accent2">
                    <a:lumMod val="75000"/>
                  </a:schemeClr>
                </a:solidFill>
              </a:rPr>
              <a:t>ُ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BCD2059-1325-3CBA-5573-106CE96D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90" y="163757"/>
            <a:ext cx="1329983" cy="13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3694F2-DDCF-4EA5-7B56-0D0E40CE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37" y="379804"/>
            <a:ext cx="11788726" cy="2209874"/>
          </a:xfrm>
        </p:spPr>
        <p:txBody>
          <a:bodyPr>
            <a:normAutofit/>
          </a:bodyPr>
          <a:lstStyle/>
          <a:p>
            <a:pPr algn="ctr"/>
            <a:r>
              <a:rPr lang="ar-SA" sz="7200" dirty="0"/>
              <a:t>طالبتي المجتهدة خلال دقيقة واحدة متى يؤمر الصغيــر بالصلاة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329CA9-437F-A10A-3358-C4F973D4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314" y="3429000"/>
            <a:ext cx="7316372" cy="22098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A" sz="7200" dirty="0">
                <a:solidFill>
                  <a:schemeClr val="accent2">
                    <a:lumMod val="75000"/>
                  </a:schemeClr>
                </a:solidFill>
              </a:rPr>
              <a:t>فلا يؤمر الصغير بالصلاة حتى يبلغ سبع سنين .  </a:t>
            </a:r>
          </a:p>
        </p:txBody>
      </p:sp>
      <p:sp>
        <p:nvSpPr>
          <p:cNvPr id="4" name="AutoShape 2" descr="ساعة زمنية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06A219C4-910A-A393-C768-397E3C8DE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E20129-6257-4A25-1A48-824726E7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598" y="2066191"/>
            <a:ext cx="4651717" cy="4651717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BA158880-A03C-35AB-19DB-3BF5622710C3}"/>
              </a:ext>
            </a:extLst>
          </p:cNvPr>
          <p:cNvCxnSpPr/>
          <p:nvPr/>
        </p:nvCxnSpPr>
        <p:spPr>
          <a:xfrm>
            <a:off x="3291840" y="2827606"/>
            <a:ext cx="5922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8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489</Words>
  <Application>Microsoft Office PowerPoint</Application>
  <PresentationFormat>شاشة عريضة</PresentationFormat>
  <Paragraphs>67</Paragraphs>
  <Slides>19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hafs</vt:lpstr>
      <vt:lpstr>JF Flat</vt:lpstr>
      <vt:lpstr>Wingdings</vt:lpstr>
      <vt:lpstr>نسق Office</vt:lpstr>
      <vt:lpstr>السلام عليكم ورحمة الله وبركاته  أهلاً وسهلاً بكم طالباتي العزيزات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شروط الصــلاة :</vt:lpstr>
      <vt:lpstr>طالبتي المجتهدة خلال دقيقة واحدة متى يؤمر الصغيــر بالصلاة .</vt:lpstr>
      <vt:lpstr>طالبتي المُجتهدة خلال قراءة الصورة , ما هو الشــرط الثالث و الرابع من شروط الصلاة . </vt:lpstr>
      <vt:lpstr>الشرطُ الخامسُ : إزالة النجاسة .</vt:lpstr>
      <vt:lpstr>عرض تقديمي في PowerPoint</vt:lpstr>
      <vt:lpstr>قَالَ رسُولُ الله صلى الله عليه وسلم : " رُفعَ القَلمُ عَن ثَلاثَةٍ " وذكرَ منهم : " الصغيـر حتى يكبرَ , وَ المجنونَ حتى يعقلَ "  أستخرجُ مِن الحديثَ من لا تجِبُ عليهم الصلاة :  </vt:lpstr>
      <vt:lpstr>قال اللهُ تعالى : ( يَا بَنِي آدَمَ خُذُوا زِينَتَكُمْ عِندَ كُلِّ مَسْجِدٍ ) أقرأُ الأيـة الكريمة و أستنتج منها العلاقةَ بينها و بينَ سترِ العورةِ في الصلاةِ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أهلاً وسهلاً بكم طالباتي العزيزات </dc:title>
  <dc:creator>خلود الغربي</dc:creator>
  <cp:lastModifiedBy>خلود الغربي</cp:lastModifiedBy>
  <cp:revision>18</cp:revision>
  <dcterms:created xsi:type="dcterms:W3CDTF">2025-10-12T18:12:50Z</dcterms:created>
  <dcterms:modified xsi:type="dcterms:W3CDTF">2025-10-12T20:00:18Z</dcterms:modified>
</cp:coreProperties>
</file>