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708" r:id="rId1"/>
  </p:sldMasterIdLst>
  <p:notesMasterIdLst>
    <p:notesMasterId r:id="rId14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6858000" cy="9144000" type="screen4x3"/>
  <p:notesSz cx="6858000" cy="9144000"/>
  <p:embeddedFontLst>
    <p:embeddedFont>
      <p:font typeface="(AH) Manal Black" panose="020B0604020202020204" charset="-78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3" d="100"/>
          <a:sy n="53" d="100"/>
        </p:scale>
        <p:origin x="2268" y="84"/>
      </p:cViewPr>
      <p:guideLst>
        <p:guide orient="horz" pos="2880"/>
        <p:guide pos="216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FF346D5-CBB5-4C98-A813-749DC73A41E5}" type="datetimeFigureOut">
              <a:rPr lang="ar-SA" smtClean="0"/>
              <a:t>23/06/44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489B68-8354-43A5-AEA6-EBE244C3DE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309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89B68-8354-43A5-AEA6-EBE244C3DE31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437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540001"/>
            <a:ext cx="5657850" cy="3458633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6096000"/>
            <a:ext cx="4846320" cy="1422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05B6-F33F-4FCE-BEF8-4BD5BE5CB570}" type="datetimeFigureOut">
              <a:rPr lang="ar-SA" smtClean="0"/>
              <a:t>23/06/44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81D2-5008-4F72-9C09-EECDC84D18A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05B6-F33F-4FCE-BEF8-4BD5BE5CB570}" type="datetimeFigureOut">
              <a:rPr lang="ar-SA" smtClean="0"/>
              <a:t>23/06/44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81D2-5008-4F72-9C09-EECDC84D18A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314450" cy="7802033"/>
          </a:xfrm>
        </p:spPr>
        <p:txBody>
          <a:bodyPr vert="eaVert" anchor="b" anchorCtr="0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05B6-F33F-4FCE-BEF8-4BD5BE5CB570}" type="datetimeFigureOut">
              <a:rPr lang="ar-SA" smtClean="0"/>
              <a:t>23/06/44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81D2-5008-4F72-9C09-EECDC84D18A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05B6-F33F-4FCE-BEF8-4BD5BE5CB570}" type="datetimeFigureOut">
              <a:rPr lang="ar-SA" smtClean="0"/>
              <a:t>23/06/44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81D2-5008-4F72-9C09-EECDC84D18A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7315200"/>
            <a:ext cx="5744765" cy="1557867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5137151"/>
            <a:ext cx="4601765" cy="217805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05B6-F33F-4FCE-BEF8-4BD5BE5CB570}" type="datetimeFigureOut">
              <a:rPr lang="ar-SA" smtClean="0"/>
              <a:t>23/06/44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81D2-5008-4F72-9C09-EECDC84D18A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048256"/>
            <a:ext cx="2743200" cy="6120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4700" y="2048256"/>
            <a:ext cx="2743200" cy="6120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05B6-F33F-4FCE-BEF8-4BD5BE5CB570}" type="datetimeFigureOut">
              <a:rPr lang="ar-SA" smtClean="0"/>
              <a:t>23/06/44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81D2-5008-4F72-9C09-EECDC84D18A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2743200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274320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14700" y="2046817"/>
            <a:ext cx="2743200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14700" y="2899833"/>
            <a:ext cx="274320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05B6-F33F-4FCE-BEF8-4BD5BE5CB570}" type="datetimeFigureOut">
              <a:rPr lang="ar-SA" smtClean="0"/>
              <a:t>23/06/44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81D2-5008-4F72-9C09-EECDC84D18A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05B6-F33F-4FCE-BEF8-4BD5BE5CB570}" type="datetimeFigureOut">
              <a:rPr lang="ar-SA" smtClean="0"/>
              <a:t>23/06/44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81D2-5008-4F72-9C09-EECDC84D18A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05B6-F33F-4FCE-BEF8-4BD5BE5CB570}" type="datetimeFigureOut">
              <a:rPr lang="ar-SA" smtClean="0"/>
              <a:t>23/06/44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81D2-5008-4F72-9C09-EECDC84D18A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7327392"/>
            <a:ext cx="5829300" cy="79248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8128000"/>
            <a:ext cx="5829301" cy="812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05B6-F33F-4FCE-BEF8-4BD5BE5CB570}" type="datetimeFigureOut">
              <a:rPr lang="ar-SA" smtClean="0"/>
              <a:t>23/06/44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81D2-5008-4F72-9C09-EECDC84D18AE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28600" y="508000"/>
            <a:ext cx="5829300" cy="6590453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14" y="7327037"/>
            <a:ext cx="5829300" cy="792835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343650" cy="731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314" y="8128000"/>
            <a:ext cx="5829300" cy="81686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05B6-F33F-4FCE-BEF8-4BD5BE5CB570}" type="datetimeFigureOut">
              <a:rPr lang="ar-SA" smtClean="0"/>
              <a:t>23/06/44</a:t>
            </a:fld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E681D2-5008-4F72-9C09-EECDC84D18AE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715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5715000" cy="640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43650" y="0"/>
            <a:ext cx="514350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43650" y="7315200"/>
            <a:ext cx="51435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98841" y="7531947"/>
            <a:ext cx="411480" cy="52832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9E681D2-5008-4F72-9C09-EECDC84D18AE}" type="slidenum">
              <a:rPr lang="ar-SA" smtClean="0"/>
              <a:t>‹#›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4999726" y="5505027"/>
            <a:ext cx="31563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4952314" y="2301240"/>
            <a:ext cx="325119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12105B6-F33F-4FCE-BEF8-4BD5BE5CB570}" type="datetimeFigureOut">
              <a:rPr lang="ar-SA" smtClean="0"/>
              <a:t>23/06/44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hyperlink" Target="https://t.me/Teacherhmdah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نتيجة بحث الصور عن اطارات للكتابة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2165178"/>
            <a:ext cx="6197674" cy="338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628800" y="3347864"/>
            <a:ext cx="475751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(AH) Manal Black" pitchFamily="2" charset="-78"/>
                <a:cs typeface="(AH) Manal Black" pitchFamily="2" charset="-78"/>
              </a:rPr>
              <a:t>أوراق عمل </a:t>
            </a:r>
          </a:p>
          <a:p>
            <a:pPr algn="ctr"/>
            <a:r>
              <a:rPr lang="ar-S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(AH) Manal Black" pitchFamily="2" charset="-78"/>
                <a:cs typeface="(AH) Manal Black" pitchFamily="2" charset="-78"/>
              </a:rPr>
              <a:t>مقرر منهج القرآن الكريم </a:t>
            </a:r>
          </a:p>
        </p:txBody>
      </p:sp>
      <p:pic>
        <p:nvPicPr>
          <p:cNvPr id="6148" name="Picture 4" descr="نتيجة بحث الصور عن صور قران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70" y="1547664"/>
            <a:ext cx="1205800" cy="104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نتيجة بحث الصور عن خيركم من تعلم"/>
          <p:cNvSpPr>
            <a:spLocks noChangeAspect="1" noChangeArrowheads="1"/>
          </p:cNvSpPr>
          <p:nvPr/>
        </p:nvSpPr>
        <p:spPr bwMode="auto">
          <a:xfrm>
            <a:off x="6637338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6152" name="Picture 8" descr="نتيجة بحث الصور عن خيركم من تعل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93" y="1259632"/>
            <a:ext cx="47625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1088433" y="5209754"/>
            <a:ext cx="5040560" cy="673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0070C0"/>
                </a:solidFill>
                <a:latin typeface="Al-QuranAlKareem" pitchFamily="2" charset="-78"/>
                <a:ea typeface="Al-QuranAlKareem" pitchFamily="2" charset="-78"/>
                <a:cs typeface="Al-QuranAlKareem" pitchFamily="2" charset="-78"/>
              </a:rPr>
              <a:t>الصف الثالث الابتدائي  </a:t>
            </a:r>
          </a:p>
          <a:p>
            <a:pPr algn="ctr"/>
            <a:r>
              <a:rPr lang="ar-SA" sz="3200" dirty="0">
                <a:solidFill>
                  <a:schemeClr val="tx1"/>
                </a:solidFill>
                <a:latin typeface="Al-QuranAlKareem" pitchFamily="2" charset="-78"/>
                <a:ea typeface="Al-QuranAlKareem" pitchFamily="2" charset="-78"/>
                <a:cs typeface="Al-QuranAlKareem" pitchFamily="2" charset="-78"/>
              </a:rPr>
              <a:t>الفصل الدراسي الثاني 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007AA9A3-787F-4248-AD20-E4A31002C619}"/>
              </a:ext>
            </a:extLst>
          </p:cNvPr>
          <p:cNvGrpSpPr/>
          <p:nvPr/>
        </p:nvGrpSpPr>
        <p:grpSpPr>
          <a:xfrm>
            <a:off x="3048985" y="7559690"/>
            <a:ext cx="3274878" cy="923330"/>
            <a:chOff x="3206439" y="8701583"/>
            <a:chExt cx="3274878" cy="923330"/>
          </a:xfrm>
        </p:grpSpPr>
        <p:sp>
          <p:nvSpPr>
            <p:cNvPr id="15" name="مستطيل 14">
              <a:extLst>
                <a:ext uri="{FF2B5EF4-FFF2-40B4-BE49-F238E27FC236}">
                  <a16:creationId xmlns:a16="http://schemas.microsoft.com/office/drawing/2014/main" id="{03CB83D7-A91C-4E1D-B581-2C19932C6556}"/>
                </a:ext>
              </a:extLst>
            </p:cNvPr>
            <p:cNvSpPr/>
            <p:nvPr/>
          </p:nvSpPr>
          <p:spPr>
            <a:xfrm>
              <a:off x="3501014" y="8809305"/>
              <a:ext cx="298030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4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cs typeface="(AH) Manal Bold" pitchFamily="2" charset="-78"/>
                </a:rPr>
                <a:t>أ.حمده الغامدي </a:t>
              </a:r>
            </a:p>
          </p:txBody>
        </p:sp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E151F91E-4AF1-4C83-BCF0-EF230C2728A6}"/>
                </a:ext>
              </a:extLst>
            </p:cNvPr>
            <p:cNvSpPr/>
            <p:nvPr/>
          </p:nvSpPr>
          <p:spPr>
            <a:xfrm>
              <a:off x="3206439" y="8701583"/>
              <a:ext cx="43954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cs typeface="(AH) Manal Bold" pitchFamily="2" charset="-78"/>
                </a:rPr>
                <a:t>و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007AA9A3-787F-4248-AD20-E4A31002C619}"/>
              </a:ext>
            </a:extLst>
          </p:cNvPr>
          <p:cNvGrpSpPr/>
          <p:nvPr/>
        </p:nvGrpSpPr>
        <p:grpSpPr>
          <a:xfrm>
            <a:off x="262442" y="6845199"/>
            <a:ext cx="4713708" cy="1530099"/>
            <a:chOff x="3613225" y="7987092"/>
            <a:chExt cx="4713708" cy="1530099"/>
          </a:xfrm>
        </p:grpSpPr>
        <p:sp>
          <p:nvSpPr>
            <p:cNvPr id="18" name="مستطيل 17">
              <a:extLst>
                <a:ext uri="{FF2B5EF4-FFF2-40B4-BE49-F238E27FC236}">
                  <a16:creationId xmlns:a16="http://schemas.microsoft.com/office/drawing/2014/main" id="{E151F91E-4AF1-4C83-BCF0-EF230C2728A6}"/>
                </a:ext>
              </a:extLst>
            </p:cNvPr>
            <p:cNvSpPr/>
            <p:nvPr/>
          </p:nvSpPr>
          <p:spPr>
            <a:xfrm>
              <a:off x="4833669" y="7987092"/>
              <a:ext cx="349326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4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cs typeface="(AH) Manal Bold" pitchFamily="2" charset="-78"/>
                </a:rPr>
                <a:t>إعداد المعلمتين   </a:t>
              </a:r>
            </a:p>
          </p:txBody>
        </p:sp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03CB83D7-A91C-4E1D-B581-2C19932C6556}"/>
                </a:ext>
              </a:extLst>
            </p:cNvPr>
            <p:cNvSpPr/>
            <p:nvPr/>
          </p:nvSpPr>
          <p:spPr>
            <a:xfrm>
              <a:off x="3613225" y="8809305"/>
              <a:ext cx="275588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4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cs typeface="(AH) Manal Bold" pitchFamily="2" charset="-78"/>
                </a:rPr>
                <a:t>أ.نورة المرواني  </a:t>
              </a:r>
            </a:p>
          </p:txBody>
        </p:sp>
      </p:grpSp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37" y="158181"/>
            <a:ext cx="1801311" cy="85092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20" y="160339"/>
            <a:ext cx="1477563" cy="970406"/>
          </a:xfrm>
          <a:prstGeom prst="rect">
            <a:avLst/>
          </a:prstGeom>
        </p:spPr>
      </p:pic>
      <p:sp>
        <p:nvSpPr>
          <p:cNvPr id="22" name="مستطيل مستدير الزوايا 21"/>
          <p:cNvSpPr/>
          <p:nvPr/>
        </p:nvSpPr>
        <p:spPr>
          <a:xfrm>
            <a:off x="46876" y="35496"/>
            <a:ext cx="6264698" cy="1153496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صورة 2">
            <a:hlinkClick r:id="rId7"/>
            <a:extLst>
              <a:ext uri="{FF2B5EF4-FFF2-40B4-BE49-F238E27FC236}">
                <a16:creationId xmlns:a16="http://schemas.microsoft.com/office/drawing/2014/main" id="{88D9D302-3DF1-4AB0-8F43-7F95A2312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64" y="151783"/>
            <a:ext cx="1364059" cy="112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231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03648"/>
            <a:ext cx="635872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502371" y="3923928"/>
            <a:ext cx="5256585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dirty="0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1- أكملي العبارات التالية :</a:t>
            </a:r>
          </a:p>
          <a:p>
            <a:r>
              <a:rPr lang="ar-SA" sz="24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1- النبي الذي أمرنا الله بالاقتداء به هو </a:t>
            </a:r>
            <a:r>
              <a:rPr lang="ar-SA" sz="20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................ </a:t>
            </a:r>
            <a:r>
              <a:rPr lang="ar-SA" sz="24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عليه السلام.</a:t>
            </a:r>
          </a:p>
          <a:p>
            <a:r>
              <a:rPr lang="ar-SA" sz="24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2 - ربنا لا تجعلنا فتنة    </a:t>
            </a:r>
            <a:r>
              <a:rPr lang="ar-SA" sz="20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...................</a:t>
            </a:r>
            <a:r>
              <a:rPr lang="ar-SA" sz="24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و</a:t>
            </a:r>
            <a:r>
              <a:rPr lang="ar-SA" sz="20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.......................</a:t>
            </a:r>
            <a:r>
              <a:rPr lang="ar-SA" sz="24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 ربنا.</a:t>
            </a:r>
          </a:p>
          <a:p>
            <a:r>
              <a:rPr lang="ar-SA" sz="24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3- سورة الممتحنة نزلت بعد الهجرة فهي سورة </a:t>
            </a:r>
            <a:r>
              <a:rPr lang="ar-SA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...........</a:t>
            </a:r>
            <a:r>
              <a:rPr lang="ar-SA" sz="24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446935" y="7596336"/>
            <a:ext cx="5882053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2- ماحكم محبة من يكفر بالله ؟</a:t>
            </a:r>
          </a:p>
          <a:p>
            <a:r>
              <a:rPr lang="ar-SA" sz="20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...........................................................</a:t>
            </a:r>
          </a:p>
        </p:txBody>
      </p:sp>
      <p:grpSp>
        <p:nvGrpSpPr>
          <p:cNvPr id="11" name="مجموعة 10"/>
          <p:cNvGrpSpPr/>
          <p:nvPr/>
        </p:nvGrpSpPr>
        <p:grpSpPr>
          <a:xfrm>
            <a:off x="64292" y="107504"/>
            <a:ext cx="6158058" cy="1112626"/>
            <a:chOff x="916038" y="160014"/>
            <a:chExt cx="5537298" cy="1112626"/>
          </a:xfrm>
        </p:grpSpPr>
        <p:sp>
          <p:nvSpPr>
            <p:cNvPr id="12" name="مستطيل 11"/>
            <p:cNvSpPr/>
            <p:nvPr/>
          </p:nvSpPr>
          <p:spPr>
            <a:xfrm>
              <a:off x="916038" y="696576"/>
              <a:ext cx="5472608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800" dirty="0">
                  <a:solidFill>
                    <a:srgbClr val="FF0000"/>
                  </a:solidFill>
                  <a:latin typeface="M-Saber" pitchFamily="2" charset="-78"/>
                  <a:cs typeface="M-Saber" pitchFamily="2" charset="-78"/>
                </a:rPr>
                <a:t>الموضوع: </a:t>
              </a:r>
              <a:r>
                <a:rPr lang="ar-SA" sz="2800" dirty="0">
                  <a:solidFill>
                    <a:srgbClr val="0070C0"/>
                  </a:solidFill>
                  <a:latin typeface="M-Saber" pitchFamily="2" charset="-78"/>
                  <a:cs typeface="M-Saber" pitchFamily="2" charset="-78"/>
                </a:rPr>
                <a:t>سورة الممتحنة  مدنية عدد آياتها 13 آية.</a:t>
              </a:r>
            </a:p>
          </p:txBody>
        </p:sp>
        <p:sp>
          <p:nvSpPr>
            <p:cNvPr id="13" name="مستطيل 12"/>
            <p:cNvSpPr/>
            <p:nvPr/>
          </p:nvSpPr>
          <p:spPr>
            <a:xfrm>
              <a:off x="980728" y="160014"/>
              <a:ext cx="5472608" cy="428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  <a:latin typeface="M-Saber" pitchFamily="2" charset="-78"/>
                  <a:cs typeface="M-Saber" pitchFamily="2" charset="-78"/>
                </a:rPr>
                <a:t>اسم الطالبة :</a:t>
              </a:r>
              <a:r>
                <a:rPr lang="ar-SA" sz="800" dirty="0">
                  <a:solidFill>
                    <a:schemeClr val="tx1"/>
                  </a:solidFill>
                </a:rPr>
                <a:t>........................................................................................................</a:t>
              </a:r>
              <a:r>
                <a:rPr lang="ar-SA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</a:p>
          </p:txBody>
        </p:sp>
      </p:grpSp>
      <p:sp>
        <p:nvSpPr>
          <p:cNvPr id="14" name="مستطيل مستدير الزوايا 13"/>
          <p:cNvSpPr/>
          <p:nvPr/>
        </p:nvSpPr>
        <p:spPr>
          <a:xfrm>
            <a:off x="64292" y="36320"/>
            <a:ext cx="6264698" cy="118463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3262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1547664"/>
            <a:ext cx="5693327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dirty="0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1- صلي الكلمة بمعناها الصحيح :</a:t>
            </a:r>
          </a:p>
        </p:txBody>
      </p:sp>
      <p:pic>
        <p:nvPicPr>
          <p:cNvPr id="4098" name="Picture 2" descr="نتيجة بحث الصور عن اطارات للكتاب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941" y="1475656"/>
            <a:ext cx="505912" cy="71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صورة ذات صلة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0" y="2339752"/>
            <a:ext cx="6120060" cy="209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980728" y="3203848"/>
            <a:ext cx="4535576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( وقذف)   -   ( لينةِ )  -  (خصاصةٌ) .</a:t>
            </a:r>
          </a:p>
        </p:txBody>
      </p:sp>
      <p:sp>
        <p:nvSpPr>
          <p:cNvPr id="4" name="سحابة 3"/>
          <p:cNvSpPr/>
          <p:nvPr/>
        </p:nvSpPr>
        <p:spPr>
          <a:xfrm>
            <a:off x="4449081" y="4661335"/>
            <a:ext cx="1618828" cy="936104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نخلة </a:t>
            </a:r>
          </a:p>
        </p:txBody>
      </p:sp>
      <p:sp>
        <p:nvSpPr>
          <p:cNvPr id="15" name="سحابة 14"/>
          <p:cNvSpPr/>
          <p:nvPr/>
        </p:nvSpPr>
        <p:spPr>
          <a:xfrm>
            <a:off x="2276872" y="4657515"/>
            <a:ext cx="2016223" cy="936104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حاجة وفقر</a:t>
            </a:r>
          </a:p>
        </p:txBody>
      </p:sp>
      <p:sp>
        <p:nvSpPr>
          <p:cNvPr id="16" name="سحابة 15"/>
          <p:cNvSpPr/>
          <p:nvPr/>
        </p:nvSpPr>
        <p:spPr>
          <a:xfrm>
            <a:off x="476673" y="4661335"/>
            <a:ext cx="1618828" cy="936104"/>
          </a:xfrm>
          <a:prstGeom prst="clou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ألقي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" y="5597437"/>
            <a:ext cx="6309319" cy="702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2- أكملي الجدول الآتي بالإجابة الصحيحة :</a:t>
            </a: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42662"/>
              </p:ext>
            </p:extLst>
          </p:nvPr>
        </p:nvGraphicFramePr>
        <p:xfrm>
          <a:off x="239240" y="6444208"/>
          <a:ext cx="6070080" cy="134289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01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9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8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848"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-Saber" pitchFamily="2" charset="-78"/>
                          <a:cs typeface="M-Saber" pitchFamily="2" charset="-78"/>
                        </a:rPr>
                        <a:t>  فضائل المهاجرين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-Saber" pitchFamily="2" charset="-78"/>
                          <a:cs typeface="M-Saber" pitchFamily="2" charset="-78"/>
                        </a:rPr>
                        <a:t>فضائل الأنصار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848">
                <a:tc>
                  <a:txBody>
                    <a:bodyPr/>
                    <a:lstStyle/>
                    <a:p>
                      <a:pPr rtl="1"/>
                      <a:r>
                        <a:rPr lang="ar-SA" sz="2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848">
                <a:tc>
                  <a:txBody>
                    <a:bodyPr/>
                    <a:lstStyle/>
                    <a:p>
                      <a:pPr rtl="1"/>
                      <a:r>
                        <a:rPr lang="ar-SA" sz="2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7" name="مجموعة 16"/>
          <p:cNvGrpSpPr/>
          <p:nvPr/>
        </p:nvGrpSpPr>
        <p:grpSpPr>
          <a:xfrm>
            <a:off x="189260" y="107504"/>
            <a:ext cx="5962395" cy="1108992"/>
            <a:chOff x="980728" y="160014"/>
            <a:chExt cx="5484929" cy="1108992"/>
          </a:xfrm>
        </p:grpSpPr>
        <p:sp>
          <p:nvSpPr>
            <p:cNvPr id="18" name="مستطيل 17"/>
            <p:cNvSpPr/>
            <p:nvPr/>
          </p:nvSpPr>
          <p:spPr>
            <a:xfrm>
              <a:off x="993049" y="692942"/>
              <a:ext cx="5472608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800" dirty="0">
                  <a:solidFill>
                    <a:srgbClr val="FF0000"/>
                  </a:solidFill>
                  <a:latin typeface="M-Saber" pitchFamily="2" charset="-78"/>
                  <a:cs typeface="M-Saber" pitchFamily="2" charset="-78"/>
                </a:rPr>
                <a:t>الموضوع: </a:t>
              </a:r>
              <a:r>
                <a:rPr lang="ar-SA" sz="2800" dirty="0">
                  <a:solidFill>
                    <a:srgbClr val="0070C0"/>
                  </a:solidFill>
                  <a:latin typeface="M-Saber" pitchFamily="2" charset="-78"/>
                  <a:cs typeface="M-Saber" pitchFamily="2" charset="-78"/>
                </a:rPr>
                <a:t>سورة الحشر مدنية عدد آياتها 24 آية.</a:t>
              </a:r>
            </a:p>
          </p:txBody>
        </p:sp>
        <p:sp>
          <p:nvSpPr>
            <p:cNvPr id="21" name="مستطيل 20"/>
            <p:cNvSpPr/>
            <p:nvPr/>
          </p:nvSpPr>
          <p:spPr>
            <a:xfrm>
              <a:off x="980728" y="160014"/>
              <a:ext cx="5472608" cy="428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800" dirty="0">
                  <a:solidFill>
                    <a:schemeClr val="tx1"/>
                  </a:solidFill>
                  <a:latin typeface="M-Saber" pitchFamily="2" charset="-78"/>
                  <a:cs typeface="M-Saber" pitchFamily="2" charset="-78"/>
                </a:rPr>
                <a:t>اسم الطالبة :</a:t>
              </a:r>
              <a:r>
                <a:rPr lang="ar-SA" sz="800" dirty="0">
                  <a:solidFill>
                    <a:schemeClr val="tx1"/>
                  </a:solidFill>
                  <a:latin typeface="M-Saber" pitchFamily="2" charset="-78"/>
                  <a:cs typeface="M-Saber" pitchFamily="2" charset="-78"/>
                </a:rPr>
                <a:t>........................................................................................................</a:t>
              </a:r>
              <a:r>
                <a:rPr lang="ar-SA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M-Saber" pitchFamily="2" charset="-78"/>
                  <a:cs typeface="M-Saber" pitchFamily="2" charset="-78"/>
                </a:rPr>
                <a:t> </a:t>
              </a:r>
            </a:p>
          </p:txBody>
        </p:sp>
      </p:grpSp>
      <p:sp>
        <p:nvSpPr>
          <p:cNvPr id="22" name="مستطيل مستدير الزوايا 21"/>
          <p:cNvSpPr/>
          <p:nvPr/>
        </p:nvSpPr>
        <p:spPr>
          <a:xfrm>
            <a:off x="44624" y="107504"/>
            <a:ext cx="6264698" cy="118463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1900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9240" y="1835696"/>
            <a:ext cx="617008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1- ما اسم المرأة التي كانت تجادل النبي صلى الله عليه وسلم ؟</a:t>
            </a:r>
          </a:p>
          <a:p>
            <a:r>
              <a:rPr lang="ar-SA" sz="2000" b="1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........................................................................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-18320" y="2735315"/>
            <a:ext cx="6252276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dirty="0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2- ضعي دائرة على الموضوعات التي شملتها السورة :</a:t>
            </a:r>
          </a:p>
          <a:p>
            <a:endParaRPr lang="ar-SA" sz="2400" dirty="0">
              <a:solidFill>
                <a:srgbClr val="FF0000"/>
              </a:solidFill>
              <a:latin typeface="M-Saber" pitchFamily="2" charset="-78"/>
              <a:cs typeface="M-Saber" pitchFamily="2" charset="-78"/>
            </a:endParaRPr>
          </a:p>
          <a:p>
            <a:r>
              <a:rPr lang="ar-SA" sz="20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 </a:t>
            </a:r>
            <a:r>
              <a:rPr lang="ar-SA" sz="2000" b="1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- </a:t>
            </a:r>
            <a:r>
              <a:rPr lang="ar-SA" sz="2800" b="1" dirty="0">
                <a:solidFill>
                  <a:schemeClr val="tx1"/>
                </a:solidFill>
                <a:latin typeface="M-Saber" pitchFamily="2" charset="-78"/>
                <a:cs typeface="Akhbar MT" pitchFamily="2" charset="-78"/>
              </a:rPr>
              <a:t>الغيبة         النجوى          الإنفاق            صفات المنافقين</a:t>
            </a:r>
          </a:p>
          <a:p>
            <a:r>
              <a:rPr lang="ar-SA" sz="2800" b="1" dirty="0">
                <a:solidFill>
                  <a:schemeClr val="tx1"/>
                </a:solidFill>
                <a:latin typeface="M-Saber" pitchFamily="2" charset="-78"/>
                <a:cs typeface="Akhbar MT" pitchFamily="2" charset="-78"/>
              </a:rPr>
              <a:t>آداب المجالس         الشح           الظهار            الوضوء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-218206" y="5456172"/>
            <a:ext cx="6480722" cy="1685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dirty="0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3- اختاري الاجابة الصحيحة فيما يلي : </a:t>
            </a:r>
          </a:p>
          <a:p>
            <a:r>
              <a:rPr lang="ar-SA" sz="2800" b="1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1ـ بينت الآيات كفارة ( الحلف _ الظهار ) </a:t>
            </a:r>
          </a:p>
          <a:p>
            <a:r>
              <a:rPr lang="ar-SA" sz="2800" b="1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2ـ النجوى هي :</a:t>
            </a:r>
          </a:p>
          <a:p>
            <a:r>
              <a:rPr lang="ar-SA" sz="2800" b="1" dirty="0">
                <a:solidFill>
                  <a:schemeClr val="tx1"/>
                </a:solidFill>
                <a:latin typeface="M-Saber" pitchFamily="2" charset="-78"/>
              </a:rPr>
              <a:t> ( ما يحدث به سراُ بين اثنين فصاعداً _ ما يتحدث به الانسان مع نفسه).</a:t>
            </a:r>
          </a:p>
          <a:p>
            <a:endParaRPr lang="ar-SA" sz="2000" b="1" dirty="0">
              <a:solidFill>
                <a:schemeClr val="tx1"/>
              </a:solidFill>
              <a:latin typeface="M-Saber" pitchFamily="2" charset="-78"/>
              <a:cs typeface="M-Saber" pitchFamily="2" charset="-78"/>
            </a:endParaRPr>
          </a:p>
          <a:p>
            <a:r>
              <a:rPr lang="ar-SA" sz="2800" b="1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3ـ أشد الناس خطورة على المؤمنين</a:t>
            </a:r>
          </a:p>
          <a:p>
            <a:r>
              <a:rPr lang="ar-SA" sz="2800" b="1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 ( المنافقين _ الكافرون ) .</a:t>
            </a:r>
          </a:p>
          <a:p>
            <a:r>
              <a:rPr lang="ar-SA" sz="2800" b="1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4 ـ التوكل على الله  هو ( التسليم _ الاستعانة ).</a:t>
            </a:r>
          </a:p>
        </p:txBody>
      </p:sp>
      <p:pic>
        <p:nvPicPr>
          <p:cNvPr id="5122" name="Picture 2" descr="نتيجة بحث الصور عن اطارات للكتاب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0" y="1364146"/>
            <a:ext cx="663008" cy="75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نتيجة بحث الصور عن اطارات للكتابة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54" y="4328334"/>
            <a:ext cx="940247" cy="94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صورة ذات صلة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4" b="13905"/>
          <a:stretch/>
        </p:blipFill>
        <p:spPr bwMode="auto">
          <a:xfrm>
            <a:off x="73478" y="8077477"/>
            <a:ext cx="916860" cy="94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مجموعة 12"/>
          <p:cNvGrpSpPr/>
          <p:nvPr/>
        </p:nvGrpSpPr>
        <p:grpSpPr>
          <a:xfrm>
            <a:off x="676982" y="179512"/>
            <a:ext cx="5537298" cy="1112626"/>
            <a:chOff x="916038" y="160014"/>
            <a:chExt cx="5537298" cy="1112626"/>
          </a:xfrm>
        </p:grpSpPr>
        <p:sp>
          <p:nvSpPr>
            <p:cNvPr id="14" name="مستطيل 13"/>
            <p:cNvSpPr/>
            <p:nvPr/>
          </p:nvSpPr>
          <p:spPr>
            <a:xfrm>
              <a:off x="916038" y="696576"/>
              <a:ext cx="5472608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dirty="0">
                  <a:solidFill>
                    <a:srgbClr val="FF0000"/>
                  </a:solidFill>
                  <a:latin typeface="M-Saber" pitchFamily="2" charset="-78"/>
                  <a:cs typeface="M-Saber" pitchFamily="2" charset="-78"/>
                </a:rPr>
                <a:t>الموضوع: </a:t>
              </a:r>
              <a:r>
                <a:rPr lang="ar-SA" sz="2400" dirty="0">
                  <a:solidFill>
                    <a:srgbClr val="0070C0"/>
                  </a:solidFill>
                  <a:latin typeface="M-Saber" pitchFamily="2" charset="-78"/>
                  <a:cs typeface="M-Saber" pitchFamily="2" charset="-78"/>
                </a:rPr>
                <a:t>سورة المجادلة مدنية عدد آياتها 22 آية.</a:t>
              </a:r>
            </a:p>
          </p:txBody>
        </p:sp>
        <p:sp>
          <p:nvSpPr>
            <p:cNvPr id="15" name="مستطيل 14"/>
            <p:cNvSpPr/>
            <p:nvPr/>
          </p:nvSpPr>
          <p:spPr>
            <a:xfrm>
              <a:off x="980728" y="160014"/>
              <a:ext cx="5472608" cy="428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800" dirty="0">
                  <a:solidFill>
                    <a:schemeClr val="tx1"/>
                  </a:solidFill>
                  <a:latin typeface="M-Saber" pitchFamily="2" charset="-78"/>
                  <a:cs typeface="M-Saber" pitchFamily="2" charset="-78"/>
                </a:rPr>
                <a:t>اسم الطالبة :</a:t>
              </a:r>
              <a:r>
                <a:rPr lang="ar-SA" sz="800" dirty="0">
                  <a:solidFill>
                    <a:schemeClr val="tx1"/>
                  </a:solidFill>
                  <a:latin typeface="M-Saber" pitchFamily="2" charset="-78"/>
                  <a:cs typeface="M-Saber" pitchFamily="2" charset="-78"/>
                </a:rPr>
                <a:t>........................................................................................................</a:t>
              </a:r>
              <a:r>
                <a:rPr lang="ar-SA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M-Saber" pitchFamily="2" charset="-78"/>
                  <a:cs typeface="M-Saber" pitchFamily="2" charset="-78"/>
                </a:rPr>
                <a:t> </a:t>
              </a:r>
            </a:p>
          </p:txBody>
        </p:sp>
      </p:grpSp>
      <p:sp>
        <p:nvSpPr>
          <p:cNvPr id="6" name="مستطيل مستدير الزوايا 5"/>
          <p:cNvSpPr/>
          <p:nvPr/>
        </p:nvSpPr>
        <p:spPr>
          <a:xfrm>
            <a:off x="44624" y="107504"/>
            <a:ext cx="6264698" cy="118463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316BD3DA-89A0-437A-8BC5-F35FDDFCF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" y="238800"/>
            <a:ext cx="1364059" cy="112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939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ايطارات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6676233"/>
            <a:ext cx="720080" cy="77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-387424" y="1644385"/>
            <a:ext cx="674136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1- أكمل الفراغات في ما يأتي : </a:t>
            </a:r>
          </a:p>
          <a:p>
            <a:r>
              <a:rPr lang="ar-SA" sz="28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1ـ الكافرون لهم</a:t>
            </a:r>
          </a:p>
          <a:p>
            <a:r>
              <a:rPr lang="ar-SA" sz="28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 1</a:t>
            </a:r>
            <a:r>
              <a:rPr lang="ar-SA" sz="32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.</a:t>
            </a:r>
            <a:r>
              <a:rPr lang="ar-SA" sz="9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........................................................</a:t>
            </a:r>
            <a:r>
              <a:rPr lang="ar-SA" sz="28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2.</a:t>
            </a:r>
            <a:r>
              <a:rPr lang="ar-SA" sz="9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..........................................................</a:t>
            </a:r>
            <a:r>
              <a:rPr lang="ar-SA" sz="28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 3.</a:t>
            </a:r>
            <a:r>
              <a:rPr lang="ar-SA" sz="9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..........................................................   </a:t>
            </a:r>
          </a:p>
          <a:p>
            <a:r>
              <a:rPr lang="ar-SA" sz="28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جزاء كفرهم .</a:t>
            </a:r>
          </a:p>
          <a:p>
            <a:pPr lvl="0"/>
            <a:r>
              <a:rPr lang="ar-SA" sz="28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2ـ  ذكر الله المؤمنين بأنهم يطعمون الطعام على حبه </a:t>
            </a:r>
            <a:r>
              <a:rPr lang="ar-SA" sz="2800" dirty="0">
                <a:solidFill>
                  <a:prstClr val="black"/>
                </a:solidFill>
                <a:latin typeface="M-Saber" pitchFamily="2" charset="-78"/>
                <a:cs typeface="M-Saber" pitchFamily="2" charset="-78"/>
              </a:rPr>
              <a:t> 1</a:t>
            </a:r>
            <a:r>
              <a:rPr lang="ar-SA" sz="3200" dirty="0">
                <a:solidFill>
                  <a:prstClr val="black"/>
                </a:solidFill>
                <a:latin typeface="M-Saber" pitchFamily="2" charset="-78"/>
                <a:cs typeface="M-Saber" pitchFamily="2" charset="-78"/>
              </a:rPr>
              <a:t>.</a:t>
            </a:r>
            <a:r>
              <a:rPr lang="ar-SA" sz="900" dirty="0">
                <a:solidFill>
                  <a:prstClr val="black"/>
                </a:solidFill>
                <a:latin typeface="M-Saber" pitchFamily="2" charset="-78"/>
                <a:cs typeface="M-Saber" pitchFamily="2" charset="-78"/>
              </a:rPr>
              <a:t>........................................................</a:t>
            </a:r>
            <a:r>
              <a:rPr lang="ar-SA" sz="2800" dirty="0">
                <a:solidFill>
                  <a:prstClr val="black"/>
                </a:solidFill>
                <a:latin typeface="M-Saber" pitchFamily="2" charset="-78"/>
                <a:cs typeface="M-Saber" pitchFamily="2" charset="-78"/>
              </a:rPr>
              <a:t>2.</a:t>
            </a:r>
            <a:r>
              <a:rPr lang="ar-SA" sz="900" dirty="0">
                <a:solidFill>
                  <a:prstClr val="black"/>
                </a:solidFill>
                <a:latin typeface="M-Saber" pitchFamily="2" charset="-78"/>
                <a:cs typeface="M-Saber" pitchFamily="2" charset="-78"/>
              </a:rPr>
              <a:t>..........................................................</a:t>
            </a:r>
            <a:r>
              <a:rPr lang="ar-SA" sz="2800" dirty="0">
                <a:solidFill>
                  <a:prstClr val="black"/>
                </a:solidFill>
                <a:latin typeface="M-Saber" pitchFamily="2" charset="-78"/>
                <a:cs typeface="M-Saber" pitchFamily="2" charset="-78"/>
              </a:rPr>
              <a:t> 3.</a:t>
            </a:r>
            <a:r>
              <a:rPr lang="ar-SA" sz="900" dirty="0">
                <a:solidFill>
                  <a:prstClr val="black"/>
                </a:solidFill>
                <a:latin typeface="M-Saber" pitchFamily="2" charset="-78"/>
                <a:cs typeface="M-Saber" pitchFamily="2" charset="-78"/>
              </a:rPr>
              <a:t>..........................................................   </a:t>
            </a:r>
          </a:p>
          <a:p>
            <a:r>
              <a:rPr lang="ar-SA" sz="28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3ـ العين التي في الجنة تسمى </a:t>
            </a:r>
            <a:r>
              <a:rPr lang="ar-SA" sz="8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........................................................................................................................</a:t>
            </a:r>
          </a:p>
          <a:p>
            <a:endParaRPr lang="ar-SA" sz="2000" dirty="0">
              <a:solidFill>
                <a:schemeClr val="tx1"/>
              </a:solidFill>
              <a:latin typeface="M-Saber" pitchFamily="2" charset="-78"/>
              <a:cs typeface="M-Saber" pitchFamily="2" charset="-78"/>
            </a:endParaRPr>
          </a:p>
          <a:p>
            <a:endParaRPr lang="ar-SA" sz="2000" dirty="0">
              <a:solidFill>
                <a:schemeClr val="tx1"/>
              </a:solidFill>
              <a:latin typeface="M-Saber" pitchFamily="2" charset="-78"/>
              <a:cs typeface="M-Saber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10332" y="4293118"/>
            <a:ext cx="6243613" cy="68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2- يا حاملة القلم المبدع رتبي الكلمات لتكوني جملاً لتعطيك معلومات عن السورة :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-99392" y="5160993"/>
            <a:ext cx="6488038" cy="2628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200000"/>
              </a:lnSpc>
            </a:pPr>
            <a:r>
              <a:rPr lang="ar-SA" sz="28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1ـ الوفاء , المؤمن , من , بالنذر , صفات </a:t>
            </a:r>
          </a:p>
          <a:p>
            <a:pPr lvl="0">
              <a:lnSpc>
                <a:spcPct val="200000"/>
              </a:lnSpc>
            </a:pPr>
            <a:r>
              <a:rPr lang="ar-SA" sz="800" dirty="0">
                <a:solidFill>
                  <a:srgbClr val="0070C0"/>
                </a:solidFill>
                <a:latin typeface="M-Saber" pitchFamily="2" charset="-78"/>
                <a:cs typeface="M-Saber" pitchFamily="2" charset="-78"/>
              </a:rPr>
              <a:t>...................................................................................................................................................................................................</a:t>
            </a:r>
            <a:endParaRPr lang="ar-SA" sz="2800" dirty="0">
              <a:solidFill>
                <a:schemeClr val="tx1"/>
              </a:solidFill>
              <a:latin typeface="M-Saber" pitchFamily="2" charset="-78"/>
              <a:cs typeface="M-Saber" pitchFamily="2" charset="-78"/>
            </a:endParaRPr>
          </a:p>
          <a:p>
            <a:pPr>
              <a:lnSpc>
                <a:spcPct val="200000"/>
              </a:lnSpc>
            </a:pPr>
            <a:r>
              <a:rPr lang="ar-SA" sz="28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2ـ الصابرين , الجنة , جزاء , عند , الله </a:t>
            </a:r>
          </a:p>
          <a:p>
            <a:pPr lvl="0">
              <a:lnSpc>
                <a:spcPct val="200000"/>
              </a:lnSpc>
            </a:pPr>
            <a:r>
              <a:rPr lang="ar-SA" sz="800" dirty="0">
                <a:solidFill>
                  <a:srgbClr val="0070C0"/>
                </a:solidFill>
                <a:latin typeface="M-Saber" pitchFamily="2" charset="-78"/>
                <a:cs typeface="M-Saber" pitchFamily="2" charset="-78"/>
              </a:rPr>
              <a:t>...................................................................................................................................................................................................</a:t>
            </a:r>
          </a:p>
          <a:p>
            <a:pPr>
              <a:lnSpc>
                <a:spcPct val="200000"/>
              </a:lnSpc>
            </a:pPr>
            <a:r>
              <a:rPr lang="ar-SA" sz="28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3ـ عند , من , القرآن الكريم , منزل , الله </a:t>
            </a:r>
          </a:p>
          <a:p>
            <a:pPr>
              <a:lnSpc>
                <a:spcPct val="200000"/>
              </a:lnSpc>
            </a:pPr>
            <a:r>
              <a:rPr lang="ar-SA" sz="800" dirty="0">
                <a:solidFill>
                  <a:srgbClr val="0070C0"/>
                </a:solidFill>
                <a:latin typeface="M-Saber" pitchFamily="2" charset="-78"/>
                <a:cs typeface="M-Saber" pitchFamily="2" charset="-78"/>
              </a:rPr>
              <a:t>...................................................................................................................................................................................................</a:t>
            </a:r>
          </a:p>
          <a:p>
            <a:pPr>
              <a:lnSpc>
                <a:spcPct val="200000"/>
              </a:lnSpc>
            </a:pP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24484" y="7812360"/>
            <a:ext cx="576064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3- ماذا أعد الله للظالمين يوم القيامة ؟</a:t>
            </a:r>
          </a:p>
          <a:p>
            <a:pPr algn="ctr"/>
            <a:r>
              <a:rPr lang="ar-SA" sz="800" dirty="0">
                <a:solidFill>
                  <a:schemeClr val="tx1"/>
                </a:solidFill>
              </a:rPr>
              <a:t>............................................................................................................................................................................................</a:t>
            </a:r>
          </a:p>
        </p:txBody>
      </p:sp>
      <p:grpSp>
        <p:nvGrpSpPr>
          <p:cNvPr id="2" name="مجموعة 1"/>
          <p:cNvGrpSpPr/>
          <p:nvPr/>
        </p:nvGrpSpPr>
        <p:grpSpPr>
          <a:xfrm>
            <a:off x="44624" y="160014"/>
            <a:ext cx="6264698" cy="1004799"/>
            <a:chOff x="896958" y="160014"/>
            <a:chExt cx="5412364" cy="1004799"/>
          </a:xfrm>
        </p:grpSpPr>
        <p:sp>
          <p:nvSpPr>
            <p:cNvPr id="5" name="مستطيل 4"/>
            <p:cNvSpPr/>
            <p:nvPr/>
          </p:nvSpPr>
          <p:spPr>
            <a:xfrm>
              <a:off x="896958" y="588749"/>
              <a:ext cx="5412364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800" dirty="0">
                  <a:solidFill>
                    <a:srgbClr val="FF0000"/>
                  </a:solidFill>
                  <a:latin typeface="M-Saber" pitchFamily="2" charset="-78"/>
                  <a:cs typeface="M-Saber" pitchFamily="2" charset="-78"/>
                </a:rPr>
                <a:t>الموضوع: </a:t>
              </a:r>
              <a:r>
                <a:rPr lang="ar-SA" sz="2800" dirty="0">
                  <a:solidFill>
                    <a:srgbClr val="0070C0"/>
                  </a:solidFill>
                  <a:latin typeface="M-Saber" pitchFamily="2" charset="-78"/>
                  <a:cs typeface="M-Saber" pitchFamily="2" charset="-78"/>
                </a:rPr>
                <a:t>سورة الانسان مدنية عدد آياتها 21آية.</a:t>
              </a:r>
            </a:p>
          </p:txBody>
        </p:sp>
        <p:sp>
          <p:nvSpPr>
            <p:cNvPr id="11" name="مستطيل 10"/>
            <p:cNvSpPr/>
            <p:nvPr/>
          </p:nvSpPr>
          <p:spPr>
            <a:xfrm>
              <a:off x="980728" y="160014"/>
              <a:ext cx="5304396" cy="428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800" dirty="0">
                  <a:solidFill>
                    <a:schemeClr val="tx1"/>
                  </a:solidFill>
                  <a:latin typeface="M-Saber" pitchFamily="2" charset="-78"/>
                  <a:cs typeface="M-Saber" pitchFamily="2" charset="-78"/>
                </a:rPr>
                <a:t>اسم الطالبة :</a:t>
              </a:r>
              <a:r>
                <a:rPr lang="ar-SA" sz="800" dirty="0">
                  <a:solidFill>
                    <a:schemeClr val="tx1"/>
                  </a:solidFill>
                </a:rPr>
                <a:t>........................................................................................................</a:t>
              </a:r>
              <a:r>
                <a:rPr lang="ar-SA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</a:p>
          </p:txBody>
        </p:sp>
      </p:grpSp>
      <p:sp>
        <p:nvSpPr>
          <p:cNvPr id="13" name="مستطيل مستدير الزوايا 12"/>
          <p:cNvSpPr/>
          <p:nvPr/>
        </p:nvSpPr>
        <p:spPr>
          <a:xfrm>
            <a:off x="46876" y="35496"/>
            <a:ext cx="6264698" cy="115349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5213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4624" y="1460697"/>
            <a:ext cx="6316533" cy="1457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250000"/>
              </a:lnSpc>
            </a:pPr>
            <a:r>
              <a:rPr lang="ar-SA" dirty="0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1-أيتها الكاتبة المبدعة سجلي لنا بأسلوبك في حدود سطرين ماذا يحدث من تغيرات يوم القيامة ؟</a:t>
            </a:r>
          </a:p>
          <a:p>
            <a:pPr algn="ctr">
              <a:lnSpc>
                <a:spcPct val="250000"/>
              </a:lnSpc>
            </a:pPr>
            <a:r>
              <a:rPr lang="ar-SA" sz="800" dirty="0">
                <a:solidFill>
                  <a:schemeClr val="tx1"/>
                </a:solidFill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21145" y="3923928"/>
            <a:ext cx="6231443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lnSpc>
                <a:spcPct val="200000"/>
              </a:lnSpc>
            </a:pPr>
            <a:r>
              <a:rPr lang="ar-SA" sz="2000" dirty="0">
                <a:solidFill>
                  <a:schemeClr val="tx1"/>
                </a:solidFill>
                <a:latin typeface="Al-QuranAlKareem" pitchFamily="2" charset="-78"/>
                <a:ea typeface="Al-QuranAlKareem" pitchFamily="2" charset="-78"/>
                <a:cs typeface="Al-QuranAlKareem" pitchFamily="2" charset="-78"/>
              </a:rPr>
              <a:t>كَلَّا بَلْ تُحِبُّونَ الْعَاجِلَةَ (20) وَتَذَرُونَ الْآخِرَةَ (21) .........................(22) إِلَى رَبِّهَا نَاظِرَةٌ (23) وَوُجُوهٌ يَوْمَئِذٍ </a:t>
            </a:r>
            <a:r>
              <a:rPr lang="ar-SA" sz="2000" dirty="0" err="1">
                <a:solidFill>
                  <a:schemeClr val="tx1"/>
                </a:solidFill>
                <a:latin typeface="Al-QuranAlKareem" pitchFamily="2" charset="-78"/>
                <a:ea typeface="Al-QuranAlKareem" pitchFamily="2" charset="-78"/>
                <a:cs typeface="Al-QuranAlKareem" pitchFamily="2" charset="-78"/>
              </a:rPr>
              <a:t>بَاسِرَةٌ</a:t>
            </a:r>
            <a:r>
              <a:rPr lang="ar-SA" sz="2000" dirty="0">
                <a:solidFill>
                  <a:schemeClr val="tx1"/>
                </a:solidFill>
                <a:latin typeface="Al-QuranAlKareem" pitchFamily="2" charset="-78"/>
                <a:ea typeface="Al-QuranAlKareem" pitchFamily="2" charset="-78"/>
                <a:cs typeface="Al-QuranAlKareem" pitchFamily="2" charset="-78"/>
              </a:rPr>
              <a:t> (24) تَظُنُّ أَنْ يُفْعَلَ بِهَا فَاقِرَةٌ (25) ....................................(26) وَقِيلَ مَنْ رَاقٍ (27) وَظَنَّ أَنَّهُ الْفِرَاقُ (28) ...................................................(29) إِلَى رَبِّكَ يَوْمَئِذٍ الْمَسَاقُ (30) ......................................................(31) وَلَكِنْ كَذَّبَ وَتَوَلَّى (32) ثُمَّ ذَهَبَ إِلَى أَهْلِهِ يَتَمَطَّى (33)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0" y="6660232"/>
            <a:ext cx="6388646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dirty="0">
                <a:solidFill>
                  <a:srgbClr val="FF0000"/>
                </a:solidFill>
                <a:latin typeface="Al-QuranAlKareem" pitchFamily="2" charset="-78"/>
                <a:ea typeface="Al-QuranAlKareem" pitchFamily="2" charset="-78"/>
                <a:cs typeface="Al-QuranAlKareem" pitchFamily="2" charset="-78"/>
              </a:rPr>
              <a:t>3- فكري يا صغيرتي في الكلمة التي تكررت في السورة مرتين ؟</a:t>
            </a:r>
          </a:p>
          <a:p>
            <a:pPr algn="ctr"/>
            <a:endParaRPr lang="ar-SA" sz="800" dirty="0">
              <a:solidFill>
                <a:schemeClr val="tx1"/>
              </a:solidFill>
            </a:endParaRPr>
          </a:p>
          <a:p>
            <a:pPr algn="ctr"/>
            <a:endParaRPr lang="ar-SA" sz="800" dirty="0">
              <a:solidFill>
                <a:schemeClr val="tx1"/>
              </a:solidFill>
            </a:endParaRPr>
          </a:p>
          <a:p>
            <a:pPr algn="ctr"/>
            <a:r>
              <a:rPr lang="ar-SA" sz="800" dirty="0">
                <a:solidFill>
                  <a:schemeClr val="tx1"/>
                </a:solidFill>
              </a:rPr>
              <a:t>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pic>
        <p:nvPicPr>
          <p:cNvPr id="2056" name="Picture 8" descr="نتيجة بحث الصور عن نجو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5" y="6412117"/>
            <a:ext cx="576064" cy="41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صورة ذات صل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6" y="443889"/>
            <a:ext cx="1077863" cy="54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499462" y="594264"/>
            <a:ext cx="580986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الموضوع: </a:t>
            </a:r>
            <a:r>
              <a:rPr lang="ar-SA" sz="2800" dirty="0">
                <a:solidFill>
                  <a:srgbClr val="0070C0"/>
                </a:solidFill>
                <a:latin typeface="M-Saber" pitchFamily="2" charset="-78"/>
                <a:cs typeface="M-Saber" pitchFamily="2" charset="-78"/>
              </a:rPr>
              <a:t>سورة القيامة مكية عدد آياتها 40آية.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980728" y="160014"/>
            <a:ext cx="5328592" cy="428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اسم الطالبة :</a:t>
            </a:r>
            <a:r>
              <a:rPr lang="ar-SA" sz="800" dirty="0">
                <a:solidFill>
                  <a:schemeClr val="tx1"/>
                </a:solidFill>
              </a:rPr>
              <a:t>........................................................................................................</a:t>
            </a:r>
            <a:r>
              <a:rPr lang="ar-S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44624" y="107504"/>
            <a:ext cx="6264698" cy="118463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36056" y="2411760"/>
            <a:ext cx="6316533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250000"/>
              </a:lnSpc>
            </a:pPr>
            <a:r>
              <a:rPr lang="ar-SA" dirty="0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2- أكملي الآيات في </a:t>
            </a:r>
            <a:r>
              <a:rPr lang="ar-SA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الفراغ  </a:t>
            </a:r>
            <a:r>
              <a:rPr lang="ar-SA" dirty="0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:-</a:t>
            </a:r>
            <a:endParaRPr lang="ar-SA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8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نتيجة بحث الصور عن نجو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0" y="5436096"/>
            <a:ext cx="6275100" cy="33843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764703" y="1403648"/>
            <a:ext cx="561662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dirty="0">
                <a:solidFill>
                  <a:srgbClr val="FF0000"/>
                </a:solidFill>
                <a:latin typeface="Al-QuranAlKareem" pitchFamily="2" charset="-78"/>
                <a:ea typeface="Al-QuranAlKareem" pitchFamily="2" charset="-78"/>
                <a:cs typeface="Al-QuranAlKareem" pitchFamily="2" charset="-78"/>
              </a:rPr>
              <a:t>1- صلي الكلمة بما يناسبها :</a:t>
            </a:r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57281"/>
              </p:ext>
            </p:extLst>
          </p:nvPr>
        </p:nvGraphicFramePr>
        <p:xfrm>
          <a:off x="260648" y="2896262"/>
          <a:ext cx="6015548" cy="197401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007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7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308">
                <a:tc>
                  <a:txBody>
                    <a:bodyPr/>
                    <a:lstStyle/>
                    <a:p>
                      <a:pPr rtl="1"/>
                      <a:r>
                        <a:rPr lang="ar-SA" sz="1900" dirty="0">
                          <a:latin typeface="M-Saber" pitchFamily="2" charset="-78"/>
                          <a:cs typeface="M-Saber" pitchFamily="2" charset="-78"/>
                        </a:rPr>
                        <a:t>(لم</a:t>
                      </a:r>
                      <a:r>
                        <a:rPr lang="ar-SA" sz="1900" baseline="0" dirty="0">
                          <a:latin typeface="M-Saber" pitchFamily="2" charset="-78"/>
                          <a:cs typeface="M-Saber" pitchFamily="2" charset="-78"/>
                        </a:rPr>
                        <a:t>  تحرم )</a:t>
                      </a:r>
                      <a:endParaRPr lang="ar-SA" sz="1900" dirty="0">
                        <a:solidFill>
                          <a:schemeClr val="tx1"/>
                        </a:solidFill>
                        <a:latin typeface="M-Saber" pitchFamily="2" charset="-78"/>
                        <a:cs typeface="M-Sabe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900" dirty="0">
                          <a:latin typeface="M-Saber" pitchFamily="2" charset="-78"/>
                          <a:cs typeface="M-Saber" pitchFamily="2" charset="-78"/>
                        </a:rPr>
                        <a:t>في الدين بأن</a:t>
                      </a:r>
                      <a:r>
                        <a:rPr lang="ar-SA" sz="1900" baseline="0" dirty="0">
                          <a:latin typeface="M-Saber" pitchFamily="2" charset="-78"/>
                          <a:cs typeface="M-Saber" pitchFamily="2" charset="-78"/>
                        </a:rPr>
                        <a:t> كانتا على غير دين زوجيهما.</a:t>
                      </a:r>
                      <a:endParaRPr lang="ar-SA" sz="1900" dirty="0">
                        <a:solidFill>
                          <a:schemeClr val="tx1"/>
                        </a:solidFill>
                        <a:latin typeface="M-Saber" pitchFamily="2" charset="-78"/>
                        <a:cs typeface="M-Sabe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485">
                <a:tc>
                  <a:txBody>
                    <a:bodyPr/>
                    <a:lstStyle/>
                    <a:p>
                      <a:pPr rtl="1"/>
                      <a:r>
                        <a:rPr lang="ar-SA" sz="1900" dirty="0">
                          <a:latin typeface="M-Saber" pitchFamily="2" charset="-78"/>
                          <a:cs typeface="M-Saber" pitchFamily="2" charset="-78"/>
                        </a:rPr>
                        <a:t>(</a:t>
                      </a:r>
                      <a:r>
                        <a:rPr lang="ar-SA" sz="1900" baseline="0" dirty="0">
                          <a:latin typeface="M-Saber" pitchFamily="2" charset="-78"/>
                          <a:cs typeface="M-Saber" pitchFamily="2" charset="-78"/>
                        </a:rPr>
                        <a:t> صغت )</a:t>
                      </a:r>
                      <a:endParaRPr lang="ar-SA" sz="1900" b="1" dirty="0">
                        <a:solidFill>
                          <a:schemeClr val="tx1"/>
                        </a:solidFill>
                        <a:latin typeface="M-Saber" pitchFamily="2" charset="-78"/>
                        <a:cs typeface="M-Sabe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900" dirty="0">
                          <a:latin typeface="M-Saber" pitchFamily="2" charset="-78"/>
                          <a:cs typeface="M-Saber" pitchFamily="2" charset="-78"/>
                        </a:rPr>
                        <a:t>لم تمنع نفسك </a:t>
                      </a:r>
                      <a:endParaRPr lang="ar-SA" sz="1900" b="1" dirty="0">
                        <a:solidFill>
                          <a:schemeClr val="tx1"/>
                        </a:solidFill>
                        <a:latin typeface="M-Saber" pitchFamily="2" charset="-78"/>
                        <a:cs typeface="M-Sabe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485">
                <a:tc>
                  <a:txBody>
                    <a:bodyPr/>
                    <a:lstStyle/>
                    <a:p>
                      <a:pPr rtl="1"/>
                      <a:r>
                        <a:rPr lang="ar-SA" sz="1900" dirty="0">
                          <a:latin typeface="M-Saber" pitchFamily="2" charset="-78"/>
                          <a:cs typeface="M-Saber" pitchFamily="2" charset="-78"/>
                        </a:rPr>
                        <a:t>(فخانتاهما)</a:t>
                      </a:r>
                      <a:endParaRPr lang="ar-SA" sz="1900" b="1" dirty="0">
                        <a:solidFill>
                          <a:schemeClr val="tx1"/>
                        </a:solidFill>
                        <a:latin typeface="M-Saber" pitchFamily="2" charset="-78"/>
                        <a:cs typeface="M-Sabe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900" dirty="0">
                          <a:latin typeface="M-Saber" pitchFamily="2" charset="-78"/>
                          <a:cs typeface="M-Saber" pitchFamily="2" charset="-78"/>
                        </a:rPr>
                        <a:t>مالت</a:t>
                      </a:r>
                      <a:endParaRPr lang="ar-SA" sz="1900" b="1" dirty="0">
                        <a:solidFill>
                          <a:schemeClr val="tx1"/>
                        </a:solidFill>
                        <a:latin typeface="M-Saber" pitchFamily="2" charset="-78"/>
                        <a:cs typeface="M-Sabe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485">
                <a:tc>
                  <a:txBody>
                    <a:bodyPr/>
                    <a:lstStyle/>
                    <a:p>
                      <a:pPr rtl="1"/>
                      <a:r>
                        <a:rPr lang="ar-SA" sz="1900" dirty="0">
                          <a:latin typeface="M-Saber" pitchFamily="2" charset="-78"/>
                          <a:cs typeface="M-Saber" pitchFamily="2" charset="-78"/>
                        </a:rPr>
                        <a:t>( توبة نصوحا)</a:t>
                      </a:r>
                      <a:endParaRPr lang="ar-SA" sz="1900" b="1" dirty="0">
                        <a:solidFill>
                          <a:schemeClr val="tx1"/>
                        </a:solidFill>
                        <a:latin typeface="M-Saber" pitchFamily="2" charset="-78"/>
                        <a:cs typeface="M-Sabe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900" dirty="0">
                          <a:latin typeface="M-Saber" pitchFamily="2" charset="-78"/>
                          <a:cs typeface="M-Saber" pitchFamily="2" charset="-78"/>
                        </a:rPr>
                        <a:t>توبة صادقة خالصة</a:t>
                      </a:r>
                      <a:endParaRPr lang="ar-SA" sz="1900" b="1" dirty="0">
                        <a:solidFill>
                          <a:schemeClr val="tx1"/>
                        </a:solidFill>
                        <a:latin typeface="M-Saber" pitchFamily="2" charset="-78"/>
                        <a:cs typeface="M-Sabe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سحابة 7"/>
          <p:cNvSpPr/>
          <p:nvPr/>
        </p:nvSpPr>
        <p:spPr>
          <a:xfrm>
            <a:off x="3861048" y="2331194"/>
            <a:ext cx="2592288" cy="523851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الكلمة </a:t>
            </a:r>
          </a:p>
        </p:txBody>
      </p:sp>
      <p:sp>
        <p:nvSpPr>
          <p:cNvPr id="14" name="سحابة 13"/>
          <p:cNvSpPr/>
          <p:nvPr/>
        </p:nvSpPr>
        <p:spPr>
          <a:xfrm>
            <a:off x="764703" y="2324799"/>
            <a:ext cx="2592288" cy="523851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معناها</a:t>
            </a:r>
            <a:endParaRPr lang="ar-SA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-Saber" pitchFamily="2" charset="-78"/>
              <a:cs typeface="M-Saber" pitchFamily="2" charset="-78"/>
            </a:endParaRPr>
          </a:p>
        </p:txBody>
      </p:sp>
      <p:sp>
        <p:nvSpPr>
          <p:cNvPr id="9" name="AutoShape 2" descr="نتيجة بحث الصور عن نجوم"/>
          <p:cNvSpPr>
            <a:spLocks noChangeAspect="1" noChangeArrowheads="1"/>
          </p:cNvSpPr>
          <p:nvPr/>
        </p:nvSpPr>
        <p:spPr bwMode="auto">
          <a:xfrm>
            <a:off x="6637338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1" name="AutoShape 4" descr="نتيجة بحث الصور عن نجوم"/>
          <p:cNvSpPr>
            <a:spLocks noChangeAspect="1" noChangeArrowheads="1"/>
          </p:cNvSpPr>
          <p:nvPr/>
        </p:nvSpPr>
        <p:spPr bwMode="auto">
          <a:xfrm>
            <a:off x="6789738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332656" y="4823241"/>
            <a:ext cx="605443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2- هيا يا عصفورتي أكملي الفراغات التالية :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39980" y="6732240"/>
            <a:ext cx="613572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1ـ وقود النار ..........و............. وعليها ملائكة...............</a:t>
            </a:r>
          </a:p>
          <a:p>
            <a:r>
              <a:rPr lang="ar-SA" sz="24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2ـ المؤمنون يدعون ربهم أن يتمم لهم .................و................</a:t>
            </a:r>
          </a:p>
          <a:p>
            <a:r>
              <a:rPr lang="ar-SA" sz="24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3- دعت امرأة فرعون ربها بأن :</a:t>
            </a:r>
          </a:p>
          <a:p>
            <a:r>
              <a:rPr lang="ar-SA" sz="24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1ـ ...........................</a:t>
            </a:r>
          </a:p>
          <a:p>
            <a:r>
              <a:rPr lang="ar-SA" sz="24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2ـ ......................</a:t>
            </a:r>
          </a:p>
          <a:p>
            <a:r>
              <a:rPr lang="ar-SA" sz="24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3ـ...........................</a:t>
            </a:r>
          </a:p>
          <a:p>
            <a:endParaRPr lang="ar-SA" sz="2000" dirty="0">
              <a:solidFill>
                <a:schemeClr val="tx1"/>
              </a:solidFill>
              <a:latin typeface="M-Saber" pitchFamily="2" charset="-78"/>
              <a:cs typeface="M-Saber" pitchFamily="2" charset="-78"/>
            </a:endParaRPr>
          </a:p>
        </p:txBody>
      </p:sp>
      <p:pic>
        <p:nvPicPr>
          <p:cNvPr id="3082" name="Picture 10" descr="نتيجة بحث الصور عن نجو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66" y="1984731"/>
            <a:ext cx="911475" cy="87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نتيجة بحث الصور عن نجوم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6383232"/>
            <a:ext cx="1442179" cy="127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/>
          <p:cNvSpPr/>
          <p:nvPr/>
        </p:nvSpPr>
        <p:spPr>
          <a:xfrm>
            <a:off x="980728" y="130358"/>
            <a:ext cx="5334352" cy="428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اسم الطالبة :</a:t>
            </a:r>
            <a:r>
              <a:rPr lang="ar-SA" sz="800" dirty="0">
                <a:solidFill>
                  <a:schemeClr val="tx1"/>
                </a:solidFill>
              </a:rPr>
              <a:t>........................................................................................................</a:t>
            </a:r>
            <a:r>
              <a:rPr lang="ar-S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116630" y="559093"/>
            <a:ext cx="626469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الموضوع: </a:t>
            </a:r>
            <a:r>
              <a:rPr lang="ar-SA" sz="2800" dirty="0">
                <a:solidFill>
                  <a:srgbClr val="0070C0"/>
                </a:solidFill>
                <a:latin typeface="M-Saber" pitchFamily="2" charset="-78"/>
                <a:cs typeface="M-Saber" pitchFamily="2" charset="-78"/>
              </a:rPr>
              <a:t>سورة التحريم  مدنية عدد آياتها 12 آية.</a:t>
            </a: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50382" y="74998"/>
            <a:ext cx="6264698" cy="118463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898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نتيجة بحث الصور عن نجوم"/>
          <p:cNvSpPr>
            <a:spLocks noChangeAspect="1" noChangeArrowheads="1"/>
          </p:cNvSpPr>
          <p:nvPr/>
        </p:nvSpPr>
        <p:spPr bwMode="auto">
          <a:xfrm>
            <a:off x="6637338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1" name="AutoShape 4" descr="نتيجة بحث الصور عن نجوم"/>
          <p:cNvSpPr>
            <a:spLocks noChangeAspect="1" noChangeArrowheads="1"/>
          </p:cNvSpPr>
          <p:nvPr/>
        </p:nvSpPr>
        <p:spPr bwMode="auto">
          <a:xfrm>
            <a:off x="6789738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0" y="2827497"/>
            <a:ext cx="6309320" cy="1013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1ـ ورد ذكر التقوى في السورة ( سبع , ست , خمس ) مرات .</a:t>
            </a:r>
          </a:p>
          <a:p>
            <a:r>
              <a:rPr lang="ar-SA" sz="28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2ـ تقع سورة الطلاق في الجزء ( 27 , 28 , 29 ).</a:t>
            </a:r>
          </a:p>
          <a:p>
            <a:r>
              <a:rPr lang="ar-SA" sz="28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3ـ من الاحكام التي بينتها السورة ( الاستئذان , الطلاق , الزكاة ) </a:t>
            </a:r>
            <a:r>
              <a:rPr lang="ar-SA" sz="24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836712" y="1403647"/>
            <a:ext cx="5452020" cy="653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1- اختاري الإجابة الصحيحة فيما يلي :-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360241" y="4578212"/>
            <a:ext cx="3816423" cy="555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2- </a:t>
            </a:r>
            <a:r>
              <a:rPr lang="ar-SA" sz="2800" dirty="0" err="1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أجيبي</a:t>
            </a:r>
            <a:r>
              <a:rPr lang="ar-SA" sz="2800" dirty="0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 عن الأسئلة التالية :-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-16024" y="6012161"/>
            <a:ext cx="6192688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1ـ </a:t>
            </a:r>
            <a:r>
              <a:rPr lang="ar-SA" sz="24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اذكري آية تدل على أن الايمان مع العمل الصالح سبب دخول الجنة ؟</a:t>
            </a:r>
          </a:p>
          <a:p>
            <a:r>
              <a:rPr lang="ar-SA" sz="20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...................................................................</a:t>
            </a:r>
          </a:p>
          <a:p>
            <a:r>
              <a:rPr lang="ar-SA" sz="20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2</a:t>
            </a:r>
            <a:r>
              <a:rPr lang="ar-SA" sz="24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ـ ما عقوبة من يعصي أمر الله تعالى وأمر رسوله صلى الله علية وسلم ؟</a:t>
            </a:r>
          </a:p>
          <a:p>
            <a:r>
              <a:rPr lang="ar-SA" sz="20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.........................................................................</a:t>
            </a:r>
          </a:p>
        </p:txBody>
      </p:sp>
      <p:pic>
        <p:nvPicPr>
          <p:cNvPr id="4102" name="Picture 6" descr="نتيجة بحث الصور عن ايطارات للكتاب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4025482"/>
            <a:ext cx="853373" cy="69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مجموعة 15"/>
          <p:cNvGrpSpPr/>
          <p:nvPr/>
        </p:nvGrpSpPr>
        <p:grpSpPr>
          <a:xfrm>
            <a:off x="116632" y="312739"/>
            <a:ext cx="6014616" cy="907391"/>
            <a:chOff x="980728" y="160014"/>
            <a:chExt cx="5525888" cy="907391"/>
          </a:xfrm>
        </p:grpSpPr>
        <p:sp>
          <p:nvSpPr>
            <p:cNvPr id="17" name="مستطيل 16"/>
            <p:cNvSpPr/>
            <p:nvPr/>
          </p:nvSpPr>
          <p:spPr>
            <a:xfrm>
              <a:off x="1034008" y="491341"/>
              <a:ext cx="5472608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800" dirty="0">
                  <a:solidFill>
                    <a:srgbClr val="FF0000"/>
                  </a:solidFill>
                  <a:latin typeface="M-Saber" pitchFamily="2" charset="-78"/>
                  <a:cs typeface="M-Saber" pitchFamily="2" charset="-78"/>
                </a:rPr>
                <a:t>الموضوع: </a:t>
              </a:r>
              <a:r>
                <a:rPr lang="ar-SA" sz="2800" dirty="0">
                  <a:solidFill>
                    <a:srgbClr val="0070C0"/>
                  </a:solidFill>
                  <a:latin typeface="M-Saber" pitchFamily="2" charset="-78"/>
                  <a:cs typeface="M-Saber" pitchFamily="2" charset="-78"/>
                </a:rPr>
                <a:t>سورة الطلاق مدنية عدد آياتها 12آية.</a:t>
              </a:r>
            </a:p>
          </p:txBody>
        </p:sp>
        <p:sp>
          <p:nvSpPr>
            <p:cNvPr id="18" name="مستطيل 17"/>
            <p:cNvSpPr/>
            <p:nvPr/>
          </p:nvSpPr>
          <p:spPr>
            <a:xfrm>
              <a:off x="980728" y="160014"/>
              <a:ext cx="5472608" cy="428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800" dirty="0">
                  <a:solidFill>
                    <a:schemeClr val="tx1"/>
                  </a:solidFill>
                  <a:latin typeface="M-Saber" pitchFamily="2" charset="-78"/>
                  <a:cs typeface="M-Saber" pitchFamily="2" charset="-78"/>
                </a:rPr>
                <a:t>اسم الطالبة :</a:t>
              </a:r>
              <a:r>
                <a:rPr lang="ar-SA" sz="800" dirty="0">
                  <a:solidFill>
                    <a:schemeClr val="tx1"/>
                  </a:solidFill>
                </a:rPr>
                <a:t>........................................................................................................</a:t>
              </a:r>
              <a:r>
                <a:rPr lang="ar-SA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</a:p>
          </p:txBody>
        </p:sp>
      </p:grpSp>
      <p:sp>
        <p:nvSpPr>
          <p:cNvPr id="19" name="مستطيل مستدير الزوايا 18"/>
          <p:cNvSpPr/>
          <p:nvPr/>
        </p:nvSpPr>
        <p:spPr>
          <a:xfrm>
            <a:off x="44624" y="35496"/>
            <a:ext cx="6264698" cy="118463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4190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نتيجة بحث الصور عن نجوم"/>
          <p:cNvSpPr>
            <a:spLocks noChangeAspect="1" noChangeArrowheads="1"/>
          </p:cNvSpPr>
          <p:nvPr/>
        </p:nvSpPr>
        <p:spPr bwMode="auto">
          <a:xfrm>
            <a:off x="6637338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latin typeface="M-Saber" pitchFamily="2" charset="-78"/>
              <a:cs typeface="M-Saber" pitchFamily="2" charset="-78"/>
            </a:endParaRPr>
          </a:p>
        </p:txBody>
      </p:sp>
      <p:sp>
        <p:nvSpPr>
          <p:cNvPr id="11" name="AutoShape 4" descr="نتيجة بحث الصور عن نجوم"/>
          <p:cNvSpPr>
            <a:spLocks noChangeAspect="1" noChangeArrowheads="1"/>
          </p:cNvSpPr>
          <p:nvPr/>
        </p:nvSpPr>
        <p:spPr bwMode="auto">
          <a:xfrm>
            <a:off x="6789738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latin typeface="M-Saber" pitchFamily="2" charset="-78"/>
              <a:cs typeface="M-Saber" pitchFamily="2" charset="-78"/>
            </a:endParaRPr>
          </a:p>
        </p:txBody>
      </p:sp>
      <p:pic>
        <p:nvPicPr>
          <p:cNvPr id="5122" name="Picture 2" descr="نتيجة بحث الصور عن ايطارات للكتاب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575" y="1763689"/>
            <a:ext cx="563926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صورة ذات صل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87" y="1630137"/>
            <a:ext cx="450442" cy="38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151787" y="1682034"/>
            <a:ext cx="5517232" cy="828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1- أيتها المفكرة الذكية فكري معي لماذا سمي يوم القيامة بيوم التغابن ؟</a:t>
            </a:r>
          </a:p>
          <a:p>
            <a:pPr algn="ctr"/>
            <a:r>
              <a:rPr lang="ar-SA" sz="20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....................................................................</a:t>
            </a:r>
          </a:p>
        </p:txBody>
      </p:sp>
      <p:pic>
        <p:nvPicPr>
          <p:cNvPr id="5126" name="Picture 6" descr="نتيجة بحث الصور عن ايطارات للكتاب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101" y="3770948"/>
            <a:ext cx="1458580" cy="94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1945276" y="2851816"/>
            <a:ext cx="4291398" cy="560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2- اذكري عكس الكلمات التالية :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214839" y="3843913"/>
            <a:ext cx="1100005" cy="871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السماء</a:t>
            </a:r>
            <a:r>
              <a:rPr lang="ar-SA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 </a:t>
            </a:r>
            <a:endParaRPr lang="ar-SA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M-Saber" pitchFamily="2" charset="-78"/>
              <a:cs typeface="M-Saber" pitchFamily="2" charset="-78"/>
            </a:endParaRPr>
          </a:p>
        </p:txBody>
      </p:sp>
      <p:pic>
        <p:nvPicPr>
          <p:cNvPr id="20" name="Picture 6" descr="نتيجة بحث الصور عن ايطارات للكتاب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993" y="4160105"/>
            <a:ext cx="1458580" cy="94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نتيجة بحث الصور عن ايطارات للكتاب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36" y="5321271"/>
            <a:ext cx="1458580" cy="94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نتيجة بحث الصور عن ايطارات للكتاب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42" y="5764856"/>
            <a:ext cx="1458580" cy="94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نتيجة بحث الصور عن ايطارات للكتاب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02" y="4685118"/>
            <a:ext cx="1458580" cy="94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نتيجة بحث الصور عن ايطارات للكتاب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02" y="6143373"/>
            <a:ext cx="1458580" cy="94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5085184" y="5740783"/>
            <a:ext cx="1100005" cy="343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كافر</a:t>
            </a:r>
            <a:endParaRPr lang="ar-SA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M-Saber" pitchFamily="2" charset="-78"/>
              <a:cs typeface="M-Saber" pitchFamily="2" charset="-78"/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3049076" y="4233069"/>
            <a:ext cx="1100005" cy="871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تسرون</a:t>
            </a:r>
            <a:endParaRPr lang="ar-SA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M-Saber" pitchFamily="2" charset="-78"/>
              <a:cs typeface="M-Saber" pitchFamily="2" charset="-78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3167030" y="5873661"/>
            <a:ext cx="1100005" cy="871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سيئات</a:t>
            </a:r>
            <a:endParaRPr lang="ar-SA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M-Saber" pitchFamily="2" charset="-78"/>
              <a:cs typeface="M-Saber" pitchFamily="2" charset="-78"/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935589" y="4976631"/>
            <a:ext cx="1349684" cy="620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أصحاب</a:t>
            </a:r>
            <a:r>
              <a:rPr lang="ar-SA" sz="20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 </a:t>
            </a:r>
            <a:r>
              <a:rPr lang="ar-SA" sz="24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النار </a:t>
            </a:r>
            <a:endParaRPr lang="ar-SA" dirty="0">
              <a:solidFill>
                <a:schemeClr val="tx1"/>
              </a:solidFill>
              <a:latin typeface="M-Saber" pitchFamily="2" charset="-78"/>
              <a:cs typeface="M-Saber" pitchFamily="2" charset="-78"/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935589" y="6237667"/>
            <a:ext cx="1100005" cy="871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البخل</a:t>
            </a:r>
            <a:endParaRPr lang="ar-SA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M-Saber" pitchFamily="2" charset="-78"/>
              <a:cs typeface="M-Saber" pitchFamily="2" charset="-78"/>
            </a:endParaRPr>
          </a:p>
        </p:txBody>
      </p:sp>
      <p:cxnSp>
        <p:nvCxnSpPr>
          <p:cNvPr id="13" name="رابط مستقيم 12"/>
          <p:cNvCxnSpPr/>
          <p:nvPr/>
        </p:nvCxnSpPr>
        <p:spPr>
          <a:xfrm flipH="1">
            <a:off x="4797152" y="4976631"/>
            <a:ext cx="143952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flipH="1">
            <a:off x="4984499" y="6564671"/>
            <a:ext cx="11968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flipH="1">
            <a:off x="2844536" y="5449820"/>
            <a:ext cx="16017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رابط مستقيم 37"/>
          <p:cNvCxnSpPr/>
          <p:nvPr/>
        </p:nvCxnSpPr>
        <p:spPr>
          <a:xfrm flipH="1">
            <a:off x="2910403" y="7108815"/>
            <a:ext cx="16017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 flipH="1">
            <a:off x="683486" y="5899613"/>
            <a:ext cx="16017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 flipH="1">
            <a:off x="756302" y="7380312"/>
            <a:ext cx="16017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مستطيل 13"/>
          <p:cNvSpPr/>
          <p:nvPr/>
        </p:nvSpPr>
        <p:spPr>
          <a:xfrm>
            <a:off x="247610" y="7668344"/>
            <a:ext cx="60710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dirty="0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3- أكتبي الآية التي تدل على أن الله خلق الناس وقسمهم إلى قسمين :</a:t>
            </a:r>
          </a:p>
          <a:p>
            <a:pPr algn="ctr"/>
            <a:r>
              <a:rPr lang="ar-SA" sz="20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..................................................................................</a:t>
            </a:r>
          </a:p>
        </p:txBody>
      </p:sp>
      <p:grpSp>
        <p:nvGrpSpPr>
          <p:cNvPr id="34" name="مجموعة 33"/>
          <p:cNvGrpSpPr/>
          <p:nvPr/>
        </p:nvGrpSpPr>
        <p:grpSpPr>
          <a:xfrm>
            <a:off x="53983" y="160338"/>
            <a:ext cx="6186697" cy="1004799"/>
            <a:chOff x="980728" y="160014"/>
            <a:chExt cx="5499008" cy="1004799"/>
          </a:xfrm>
        </p:grpSpPr>
        <p:sp>
          <p:nvSpPr>
            <p:cNvPr id="35" name="مستطيل 34"/>
            <p:cNvSpPr/>
            <p:nvPr/>
          </p:nvSpPr>
          <p:spPr>
            <a:xfrm>
              <a:off x="1007128" y="588749"/>
              <a:ext cx="5472608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800" dirty="0">
                  <a:solidFill>
                    <a:srgbClr val="FF0000"/>
                  </a:solidFill>
                  <a:latin typeface="M-Saber" pitchFamily="2" charset="-78"/>
                  <a:cs typeface="M-Saber" pitchFamily="2" charset="-78"/>
                </a:rPr>
                <a:t>الموضوع: </a:t>
              </a:r>
              <a:r>
                <a:rPr lang="ar-SA" sz="2800" dirty="0">
                  <a:solidFill>
                    <a:srgbClr val="0070C0"/>
                  </a:solidFill>
                  <a:latin typeface="M-Saber" pitchFamily="2" charset="-78"/>
                  <a:cs typeface="M-Saber" pitchFamily="2" charset="-78"/>
                </a:rPr>
                <a:t>سورة التغابن  مدنية عدد آياتها 18 آية.</a:t>
              </a:r>
            </a:p>
          </p:txBody>
        </p:sp>
        <p:sp>
          <p:nvSpPr>
            <p:cNvPr id="41" name="مستطيل 40"/>
            <p:cNvSpPr/>
            <p:nvPr/>
          </p:nvSpPr>
          <p:spPr>
            <a:xfrm>
              <a:off x="980728" y="160014"/>
              <a:ext cx="5472608" cy="428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800" dirty="0">
                  <a:solidFill>
                    <a:schemeClr val="tx1"/>
                  </a:solidFill>
                  <a:latin typeface="M-Saber" pitchFamily="2" charset="-78"/>
                  <a:cs typeface="M-Saber" pitchFamily="2" charset="-78"/>
                </a:rPr>
                <a:t>اسم الطالبة :</a:t>
              </a:r>
              <a:r>
                <a:rPr lang="ar-SA" sz="800" dirty="0">
                  <a:solidFill>
                    <a:schemeClr val="tx1"/>
                  </a:solidFill>
                  <a:latin typeface="M-Saber" pitchFamily="2" charset="-78"/>
                  <a:cs typeface="M-Saber" pitchFamily="2" charset="-78"/>
                </a:rPr>
                <a:t>........................................................................................................</a:t>
              </a:r>
              <a:r>
                <a:rPr lang="ar-SA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M-Saber" pitchFamily="2" charset="-78"/>
                  <a:cs typeface="M-Saber" pitchFamily="2" charset="-78"/>
                </a:rPr>
                <a:t> </a:t>
              </a:r>
            </a:p>
          </p:txBody>
        </p:sp>
      </p:grpSp>
      <p:sp>
        <p:nvSpPr>
          <p:cNvPr id="44" name="مستطيل مستدير الزوايا 43"/>
          <p:cNvSpPr/>
          <p:nvPr/>
        </p:nvSpPr>
        <p:spPr>
          <a:xfrm>
            <a:off x="53983" y="35496"/>
            <a:ext cx="6264698" cy="118463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6028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نتيجة بحث الصور عن نجوم"/>
          <p:cNvSpPr>
            <a:spLocks noChangeAspect="1" noChangeArrowheads="1"/>
          </p:cNvSpPr>
          <p:nvPr/>
        </p:nvSpPr>
        <p:spPr bwMode="auto">
          <a:xfrm>
            <a:off x="6637338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latin typeface="M-Saber" pitchFamily="2" charset="-78"/>
              <a:cs typeface="M-Saber" pitchFamily="2" charset="-78"/>
            </a:endParaRPr>
          </a:p>
        </p:txBody>
      </p:sp>
      <p:sp>
        <p:nvSpPr>
          <p:cNvPr id="11" name="AutoShape 4" descr="نتيجة بحث الصور عن نجوم"/>
          <p:cNvSpPr>
            <a:spLocks noChangeAspect="1" noChangeArrowheads="1"/>
          </p:cNvSpPr>
          <p:nvPr/>
        </p:nvSpPr>
        <p:spPr bwMode="auto">
          <a:xfrm>
            <a:off x="6789738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latin typeface="M-Saber" pitchFamily="2" charset="-78"/>
              <a:cs typeface="M-Saber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0" y="1774680"/>
            <a:ext cx="6337085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         1- عددي صفات المنافقين :</a:t>
            </a:r>
          </a:p>
          <a:p>
            <a:pPr algn="ctr"/>
            <a:r>
              <a:rPr lang="ar-SA" sz="20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.........................................................................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-264443" y="2584409"/>
            <a:ext cx="66015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         2- لماذا شبه الله  تعالى المنافقين بالخشب المسندة ؟</a:t>
            </a:r>
          </a:p>
          <a:p>
            <a:pPr algn="ctr"/>
            <a:r>
              <a:rPr lang="ar-SA" sz="20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.............................................................................</a:t>
            </a:r>
          </a:p>
        </p:txBody>
      </p:sp>
      <p:pic>
        <p:nvPicPr>
          <p:cNvPr id="6146" name="Picture 2" descr="صورة ذات صل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493" y="1667220"/>
            <a:ext cx="443885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صورة ذات صل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937" y="2561537"/>
            <a:ext cx="467381" cy="45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1598" y="3297585"/>
            <a:ext cx="6242152" cy="705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dirty="0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3- اختاري الاجابة الصحيحة فيما يأتي :- 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18860" y="3788551"/>
            <a:ext cx="6274889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1- إظهار الإسلام وإبطان الكفر تعريف ل:</a:t>
            </a:r>
          </a:p>
        </p:txBody>
      </p:sp>
      <p:pic>
        <p:nvPicPr>
          <p:cNvPr id="6150" name="Picture 6" descr="صورة ذات صل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06" y="4644008"/>
            <a:ext cx="139724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شكل بيضاوي 14"/>
          <p:cNvSpPr/>
          <p:nvPr/>
        </p:nvSpPr>
        <p:spPr>
          <a:xfrm>
            <a:off x="4869243" y="4644008"/>
            <a:ext cx="1397243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err="1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أ_الفسق</a:t>
            </a:r>
            <a:r>
              <a:rPr lang="ar-SA" sz="24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 </a:t>
            </a:r>
            <a:endParaRPr lang="ar-SA" sz="1600" dirty="0">
              <a:solidFill>
                <a:schemeClr val="tx1"/>
              </a:solidFill>
              <a:latin typeface="M-Saber" pitchFamily="2" charset="-78"/>
              <a:cs typeface="M-Saber" pitchFamily="2" charset="-78"/>
            </a:endParaRPr>
          </a:p>
        </p:txBody>
      </p:sp>
      <p:pic>
        <p:nvPicPr>
          <p:cNvPr id="41" name="Picture 6" descr="صورة ذات صل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017" y="4750855"/>
            <a:ext cx="139724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شكل بيضاوي 41"/>
          <p:cNvSpPr/>
          <p:nvPr/>
        </p:nvSpPr>
        <p:spPr>
          <a:xfrm>
            <a:off x="3066017" y="4750855"/>
            <a:ext cx="1397243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ب_ الكفر</a:t>
            </a:r>
            <a:endParaRPr lang="ar-SA" sz="1400" dirty="0">
              <a:solidFill>
                <a:schemeClr val="tx1"/>
              </a:solidFill>
              <a:latin typeface="M-Saber" pitchFamily="2" charset="-78"/>
              <a:cs typeface="M-Saber" pitchFamily="2" charset="-78"/>
            </a:endParaRPr>
          </a:p>
        </p:txBody>
      </p:sp>
      <p:pic>
        <p:nvPicPr>
          <p:cNvPr id="43" name="Picture 6" descr="صورة ذات صل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3" y="4867995"/>
            <a:ext cx="139724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صورة ذات صل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805" y="4382616"/>
            <a:ext cx="139724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شكل بيضاوي 44"/>
          <p:cNvSpPr/>
          <p:nvPr/>
        </p:nvSpPr>
        <p:spPr>
          <a:xfrm>
            <a:off x="1649724" y="4381077"/>
            <a:ext cx="1397243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ج_ النفاق </a:t>
            </a:r>
            <a:endParaRPr lang="ar-SA" sz="1400" dirty="0">
              <a:solidFill>
                <a:schemeClr val="tx1"/>
              </a:solidFill>
              <a:latin typeface="M-Saber" pitchFamily="2" charset="-78"/>
              <a:cs typeface="M-Saber" pitchFamily="2" charset="-78"/>
            </a:endParaRPr>
          </a:p>
        </p:txBody>
      </p:sp>
      <p:sp>
        <p:nvSpPr>
          <p:cNvPr id="46" name="شكل بيضاوي 45"/>
          <p:cNvSpPr/>
          <p:nvPr/>
        </p:nvSpPr>
        <p:spPr>
          <a:xfrm>
            <a:off x="476673" y="4932040"/>
            <a:ext cx="1397243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د- الشرك الخفي</a:t>
            </a:r>
          </a:p>
        </p:txBody>
      </p:sp>
      <p:sp>
        <p:nvSpPr>
          <p:cNvPr id="47" name="مستطيل 46"/>
          <p:cNvSpPr/>
          <p:nvPr/>
        </p:nvSpPr>
        <p:spPr>
          <a:xfrm>
            <a:off x="124753" y="5684618"/>
            <a:ext cx="6183418" cy="1388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  </a:t>
            </a:r>
            <a:r>
              <a:rPr lang="ar-SA" sz="2000" dirty="0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2-  مما يبعد المسلم عن الشح : </a:t>
            </a:r>
          </a:p>
          <a:p>
            <a:endParaRPr lang="ar-SA" sz="2000" dirty="0">
              <a:solidFill>
                <a:schemeClr val="tx1"/>
              </a:solidFill>
              <a:latin typeface="M-Saber" pitchFamily="2" charset="-78"/>
              <a:cs typeface="M-Saber" pitchFamily="2" charset="-78"/>
            </a:endParaRPr>
          </a:p>
          <a:p>
            <a:r>
              <a:rPr lang="ar-SA" sz="20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 أ  _ الانفاق في سبيل الله .                          ج_ الإسراف والتبذير .</a:t>
            </a:r>
          </a:p>
          <a:p>
            <a:endParaRPr lang="ar-SA" sz="1100" dirty="0">
              <a:solidFill>
                <a:schemeClr val="tx1"/>
              </a:solidFill>
              <a:latin typeface="M-Saber" pitchFamily="2" charset="-78"/>
              <a:cs typeface="M-Saber" pitchFamily="2" charset="-78"/>
            </a:endParaRPr>
          </a:p>
          <a:p>
            <a:r>
              <a:rPr lang="ar-SA" sz="20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 ب_ عدم جمع المال .                              د _ طول الأمل في الحياة.</a:t>
            </a:r>
          </a:p>
        </p:txBody>
      </p:sp>
      <p:sp>
        <p:nvSpPr>
          <p:cNvPr id="48" name="مستطيل 47"/>
          <p:cNvSpPr/>
          <p:nvPr/>
        </p:nvSpPr>
        <p:spPr>
          <a:xfrm>
            <a:off x="110331" y="6948264"/>
            <a:ext cx="622675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3- حال المسلم المقصر عند الموت هو :</a:t>
            </a:r>
          </a:p>
        </p:txBody>
      </p:sp>
      <p:pic>
        <p:nvPicPr>
          <p:cNvPr id="6154" name="Picture 10" descr="نتيجة بحث الصور عن ايطارات للكتابة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654" y="7552567"/>
            <a:ext cx="1366509" cy="88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شكل بيضاوي 15"/>
          <p:cNvSpPr/>
          <p:nvPr/>
        </p:nvSpPr>
        <p:spPr>
          <a:xfrm>
            <a:off x="4920090" y="7637443"/>
            <a:ext cx="1416995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أ_ الندم</a:t>
            </a:r>
          </a:p>
        </p:txBody>
      </p:sp>
      <p:pic>
        <p:nvPicPr>
          <p:cNvPr id="49" name="Picture 10" descr="نتيجة بحث الصور عن ايطارات للكتابة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509683"/>
            <a:ext cx="1366509" cy="88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شكل بيضاوي 49"/>
          <p:cNvSpPr/>
          <p:nvPr/>
        </p:nvSpPr>
        <p:spPr>
          <a:xfrm>
            <a:off x="3388454" y="7508043"/>
            <a:ext cx="1600189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ب_ المرض</a:t>
            </a:r>
          </a:p>
        </p:txBody>
      </p:sp>
      <p:pic>
        <p:nvPicPr>
          <p:cNvPr id="51" name="Picture 10" descr="نتيجة بحث الصور عن ايطارات للكتابة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72" y="7484079"/>
            <a:ext cx="1366509" cy="88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 descr="نتيجة بحث الصور عن ايطارات للكتابة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98" y="7637443"/>
            <a:ext cx="1366509" cy="88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شكل بيضاوي 52"/>
          <p:cNvSpPr/>
          <p:nvPr/>
        </p:nvSpPr>
        <p:spPr>
          <a:xfrm>
            <a:off x="1939143" y="7484079"/>
            <a:ext cx="1600189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ج_ الصبر</a:t>
            </a:r>
          </a:p>
        </p:txBody>
      </p:sp>
      <p:sp>
        <p:nvSpPr>
          <p:cNvPr id="54" name="شكل بيضاوي 53"/>
          <p:cNvSpPr/>
          <p:nvPr/>
        </p:nvSpPr>
        <p:spPr>
          <a:xfrm>
            <a:off x="426577" y="7661991"/>
            <a:ext cx="1600189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د_ الـفــرار</a:t>
            </a:r>
          </a:p>
        </p:txBody>
      </p:sp>
      <p:sp>
        <p:nvSpPr>
          <p:cNvPr id="55" name="مستطيل 54"/>
          <p:cNvSpPr/>
          <p:nvPr/>
        </p:nvSpPr>
        <p:spPr>
          <a:xfrm>
            <a:off x="-3081" y="8558175"/>
            <a:ext cx="648803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أنا فتاة كريـــــمــــة الأخلاق </a:t>
            </a:r>
          </a:p>
        </p:txBody>
      </p:sp>
      <p:grpSp>
        <p:nvGrpSpPr>
          <p:cNvPr id="33" name="مجموعة 32"/>
          <p:cNvGrpSpPr/>
          <p:nvPr/>
        </p:nvGrpSpPr>
        <p:grpSpPr>
          <a:xfrm>
            <a:off x="-227865" y="208465"/>
            <a:ext cx="6454882" cy="1004799"/>
            <a:chOff x="980728" y="160014"/>
            <a:chExt cx="5501975" cy="1004799"/>
          </a:xfrm>
        </p:grpSpPr>
        <p:sp>
          <p:nvSpPr>
            <p:cNvPr id="34" name="مستطيل 33"/>
            <p:cNvSpPr/>
            <p:nvPr/>
          </p:nvSpPr>
          <p:spPr>
            <a:xfrm>
              <a:off x="1010095" y="588749"/>
              <a:ext cx="5472608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800" dirty="0">
                  <a:solidFill>
                    <a:srgbClr val="FF0000"/>
                  </a:solidFill>
                  <a:latin typeface="M-Saber" pitchFamily="2" charset="-78"/>
                  <a:cs typeface="M-Saber" pitchFamily="2" charset="-78"/>
                </a:rPr>
                <a:t>الموضوع: </a:t>
              </a:r>
              <a:r>
                <a:rPr lang="ar-SA" sz="2800" dirty="0">
                  <a:solidFill>
                    <a:srgbClr val="0070C0"/>
                  </a:solidFill>
                  <a:latin typeface="M-Saber" pitchFamily="2" charset="-78"/>
                  <a:cs typeface="M-Saber" pitchFamily="2" charset="-78"/>
                </a:rPr>
                <a:t>سورة المنافقون  مدنية عدد آياتها 11 آية.</a:t>
              </a:r>
            </a:p>
          </p:txBody>
        </p:sp>
        <p:sp>
          <p:nvSpPr>
            <p:cNvPr id="35" name="مستطيل 34"/>
            <p:cNvSpPr/>
            <p:nvPr/>
          </p:nvSpPr>
          <p:spPr>
            <a:xfrm>
              <a:off x="980728" y="160014"/>
              <a:ext cx="5472608" cy="428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800" dirty="0">
                  <a:solidFill>
                    <a:schemeClr val="tx1"/>
                  </a:solidFill>
                  <a:latin typeface="M-Saber" pitchFamily="2" charset="-78"/>
                  <a:cs typeface="M-Saber" pitchFamily="2" charset="-78"/>
                </a:rPr>
                <a:t>اسم الطالبة :</a:t>
              </a:r>
              <a:r>
                <a:rPr lang="ar-SA" sz="800" dirty="0">
                  <a:solidFill>
                    <a:schemeClr val="tx1"/>
                  </a:solidFill>
                  <a:latin typeface="M-Saber" pitchFamily="2" charset="-78"/>
                  <a:cs typeface="M-Saber" pitchFamily="2" charset="-78"/>
                </a:rPr>
                <a:t>........................................................................................................</a:t>
              </a:r>
              <a:r>
                <a:rPr lang="ar-SA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M-Saber" pitchFamily="2" charset="-78"/>
                  <a:cs typeface="M-Saber" pitchFamily="2" charset="-78"/>
                </a:rPr>
                <a:t> </a:t>
              </a:r>
            </a:p>
          </p:txBody>
        </p:sp>
      </p:grpSp>
      <p:sp>
        <p:nvSpPr>
          <p:cNvPr id="36" name="مستطيل مستدير الزوايا 35"/>
          <p:cNvSpPr/>
          <p:nvPr/>
        </p:nvSpPr>
        <p:spPr>
          <a:xfrm>
            <a:off x="72387" y="44188"/>
            <a:ext cx="6264698" cy="118463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2213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211411" y="1475656"/>
            <a:ext cx="614731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dirty="0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1- رتبي هذه الكلمات لتكون جملًا </a:t>
            </a:r>
            <a:r>
              <a:rPr lang="ar-SA" sz="2400" dirty="0" err="1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استفدناها</a:t>
            </a:r>
            <a:r>
              <a:rPr lang="ar-SA" sz="2400" dirty="0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 من هذه السورة :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60648" y="2215565"/>
            <a:ext cx="5948994" cy="56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1ـ نعم الله _ من أعظم _ بعثة نبينا محمد صلى الله عليه وسلم.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793439" y="3779912"/>
            <a:ext cx="5372930" cy="716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2ـ بما يعلمون _ أنهم يعملون _ من صفات المؤمنين.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96808" y="5556490"/>
            <a:ext cx="6192688" cy="416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3ـ وأترك ما يشغلني عنها _ أبادر إلى الصلاة _ لأنال خيري الدنيا والآخرة.</a:t>
            </a:r>
          </a:p>
        </p:txBody>
      </p:sp>
      <p:grpSp>
        <p:nvGrpSpPr>
          <p:cNvPr id="15" name="مجموعة 14"/>
          <p:cNvGrpSpPr/>
          <p:nvPr/>
        </p:nvGrpSpPr>
        <p:grpSpPr>
          <a:xfrm>
            <a:off x="-139056" y="261361"/>
            <a:ext cx="6264698" cy="1004799"/>
            <a:chOff x="916038" y="160014"/>
            <a:chExt cx="5537298" cy="1004799"/>
          </a:xfrm>
        </p:grpSpPr>
        <p:sp>
          <p:nvSpPr>
            <p:cNvPr id="16" name="مستطيل 15"/>
            <p:cNvSpPr/>
            <p:nvPr/>
          </p:nvSpPr>
          <p:spPr>
            <a:xfrm>
              <a:off x="916038" y="588749"/>
              <a:ext cx="5472608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800" dirty="0">
                  <a:solidFill>
                    <a:srgbClr val="FF0000"/>
                  </a:solidFill>
                  <a:latin typeface="M-Saber" pitchFamily="2" charset="-78"/>
                  <a:cs typeface="M-Saber" pitchFamily="2" charset="-78"/>
                </a:rPr>
                <a:t>الموضوع: </a:t>
              </a:r>
              <a:r>
                <a:rPr lang="ar-SA" sz="2800" dirty="0">
                  <a:solidFill>
                    <a:srgbClr val="0070C0"/>
                  </a:solidFill>
                  <a:latin typeface="M-Saber" pitchFamily="2" charset="-78"/>
                  <a:cs typeface="M-Saber" pitchFamily="2" charset="-78"/>
                </a:rPr>
                <a:t>سورة الجمعة مدنية عدد آياتها 11 آية.</a:t>
              </a:r>
            </a:p>
          </p:txBody>
        </p:sp>
        <p:sp>
          <p:nvSpPr>
            <p:cNvPr id="17" name="مستطيل 16"/>
            <p:cNvSpPr/>
            <p:nvPr/>
          </p:nvSpPr>
          <p:spPr>
            <a:xfrm>
              <a:off x="980728" y="160014"/>
              <a:ext cx="5472608" cy="428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  <a:latin typeface="M-Saber" pitchFamily="2" charset="-78"/>
                  <a:cs typeface="M-Saber" pitchFamily="2" charset="-78"/>
                </a:rPr>
                <a:t>اسم الطالبة :</a:t>
              </a:r>
              <a:r>
                <a:rPr lang="ar-SA" sz="800" dirty="0">
                  <a:solidFill>
                    <a:schemeClr val="tx1"/>
                  </a:solidFill>
                  <a:latin typeface="M-Saber" pitchFamily="2" charset="-78"/>
                  <a:cs typeface="M-Saber" pitchFamily="2" charset="-78"/>
                </a:rPr>
                <a:t>........................................................................................................</a:t>
              </a:r>
              <a:r>
                <a:rPr lang="ar-SA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M-Saber" pitchFamily="2" charset="-78"/>
                  <a:cs typeface="M-Saber" pitchFamily="2" charset="-78"/>
                </a:rPr>
                <a:t> </a:t>
              </a:r>
            </a:p>
          </p:txBody>
        </p:sp>
      </p:grpSp>
      <p:sp>
        <p:nvSpPr>
          <p:cNvPr id="18" name="مستطيل مستدير الزوايا 17"/>
          <p:cNvSpPr/>
          <p:nvPr/>
        </p:nvSpPr>
        <p:spPr>
          <a:xfrm>
            <a:off x="653034" y="3157200"/>
            <a:ext cx="5372930" cy="56425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..........................................................................</a:t>
            </a: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728030" y="4644008"/>
            <a:ext cx="5372930" cy="56425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..........................................................................</a:t>
            </a: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653034" y="6228184"/>
            <a:ext cx="5372930" cy="56425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..........................................................................</a:t>
            </a: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60803" y="52312"/>
            <a:ext cx="6264698" cy="118463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4827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130" y="1364146"/>
            <a:ext cx="6304947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dirty="0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1- يا حاملة القلم المبدع أكملي  النداءات التي وجهها الله لعبادة المؤمنين: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62872" y="1979712"/>
            <a:ext cx="6304068" cy="1194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( يأيها الذين ءامنوا</a:t>
            </a:r>
            <a:r>
              <a:rPr lang="ar-SA" sz="20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.......................................................</a:t>
            </a:r>
            <a:r>
              <a:rPr lang="ar-SA" sz="24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).</a:t>
            </a:r>
          </a:p>
          <a:p>
            <a:pPr algn="ctr"/>
            <a:endParaRPr lang="ar-SA" sz="2400" dirty="0">
              <a:solidFill>
                <a:schemeClr val="tx1"/>
              </a:solidFill>
              <a:latin typeface="M-Saber" pitchFamily="2" charset="-78"/>
              <a:cs typeface="M-Saber" pitchFamily="2" charset="-78"/>
            </a:endParaRPr>
          </a:p>
          <a:p>
            <a:pPr algn="ctr"/>
            <a:r>
              <a:rPr lang="ar-SA" sz="24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(يأيها الذين ءامنوا </a:t>
            </a:r>
            <a:r>
              <a:rPr lang="ar-SA" sz="20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.......................................................</a:t>
            </a:r>
            <a:r>
              <a:rPr lang="ar-SA" sz="24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).</a:t>
            </a:r>
          </a:p>
        </p:txBody>
      </p:sp>
      <p:pic>
        <p:nvPicPr>
          <p:cNvPr id="2050" name="Picture 2" descr="نتيجة بحث الصور عن اطارات للكتاب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4018">
            <a:off x="179902" y="3407840"/>
            <a:ext cx="578192" cy="61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4658" y="3349217"/>
            <a:ext cx="6304067" cy="845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2- زهرتي المتفتحة اختاري الاجابة الصحيحة فيما يلي :</a:t>
            </a:r>
          </a:p>
        </p:txBody>
      </p:sp>
      <p:pic>
        <p:nvPicPr>
          <p:cNvPr id="2052" name="Picture 4" descr="نتيجة بحث الصور عن اطارات للكتاب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4" y="4116983"/>
            <a:ext cx="632784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412837" y="4355976"/>
            <a:ext cx="5752467" cy="3456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dirty="0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1ـ من صفات المنافقين التي وردت في سورة الصف :</a:t>
            </a:r>
          </a:p>
          <a:p>
            <a:r>
              <a:rPr lang="ar-SA" sz="22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أ_ كثرة الكلام.              ب_ كثرة الضحك .</a:t>
            </a:r>
          </a:p>
          <a:p>
            <a:r>
              <a:rPr lang="ar-SA" sz="22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ج _ إخلاف الوعد .              د_ السب الشتم .</a:t>
            </a:r>
          </a:p>
          <a:p>
            <a:r>
              <a:rPr lang="ar-SA" sz="2200" dirty="0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2ـ من صفات المؤمنين : </a:t>
            </a:r>
          </a:p>
          <a:p>
            <a:r>
              <a:rPr lang="ar-SA" sz="22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أ _ مطابقة القول والعمل .          ب _ مخالفة القول و مطابقة العمل .</a:t>
            </a:r>
          </a:p>
          <a:p>
            <a:r>
              <a:rPr lang="ar-SA" sz="22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ج _ مطابقة القول ومخالفة العمل .      د_ مخالفة القول والعمل .</a:t>
            </a:r>
          </a:p>
          <a:p>
            <a:r>
              <a:rPr lang="ar-SA" sz="2200" dirty="0">
                <a:solidFill>
                  <a:srgbClr val="FF0000"/>
                </a:solidFill>
                <a:latin typeface="M-Saber" pitchFamily="2" charset="-78"/>
                <a:cs typeface="M-Saber" pitchFamily="2" charset="-78"/>
              </a:rPr>
              <a:t>3 ـ بشرى التوراة والانجيل المذكورة في سورة الصف ببعثة :</a:t>
            </a:r>
          </a:p>
          <a:p>
            <a:r>
              <a:rPr lang="ar-SA" sz="22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أ_ سليمان علية السلام .        ب_ محمد صلى الله علية وسلم .</a:t>
            </a:r>
          </a:p>
          <a:p>
            <a:r>
              <a:rPr lang="ar-SA" sz="2200" dirty="0">
                <a:solidFill>
                  <a:schemeClr val="tx1"/>
                </a:solidFill>
                <a:latin typeface="M-Saber" pitchFamily="2" charset="-78"/>
                <a:cs typeface="M-Saber" pitchFamily="2" charset="-78"/>
              </a:rPr>
              <a:t>ج_ داود علية السلام .             د_ إبراهيم علية السلام .</a:t>
            </a:r>
          </a:p>
        </p:txBody>
      </p:sp>
      <p:grpSp>
        <p:nvGrpSpPr>
          <p:cNvPr id="13" name="مجموعة 12"/>
          <p:cNvGrpSpPr/>
          <p:nvPr/>
        </p:nvGrpSpPr>
        <p:grpSpPr>
          <a:xfrm>
            <a:off x="1" y="251520"/>
            <a:ext cx="6116308" cy="948396"/>
            <a:chOff x="980728" y="160014"/>
            <a:chExt cx="5473610" cy="948396"/>
          </a:xfrm>
        </p:grpSpPr>
        <p:sp>
          <p:nvSpPr>
            <p:cNvPr id="14" name="مستطيل 13"/>
            <p:cNvSpPr/>
            <p:nvPr/>
          </p:nvSpPr>
          <p:spPr>
            <a:xfrm>
              <a:off x="981730" y="532346"/>
              <a:ext cx="5472608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800" dirty="0">
                  <a:solidFill>
                    <a:srgbClr val="FF0000"/>
                  </a:solidFill>
                  <a:latin typeface="M-Saber" pitchFamily="2" charset="-78"/>
                  <a:cs typeface="M-Saber" pitchFamily="2" charset="-78"/>
                </a:rPr>
                <a:t>الموضوع: </a:t>
              </a:r>
              <a:r>
                <a:rPr lang="ar-SA" sz="2800" dirty="0">
                  <a:solidFill>
                    <a:srgbClr val="0070C0"/>
                  </a:solidFill>
                  <a:latin typeface="M-Saber" pitchFamily="2" charset="-78"/>
                  <a:cs typeface="M-Saber" pitchFamily="2" charset="-78"/>
                </a:rPr>
                <a:t>سورة الصف مدنية عدد آياتها 14 آية.</a:t>
              </a:r>
            </a:p>
          </p:txBody>
        </p:sp>
        <p:sp>
          <p:nvSpPr>
            <p:cNvPr id="15" name="مستطيل 14"/>
            <p:cNvSpPr/>
            <p:nvPr/>
          </p:nvSpPr>
          <p:spPr>
            <a:xfrm>
              <a:off x="980728" y="160014"/>
              <a:ext cx="5472608" cy="428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800" dirty="0">
                  <a:solidFill>
                    <a:schemeClr val="tx1"/>
                  </a:solidFill>
                  <a:latin typeface="M-Saber" pitchFamily="2" charset="-78"/>
                  <a:cs typeface="M-Saber" pitchFamily="2" charset="-78"/>
                </a:rPr>
                <a:t>اسم الطالبة :</a:t>
              </a:r>
              <a:r>
                <a:rPr lang="ar-SA" sz="800" dirty="0">
                  <a:solidFill>
                    <a:schemeClr val="tx1"/>
                  </a:solidFill>
                  <a:latin typeface="M-Saber" pitchFamily="2" charset="-78"/>
                  <a:cs typeface="M-Saber" pitchFamily="2" charset="-78"/>
                </a:rPr>
                <a:t>........................................................................................................</a:t>
              </a:r>
              <a:r>
                <a:rPr lang="ar-SA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M-Saber" pitchFamily="2" charset="-78"/>
                  <a:cs typeface="M-Saber" pitchFamily="2" charset="-78"/>
                </a:rPr>
                <a:t> </a:t>
              </a:r>
            </a:p>
          </p:txBody>
        </p:sp>
      </p:grpSp>
      <p:sp>
        <p:nvSpPr>
          <p:cNvPr id="16" name="مستطيل مستدير الزوايا 15"/>
          <p:cNvSpPr/>
          <p:nvPr/>
        </p:nvSpPr>
        <p:spPr>
          <a:xfrm>
            <a:off x="30832" y="87938"/>
            <a:ext cx="6264698" cy="118463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44991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جاور">
  <a:themeElements>
    <a:clrScheme name="دبوس تثبيت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جاور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1025</TotalTime>
  <Words>1051</Words>
  <Application>Microsoft Office PowerPoint</Application>
  <PresentationFormat>عرض على الشاشة (4:3)</PresentationFormat>
  <Paragraphs>166</Paragraphs>
  <Slides>12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9" baseType="lpstr">
      <vt:lpstr>Cambria</vt:lpstr>
      <vt:lpstr>M-Saber</vt:lpstr>
      <vt:lpstr>(AH) Manal Black</vt:lpstr>
      <vt:lpstr>Arial</vt:lpstr>
      <vt:lpstr>Al-QuranAlKareem</vt:lpstr>
      <vt:lpstr>Calibri</vt:lpstr>
      <vt:lpstr>تجاور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Mega Tech</dc:creator>
  <cp:lastModifiedBy>نوره بنت المرواني الجهني</cp:lastModifiedBy>
  <cp:revision>50</cp:revision>
  <cp:lastPrinted>2018-02-20T22:24:11Z</cp:lastPrinted>
  <dcterms:created xsi:type="dcterms:W3CDTF">2018-01-09T19:02:21Z</dcterms:created>
  <dcterms:modified xsi:type="dcterms:W3CDTF">2023-01-15T12:22:45Z</dcterms:modified>
</cp:coreProperties>
</file>