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6" r:id="rId2"/>
    <p:sldId id="774" r:id="rId3"/>
    <p:sldId id="847" r:id="rId4"/>
    <p:sldId id="770" r:id="rId5"/>
    <p:sldId id="768" r:id="rId6"/>
    <p:sldId id="772" r:id="rId7"/>
    <p:sldId id="769" r:id="rId8"/>
    <p:sldId id="779" r:id="rId9"/>
    <p:sldId id="775" r:id="rId10"/>
    <p:sldId id="776" r:id="rId11"/>
    <p:sldId id="780" r:id="rId12"/>
    <p:sldId id="840" r:id="rId13"/>
    <p:sldId id="841" r:id="rId14"/>
    <p:sldId id="842" r:id="rId15"/>
    <p:sldId id="781" r:id="rId16"/>
    <p:sldId id="789" r:id="rId17"/>
    <p:sldId id="355" r:id="rId18"/>
    <p:sldId id="837" r:id="rId19"/>
    <p:sldId id="356" r:id="rId20"/>
    <p:sldId id="838" r:id="rId21"/>
    <p:sldId id="777" r:id="rId22"/>
    <p:sldId id="782" r:id="rId23"/>
    <p:sldId id="783" r:id="rId24"/>
    <p:sldId id="778" r:id="rId25"/>
    <p:sldId id="784" r:id="rId26"/>
    <p:sldId id="771" r:id="rId27"/>
    <p:sldId id="773" r:id="rId28"/>
    <p:sldId id="304" r:id="rId29"/>
    <p:sldId id="470" r:id="rId30"/>
    <p:sldId id="785" r:id="rId31"/>
    <p:sldId id="844" r:id="rId32"/>
    <p:sldId id="786" r:id="rId33"/>
    <p:sldId id="843" r:id="rId34"/>
    <p:sldId id="787" r:id="rId35"/>
    <p:sldId id="845" r:id="rId36"/>
    <p:sldId id="846" r:id="rId37"/>
    <p:sldId id="788" r:id="rId38"/>
    <p:sldId id="849" r:id="rId39"/>
    <p:sldId id="850" r:id="rId40"/>
    <p:sldId id="851" r:id="rId41"/>
    <p:sldId id="852" r:id="rId42"/>
    <p:sldId id="854" r:id="rId43"/>
    <p:sldId id="848" r:id="rId44"/>
    <p:sldId id="853" r:id="rId45"/>
    <p:sldId id="855" r:id="rId46"/>
  </p:sldIdLst>
  <p:sldSz cx="9144000" cy="6858000" type="screen4x3"/>
  <p:notesSz cx="6797675" cy="99250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7" y="1"/>
            <a:ext cx="2945659" cy="496253"/>
          </a:xfrm>
          <a:prstGeom prst="rect">
            <a:avLst/>
          </a:prstGeom>
        </p:spPr>
        <p:txBody>
          <a:bodyPr vert="horz" lIns="90968" tIns="45483" rIns="90968" bIns="45483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4" y="1"/>
            <a:ext cx="2945659" cy="496253"/>
          </a:xfrm>
          <a:prstGeom prst="rect">
            <a:avLst/>
          </a:prstGeom>
        </p:spPr>
        <p:txBody>
          <a:bodyPr vert="horz" lIns="90968" tIns="45483" rIns="90968" bIns="45483" rtlCol="1"/>
          <a:lstStyle>
            <a:lvl1pPr algn="l">
              <a:defRPr sz="1200"/>
            </a:lvl1pPr>
          </a:lstStyle>
          <a:p>
            <a:fld id="{0A8252C1-F4F6-4E54-9A64-DC695D60AC36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8" tIns="45483" rIns="90968" bIns="45483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3"/>
          </a:xfrm>
          <a:prstGeom prst="rect">
            <a:avLst/>
          </a:prstGeom>
        </p:spPr>
        <p:txBody>
          <a:bodyPr vert="horz" lIns="90968" tIns="45483" rIns="90968" bIns="45483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7" y="9427076"/>
            <a:ext cx="2945659" cy="496253"/>
          </a:xfrm>
          <a:prstGeom prst="rect">
            <a:avLst/>
          </a:prstGeom>
        </p:spPr>
        <p:txBody>
          <a:bodyPr vert="horz" lIns="90968" tIns="45483" rIns="90968" bIns="45483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4" y="9427076"/>
            <a:ext cx="2945659" cy="496253"/>
          </a:xfrm>
          <a:prstGeom prst="rect">
            <a:avLst/>
          </a:prstGeom>
        </p:spPr>
        <p:txBody>
          <a:bodyPr vert="horz" lIns="90968" tIns="45483" rIns="90968" bIns="45483" rtlCol="1" anchor="b"/>
          <a:lstStyle>
            <a:lvl1pPr algn="l">
              <a:defRPr sz="1200"/>
            </a:lvl1pPr>
          </a:lstStyle>
          <a:p>
            <a:fld id="{50E6EF6E-B10C-467C-B701-543D5CEBCE1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6EF6E-B10C-467C-B701-543D5CEBCE12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4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../slides/slide12.xml"/><Relationship Id="rId4" Type="http://schemas.openxmlformats.org/officeDocument/2006/relationships/slide" Target="../slides/slide1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008.png">
            <a:hlinkClick r:id="rId2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CB22C48-7DDE-434E-98C8-77D3834B7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221" y="165100"/>
            <a:ext cx="2198842" cy="428900"/>
          </a:xfrm>
          <a:prstGeom prst="rect">
            <a:avLst/>
          </a:prstGeom>
        </p:spPr>
      </p:pic>
      <p:pic>
        <p:nvPicPr>
          <p:cNvPr id="3" name="صورة 2" descr="0006.0.png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1B6451-4FC1-498B-90CA-0F4A0E705A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3063" y="165100"/>
            <a:ext cx="2282352" cy="428900"/>
          </a:xfrm>
          <a:prstGeom prst="rect">
            <a:avLst/>
          </a:prstGeom>
        </p:spPr>
      </p:pic>
      <p:pic>
        <p:nvPicPr>
          <p:cNvPr id="4" name="صورة 3" descr="0004.0.png">
            <a:hlinkClick r:id="rId6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3D1EAD9-923B-4E89-81E8-A7C1018CAE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3833" y="165100"/>
            <a:ext cx="2162962" cy="428900"/>
          </a:xfrm>
          <a:prstGeom prst="rect">
            <a:avLst/>
          </a:prstGeom>
        </p:spPr>
      </p:pic>
      <p:pic>
        <p:nvPicPr>
          <p:cNvPr id="5" name="صورة 4" descr="0004.png">
            <a:hlinkClick r:id="rId8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14B8960-B426-4147-815B-7486BB7A5B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3996" y="165100"/>
            <a:ext cx="2183142" cy="428900"/>
          </a:xfrm>
          <a:prstGeom prst="rect">
            <a:avLst/>
          </a:prstGeom>
        </p:spPr>
      </p:pic>
      <p:pic>
        <p:nvPicPr>
          <p:cNvPr id="6" name="صورة 10" descr="0007.png">
            <a:hlinkClick r:id="rId10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8F2F843-93A4-4C87-B1FD-6357C99D1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0"/>
            <a:ext cx="21986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C5B3CE7-F00D-48B1-AE11-0B98E3E45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0" y="0"/>
            <a:ext cx="9144000" cy="6852569"/>
          </a:xfrm>
          <a:prstGeom prst="rect">
            <a:avLst/>
          </a:prstGeom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2838D17A-AF71-4B1C-9F68-DEEACBAA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53898">
            <a:off x="685801" y="2162285"/>
            <a:ext cx="7772400" cy="1470025"/>
          </a:xfrm>
        </p:spPr>
        <p:txBody>
          <a:bodyPr>
            <a:noAutofit/>
          </a:bodyPr>
          <a:lstStyle/>
          <a:p>
            <a:r>
              <a:rPr lang="ar-SA" dirty="0"/>
              <a:t>مراجعة المهارات للصف </a:t>
            </a:r>
            <a:br>
              <a:rPr lang="ar-SA" dirty="0"/>
            </a:br>
            <a:r>
              <a:rPr lang="ar-SA" dirty="0"/>
              <a:t>الثالث الابتدائي</a:t>
            </a:r>
            <a:br>
              <a:rPr lang="ar-SA" dirty="0"/>
            </a:br>
            <a:r>
              <a:rPr lang="ar-SA" dirty="0"/>
              <a:t>التقويم التشخيصي 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FFA916CE-0FB3-45BE-9521-E97337806C7C}"/>
              </a:ext>
            </a:extLst>
          </p:cNvPr>
          <p:cNvSpPr txBox="1">
            <a:spLocks/>
          </p:cNvSpPr>
          <p:nvPr/>
        </p:nvSpPr>
        <p:spPr>
          <a:xfrm>
            <a:off x="899592" y="53994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/>
              <a:t>إعداد المعلمة : نورة مساعد المرواني </a:t>
            </a:r>
          </a:p>
          <a:p>
            <a:r>
              <a:rPr lang="ar-SA" sz="2800" dirty="0"/>
              <a:t>ب2 بأملج </a:t>
            </a:r>
          </a:p>
        </p:txBody>
      </p:sp>
    </p:spTree>
    <p:extLst>
      <p:ext uri="{BB962C8B-B14F-4D97-AF65-F5344CB8AC3E}">
        <p14:creationId xmlns:p14="http://schemas.microsoft.com/office/powerpoint/2010/main" val="137123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3368809-CBC8-48E9-98F1-F19E87CF5D53}"/>
              </a:ext>
            </a:extLst>
          </p:cNvPr>
          <p:cNvSpPr txBox="1">
            <a:spLocks/>
          </p:cNvSpPr>
          <p:nvPr/>
        </p:nvSpPr>
        <p:spPr>
          <a:xfrm>
            <a:off x="2852809" y="228195"/>
            <a:ext cx="4302478" cy="8192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200" dirty="0"/>
              <a:t>التنوين</a:t>
            </a:r>
            <a:r>
              <a:rPr lang="ar-SA" dirty="0"/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AC65D-DDBB-4A8F-8041-A8BA99CD8ED5}"/>
              </a:ext>
            </a:extLst>
          </p:cNvPr>
          <p:cNvSpPr txBox="1"/>
          <p:nvPr/>
        </p:nvSpPr>
        <p:spPr>
          <a:xfrm>
            <a:off x="1007604" y="1203523"/>
            <a:ext cx="74888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/>
              <a:t>عندما تنتهي الكلمة بتاء مربوطة </a:t>
            </a:r>
            <a:r>
              <a:rPr lang="ar-SA" sz="2800" dirty="0">
                <a:solidFill>
                  <a:srgbClr val="FF0000"/>
                </a:solidFill>
              </a:rPr>
              <a:t>(لا نضيف ألف تنوين الفتح) 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85ADC91-E2E8-4064-AC70-C11D46FAACAE}"/>
              </a:ext>
            </a:extLst>
          </p:cNvPr>
          <p:cNvSpPr txBox="1">
            <a:spLocks/>
          </p:cNvSpPr>
          <p:nvPr/>
        </p:nvSpPr>
        <p:spPr>
          <a:xfrm>
            <a:off x="6332514" y="2929608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هٍـــرَّة</a:t>
            </a:r>
            <a:endParaRPr lang="ar-SA" sz="2000" dirty="0"/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5E2C48A0-06B5-4945-8E0C-1002C46EBE9A}"/>
              </a:ext>
            </a:extLst>
          </p:cNvPr>
          <p:cNvSpPr txBox="1">
            <a:spLocks/>
          </p:cNvSpPr>
          <p:nvPr/>
        </p:nvSpPr>
        <p:spPr>
          <a:xfrm>
            <a:off x="6354198" y="1953617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مَـدْرَسَــة</a:t>
            </a:r>
            <a:endParaRPr lang="ar-SA" sz="200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69749B1-8562-4D1A-A170-6767B15AEF78}"/>
              </a:ext>
            </a:extLst>
          </p:cNvPr>
          <p:cNvSpPr txBox="1">
            <a:spLocks/>
          </p:cNvSpPr>
          <p:nvPr/>
        </p:nvSpPr>
        <p:spPr>
          <a:xfrm>
            <a:off x="6332514" y="4915883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فِـنَـاء</a:t>
            </a:r>
            <a:endParaRPr lang="ar-SA" sz="20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AEE5E1F-14C2-4AC2-96B5-F8D8B0CB0FD1}"/>
              </a:ext>
            </a:extLst>
          </p:cNvPr>
          <p:cNvSpPr txBox="1"/>
          <p:nvPr/>
        </p:nvSpPr>
        <p:spPr>
          <a:xfrm>
            <a:off x="1075402" y="4052840"/>
            <a:ext cx="74888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/>
              <a:t>عندما تنتهي الكلمة بهمزة قبلها ألف </a:t>
            </a:r>
            <a:r>
              <a:rPr lang="ar-SA" sz="2800" dirty="0">
                <a:solidFill>
                  <a:srgbClr val="FF0000"/>
                </a:solidFill>
              </a:rPr>
              <a:t>(لا نضيف ألف تنوين الفتح) 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BECE464A-2594-41D5-9BEF-4FA27044A253}"/>
              </a:ext>
            </a:extLst>
          </p:cNvPr>
          <p:cNvSpPr txBox="1">
            <a:spLocks/>
          </p:cNvSpPr>
          <p:nvPr/>
        </p:nvSpPr>
        <p:spPr>
          <a:xfrm>
            <a:off x="1835696" y="1974866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>
                <a:cs typeface="Akhbar MT" pitchFamily="2" charset="-78"/>
              </a:rPr>
              <a:t>مَـدْرَسَــ</a:t>
            </a:r>
            <a:r>
              <a:rPr lang="ar-SA" sz="5400" dirty="0">
                <a:solidFill>
                  <a:srgbClr val="FF0000"/>
                </a:solidFill>
                <a:cs typeface="Akhbar MT" pitchFamily="2" charset="-78"/>
              </a:rPr>
              <a:t>ةً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43CE0CF1-B718-4779-B91A-27793609E56A}"/>
              </a:ext>
            </a:extLst>
          </p:cNvPr>
          <p:cNvSpPr txBox="1">
            <a:spLocks/>
          </p:cNvSpPr>
          <p:nvPr/>
        </p:nvSpPr>
        <p:spPr>
          <a:xfrm>
            <a:off x="1835696" y="3003229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>
                <a:cs typeface="Akhbar MT" pitchFamily="2" charset="-78"/>
              </a:rPr>
              <a:t>هٍـــرَّ</a:t>
            </a:r>
            <a:r>
              <a:rPr lang="ar-SA" sz="5400" dirty="0">
                <a:solidFill>
                  <a:srgbClr val="FF0000"/>
                </a:solidFill>
                <a:cs typeface="Akhbar MT" pitchFamily="2" charset="-78"/>
              </a:rPr>
              <a:t>ةً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6EAAD91B-84FB-4B71-9239-08725A1F6DE0}"/>
              </a:ext>
            </a:extLst>
          </p:cNvPr>
          <p:cNvSpPr txBox="1">
            <a:spLocks/>
          </p:cNvSpPr>
          <p:nvPr/>
        </p:nvSpPr>
        <p:spPr>
          <a:xfrm>
            <a:off x="2061330" y="4871067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000" dirty="0">
                <a:cs typeface="Akhbar MT" pitchFamily="2" charset="-78"/>
              </a:rPr>
              <a:t>فِـنَـا</a:t>
            </a:r>
            <a:r>
              <a:rPr lang="ar-SA" sz="7000" dirty="0">
                <a:solidFill>
                  <a:srgbClr val="FF0000"/>
                </a:solidFill>
                <a:cs typeface="Akhbar MT" pitchFamily="2" charset="-78"/>
              </a:rPr>
              <a:t>ءً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2" name="انفجار: 8 نقاط 11">
            <a:extLst>
              <a:ext uri="{FF2B5EF4-FFF2-40B4-BE49-F238E27FC236}">
                <a16:creationId xmlns:a16="http://schemas.microsoft.com/office/drawing/2014/main" id="{2867C4A8-9F59-48A0-9E55-F14F0312EA7D}"/>
              </a:ext>
            </a:extLst>
          </p:cNvPr>
          <p:cNvSpPr/>
          <p:nvPr/>
        </p:nvSpPr>
        <p:spPr>
          <a:xfrm>
            <a:off x="3681510" y="2163109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انفجار: 8 نقاط 13">
            <a:extLst>
              <a:ext uri="{FF2B5EF4-FFF2-40B4-BE49-F238E27FC236}">
                <a16:creationId xmlns:a16="http://schemas.microsoft.com/office/drawing/2014/main" id="{D72BC82C-B414-4D8C-99DB-6FD970E91DDB}"/>
              </a:ext>
            </a:extLst>
          </p:cNvPr>
          <p:cNvSpPr/>
          <p:nvPr/>
        </p:nvSpPr>
        <p:spPr>
          <a:xfrm>
            <a:off x="3681510" y="3194642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انفجار: 8 نقاط 31">
            <a:extLst>
              <a:ext uri="{FF2B5EF4-FFF2-40B4-BE49-F238E27FC236}">
                <a16:creationId xmlns:a16="http://schemas.microsoft.com/office/drawing/2014/main" id="{DFF061B3-A597-4901-B0EF-B6A10B786866}"/>
              </a:ext>
            </a:extLst>
          </p:cNvPr>
          <p:cNvSpPr/>
          <p:nvPr/>
        </p:nvSpPr>
        <p:spPr>
          <a:xfrm>
            <a:off x="3792505" y="5064007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نوان 1">
            <a:extLst>
              <a:ext uri="{FF2B5EF4-FFF2-40B4-BE49-F238E27FC236}">
                <a16:creationId xmlns:a16="http://schemas.microsoft.com/office/drawing/2014/main" id="{F1497B6B-F7A9-4A4B-89B4-4184020AE2DD}"/>
              </a:ext>
            </a:extLst>
          </p:cNvPr>
          <p:cNvSpPr txBox="1">
            <a:spLocks/>
          </p:cNvSpPr>
          <p:nvPr/>
        </p:nvSpPr>
        <p:spPr>
          <a:xfrm>
            <a:off x="6311059" y="5848972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جَــزَاء</a:t>
            </a:r>
            <a:endParaRPr lang="ar-SA" sz="2000" dirty="0"/>
          </a:p>
        </p:txBody>
      </p:sp>
      <p:sp>
        <p:nvSpPr>
          <p:cNvPr id="36" name="عنوان 1">
            <a:extLst>
              <a:ext uri="{FF2B5EF4-FFF2-40B4-BE49-F238E27FC236}">
                <a16:creationId xmlns:a16="http://schemas.microsoft.com/office/drawing/2014/main" id="{71C2F5F5-D92F-4FA6-8045-E0ACFC819412}"/>
              </a:ext>
            </a:extLst>
          </p:cNvPr>
          <p:cNvSpPr txBox="1">
            <a:spLocks/>
          </p:cNvSpPr>
          <p:nvPr/>
        </p:nvSpPr>
        <p:spPr>
          <a:xfrm>
            <a:off x="2113370" y="5745880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000" dirty="0">
                <a:cs typeface="Akhbar MT" pitchFamily="2" charset="-78"/>
              </a:rPr>
              <a:t>جَــزَا</a:t>
            </a:r>
            <a:r>
              <a:rPr lang="ar-SA" sz="7000" dirty="0">
                <a:solidFill>
                  <a:srgbClr val="FF0000"/>
                </a:solidFill>
                <a:cs typeface="Akhbar MT" pitchFamily="2" charset="-78"/>
              </a:rPr>
              <a:t>ءً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8" name="انفجار: 8 نقاط 37">
            <a:extLst>
              <a:ext uri="{FF2B5EF4-FFF2-40B4-BE49-F238E27FC236}">
                <a16:creationId xmlns:a16="http://schemas.microsoft.com/office/drawing/2014/main" id="{5F89986F-DD85-4AB2-92EA-4CFE1BDFBC0C}"/>
              </a:ext>
            </a:extLst>
          </p:cNvPr>
          <p:cNvSpPr/>
          <p:nvPr/>
        </p:nvSpPr>
        <p:spPr>
          <a:xfrm>
            <a:off x="3851920" y="5876251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3ECAFFDF-7F6B-402C-B93E-455ED81E1DCC}"/>
              </a:ext>
            </a:extLst>
          </p:cNvPr>
          <p:cNvCxnSpPr/>
          <p:nvPr/>
        </p:nvCxnSpPr>
        <p:spPr>
          <a:xfrm flipH="1">
            <a:off x="4716016" y="234888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D13B63F6-0D8F-4F6F-9646-DB90C8EDD780}"/>
              </a:ext>
            </a:extLst>
          </p:cNvPr>
          <p:cNvCxnSpPr/>
          <p:nvPr/>
        </p:nvCxnSpPr>
        <p:spPr>
          <a:xfrm flipH="1">
            <a:off x="4716016" y="328498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6B8B0E25-CC29-4280-B4F6-3249B4963DD4}"/>
              </a:ext>
            </a:extLst>
          </p:cNvPr>
          <p:cNvCxnSpPr/>
          <p:nvPr/>
        </p:nvCxnSpPr>
        <p:spPr>
          <a:xfrm flipH="1">
            <a:off x="4572000" y="522920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839B76DE-C4CA-437A-B9F6-2A3E06548CFF}"/>
              </a:ext>
            </a:extLst>
          </p:cNvPr>
          <p:cNvCxnSpPr/>
          <p:nvPr/>
        </p:nvCxnSpPr>
        <p:spPr>
          <a:xfrm flipH="1">
            <a:off x="4572000" y="609329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7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C85BB1-D33F-4383-8795-FD003DCCD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4788" r="30312" b="21987"/>
          <a:stretch/>
        </p:blipFill>
        <p:spPr>
          <a:xfrm>
            <a:off x="44320" y="1052736"/>
            <a:ext cx="9126976" cy="547260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98F1134-107C-4408-B1F9-8F260401CD13}"/>
              </a:ext>
            </a:extLst>
          </p:cNvPr>
          <p:cNvSpPr txBox="1"/>
          <p:nvPr/>
        </p:nvSpPr>
        <p:spPr>
          <a:xfrm>
            <a:off x="4398026" y="2664061"/>
            <a:ext cx="1548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سَــبُّـورةُ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FA4AAF9-1263-48AB-87CA-7503A67F5B2F}"/>
              </a:ext>
            </a:extLst>
          </p:cNvPr>
          <p:cNvSpPr txBox="1"/>
          <p:nvPr/>
        </p:nvSpPr>
        <p:spPr>
          <a:xfrm>
            <a:off x="2288769" y="2673018"/>
            <a:ext cx="1548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سَــبُّـورةً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7D4FA2-1E38-49D9-97DE-0529701DA6BC}"/>
              </a:ext>
            </a:extLst>
          </p:cNvPr>
          <p:cNvSpPr txBox="1"/>
          <p:nvPr/>
        </p:nvSpPr>
        <p:spPr>
          <a:xfrm>
            <a:off x="179512" y="2673017"/>
            <a:ext cx="1548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سَــبُّـورةٍ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345A6B2-FE6A-40A8-9C0B-59D906CABFDC}"/>
              </a:ext>
            </a:extLst>
          </p:cNvPr>
          <p:cNvSpPr txBox="1"/>
          <p:nvPr/>
        </p:nvSpPr>
        <p:spPr>
          <a:xfrm>
            <a:off x="4571999" y="3385727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فِــنَـاءُ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1E0510-779C-45DA-8DD5-534382B306FA}"/>
              </a:ext>
            </a:extLst>
          </p:cNvPr>
          <p:cNvSpPr txBox="1"/>
          <p:nvPr/>
        </p:nvSpPr>
        <p:spPr>
          <a:xfrm>
            <a:off x="4665032" y="4069543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صَـيْـفُ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BC04447-E1FD-4B2B-870E-CCEE2D274755}"/>
              </a:ext>
            </a:extLst>
          </p:cNvPr>
          <p:cNvSpPr txBox="1"/>
          <p:nvPr/>
        </p:nvSpPr>
        <p:spPr>
          <a:xfrm>
            <a:off x="4716016" y="4837721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بَـــدْرُ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8AA9205-156A-45FA-A176-0935D6365DD1}"/>
              </a:ext>
            </a:extLst>
          </p:cNvPr>
          <p:cNvSpPr txBox="1"/>
          <p:nvPr/>
        </p:nvSpPr>
        <p:spPr>
          <a:xfrm>
            <a:off x="4571999" y="5568049"/>
            <a:ext cx="137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حَـدِيـقَـةُ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58D872F-C410-4E98-A0EA-B065E996E22B}"/>
              </a:ext>
            </a:extLst>
          </p:cNvPr>
          <p:cNvSpPr txBox="1"/>
          <p:nvPr/>
        </p:nvSpPr>
        <p:spPr>
          <a:xfrm>
            <a:off x="2465765" y="3385726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فِــنَـاءً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01A2D1B-9243-4F68-BE0F-07D29C2C9AD6}"/>
              </a:ext>
            </a:extLst>
          </p:cNvPr>
          <p:cNvSpPr txBox="1"/>
          <p:nvPr/>
        </p:nvSpPr>
        <p:spPr>
          <a:xfrm>
            <a:off x="359532" y="3393501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فِــنَـاءٍ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7BF5B01-33FB-42AA-A538-3E835D25C7A8}"/>
              </a:ext>
            </a:extLst>
          </p:cNvPr>
          <p:cNvSpPr txBox="1"/>
          <p:nvPr/>
        </p:nvSpPr>
        <p:spPr>
          <a:xfrm>
            <a:off x="2544475" y="4098434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صَـيْـفًـا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B1D9077-27E1-4490-BA3D-26CF95472659}"/>
              </a:ext>
            </a:extLst>
          </p:cNvPr>
          <p:cNvSpPr txBox="1"/>
          <p:nvPr/>
        </p:nvSpPr>
        <p:spPr>
          <a:xfrm>
            <a:off x="454272" y="4078904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صَـيْـفٍ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EC49C99-DCC5-41CF-8988-983FE81F127C}"/>
              </a:ext>
            </a:extLst>
          </p:cNvPr>
          <p:cNvSpPr txBox="1"/>
          <p:nvPr/>
        </p:nvSpPr>
        <p:spPr>
          <a:xfrm>
            <a:off x="2491531" y="4831451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بَـــدْرًا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FAF196-75F4-40C6-BD1B-1E9D4860F29D}"/>
              </a:ext>
            </a:extLst>
          </p:cNvPr>
          <p:cNvSpPr txBox="1"/>
          <p:nvPr/>
        </p:nvSpPr>
        <p:spPr>
          <a:xfrm>
            <a:off x="360297" y="4839858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بَـــدْرٍ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6A622C6-C094-47CC-91F1-FF371356908F}"/>
              </a:ext>
            </a:extLst>
          </p:cNvPr>
          <p:cNvSpPr txBox="1"/>
          <p:nvPr/>
        </p:nvSpPr>
        <p:spPr>
          <a:xfrm>
            <a:off x="2462742" y="5564468"/>
            <a:ext cx="137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حَـدِيـقَـةً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9D73AE6-04B5-4256-9F8F-C08B5EB568A8}"/>
              </a:ext>
            </a:extLst>
          </p:cNvPr>
          <p:cNvSpPr txBox="1"/>
          <p:nvPr/>
        </p:nvSpPr>
        <p:spPr>
          <a:xfrm>
            <a:off x="454272" y="5575384"/>
            <a:ext cx="137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حَـدِيـقَـةٍ</a:t>
            </a:r>
            <a:endParaRPr lang="ar-SA" sz="8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94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9" y="188640"/>
            <a:ext cx="8172721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التاء المفتوحة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3347864" y="1353547"/>
            <a:ext cx="2196244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ت مفتوحة</a:t>
            </a:r>
            <a:endParaRPr lang="ar-SA" sz="2000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270D2A67-7F09-4FB2-B4E4-A802860400E9}"/>
              </a:ext>
            </a:extLst>
          </p:cNvPr>
          <p:cNvSpPr txBox="1">
            <a:spLocks/>
          </p:cNvSpPr>
          <p:nvPr/>
        </p:nvSpPr>
        <p:spPr>
          <a:xfrm>
            <a:off x="5954099" y="2450357"/>
            <a:ext cx="286231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تنطق تاء </a:t>
            </a:r>
          </a:p>
          <a:p>
            <a:r>
              <a:rPr lang="ar-SA" b="1" dirty="0"/>
              <a:t>عند الوقف  </a:t>
            </a:r>
            <a:endParaRPr lang="ar-SA" sz="2000" b="1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F24E-EBC5-481A-A0CB-F6501CB94CD2}"/>
              </a:ext>
            </a:extLst>
          </p:cNvPr>
          <p:cNvSpPr txBox="1">
            <a:spLocks/>
          </p:cNvSpPr>
          <p:nvPr/>
        </p:nvSpPr>
        <p:spPr>
          <a:xfrm>
            <a:off x="6014978" y="4866378"/>
            <a:ext cx="2862319" cy="1007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بَـيْـت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9263CCEC-6484-4EF4-BEF6-88DE3202E822}"/>
              </a:ext>
            </a:extLst>
          </p:cNvPr>
          <p:cNvSpPr txBox="1">
            <a:spLocks/>
          </p:cNvSpPr>
          <p:nvPr/>
        </p:nvSpPr>
        <p:spPr>
          <a:xfrm>
            <a:off x="683568" y="2373785"/>
            <a:ext cx="2880320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تنطق تاء </a:t>
            </a:r>
          </a:p>
          <a:p>
            <a:r>
              <a:rPr lang="ar-SA" sz="4000" b="1" dirty="0"/>
              <a:t>عند الوصل  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324CC03D-08AB-4746-998C-F2578AE61030}"/>
              </a:ext>
            </a:extLst>
          </p:cNvPr>
          <p:cNvSpPr txBox="1">
            <a:spLocks/>
          </p:cNvSpPr>
          <p:nvPr/>
        </p:nvSpPr>
        <p:spPr>
          <a:xfrm>
            <a:off x="266703" y="4712074"/>
            <a:ext cx="4161617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>
                <a:cs typeface="Akhbar MT" pitchFamily="2" charset="-78"/>
              </a:rPr>
              <a:t>بَـيْـتُ خَـالِــدٍ واسع. </a:t>
            </a:r>
            <a:endParaRPr lang="ar-SA" sz="2800" dirty="0">
              <a:cs typeface="Akhbar MT" pitchFamily="2" charset="-78"/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58023238-9796-4647-8928-01E733B7D217}"/>
              </a:ext>
            </a:extLst>
          </p:cNvPr>
          <p:cNvCxnSpPr>
            <a:cxnSpLocks/>
          </p:cNvCxnSpPr>
          <p:nvPr/>
        </p:nvCxnSpPr>
        <p:spPr>
          <a:xfrm>
            <a:off x="7333161" y="3747081"/>
            <a:ext cx="0" cy="1119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5F3FFEE6-A66C-4EE9-BD57-06EE07BCC48C}"/>
              </a:ext>
            </a:extLst>
          </p:cNvPr>
          <p:cNvCxnSpPr>
            <a:cxnSpLocks/>
          </p:cNvCxnSpPr>
          <p:nvPr/>
        </p:nvCxnSpPr>
        <p:spPr>
          <a:xfrm>
            <a:off x="2347511" y="3747081"/>
            <a:ext cx="0" cy="965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3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9" y="188640"/>
            <a:ext cx="8172721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التاء المربوطة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4716016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00" dirty="0"/>
              <a:t>ـــة</a:t>
            </a:r>
            <a:endParaRPr lang="ar-SA" sz="2000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270D2A67-7F09-4FB2-B4E4-A802860400E9}"/>
              </a:ext>
            </a:extLst>
          </p:cNvPr>
          <p:cNvSpPr txBox="1">
            <a:spLocks/>
          </p:cNvSpPr>
          <p:nvPr/>
        </p:nvSpPr>
        <p:spPr>
          <a:xfrm>
            <a:off x="485639" y="2361648"/>
            <a:ext cx="334407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تنطق هاء </a:t>
            </a:r>
          </a:p>
          <a:p>
            <a:r>
              <a:rPr lang="ar-SA" b="1" dirty="0"/>
              <a:t>عند الوقف  </a:t>
            </a:r>
            <a:endParaRPr lang="ar-SA" sz="2000" b="1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F24E-EBC5-481A-A0CB-F6501CB94CD2}"/>
              </a:ext>
            </a:extLst>
          </p:cNvPr>
          <p:cNvSpPr txBox="1">
            <a:spLocks/>
          </p:cNvSpPr>
          <p:nvPr/>
        </p:nvSpPr>
        <p:spPr>
          <a:xfrm>
            <a:off x="5820751" y="5054584"/>
            <a:ext cx="2862319" cy="1007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قِـصَّ</a:t>
            </a:r>
            <a:r>
              <a:rPr lang="ar-SA" sz="6000" dirty="0">
                <a:solidFill>
                  <a:srgbClr val="FF0000"/>
                </a:solidFill>
                <a:cs typeface="Akhbar MT" pitchFamily="2" charset="-78"/>
              </a:rPr>
              <a:t>ـةُ</a:t>
            </a:r>
            <a:r>
              <a:rPr lang="ar-SA" sz="6000" dirty="0">
                <a:cs typeface="Akhbar MT" pitchFamily="2" charset="-78"/>
              </a:rPr>
              <a:t> زَيْــدٍ.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9263CCEC-6484-4EF4-BEF6-88DE3202E822}"/>
              </a:ext>
            </a:extLst>
          </p:cNvPr>
          <p:cNvSpPr txBox="1">
            <a:spLocks/>
          </p:cNvSpPr>
          <p:nvPr/>
        </p:nvSpPr>
        <p:spPr>
          <a:xfrm>
            <a:off x="5845850" y="2450937"/>
            <a:ext cx="297462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تنطق تاء </a:t>
            </a:r>
          </a:p>
          <a:p>
            <a:r>
              <a:rPr lang="ar-SA" sz="4000" b="1" dirty="0"/>
              <a:t>عند الوصل  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324CC03D-08AB-4746-998C-F2578AE61030}"/>
              </a:ext>
            </a:extLst>
          </p:cNvPr>
          <p:cNvSpPr txBox="1">
            <a:spLocks/>
          </p:cNvSpPr>
          <p:nvPr/>
        </p:nvSpPr>
        <p:spPr>
          <a:xfrm>
            <a:off x="2483768" y="4294878"/>
            <a:ext cx="2071889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cs typeface="Akhbar MT" pitchFamily="2" charset="-78"/>
              </a:rPr>
              <a:t>تنطق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0FBA8DE-C0CC-4E2E-A9DB-5AFD3DC75E50}"/>
              </a:ext>
            </a:extLst>
          </p:cNvPr>
          <p:cNvSpPr txBox="1">
            <a:spLocks/>
          </p:cNvSpPr>
          <p:nvPr/>
        </p:nvSpPr>
        <p:spPr>
          <a:xfrm>
            <a:off x="2483768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ة</a:t>
            </a:r>
            <a:endParaRPr lang="ar-SA" sz="2000" dirty="0"/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E8F431F1-6921-4F84-B250-75F9F5A31296}"/>
              </a:ext>
            </a:extLst>
          </p:cNvPr>
          <p:cNvSpPr txBox="1">
            <a:spLocks/>
          </p:cNvSpPr>
          <p:nvPr/>
        </p:nvSpPr>
        <p:spPr>
          <a:xfrm>
            <a:off x="313966" y="4294878"/>
            <a:ext cx="2071889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cs typeface="Akhbar MT" pitchFamily="2" charset="-78"/>
              </a:rPr>
              <a:t>تكتب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231A26D4-EA3F-4149-93E9-5364CEF3E821}"/>
              </a:ext>
            </a:extLst>
          </p:cNvPr>
          <p:cNvSpPr txBox="1">
            <a:spLocks/>
          </p:cNvSpPr>
          <p:nvPr/>
        </p:nvSpPr>
        <p:spPr>
          <a:xfrm>
            <a:off x="2483768" y="5519540"/>
            <a:ext cx="2004249" cy="1075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dirty="0">
                <a:cs typeface="Akhbar MT" pitchFamily="2" charset="-78"/>
              </a:rPr>
              <a:t>قِـصَّـ</a:t>
            </a:r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ه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CD16A1-9226-4690-8E91-3F8ABA727259}"/>
              </a:ext>
            </a:extLst>
          </p:cNvPr>
          <p:cNvSpPr txBox="1">
            <a:spLocks/>
          </p:cNvSpPr>
          <p:nvPr/>
        </p:nvSpPr>
        <p:spPr>
          <a:xfrm>
            <a:off x="434277" y="5524581"/>
            <a:ext cx="1903921" cy="1075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dirty="0">
                <a:cs typeface="Akhbar MT" pitchFamily="2" charset="-78"/>
              </a:rPr>
              <a:t>قِـصَّـ</a:t>
            </a:r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ة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1AADCD-CD16-4536-B815-B8AEA82BC151}"/>
              </a:ext>
            </a:extLst>
          </p:cNvPr>
          <p:cNvCxnSpPr>
            <a:stCxn id="19" idx="2"/>
          </p:cNvCxnSpPr>
          <p:nvPr/>
        </p:nvCxnSpPr>
        <p:spPr>
          <a:xfrm>
            <a:off x="7333161" y="3747081"/>
            <a:ext cx="0" cy="1119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45989B1F-C6B8-4037-9F49-4F13F601F2A4}"/>
              </a:ext>
            </a:extLst>
          </p:cNvPr>
          <p:cNvCxnSpPr>
            <a:cxnSpLocks/>
          </p:cNvCxnSpPr>
          <p:nvPr/>
        </p:nvCxnSpPr>
        <p:spPr>
          <a:xfrm>
            <a:off x="2483768" y="3429000"/>
            <a:ext cx="800702" cy="8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B066C0C-E2A2-45A7-AE2E-C27D7FEB7F96}"/>
              </a:ext>
            </a:extLst>
          </p:cNvPr>
          <p:cNvCxnSpPr>
            <a:cxnSpLocks/>
          </p:cNvCxnSpPr>
          <p:nvPr/>
        </p:nvCxnSpPr>
        <p:spPr>
          <a:xfrm flipH="1">
            <a:off x="1481128" y="3429000"/>
            <a:ext cx="386752" cy="8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9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9" y="188640"/>
            <a:ext cx="8172721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الهاء المربوطة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4716016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00" dirty="0"/>
              <a:t>ـــه</a:t>
            </a:r>
            <a:endParaRPr lang="ar-SA" sz="2000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270D2A67-7F09-4FB2-B4E4-A802860400E9}"/>
              </a:ext>
            </a:extLst>
          </p:cNvPr>
          <p:cNvSpPr txBox="1">
            <a:spLocks/>
          </p:cNvSpPr>
          <p:nvPr/>
        </p:nvSpPr>
        <p:spPr>
          <a:xfrm>
            <a:off x="485639" y="2361648"/>
            <a:ext cx="334407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تنطق هاء </a:t>
            </a:r>
          </a:p>
          <a:p>
            <a:r>
              <a:rPr lang="ar-SA" b="1" dirty="0"/>
              <a:t>عند الوقف  </a:t>
            </a:r>
            <a:endParaRPr lang="ar-SA" sz="2000" b="1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F24E-EBC5-481A-A0CB-F6501CB94CD2}"/>
              </a:ext>
            </a:extLst>
          </p:cNvPr>
          <p:cNvSpPr txBox="1">
            <a:spLocks/>
          </p:cNvSpPr>
          <p:nvPr/>
        </p:nvSpPr>
        <p:spPr>
          <a:xfrm>
            <a:off x="5508111" y="5054584"/>
            <a:ext cx="3174960" cy="1007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cs typeface="Akhbar MT" pitchFamily="2" charset="-78"/>
              </a:rPr>
              <a:t>مِـيَـا</a:t>
            </a:r>
            <a:r>
              <a:rPr lang="ar-SA" sz="5400" b="1" dirty="0">
                <a:solidFill>
                  <a:srgbClr val="FF0000"/>
                </a:solidFill>
                <a:cs typeface="Akhbar MT" pitchFamily="2" charset="-78"/>
              </a:rPr>
              <a:t>هُ ُ </a:t>
            </a:r>
            <a:r>
              <a:rPr lang="ar-SA" sz="5400" b="1" dirty="0">
                <a:cs typeface="Akhbar MT" pitchFamily="2" charset="-78"/>
              </a:rPr>
              <a:t>نَـقِـيـةُ ُ.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9263CCEC-6484-4EF4-BEF6-88DE3202E822}"/>
              </a:ext>
            </a:extLst>
          </p:cNvPr>
          <p:cNvSpPr txBox="1">
            <a:spLocks/>
          </p:cNvSpPr>
          <p:nvPr/>
        </p:nvSpPr>
        <p:spPr>
          <a:xfrm>
            <a:off x="5845850" y="2450937"/>
            <a:ext cx="297462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تنطق هاء </a:t>
            </a:r>
          </a:p>
          <a:p>
            <a:r>
              <a:rPr lang="ar-SA" sz="4000" b="1" dirty="0"/>
              <a:t>عند الوصل  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324CC03D-08AB-4746-998C-F2578AE61030}"/>
              </a:ext>
            </a:extLst>
          </p:cNvPr>
          <p:cNvSpPr txBox="1">
            <a:spLocks/>
          </p:cNvSpPr>
          <p:nvPr/>
        </p:nvSpPr>
        <p:spPr>
          <a:xfrm>
            <a:off x="2483768" y="4294878"/>
            <a:ext cx="2071889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cs typeface="Akhbar MT" pitchFamily="2" charset="-78"/>
              </a:rPr>
              <a:t>تنطق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0FBA8DE-C0CC-4E2E-A9DB-5AFD3DC75E50}"/>
              </a:ext>
            </a:extLst>
          </p:cNvPr>
          <p:cNvSpPr txBox="1">
            <a:spLocks/>
          </p:cNvSpPr>
          <p:nvPr/>
        </p:nvSpPr>
        <p:spPr>
          <a:xfrm>
            <a:off x="2483768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ه</a:t>
            </a:r>
            <a:endParaRPr lang="ar-SA" sz="2000" dirty="0"/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E8F431F1-6921-4F84-B250-75F9F5A31296}"/>
              </a:ext>
            </a:extLst>
          </p:cNvPr>
          <p:cNvSpPr txBox="1">
            <a:spLocks/>
          </p:cNvSpPr>
          <p:nvPr/>
        </p:nvSpPr>
        <p:spPr>
          <a:xfrm>
            <a:off x="313966" y="4294878"/>
            <a:ext cx="2071889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cs typeface="Akhbar MT" pitchFamily="2" charset="-78"/>
              </a:rPr>
              <a:t>تكتب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231A26D4-EA3F-4149-93E9-5364CEF3E821}"/>
              </a:ext>
            </a:extLst>
          </p:cNvPr>
          <p:cNvSpPr txBox="1">
            <a:spLocks/>
          </p:cNvSpPr>
          <p:nvPr/>
        </p:nvSpPr>
        <p:spPr>
          <a:xfrm>
            <a:off x="2483768" y="5519540"/>
            <a:ext cx="2004249" cy="1075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dirty="0">
                <a:cs typeface="Akhbar MT" pitchFamily="2" charset="-78"/>
              </a:rPr>
              <a:t>مِـيَـا</a:t>
            </a:r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هُ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CD16A1-9226-4690-8E91-3F8ABA727259}"/>
              </a:ext>
            </a:extLst>
          </p:cNvPr>
          <p:cNvSpPr txBox="1">
            <a:spLocks/>
          </p:cNvSpPr>
          <p:nvPr/>
        </p:nvSpPr>
        <p:spPr>
          <a:xfrm>
            <a:off x="434277" y="5524581"/>
            <a:ext cx="1903921" cy="1075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dirty="0">
                <a:cs typeface="Akhbar MT" pitchFamily="2" charset="-78"/>
              </a:rPr>
              <a:t>مِـيَـا</a:t>
            </a:r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هُ 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1AADCD-CD16-4536-B815-B8AEA82BC151}"/>
              </a:ext>
            </a:extLst>
          </p:cNvPr>
          <p:cNvCxnSpPr>
            <a:stCxn id="19" idx="2"/>
          </p:cNvCxnSpPr>
          <p:nvPr/>
        </p:nvCxnSpPr>
        <p:spPr>
          <a:xfrm>
            <a:off x="7333161" y="3747081"/>
            <a:ext cx="0" cy="1119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45989B1F-C6B8-4037-9F49-4F13F601F2A4}"/>
              </a:ext>
            </a:extLst>
          </p:cNvPr>
          <p:cNvCxnSpPr>
            <a:cxnSpLocks/>
          </p:cNvCxnSpPr>
          <p:nvPr/>
        </p:nvCxnSpPr>
        <p:spPr>
          <a:xfrm>
            <a:off x="2483768" y="3429000"/>
            <a:ext cx="800702" cy="8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B066C0C-E2A2-45A7-AE2E-C27D7FEB7F96}"/>
              </a:ext>
            </a:extLst>
          </p:cNvPr>
          <p:cNvCxnSpPr>
            <a:cxnSpLocks/>
          </p:cNvCxnSpPr>
          <p:nvPr/>
        </p:nvCxnSpPr>
        <p:spPr>
          <a:xfrm flipH="1">
            <a:off x="1481128" y="3429000"/>
            <a:ext cx="386752" cy="8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52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3BBE617-6912-43C8-81E7-EF1E0127F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9185" r="28738" b="16384"/>
          <a:stretch/>
        </p:blipFill>
        <p:spPr>
          <a:xfrm>
            <a:off x="146231" y="908720"/>
            <a:ext cx="8851537" cy="576063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6D409E7-0D0B-4F5D-AFCD-CBAB56895638}"/>
              </a:ext>
            </a:extLst>
          </p:cNvPr>
          <p:cNvSpPr txBox="1"/>
          <p:nvPr/>
        </p:nvSpPr>
        <p:spPr>
          <a:xfrm>
            <a:off x="5868144" y="4581128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عُــصْـ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6C9D9F8-A4CC-4F86-AD8A-5482217DF9A1}"/>
              </a:ext>
            </a:extLst>
          </p:cNvPr>
          <p:cNvSpPr txBox="1"/>
          <p:nvPr/>
        </p:nvSpPr>
        <p:spPr>
          <a:xfrm>
            <a:off x="4085847" y="4592531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ـفُــو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04F417-F458-4EC9-83F2-EBF445DCCDE0}"/>
              </a:ext>
            </a:extLst>
          </p:cNvPr>
          <p:cNvSpPr txBox="1"/>
          <p:nvPr/>
        </p:nvSpPr>
        <p:spPr>
          <a:xfrm>
            <a:off x="2303550" y="4595550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رُ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F9CCEC0-68F2-4D32-B86E-52EFBF2A59E7}"/>
              </a:ext>
            </a:extLst>
          </p:cNvPr>
          <p:cNvSpPr txBox="1"/>
          <p:nvPr/>
        </p:nvSpPr>
        <p:spPr>
          <a:xfrm>
            <a:off x="5868144" y="5837059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مَــكْــ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903BCDB-E2DC-4C6E-8AAA-88FC8A2A8814}"/>
              </a:ext>
            </a:extLst>
          </p:cNvPr>
          <p:cNvSpPr txBox="1"/>
          <p:nvPr/>
        </p:nvSpPr>
        <p:spPr>
          <a:xfrm>
            <a:off x="5842402" y="5190728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مُـجْـ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F6EAAEA-5D02-4F8C-83DC-6D229058876F}"/>
              </a:ext>
            </a:extLst>
          </p:cNvPr>
          <p:cNvSpPr txBox="1"/>
          <p:nvPr/>
        </p:nvSpPr>
        <p:spPr>
          <a:xfrm>
            <a:off x="4047823" y="5190727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ــتَــ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A157118-1D1E-4444-8700-EE882FF38874}"/>
              </a:ext>
            </a:extLst>
          </p:cNvPr>
          <p:cNvSpPr txBox="1"/>
          <p:nvPr/>
        </p:nvSpPr>
        <p:spPr>
          <a:xfrm>
            <a:off x="2430723" y="5227459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ــهِـ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262D50F-F183-4EFE-AAB3-F11BB772C313}"/>
              </a:ext>
            </a:extLst>
          </p:cNvPr>
          <p:cNvSpPr txBox="1"/>
          <p:nvPr/>
        </p:nvSpPr>
        <p:spPr>
          <a:xfrm>
            <a:off x="645319" y="5238862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ــدُ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E951D3D-7C4E-421A-A7C1-B40FF60EC0F4}"/>
              </a:ext>
            </a:extLst>
          </p:cNvPr>
          <p:cNvSpPr txBox="1"/>
          <p:nvPr/>
        </p:nvSpPr>
        <p:spPr>
          <a:xfrm>
            <a:off x="3985680" y="5863161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ــتــُـو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CD178B2-E595-44C5-B9E4-6CE2FDFD77C1}"/>
              </a:ext>
            </a:extLst>
          </p:cNvPr>
          <p:cNvSpPr txBox="1"/>
          <p:nvPr/>
        </p:nvSpPr>
        <p:spPr>
          <a:xfrm>
            <a:off x="2414735" y="5885193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بُ ُ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4FA3E9E-77CB-47D0-9B86-41B981BCF500}"/>
              </a:ext>
            </a:extLst>
          </p:cNvPr>
          <p:cNvSpPr txBox="1"/>
          <p:nvPr/>
        </p:nvSpPr>
        <p:spPr>
          <a:xfrm>
            <a:off x="7685392" y="2276872"/>
            <a:ext cx="45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C0728B1-CD98-4AB9-8F92-D98AE9D16AE2}"/>
              </a:ext>
            </a:extLst>
          </p:cNvPr>
          <p:cNvSpPr txBox="1"/>
          <p:nvPr/>
        </p:nvSpPr>
        <p:spPr>
          <a:xfrm>
            <a:off x="6562678" y="2269851"/>
            <a:ext cx="50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9D24901-CD00-4146-8657-75FA30AF18F9}"/>
              </a:ext>
            </a:extLst>
          </p:cNvPr>
          <p:cNvSpPr txBox="1"/>
          <p:nvPr/>
        </p:nvSpPr>
        <p:spPr>
          <a:xfrm>
            <a:off x="5197446" y="2276872"/>
            <a:ext cx="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AC45B33-53AC-408A-B8EC-D4B4F96347B9}"/>
              </a:ext>
            </a:extLst>
          </p:cNvPr>
          <p:cNvSpPr txBox="1"/>
          <p:nvPr/>
        </p:nvSpPr>
        <p:spPr>
          <a:xfrm>
            <a:off x="4085847" y="2279087"/>
            <a:ext cx="46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106E6BC-AC08-4576-92A3-13BFFA1A7431}"/>
              </a:ext>
            </a:extLst>
          </p:cNvPr>
          <p:cNvSpPr txBox="1"/>
          <p:nvPr/>
        </p:nvSpPr>
        <p:spPr>
          <a:xfrm>
            <a:off x="2709499" y="2262450"/>
            <a:ext cx="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3CB7AB8-93A7-44CE-817B-2517AFA6EADD}"/>
              </a:ext>
            </a:extLst>
          </p:cNvPr>
          <p:cNvSpPr txBox="1"/>
          <p:nvPr/>
        </p:nvSpPr>
        <p:spPr>
          <a:xfrm>
            <a:off x="1543632" y="2276872"/>
            <a:ext cx="50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E99D68D-ED4E-4C4F-8018-C942F63660CF}"/>
              </a:ext>
            </a:extLst>
          </p:cNvPr>
          <p:cNvSpPr txBox="1"/>
          <p:nvPr/>
        </p:nvSpPr>
        <p:spPr>
          <a:xfrm>
            <a:off x="322841" y="2276872"/>
            <a:ext cx="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35BAE5A-0A75-4FEF-B55A-B49DC94EDB6F}"/>
              </a:ext>
            </a:extLst>
          </p:cNvPr>
          <p:cNvSpPr txBox="1"/>
          <p:nvPr/>
        </p:nvSpPr>
        <p:spPr>
          <a:xfrm>
            <a:off x="7806651" y="2908781"/>
            <a:ext cx="45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810C113-45D7-45A3-B13F-A784014B3F8E}"/>
              </a:ext>
            </a:extLst>
          </p:cNvPr>
          <p:cNvSpPr txBox="1"/>
          <p:nvPr/>
        </p:nvSpPr>
        <p:spPr>
          <a:xfrm>
            <a:off x="6328554" y="2908780"/>
            <a:ext cx="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BF137DA-F919-4CEE-B0D4-A3A2C7C77B28}"/>
              </a:ext>
            </a:extLst>
          </p:cNvPr>
          <p:cNvSpPr txBox="1"/>
          <p:nvPr/>
        </p:nvSpPr>
        <p:spPr>
          <a:xfrm>
            <a:off x="5175580" y="2894121"/>
            <a:ext cx="45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A910335-C1C2-4D74-90E7-7D6E97B6FC37}"/>
              </a:ext>
            </a:extLst>
          </p:cNvPr>
          <p:cNvSpPr txBox="1"/>
          <p:nvPr/>
        </p:nvSpPr>
        <p:spPr>
          <a:xfrm>
            <a:off x="4176020" y="2877283"/>
            <a:ext cx="367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ه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8954FA8-B420-4418-8960-D95577F5AD53}"/>
              </a:ext>
            </a:extLst>
          </p:cNvPr>
          <p:cNvSpPr txBox="1"/>
          <p:nvPr/>
        </p:nvSpPr>
        <p:spPr>
          <a:xfrm>
            <a:off x="2751761" y="2894120"/>
            <a:ext cx="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ـت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890E700-DFBF-479E-8B18-FA1A1D1065DC}"/>
              </a:ext>
            </a:extLst>
          </p:cNvPr>
          <p:cNvSpPr txBox="1"/>
          <p:nvPr/>
        </p:nvSpPr>
        <p:spPr>
          <a:xfrm>
            <a:off x="1573210" y="2877283"/>
            <a:ext cx="50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ة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29581098-2854-429D-8783-4861C7852784}"/>
              </a:ext>
            </a:extLst>
          </p:cNvPr>
          <p:cNvSpPr txBox="1"/>
          <p:nvPr/>
        </p:nvSpPr>
        <p:spPr>
          <a:xfrm>
            <a:off x="317446" y="2894119"/>
            <a:ext cx="605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ـه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02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88BD5F-E6A3-4AFE-A3F9-833ACFC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C59FA8-C6B0-440C-88A3-4F1C1787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6F9B0C-78FE-46D4-9100-E3CDFF17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8964488" cy="64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ttp://mansor-games.com/data/item/img/4797_%D9%84%D8%B9%D8%A8%D9%87_%D8%B2%D9%81%D8%A7%D9%81_%D8%A7%D9%84%D8%A7%D9%85%D9%8A%D8%B1%D8%A9_%D8%B5%D9%88%D9%81%D9%8A%D8%A7_%D8%A7%D9%84%D8%AC%D9%85%D9%8A%D9%84%D9%87_2016_%D9%81%D9%84%D8%A7%D8%B4.jpg">
            <a:extLst>
              <a:ext uri="{FF2B5EF4-FFF2-40B4-BE49-F238E27FC236}">
                <a16:creationId xmlns:a16="http://schemas.microsoft.com/office/drawing/2014/main" id="{DFB92009-9393-473D-BF1C-6D990130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r="32997"/>
          <a:stretch>
            <a:fillRect/>
          </a:stretch>
        </p:blipFill>
        <p:spPr bwMode="auto">
          <a:xfrm>
            <a:off x="0" y="500063"/>
            <a:ext cx="38576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وسيلة شرح بيضاوية 3">
            <a:extLst>
              <a:ext uri="{FF2B5EF4-FFF2-40B4-BE49-F238E27FC236}">
                <a16:creationId xmlns:a16="http://schemas.microsoft.com/office/drawing/2014/main" id="{E2169990-6F97-493E-AA61-FEAA79DF1665}"/>
              </a:ext>
            </a:extLst>
          </p:cNvPr>
          <p:cNvSpPr/>
          <p:nvPr/>
        </p:nvSpPr>
        <p:spPr>
          <a:xfrm rot="19780298">
            <a:off x="3763963" y="284163"/>
            <a:ext cx="5087937" cy="5218112"/>
          </a:xfrm>
          <a:prstGeom prst="wedgeEllipseCallout">
            <a:avLst>
              <a:gd name="adj1" fmla="val -69925"/>
              <a:gd name="adj2" fmla="val -49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1204" name="مستطيل 4">
            <a:extLst>
              <a:ext uri="{FF2B5EF4-FFF2-40B4-BE49-F238E27FC236}">
                <a16:creationId xmlns:a16="http://schemas.microsoft.com/office/drawing/2014/main" id="{0A7EA6F4-3410-4F61-8B5E-41ADC499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-428625"/>
            <a:ext cx="611663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ar-SA" sz="34400" b="1">
                <a:solidFill>
                  <a:srgbClr val="FF0000"/>
                </a:solidFill>
                <a:latin typeface="Arial" panose="020B0604020202020204" pitchFamily="34" charset="0"/>
              </a:rPr>
              <a:t>ي</a:t>
            </a:r>
            <a:endParaRPr lang="ar-SA" altLang="ar-SA" sz="34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45399DCA-C663-430D-92E9-5A1A46FE79A5}"/>
              </a:ext>
            </a:extLst>
          </p:cNvPr>
          <p:cNvSpPr/>
          <p:nvPr/>
        </p:nvSpPr>
        <p:spPr>
          <a:xfrm>
            <a:off x="4572000" y="1339850"/>
            <a:ext cx="4060825" cy="19446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EG" sz="8000" b="1" dirty="0">
                <a:solidFill>
                  <a:schemeClr val="tx1"/>
                </a:solidFill>
              </a:rPr>
              <a:t>ي</a:t>
            </a:r>
            <a:r>
              <a:rPr lang="ar-SA" sz="8000" b="1" dirty="0">
                <a:solidFill>
                  <a:schemeClr val="tx1"/>
                </a:solidFill>
              </a:rPr>
              <a:t>َـ</a:t>
            </a:r>
            <a:r>
              <a:rPr lang="ar-EG" sz="8000" b="1" dirty="0">
                <a:solidFill>
                  <a:schemeClr val="tx1"/>
                </a:solidFill>
              </a:rPr>
              <a:t>ر</a:t>
            </a:r>
            <a:r>
              <a:rPr lang="ar-SA" sz="8000" b="1" dirty="0">
                <a:solidFill>
                  <a:schemeClr val="tx1"/>
                </a:solidFill>
              </a:rPr>
              <a:t>ْ</a:t>
            </a:r>
            <a:r>
              <a:rPr lang="ar-EG" sz="8000" b="1" dirty="0">
                <a:solidFill>
                  <a:schemeClr val="tx1"/>
                </a:solidFill>
              </a:rPr>
              <a:t>ت</a:t>
            </a:r>
            <a:r>
              <a:rPr lang="ar-SA" sz="8000" b="1" dirty="0">
                <a:solidFill>
                  <a:schemeClr val="tx1"/>
                </a:solidFill>
              </a:rPr>
              <a:t>َـ</a:t>
            </a:r>
            <a:r>
              <a:rPr lang="ar-EG" sz="8000" b="1" dirty="0">
                <a:solidFill>
                  <a:srgbClr val="FF0000"/>
                </a:solidFill>
              </a:rPr>
              <a:t>ض</a:t>
            </a:r>
            <a:r>
              <a:rPr lang="ar-SA" sz="8000" b="1" dirty="0">
                <a:solidFill>
                  <a:srgbClr val="FF0000"/>
                </a:solidFill>
              </a:rPr>
              <a:t>ِـ</a:t>
            </a:r>
            <a:r>
              <a:rPr lang="ar-EG" sz="8000" b="1" dirty="0">
                <a:solidFill>
                  <a:srgbClr val="FF0000"/>
                </a:solidFill>
              </a:rPr>
              <a:t>ي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مخطط انسيابي: محطة طرفية 20">
            <a:extLst>
              <a:ext uri="{FF2B5EF4-FFF2-40B4-BE49-F238E27FC236}">
                <a16:creationId xmlns:a16="http://schemas.microsoft.com/office/drawing/2014/main" id="{AF6921F3-FC36-44BF-A78C-F519820BBC1F}"/>
              </a:ext>
            </a:extLst>
          </p:cNvPr>
          <p:cNvSpPr/>
          <p:nvPr/>
        </p:nvSpPr>
        <p:spPr>
          <a:xfrm>
            <a:off x="277813" y="1439863"/>
            <a:ext cx="3687762" cy="19542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EG" sz="8000" b="1" dirty="0">
                <a:solidFill>
                  <a:schemeClr val="tx1"/>
                </a:solidFill>
              </a:rPr>
              <a:t>ي</a:t>
            </a:r>
            <a:r>
              <a:rPr lang="ar-SA" sz="8000" b="1" dirty="0">
                <a:solidFill>
                  <a:schemeClr val="tx1"/>
                </a:solidFill>
              </a:rPr>
              <a:t>ُــ</a:t>
            </a:r>
            <a:r>
              <a:rPr lang="ar-EG" sz="8000" b="1" dirty="0">
                <a:solidFill>
                  <a:schemeClr val="tx1"/>
                </a:solidFill>
              </a:rPr>
              <a:t>ؤ</a:t>
            </a:r>
            <a:r>
              <a:rPr lang="ar-SA" sz="8000" b="1" dirty="0">
                <a:solidFill>
                  <a:schemeClr val="tx1"/>
                </a:solidFill>
              </a:rPr>
              <a:t>ْ</a:t>
            </a:r>
            <a:r>
              <a:rPr lang="ar-EG" sz="8000" b="1" dirty="0">
                <a:solidFill>
                  <a:srgbClr val="FF0000"/>
                </a:solidFill>
              </a:rPr>
              <a:t>ذ</a:t>
            </a:r>
            <a:r>
              <a:rPr lang="ar-SA" sz="8000" b="1" dirty="0">
                <a:solidFill>
                  <a:srgbClr val="FF0000"/>
                </a:solidFill>
              </a:rPr>
              <a:t>ِ</a:t>
            </a:r>
            <a:r>
              <a:rPr lang="ar-EG" sz="8000" b="1" dirty="0">
                <a:solidFill>
                  <a:srgbClr val="FF0000"/>
                </a:solidFill>
              </a:rPr>
              <a:t>ي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مخطط انسيابي: محطة طرفية 28">
            <a:extLst>
              <a:ext uri="{FF2B5EF4-FFF2-40B4-BE49-F238E27FC236}">
                <a16:creationId xmlns:a16="http://schemas.microsoft.com/office/drawing/2014/main" id="{1119CD24-E622-4C7E-A510-D5762C6A7A35}"/>
              </a:ext>
            </a:extLst>
          </p:cNvPr>
          <p:cNvSpPr/>
          <p:nvPr/>
        </p:nvSpPr>
        <p:spPr>
          <a:xfrm>
            <a:off x="4859338" y="4292600"/>
            <a:ext cx="4060825" cy="1946275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يَــقْــتَـ</a:t>
            </a:r>
            <a:r>
              <a:rPr lang="ar-SA" sz="8000" b="1" dirty="0">
                <a:solidFill>
                  <a:srgbClr val="FF0000"/>
                </a:solidFill>
              </a:rPr>
              <a:t>ـدِي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52229" name="Picture 2" descr="صورة ذات صلة">
            <a:extLst>
              <a:ext uri="{FF2B5EF4-FFF2-40B4-BE49-F238E27FC236}">
                <a16:creationId xmlns:a16="http://schemas.microsoft.com/office/drawing/2014/main" id="{8F8A7B23-E4B6-4778-B5BF-FE5607C6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خطط انسيابي: محطة طرفية 16">
            <a:extLst>
              <a:ext uri="{FF2B5EF4-FFF2-40B4-BE49-F238E27FC236}">
                <a16:creationId xmlns:a16="http://schemas.microsoft.com/office/drawing/2014/main" id="{EC1D846A-93E2-4821-BE4E-C7DA996E8920}"/>
              </a:ext>
            </a:extLst>
          </p:cNvPr>
          <p:cNvSpPr/>
          <p:nvPr/>
        </p:nvSpPr>
        <p:spPr>
          <a:xfrm>
            <a:off x="223838" y="4446588"/>
            <a:ext cx="4060825" cy="1944687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9600" b="1" dirty="0">
                <a:solidFill>
                  <a:schemeClr val="tx1"/>
                </a:solidFill>
                <a:cs typeface="Akhbar MT" pitchFamily="2" charset="-78"/>
              </a:rPr>
              <a:t>يُـصَـ</a:t>
            </a:r>
            <a:r>
              <a:rPr lang="ar-SA" sz="9600" b="1" dirty="0">
                <a:solidFill>
                  <a:srgbClr val="FF0000"/>
                </a:solidFill>
                <a:cs typeface="Akhbar MT" pitchFamily="2" charset="-78"/>
              </a:rPr>
              <a:t>لِّــي</a:t>
            </a:r>
            <a:endParaRPr lang="en-US" sz="2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9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http://mansor-games.com/data/item/img/4797_%D9%84%D8%B9%D8%A8%D9%87_%D8%B2%D9%81%D8%A7%D9%81_%D8%A7%D9%84%D8%A7%D9%85%D9%8A%D8%B1%D8%A9_%D8%B5%D9%88%D9%81%D9%8A%D8%A7_%D8%A7%D9%84%D8%AC%D9%85%D9%8A%D9%84%D9%87_2016_%D9%81%D9%84%D8%A7%D8%B4.jpg">
            <a:extLst>
              <a:ext uri="{FF2B5EF4-FFF2-40B4-BE49-F238E27FC236}">
                <a16:creationId xmlns:a16="http://schemas.microsoft.com/office/drawing/2014/main" id="{1F44B1CC-007B-41D4-95A2-DAAD39B6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r="32997"/>
          <a:stretch>
            <a:fillRect/>
          </a:stretch>
        </p:blipFill>
        <p:spPr bwMode="auto">
          <a:xfrm>
            <a:off x="0" y="500063"/>
            <a:ext cx="38576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وسيلة شرح بيضاوية 3">
            <a:extLst>
              <a:ext uri="{FF2B5EF4-FFF2-40B4-BE49-F238E27FC236}">
                <a16:creationId xmlns:a16="http://schemas.microsoft.com/office/drawing/2014/main" id="{B91530A0-7A36-4520-B2B9-572BE407F893}"/>
              </a:ext>
            </a:extLst>
          </p:cNvPr>
          <p:cNvSpPr/>
          <p:nvPr/>
        </p:nvSpPr>
        <p:spPr>
          <a:xfrm rot="19780298">
            <a:off x="3763963" y="284163"/>
            <a:ext cx="5087937" cy="5218112"/>
          </a:xfrm>
          <a:prstGeom prst="wedgeEllipseCallout">
            <a:avLst>
              <a:gd name="adj1" fmla="val -69925"/>
              <a:gd name="adj2" fmla="val -49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3252" name="مستطيل 4">
            <a:extLst>
              <a:ext uri="{FF2B5EF4-FFF2-40B4-BE49-F238E27FC236}">
                <a16:creationId xmlns:a16="http://schemas.microsoft.com/office/drawing/2014/main" id="{FF0EACD6-B31F-4A0C-AACF-8CF5072E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-428625"/>
            <a:ext cx="611663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ar-SA" sz="34400" b="1">
                <a:solidFill>
                  <a:srgbClr val="FF0000"/>
                </a:solidFill>
                <a:latin typeface="Arial" panose="020B0604020202020204" pitchFamily="34" charset="0"/>
              </a:rPr>
              <a:t>ى</a:t>
            </a:r>
            <a:endParaRPr lang="ar-SA" altLang="ar-SA" sz="34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3368809-CBC8-48E9-98F1-F19E87CF5D53}"/>
              </a:ext>
            </a:extLst>
          </p:cNvPr>
          <p:cNvSpPr txBox="1">
            <a:spLocks/>
          </p:cNvSpPr>
          <p:nvPr/>
        </p:nvSpPr>
        <p:spPr>
          <a:xfrm>
            <a:off x="3448204" y="270188"/>
            <a:ext cx="5400600" cy="1470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الْـقَـمَــرِيَّـــة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55398BD-601B-4CF6-8B43-EBE1F0AA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14" b="100000" l="700" r="5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6" r="42708"/>
          <a:stretch/>
        </p:blipFill>
        <p:spPr>
          <a:xfrm>
            <a:off x="323528" y="475950"/>
            <a:ext cx="2076799" cy="2691683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BF79298B-AD80-431A-8087-331A12A84C51}"/>
              </a:ext>
            </a:extLst>
          </p:cNvPr>
          <p:cNvSpPr txBox="1">
            <a:spLocks/>
          </p:cNvSpPr>
          <p:nvPr/>
        </p:nvSpPr>
        <p:spPr>
          <a:xfrm>
            <a:off x="3185593" y="3667997"/>
            <a:ext cx="5400600" cy="1470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الـشَّـمْـسِـيَّــة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611365A-0EAC-4638-A2E4-3C67483A6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107504" y="3573016"/>
            <a:ext cx="2843809" cy="313001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EEA1C93-0EDC-40F6-8353-072EFD1C345A}"/>
              </a:ext>
            </a:extLst>
          </p:cNvPr>
          <p:cNvSpPr/>
          <p:nvPr/>
        </p:nvSpPr>
        <p:spPr>
          <a:xfrm>
            <a:off x="5958408" y="1821791"/>
            <a:ext cx="2728123" cy="11751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L-Sayf" pitchFamily="2" charset="-78"/>
              </a:rPr>
              <a:t>الْـ</a:t>
            </a:r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L-Sayf" pitchFamily="2" charset="-78"/>
              </a:rPr>
              <a:t>جَــمَــلُ</a:t>
            </a:r>
            <a:endParaRPr kumimoji="0" lang="ar-SA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L-Sayf" pitchFamily="2" charset="-78"/>
            </a:endParaRP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0FD0387-5A76-41AC-A18A-A37A583A00B8}"/>
              </a:ext>
            </a:extLst>
          </p:cNvPr>
          <p:cNvSpPr/>
          <p:nvPr/>
        </p:nvSpPr>
        <p:spPr>
          <a:xfrm>
            <a:off x="3185593" y="1821790"/>
            <a:ext cx="2728123" cy="11751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L-Sayf" pitchFamily="2" charset="-78"/>
              </a:rPr>
              <a:t>الْـ</a:t>
            </a:r>
            <a:r>
              <a:rPr lang="ar-SA" sz="6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L-Sayf" pitchFamily="2" charset="-78"/>
              </a:rPr>
              <a:t>كَـبِـِيـرَة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D048AB4-0062-4D31-89B5-9928FAF95EEB}"/>
              </a:ext>
            </a:extLst>
          </p:cNvPr>
          <p:cNvSpPr/>
          <p:nvPr/>
        </p:nvSpPr>
        <p:spPr>
          <a:xfrm>
            <a:off x="5878987" y="5180698"/>
            <a:ext cx="2707206" cy="12567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الـــرِّي</a:t>
            </a:r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َــاضُ</a:t>
            </a:r>
            <a:endParaRPr kumimoji="0" lang="ar-SA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khbar MT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B13C-A728-410F-BBC7-31D0B1D26180}"/>
              </a:ext>
            </a:extLst>
          </p:cNvPr>
          <p:cNvSpPr/>
          <p:nvPr/>
        </p:nvSpPr>
        <p:spPr>
          <a:xfrm>
            <a:off x="3049971" y="5180698"/>
            <a:ext cx="2707206" cy="12567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الـــدَّم</a:t>
            </a:r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َّـــامُ</a:t>
            </a:r>
            <a:endParaRPr kumimoji="0" lang="ar-SA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799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057623DB-2662-428A-A4A4-1B95AD67A628}"/>
              </a:ext>
            </a:extLst>
          </p:cNvPr>
          <p:cNvSpPr/>
          <p:nvPr/>
        </p:nvSpPr>
        <p:spPr>
          <a:xfrm>
            <a:off x="4572000" y="1339850"/>
            <a:ext cx="4060825" cy="19446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ارْتَــ</a:t>
            </a:r>
            <a:r>
              <a:rPr lang="ar-SA" sz="8000" b="1" dirty="0">
                <a:solidFill>
                  <a:srgbClr val="FF0000"/>
                </a:solidFill>
              </a:rPr>
              <a:t>ضَــى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مخطط انسيابي: محطة طرفية 20">
            <a:extLst>
              <a:ext uri="{FF2B5EF4-FFF2-40B4-BE49-F238E27FC236}">
                <a16:creationId xmlns:a16="http://schemas.microsoft.com/office/drawing/2014/main" id="{880A5427-F103-4FA8-AECB-0E8B84CE227C}"/>
              </a:ext>
            </a:extLst>
          </p:cNvPr>
          <p:cNvSpPr/>
          <p:nvPr/>
        </p:nvSpPr>
        <p:spPr>
          <a:xfrm>
            <a:off x="277813" y="1439863"/>
            <a:ext cx="3687762" cy="19542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أ</a:t>
            </a:r>
            <a:r>
              <a:rPr lang="ar-SA" sz="8000" b="1" dirty="0">
                <a:solidFill>
                  <a:srgbClr val="FF0000"/>
                </a:solidFill>
              </a:rPr>
              <a:t>َذَى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مخطط انسيابي: محطة طرفية 28">
            <a:extLst>
              <a:ext uri="{FF2B5EF4-FFF2-40B4-BE49-F238E27FC236}">
                <a16:creationId xmlns:a16="http://schemas.microsoft.com/office/drawing/2014/main" id="{A759E1D5-DDD7-4FD7-9772-7964E90DA6E7}"/>
              </a:ext>
            </a:extLst>
          </p:cNvPr>
          <p:cNvSpPr/>
          <p:nvPr/>
        </p:nvSpPr>
        <p:spPr>
          <a:xfrm>
            <a:off x="4859338" y="4292600"/>
            <a:ext cx="4060825" cy="1946275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اقْــتَـــ</a:t>
            </a:r>
            <a:r>
              <a:rPr lang="ar-SA" sz="8000" b="1" dirty="0">
                <a:solidFill>
                  <a:srgbClr val="FF0000"/>
                </a:solidFill>
              </a:rPr>
              <a:t>دَى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54277" name="Picture 2" descr="صورة ذات صلة">
            <a:extLst>
              <a:ext uri="{FF2B5EF4-FFF2-40B4-BE49-F238E27FC236}">
                <a16:creationId xmlns:a16="http://schemas.microsoft.com/office/drawing/2014/main" id="{F91193CE-5256-4853-8B7D-A2831F8E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خطط انسيابي: محطة طرفية 16">
            <a:extLst>
              <a:ext uri="{FF2B5EF4-FFF2-40B4-BE49-F238E27FC236}">
                <a16:creationId xmlns:a16="http://schemas.microsoft.com/office/drawing/2014/main" id="{C42AE701-37B6-428B-BD2E-77C55C28B37B}"/>
              </a:ext>
            </a:extLst>
          </p:cNvPr>
          <p:cNvSpPr/>
          <p:nvPr/>
        </p:nvSpPr>
        <p:spPr>
          <a:xfrm>
            <a:off x="223838" y="4446588"/>
            <a:ext cx="4060825" cy="1944687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9600" b="1" dirty="0">
                <a:solidFill>
                  <a:schemeClr val="tx1"/>
                </a:solidFill>
                <a:cs typeface="Akhbar MT" pitchFamily="2" charset="-78"/>
              </a:rPr>
              <a:t>صَــ</a:t>
            </a:r>
            <a:r>
              <a:rPr lang="ar-SA" sz="9600" b="1" dirty="0">
                <a:solidFill>
                  <a:srgbClr val="FF0000"/>
                </a:solidFill>
                <a:cs typeface="Akhbar MT" pitchFamily="2" charset="-78"/>
              </a:rPr>
              <a:t>لَّـى</a:t>
            </a:r>
            <a:endParaRPr lang="en-US" sz="2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9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3368809-CBC8-48E9-98F1-F19E87CF5D53}"/>
              </a:ext>
            </a:extLst>
          </p:cNvPr>
          <p:cNvSpPr txBox="1">
            <a:spLocks/>
          </p:cNvSpPr>
          <p:nvPr/>
        </p:nvSpPr>
        <p:spPr>
          <a:xfrm>
            <a:off x="3275856" y="384306"/>
            <a:ext cx="5400600" cy="8192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200" dirty="0"/>
              <a:t>التضعيف ( الشدة)</a:t>
            </a:r>
            <a:r>
              <a:rPr lang="ar-SA" dirty="0"/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AC65D-DDBB-4A8F-8041-A8BA99CD8ED5}"/>
              </a:ext>
            </a:extLst>
          </p:cNvPr>
          <p:cNvSpPr txBox="1"/>
          <p:nvPr/>
        </p:nvSpPr>
        <p:spPr>
          <a:xfrm>
            <a:off x="827584" y="1412776"/>
            <a:ext cx="80648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الحرف المشدد :</a:t>
            </a:r>
          </a:p>
          <a:p>
            <a:pPr algn="ct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هو حرفان أولهما ساكن والآخر متحرك فأدغم الحرفان وأصبحا حرفًا واحدًا مشددًا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الميم الأول ساكن والميم الثاني متحرك )  فأدغم الحرفان وأصبحا حرفًا واحدًا مشددًا . مْــــمَ = مَّ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32C2A2-C6C8-4A04-8C9F-F67C57E24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8000"/>
          <a:stretch/>
        </p:blipFill>
        <p:spPr>
          <a:xfrm>
            <a:off x="143508" y="2975773"/>
            <a:ext cx="5760640" cy="37789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A7696F7-2E8A-440E-9FB6-21A513F1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2396" l="23353" r="77745"/>
                    </a14:imgEffect>
                  </a14:imgLayer>
                </a14:imgProps>
              </a:ext>
            </a:extLst>
          </a:blip>
          <a:srcRect l="22438" r="20862" b="19186"/>
          <a:stretch/>
        </p:blipFill>
        <p:spPr>
          <a:xfrm>
            <a:off x="1073378" y="0"/>
            <a:ext cx="1950450" cy="1562997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D1A51C21-08A0-49FD-9168-96AE2322AB02}"/>
              </a:ext>
            </a:extLst>
          </p:cNvPr>
          <p:cNvSpPr txBox="1">
            <a:spLocks/>
          </p:cNvSpPr>
          <p:nvPr/>
        </p:nvSpPr>
        <p:spPr>
          <a:xfrm>
            <a:off x="6696236" y="3372019"/>
            <a:ext cx="2196244" cy="78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رَفّ</a:t>
            </a:r>
            <a:r>
              <a:rPr lang="ar-SA" b="1" dirty="0">
                <a:solidFill>
                  <a:srgbClr val="FF0000"/>
                </a:solidFill>
              </a:rPr>
              <a:t>ً</a:t>
            </a:r>
            <a:r>
              <a:rPr lang="ar-SA" b="1" dirty="0"/>
              <a:t>ــا</a:t>
            </a:r>
            <a:endParaRPr lang="ar-SA" sz="2000" b="1" dirty="0"/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554A8367-5EA9-492B-B753-BBCA2D214705}"/>
              </a:ext>
            </a:extLst>
          </p:cNvPr>
          <p:cNvSpPr txBox="1">
            <a:spLocks/>
          </p:cNvSpPr>
          <p:nvPr/>
        </p:nvSpPr>
        <p:spPr>
          <a:xfrm>
            <a:off x="6696236" y="4473542"/>
            <a:ext cx="2196244" cy="78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>
                <a:cs typeface="Akhbar MT" pitchFamily="2" charset="-78"/>
              </a:rPr>
              <a:t>جِـــدُّ ُ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12836E06-C3F7-477D-85D0-1A1F2E6496F7}"/>
              </a:ext>
            </a:extLst>
          </p:cNvPr>
          <p:cNvSpPr txBox="1">
            <a:spLocks/>
          </p:cNvSpPr>
          <p:nvPr/>
        </p:nvSpPr>
        <p:spPr>
          <a:xfrm>
            <a:off x="6696236" y="5575065"/>
            <a:ext cx="2196244" cy="78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cs typeface="Akhbar MT" pitchFamily="2" charset="-78"/>
              </a:rPr>
              <a:t>خَــطٍّ</a:t>
            </a:r>
          </a:p>
        </p:txBody>
      </p:sp>
    </p:spTree>
    <p:extLst>
      <p:ext uri="{BB962C8B-B14F-4D97-AF65-F5344CB8AC3E}">
        <p14:creationId xmlns:p14="http://schemas.microsoft.com/office/powerpoint/2010/main" val="268108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7FF86F-282C-4695-9C2E-664C21926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9185" r="29526" b="14983"/>
          <a:stretch/>
        </p:blipFill>
        <p:spPr>
          <a:xfrm>
            <a:off x="179512" y="476672"/>
            <a:ext cx="8964488" cy="619458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F33605B-6FA1-442E-9FE6-FC8C685196BA}"/>
              </a:ext>
            </a:extLst>
          </p:cNvPr>
          <p:cNvSpPr txBox="1"/>
          <p:nvPr/>
        </p:nvSpPr>
        <p:spPr>
          <a:xfrm>
            <a:off x="6300192" y="1412776"/>
            <a:ext cx="972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هَــذِهِ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066172-2CAE-4EFB-9915-11A8145B3E18}"/>
              </a:ext>
            </a:extLst>
          </p:cNvPr>
          <p:cNvSpPr txBox="1"/>
          <p:nvPr/>
        </p:nvSpPr>
        <p:spPr>
          <a:xfrm>
            <a:off x="2123728" y="1412776"/>
            <a:ext cx="1206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هَــذَان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F70D5E2-B91F-4824-A4CD-518766C9F7AB}"/>
              </a:ext>
            </a:extLst>
          </p:cNvPr>
          <p:cNvSpPr txBox="1"/>
          <p:nvPr/>
        </p:nvSpPr>
        <p:spPr>
          <a:xfrm>
            <a:off x="6314419" y="2026050"/>
            <a:ext cx="1227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هَـؤْلاَء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DEE1D96-E16F-432C-867B-F6D0ED72C517}"/>
              </a:ext>
            </a:extLst>
          </p:cNvPr>
          <p:cNvSpPr txBox="1"/>
          <p:nvPr/>
        </p:nvSpPr>
        <p:spPr>
          <a:xfrm>
            <a:off x="2396840" y="1988840"/>
            <a:ext cx="972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هَــذَا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D29E502-7D69-41A2-A023-0237C699EBD4}"/>
              </a:ext>
            </a:extLst>
          </p:cNvPr>
          <p:cNvSpPr txBox="1"/>
          <p:nvPr/>
        </p:nvSpPr>
        <p:spPr>
          <a:xfrm>
            <a:off x="7740352" y="3861048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ـي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3B5163A-7E6E-4CD5-9631-6F3538499AD3}"/>
              </a:ext>
            </a:extLst>
          </p:cNvPr>
          <p:cNvSpPr txBox="1"/>
          <p:nvPr/>
        </p:nvSpPr>
        <p:spPr>
          <a:xfrm>
            <a:off x="5364088" y="3840022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ـي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7529206-2FEA-4B80-9E4E-9AAFB877215A}"/>
              </a:ext>
            </a:extLst>
          </p:cNvPr>
          <p:cNvSpPr txBox="1"/>
          <p:nvPr/>
        </p:nvSpPr>
        <p:spPr>
          <a:xfrm>
            <a:off x="3059832" y="3840022"/>
            <a:ext cx="486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ي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AA61D82-AA2D-46CB-A293-D302DE728094}"/>
              </a:ext>
            </a:extLst>
          </p:cNvPr>
          <p:cNvSpPr txBox="1"/>
          <p:nvPr/>
        </p:nvSpPr>
        <p:spPr>
          <a:xfrm>
            <a:off x="6562151" y="3840022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ـى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68BEB1F-3D5F-4B7F-A531-29C7C0ADED74}"/>
              </a:ext>
            </a:extLst>
          </p:cNvPr>
          <p:cNvSpPr txBox="1"/>
          <p:nvPr/>
        </p:nvSpPr>
        <p:spPr>
          <a:xfrm>
            <a:off x="4010309" y="3861048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ـى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308EC24-5880-454A-8124-E9E1F49F3204}"/>
              </a:ext>
            </a:extLst>
          </p:cNvPr>
          <p:cNvSpPr txBox="1"/>
          <p:nvPr/>
        </p:nvSpPr>
        <p:spPr>
          <a:xfrm>
            <a:off x="1686774" y="3830477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ـى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997D903-CD0A-4EC0-8C82-8D08B5647938}"/>
              </a:ext>
            </a:extLst>
          </p:cNvPr>
          <p:cNvSpPr txBox="1"/>
          <p:nvPr/>
        </p:nvSpPr>
        <p:spPr>
          <a:xfrm>
            <a:off x="358438" y="3830477"/>
            <a:ext cx="65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ى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DED3A6C8-EA00-484A-8C27-39D6AEE24CD0}"/>
              </a:ext>
            </a:extLst>
          </p:cNvPr>
          <p:cNvSpPr/>
          <p:nvPr/>
        </p:nvSpPr>
        <p:spPr>
          <a:xfrm>
            <a:off x="8244408" y="5661248"/>
            <a:ext cx="2160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4146B48-11A3-422F-ACA2-B93434F01CB4}"/>
              </a:ext>
            </a:extLst>
          </p:cNvPr>
          <p:cNvSpPr/>
          <p:nvPr/>
        </p:nvSpPr>
        <p:spPr>
          <a:xfrm>
            <a:off x="5256076" y="5661248"/>
            <a:ext cx="2160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2DAD140A-AF04-41EF-8252-BD3787B456BD}"/>
              </a:ext>
            </a:extLst>
          </p:cNvPr>
          <p:cNvSpPr/>
          <p:nvPr/>
        </p:nvSpPr>
        <p:spPr>
          <a:xfrm>
            <a:off x="2396840" y="5610452"/>
            <a:ext cx="2160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87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A5C0FE7-EF31-4D0C-A15B-CA91A2316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5" t="23812" r="18888" b="11758"/>
          <a:stretch/>
        </p:blipFill>
        <p:spPr>
          <a:xfrm>
            <a:off x="316484" y="231297"/>
            <a:ext cx="8511031" cy="615612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7FEBBF2-56FB-4BDD-ABDB-0B9C8C7A9293}"/>
              </a:ext>
            </a:extLst>
          </p:cNvPr>
          <p:cNvSpPr txBox="1"/>
          <p:nvPr/>
        </p:nvSpPr>
        <p:spPr>
          <a:xfrm>
            <a:off x="1043608" y="2592150"/>
            <a:ext cx="6268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تَـخْـضَــرُّ  الْأَشْـجَـارُ فِـي فَـصْـلِ الـرَّبـِيــعِ .</a:t>
            </a:r>
            <a:endParaRPr lang="ar-SA" sz="800" b="1" dirty="0">
              <a:solidFill>
                <a:srgbClr val="0070C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7CB0E2-267A-4179-8549-CFFC264E3102}"/>
              </a:ext>
            </a:extLst>
          </p:cNvPr>
          <p:cNvSpPr txBox="1"/>
          <p:nvPr/>
        </p:nvSpPr>
        <p:spPr>
          <a:xfrm>
            <a:off x="705790" y="4135844"/>
            <a:ext cx="6772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اجْـتَـمَـعَـتْ الْأُسْـرَةُ  لِـتَـنَـاوُلِ طَـعَـامِ الْـعَـشَـاءِ .</a:t>
            </a:r>
            <a:endParaRPr lang="ar-SA" sz="800" b="1" dirty="0">
              <a:solidFill>
                <a:srgbClr val="0070C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3DC8C0B-77F8-4F23-A78D-920A679E6BBD}"/>
              </a:ext>
            </a:extLst>
          </p:cNvPr>
          <p:cNvSpPr txBox="1"/>
          <p:nvPr/>
        </p:nvSpPr>
        <p:spPr>
          <a:xfrm>
            <a:off x="1043608" y="5743500"/>
            <a:ext cx="6268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cs typeface="Akhbar MT" pitchFamily="2" charset="-78"/>
              </a:rPr>
              <a:t>الْـمُـسْـلِـمُ  يُـحَـافِــظُ   عَـلَـى  صَـلَـوَاتِــهِ.</a:t>
            </a:r>
            <a:endParaRPr lang="ar-SA" sz="800" b="1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29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F836A3-2E16-4215-98F6-C63A48FC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73" y="188640"/>
            <a:ext cx="3970784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حُـــرُوفُ الْــمَـــدِّ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431B9A41-1592-4768-AB87-CF8CC08DB41A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3970784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>
                <a:solidFill>
                  <a:srgbClr val="FF0000"/>
                </a:solidFill>
                <a:cs typeface="Akhbar MT" pitchFamily="2" charset="-78"/>
              </a:rPr>
              <a:t>الْحَرَكَاتُ الـطَّـوِيـلَـة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EB4785A-81CB-477E-AB55-C6E3B916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0" t="17450" r="6933" b="62600"/>
          <a:stretch/>
        </p:blipFill>
        <p:spPr>
          <a:xfrm>
            <a:off x="7380312" y="1548497"/>
            <a:ext cx="1512168" cy="13681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791011B-B5FD-490C-B872-AF631FD9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 t="38328" r="8355" b="39504"/>
          <a:stretch/>
        </p:blipFill>
        <p:spPr>
          <a:xfrm>
            <a:off x="7236296" y="3068232"/>
            <a:ext cx="1523603" cy="15202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91BC85-CD05-46D1-B6C7-60EA244B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 t="59814" r="7106" b="16584"/>
          <a:stretch/>
        </p:blipFill>
        <p:spPr>
          <a:xfrm>
            <a:off x="7175723" y="4500191"/>
            <a:ext cx="1584176" cy="1618624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9EDD613D-E317-4EB8-BE2D-DF46015D23F7}"/>
              </a:ext>
            </a:extLst>
          </p:cNvPr>
          <p:cNvSpPr txBox="1">
            <a:spLocks/>
          </p:cNvSpPr>
          <p:nvPr/>
        </p:nvSpPr>
        <p:spPr>
          <a:xfrm>
            <a:off x="2441520" y="1846025"/>
            <a:ext cx="4824536" cy="886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cs typeface="Akhbar MT" pitchFamily="2" charset="-78"/>
              </a:rPr>
              <a:t>مد الألف / ما قبله يأتي مفتوح ويسمى الحرف الممدود 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1758CDC8-C7AC-439A-A086-62D9A5A07CBC}"/>
              </a:ext>
            </a:extLst>
          </p:cNvPr>
          <p:cNvSpPr txBox="1">
            <a:spLocks/>
          </p:cNvSpPr>
          <p:nvPr/>
        </p:nvSpPr>
        <p:spPr>
          <a:xfrm>
            <a:off x="2411760" y="3384877"/>
            <a:ext cx="4824536" cy="886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cs typeface="Akhbar MT" pitchFamily="2" charset="-78"/>
              </a:rPr>
              <a:t>مد الواو / ما قبله يأتي مضموم ويسمى الحرف الممدود 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5FCC6A2A-E07D-4325-9D6F-E5457A44D61E}"/>
              </a:ext>
            </a:extLst>
          </p:cNvPr>
          <p:cNvSpPr txBox="1">
            <a:spLocks/>
          </p:cNvSpPr>
          <p:nvPr/>
        </p:nvSpPr>
        <p:spPr>
          <a:xfrm>
            <a:off x="2441520" y="4797264"/>
            <a:ext cx="4698812" cy="886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cs typeface="Akhbar MT" pitchFamily="2" charset="-78"/>
              </a:rPr>
              <a:t> مد الياء /ما قبله يأتي مكسور ويسمى الحرف الممدود 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3F308C44-0F83-47F4-BF56-DB9694BAED80}"/>
              </a:ext>
            </a:extLst>
          </p:cNvPr>
          <p:cNvSpPr txBox="1">
            <a:spLocks/>
          </p:cNvSpPr>
          <p:nvPr/>
        </p:nvSpPr>
        <p:spPr>
          <a:xfrm>
            <a:off x="131020" y="1846025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FF0000"/>
                </a:solidFill>
              </a:rPr>
              <a:t>عَـا</a:t>
            </a:r>
            <a:r>
              <a:rPr lang="ar-SA" b="1" dirty="0"/>
              <a:t>صِـمَـة</a:t>
            </a:r>
            <a:endParaRPr lang="ar-SA" sz="2000" b="1" dirty="0"/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E41C1FF1-4048-47BB-8903-FAED37A36674}"/>
              </a:ext>
            </a:extLst>
          </p:cNvPr>
          <p:cNvSpPr txBox="1">
            <a:spLocks/>
          </p:cNvSpPr>
          <p:nvPr/>
        </p:nvSpPr>
        <p:spPr>
          <a:xfrm>
            <a:off x="131020" y="3445156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مَـسْـ</a:t>
            </a:r>
            <a:r>
              <a:rPr lang="ar-SA" b="1" dirty="0">
                <a:solidFill>
                  <a:srgbClr val="FF0000"/>
                </a:solidFill>
              </a:rPr>
              <a:t>رُو</a:t>
            </a:r>
            <a:r>
              <a:rPr lang="ar-SA" b="1" dirty="0"/>
              <a:t>ر</a:t>
            </a:r>
            <a:endParaRPr lang="ar-SA" sz="2000" b="1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CB46AD02-2D64-4D81-9892-6D861131EE44}"/>
              </a:ext>
            </a:extLst>
          </p:cNvPr>
          <p:cNvSpPr txBox="1">
            <a:spLocks/>
          </p:cNvSpPr>
          <p:nvPr/>
        </p:nvSpPr>
        <p:spPr>
          <a:xfrm>
            <a:off x="131020" y="4917798"/>
            <a:ext cx="2196244" cy="7834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>
                <a:solidFill>
                  <a:srgbClr val="FF0000"/>
                </a:solidFill>
              </a:rPr>
              <a:t>دِيـــ</a:t>
            </a:r>
            <a:r>
              <a:rPr lang="ar-SA" sz="4800" b="1" dirty="0"/>
              <a:t>ك</a:t>
            </a:r>
            <a:endParaRPr lang="ar-SA" sz="2000" b="1" dirty="0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780AEB-4285-4BFA-9F88-F978901A4501}"/>
              </a:ext>
            </a:extLst>
          </p:cNvPr>
          <p:cNvSpPr/>
          <p:nvPr/>
        </p:nvSpPr>
        <p:spPr>
          <a:xfrm>
            <a:off x="3131840" y="5906325"/>
            <a:ext cx="3816424" cy="8375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* حروف المد لا تأتي في أول الكلمة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* حروف المد لا حركة عليها </a:t>
            </a:r>
          </a:p>
        </p:txBody>
      </p:sp>
    </p:spTree>
    <p:extLst>
      <p:ext uri="{BB962C8B-B14F-4D97-AF65-F5344CB8AC3E}">
        <p14:creationId xmlns:p14="http://schemas.microsoft.com/office/powerpoint/2010/main" val="3023408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FF375A4-6DAA-4D75-9FA3-E24FDE14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16384" r="29784" b="19185"/>
          <a:stretch/>
        </p:blipFill>
        <p:spPr>
          <a:xfrm>
            <a:off x="0" y="166328"/>
            <a:ext cx="8928484" cy="6215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B9A89ED-0C93-4842-BE71-2794E24CD10B}"/>
              </a:ext>
            </a:extLst>
          </p:cNvPr>
          <p:cNvSpPr txBox="1"/>
          <p:nvPr/>
        </p:nvSpPr>
        <p:spPr>
          <a:xfrm>
            <a:off x="6588224" y="1484784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حَزِينُ 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611F67-4593-493B-AA63-204396ECC8C1}"/>
              </a:ext>
            </a:extLst>
          </p:cNvPr>
          <p:cNvSpPr txBox="1"/>
          <p:nvPr/>
        </p:nvSpPr>
        <p:spPr>
          <a:xfrm>
            <a:off x="1898577" y="1484784"/>
            <a:ext cx="13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فَــرِحُ 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D7C6A4-0D1A-4B29-AE22-8F9E8FE69616}"/>
              </a:ext>
            </a:extLst>
          </p:cNvPr>
          <p:cNvSpPr txBox="1"/>
          <p:nvPr/>
        </p:nvSpPr>
        <p:spPr>
          <a:xfrm>
            <a:off x="6676536" y="2565942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اسْــم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709AEA-F9D4-4105-BD55-F9369458D889}"/>
              </a:ext>
            </a:extLst>
          </p:cNvPr>
          <p:cNvSpPr txBox="1"/>
          <p:nvPr/>
        </p:nvSpPr>
        <p:spPr>
          <a:xfrm>
            <a:off x="-156574" y="2627497"/>
            <a:ext cx="2628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أَخِي سَعِيدُ ُ بِنَجَاحِه</a:t>
            </a:r>
            <a:endParaRPr lang="ar-SA" sz="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F36F04-592C-45E6-B7AA-47E3786C023D}"/>
              </a:ext>
            </a:extLst>
          </p:cNvPr>
          <p:cNvSpPr txBox="1"/>
          <p:nvPr/>
        </p:nvSpPr>
        <p:spPr>
          <a:xfrm>
            <a:off x="8028384" y="4797152"/>
            <a:ext cx="347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و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7CDF12F-D33A-4476-8E35-70A1A3A8A77F}"/>
              </a:ext>
            </a:extLst>
          </p:cNvPr>
          <p:cNvSpPr txBox="1"/>
          <p:nvPr/>
        </p:nvSpPr>
        <p:spPr>
          <a:xfrm>
            <a:off x="2915816" y="5517232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ـو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E931E86-2D6A-4F87-953B-3A7EA626EBE5}"/>
              </a:ext>
            </a:extLst>
          </p:cNvPr>
          <p:cNvSpPr txBox="1"/>
          <p:nvPr/>
        </p:nvSpPr>
        <p:spPr>
          <a:xfrm>
            <a:off x="5323060" y="5517232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ـو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2DAF3DB-2CF5-4817-9882-78FA68351CEB}"/>
              </a:ext>
            </a:extLst>
          </p:cNvPr>
          <p:cNvSpPr txBox="1"/>
          <p:nvPr/>
        </p:nvSpPr>
        <p:spPr>
          <a:xfrm>
            <a:off x="6495470" y="5513230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و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A980543-0ED0-4B3D-B08D-A8F8BC9D2168}"/>
              </a:ext>
            </a:extLst>
          </p:cNvPr>
          <p:cNvSpPr txBox="1"/>
          <p:nvPr/>
        </p:nvSpPr>
        <p:spPr>
          <a:xfrm>
            <a:off x="6801871" y="4821875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25CE78-8AB4-43EC-9BD4-C9E8A77AC76D}"/>
              </a:ext>
            </a:extLst>
          </p:cNvPr>
          <p:cNvSpPr txBox="1"/>
          <p:nvPr/>
        </p:nvSpPr>
        <p:spPr>
          <a:xfrm>
            <a:off x="5329542" y="4862922"/>
            <a:ext cx="516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ـيـ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EB64C64-EBDF-4891-9A85-6AE76C8FE99C}"/>
              </a:ext>
            </a:extLst>
          </p:cNvPr>
          <p:cNvSpPr txBox="1"/>
          <p:nvPr/>
        </p:nvSpPr>
        <p:spPr>
          <a:xfrm>
            <a:off x="4260166" y="4821874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4E8A326-36D5-46C1-AFF6-E50C0DEE3CE1}"/>
              </a:ext>
            </a:extLst>
          </p:cNvPr>
          <p:cNvSpPr txBox="1"/>
          <p:nvPr/>
        </p:nvSpPr>
        <p:spPr>
          <a:xfrm>
            <a:off x="1889567" y="4821873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BB0B42A-76B5-48E6-94A6-AB19414D0961}"/>
              </a:ext>
            </a:extLst>
          </p:cNvPr>
          <p:cNvSpPr txBox="1"/>
          <p:nvPr/>
        </p:nvSpPr>
        <p:spPr>
          <a:xfrm>
            <a:off x="8149421" y="5539129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6DCBC33-E331-4251-AC24-F2440664CDC3}"/>
              </a:ext>
            </a:extLst>
          </p:cNvPr>
          <p:cNvSpPr txBox="1"/>
          <p:nvPr/>
        </p:nvSpPr>
        <p:spPr>
          <a:xfrm>
            <a:off x="4253080" y="5539129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21C649F-7841-4FA5-A3AD-C311EF4254A3}"/>
              </a:ext>
            </a:extLst>
          </p:cNvPr>
          <p:cNvSpPr txBox="1"/>
          <p:nvPr/>
        </p:nvSpPr>
        <p:spPr>
          <a:xfrm>
            <a:off x="6885002" y="5513230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8604581-2B16-412A-B584-36E5A913E44D}"/>
              </a:ext>
            </a:extLst>
          </p:cNvPr>
          <p:cNvSpPr txBox="1"/>
          <p:nvPr/>
        </p:nvSpPr>
        <p:spPr>
          <a:xfrm>
            <a:off x="542016" y="5539129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1EB8C4D-C5F3-42B4-B919-60F10063DDEF}"/>
              </a:ext>
            </a:extLst>
          </p:cNvPr>
          <p:cNvSpPr txBox="1"/>
          <p:nvPr/>
        </p:nvSpPr>
        <p:spPr>
          <a:xfrm rot="20819471">
            <a:off x="1787343" y="5556197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577D63F-BEFA-4971-B5D7-7E498EDA58FA}"/>
              </a:ext>
            </a:extLst>
          </p:cNvPr>
          <p:cNvSpPr txBox="1"/>
          <p:nvPr/>
        </p:nvSpPr>
        <p:spPr>
          <a:xfrm>
            <a:off x="2689534" y="4832144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ي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E6CC63E-8762-4E38-9DD9-94C85DEEA2A7}"/>
              </a:ext>
            </a:extLst>
          </p:cNvPr>
          <p:cNvSpPr txBox="1"/>
          <p:nvPr/>
        </p:nvSpPr>
        <p:spPr>
          <a:xfrm>
            <a:off x="274291" y="4822815"/>
            <a:ext cx="45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يـ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FF28790-1922-45A8-B9BC-FF4EF4F54C24}"/>
              </a:ext>
            </a:extLst>
          </p:cNvPr>
          <p:cNvSpPr txBox="1"/>
          <p:nvPr/>
        </p:nvSpPr>
        <p:spPr>
          <a:xfrm>
            <a:off x="1269621" y="4832144"/>
            <a:ext cx="573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ـي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769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60705FF-1E1A-48B4-8F64-F3B445D53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14" b="100000" l="700" r="5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6" r="42708"/>
          <a:stretch/>
        </p:blipFill>
        <p:spPr>
          <a:xfrm>
            <a:off x="118937" y="1414008"/>
            <a:ext cx="3960440" cy="5133019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463E6CE4-6D41-4569-ACAE-9A7F297769EC}"/>
              </a:ext>
            </a:extLst>
          </p:cNvPr>
          <p:cNvSpPr txBox="1">
            <a:spLocks/>
          </p:cNvSpPr>
          <p:nvPr/>
        </p:nvSpPr>
        <p:spPr>
          <a:xfrm>
            <a:off x="2483768" y="3613"/>
            <a:ext cx="54006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الْـقَـمَــرِيَّـــة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ACEBDB2-975E-4437-8B44-DA1499219FF2}"/>
              </a:ext>
            </a:extLst>
          </p:cNvPr>
          <p:cNvSpPr/>
          <p:nvPr/>
        </p:nvSpPr>
        <p:spPr>
          <a:xfrm>
            <a:off x="3941400" y="2636910"/>
            <a:ext cx="4945686" cy="39648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جَـمَـ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لُُ 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ُ       الْـجَــمَـ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ـلُ</a:t>
            </a:r>
          </a:p>
          <a:p>
            <a:pPr algn="ctr">
              <a:lnSpc>
                <a:spcPct val="150000"/>
              </a:lnSpc>
            </a:pPr>
            <a:r>
              <a:rPr kumimoji="0" lang="ar-SA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جَـمَـ</a:t>
            </a:r>
            <a:r>
              <a:rPr kumimoji="0" lang="ar-SA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لًا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         الْـجَــمَـ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ـل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َ</a:t>
            </a:r>
          </a:p>
          <a:p>
            <a:pPr algn="ctr">
              <a:lnSpc>
                <a:spcPct val="150000"/>
              </a:lnSpc>
            </a:pP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جَـمَـ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لٍ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         الْـجَــمَــ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ل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ِ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DE5408-54EE-453A-B743-47ADD79F29EA}"/>
              </a:ext>
            </a:extLst>
          </p:cNvPr>
          <p:cNvSpPr txBox="1"/>
          <p:nvPr/>
        </p:nvSpPr>
        <p:spPr>
          <a:xfrm>
            <a:off x="3301973" y="1468719"/>
            <a:ext cx="54006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عند دخول (ال) على كلمة تحوي تنوين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فإن التنوين يحذف من الكلمة 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5BED57CE-2378-4F7E-955F-15869C62797E}"/>
              </a:ext>
            </a:extLst>
          </p:cNvPr>
          <p:cNvCxnSpPr/>
          <p:nvPr/>
        </p:nvCxnSpPr>
        <p:spPr>
          <a:xfrm flipH="1">
            <a:off x="6372200" y="364502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7E7EC138-ED44-4975-88C3-A0B282B0806C}"/>
              </a:ext>
            </a:extLst>
          </p:cNvPr>
          <p:cNvCxnSpPr/>
          <p:nvPr/>
        </p:nvCxnSpPr>
        <p:spPr>
          <a:xfrm flipH="1">
            <a:off x="6259308" y="479715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A782FFA5-6F72-4442-81CD-8BCFEE3DE997}"/>
              </a:ext>
            </a:extLst>
          </p:cNvPr>
          <p:cNvCxnSpPr/>
          <p:nvPr/>
        </p:nvCxnSpPr>
        <p:spPr>
          <a:xfrm flipH="1">
            <a:off x="6327547" y="594928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انفجار: 8 نقاط 7">
            <a:extLst>
              <a:ext uri="{FF2B5EF4-FFF2-40B4-BE49-F238E27FC236}">
                <a16:creationId xmlns:a16="http://schemas.microsoft.com/office/drawing/2014/main" id="{BD2AE2DC-6CBD-4737-B6D4-764FECF49ED9}"/>
              </a:ext>
            </a:extLst>
          </p:cNvPr>
          <p:cNvSpPr/>
          <p:nvPr/>
        </p:nvSpPr>
        <p:spPr>
          <a:xfrm>
            <a:off x="7668344" y="1984454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01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463E6CE4-6D41-4569-ACAE-9A7F297769EC}"/>
              </a:ext>
            </a:extLst>
          </p:cNvPr>
          <p:cNvSpPr txBox="1">
            <a:spLocks/>
          </p:cNvSpPr>
          <p:nvPr/>
        </p:nvSpPr>
        <p:spPr>
          <a:xfrm>
            <a:off x="2483768" y="3613"/>
            <a:ext cx="54006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الـشَّـمْـسِـيَّــة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ACEBDB2-975E-4437-8B44-DA1499219FF2}"/>
              </a:ext>
            </a:extLst>
          </p:cNvPr>
          <p:cNvSpPr/>
          <p:nvPr/>
        </p:nvSpPr>
        <p:spPr>
          <a:xfrm>
            <a:off x="3854704" y="2636912"/>
            <a:ext cx="4945686" cy="39648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سَـيَّارَ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ةُ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ُ        الـ</a:t>
            </a:r>
            <a:r>
              <a:rPr lang="ar-SA" sz="5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khbar MT" pitchFamily="2" charset="-78"/>
              </a:rPr>
              <a:t>سَّـيَّـار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َ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ةُ</a:t>
            </a:r>
          </a:p>
          <a:p>
            <a:pPr algn="ctr">
              <a:lnSpc>
                <a:spcPct val="150000"/>
              </a:lnSpc>
            </a:pPr>
            <a:r>
              <a:rPr kumimoji="0" lang="ar-SA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سَـيَّارَ</a:t>
            </a:r>
            <a:r>
              <a:rPr kumimoji="0" lang="ar-SA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ةً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         الـسَّـيَّـارَ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ة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َ</a:t>
            </a:r>
          </a:p>
          <a:p>
            <a:pPr algn="ctr">
              <a:lnSpc>
                <a:spcPct val="150000"/>
              </a:lnSpc>
            </a:pP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سَـيَّارَ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ةٍ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         الـسَّـيَّـارَ</a:t>
            </a:r>
            <a:r>
              <a:rPr lang="ar-SA" sz="5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khbar MT" pitchFamily="2" charset="-78"/>
              </a:rPr>
              <a:t>ةِ</a:t>
            </a:r>
            <a:endParaRPr kumimoji="0" lang="ar-SA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DE5408-54EE-453A-B743-47ADD79F29EA}"/>
              </a:ext>
            </a:extLst>
          </p:cNvPr>
          <p:cNvSpPr txBox="1"/>
          <p:nvPr/>
        </p:nvSpPr>
        <p:spPr>
          <a:xfrm>
            <a:off x="3301973" y="1468719"/>
            <a:ext cx="54006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عند دخول (ال) على كلمة تحوي تنوين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فإن التنوين يحذف من الكلمة 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5BED57CE-2378-4F7E-955F-15869C62797E}"/>
              </a:ext>
            </a:extLst>
          </p:cNvPr>
          <p:cNvCxnSpPr/>
          <p:nvPr/>
        </p:nvCxnSpPr>
        <p:spPr>
          <a:xfrm flipH="1">
            <a:off x="6259308" y="364502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7E7EC138-ED44-4975-88C3-A0B282B0806C}"/>
              </a:ext>
            </a:extLst>
          </p:cNvPr>
          <p:cNvCxnSpPr/>
          <p:nvPr/>
        </p:nvCxnSpPr>
        <p:spPr>
          <a:xfrm flipH="1">
            <a:off x="6259308" y="479715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A782FFA5-6F72-4442-81CD-8BCFEE3DE997}"/>
              </a:ext>
            </a:extLst>
          </p:cNvPr>
          <p:cNvCxnSpPr/>
          <p:nvPr/>
        </p:nvCxnSpPr>
        <p:spPr>
          <a:xfrm flipH="1">
            <a:off x="6327547" y="594928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انفجار: 8 نقاط 7">
            <a:extLst>
              <a:ext uri="{FF2B5EF4-FFF2-40B4-BE49-F238E27FC236}">
                <a16:creationId xmlns:a16="http://schemas.microsoft.com/office/drawing/2014/main" id="{BD2AE2DC-6CBD-4737-B6D4-764FECF49ED9}"/>
              </a:ext>
            </a:extLst>
          </p:cNvPr>
          <p:cNvSpPr/>
          <p:nvPr/>
        </p:nvSpPr>
        <p:spPr>
          <a:xfrm>
            <a:off x="7668344" y="1984454"/>
            <a:ext cx="360040" cy="3644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C260EDC-73FA-4384-A31C-E4C9241E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-22347" y="2166667"/>
            <a:ext cx="3860101" cy="42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نتيجة بحث الصور عن ادوات الاستفهام">
            <a:extLst>
              <a:ext uri="{FF2B5EF4-FFF2-40B4-BE49-F238E27FC236}">
                <a16:creationId xmlns:a16="http://schemas.microsoft.com/office/drawing/2014/main" id="{499ADDC7-9228-4AE7-8B85-4031E6170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076" r="4000" b="4902"/>
          <a:stretch/>
        </p:blipFill>
        <p:spPr bwMode="auto">
          <a:xfrm>
            <a:off x="179512" y="202332"/>
            <a:ext cx="4968552" cy="665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C293577-0AC6-4404-B94B-3EDCF79CFCD7}"/>
              </a:ext>
            </a:extLst>
          </p:cNvPr>
          <p:cNvSpPr txBox="1"/>
          <p:nvPr/>
        </p:nvSpPr>
        <p:spPr>
          <a:xfrm>
            <a:off x="5508302" y="202332"/>
            <a:ext cx="3024336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cs typeface="Akhbar MT" pitchFamily="2" charset="-78"/>
              </a:rPr>
              <a:t>أسلوب  الاستفهام </a:t>
            </a:r>
            <a:endParaRPr lang="ar-SA" sz="1100" b="1" dirty="0">
              <a:cs typeface="Akhbar MT" pitchFamily="2" charset="-78"/>
            </a:endParaRPr>
          </a:p>
        </p:txBody>
      </p:sp>
      <p:sp>
        <p:nvSpPr>
          <p:cNvPr id="3" name="مستطيل 5">
            <a:extLst>
              <a:ext uri="{FF2B5EF4-FFF2-40B4-BE49-F238E27FC236}">
                <a16:creationId xmlns:a16="http://schemas.microsoft.com/office/drawing/2014/main" id="{F0373741-758C-49D6-BBFC-E3081349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1844824"/>
            <a:ext cx="2020888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34400" b="1" dirty="0">
                <a:solidFill>
                  <a:srgbClr val="FF0000"/>
                </a:solidFill>
                <a:latin typeface="Calibri" panose="020F0502020204030204" pitchFamily="34" charset="0"/>
              </a:rPr>
              <a:t>؟</a:t>
            </a:r>
            <a:endParaRPr lang="ar-SA" altLang="ar-SA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عنصر نائب للمحتوى 3">
            <a:extLst>
              <a:ext uri="{FF2B5EF4-FFF2-40B4-BE49-F238E27FC236}">
                <a16:creationId xmlns:a16="http://schemas.microsoft.com/office/drawing/2014/main" id="{849C3817-6AB4-420C-B775-4E45FAEFD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642938"/>
            <a:ext cx="2928938" cy="1379537"/>
          </a:xfr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E716CC-3241-40C8-A8B6-955D977DBA7D}"/>
              </a:ext>
            </a:extLst>
          </p:cNvPr>
          <p:cNvSpPr/>
          <p:nvPr/>
        </p:nvSpPr>
        <p:spPr>
          <a:xfrm>
            <a:off x="6572250" y="428625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أين</a:t>
            </a:r>
          </a:p>
        </p:txBody>
      </p:sp>
      <p:pic>
        <p:nvPicPr>
          <p:cNvPr id="59396" name="عنصر نائب للمحتوى 3">
            <a:extLst>
              <a:ext uri="{FF2B5EF4-FFF2-40B4-BE49-F238E27FC236}">
                <a16:creationId xmlns:a16="http://schemas.microsoft.com/office/drawing/2014/main" id="{EB03A80A-CF61-45FA-8471-AF65CCDE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478463"/>
            <a:ext cx="29289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5DDAF86-8081-4B58-B1E2-EB79BDA4B2EE}"/>
              </a:ext>
            </a:extLst>
          </p:cNvPr>
          <p:cNvSpPr/>
          <p:nvPr/>
        </p:nvSpPr>
        <p:spPr>
          <a:xfrm>
            <a:off x="6643688" y="5264150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لماذا</a:t>
            </a:r>
          </a:p>
        </p:txBody>
      </p:sp>
      <p:pic>
        <p:nvPicPr>
          <p:cNvPr id="59398" name="عنصر نائب للمحتوى 3">
            <a:extLst>
              <a:ext uri="{FF2B5EF4-FFF2-40B4-BE49-F238E27FC236}">
                <a16:creationId xmlns:a16="http://schemas.microsoft.com/office/drawing/2014/main" id="{46C58E28-B943-464D-947E-294C9C08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43250"/>
            <a:ext cx="29289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C93A5ED-858D-4419-B7A1-50AA637B6D81}"/>
              </a:ext>
            </a:extLst>
          </p:cNvPr>
          <p:cNvSpPr/>
          <p:nvPr/>
        </p:nvSpPr>
        <p:spPr>
          <a:xfrm>
            <a:off x="6643688" y="2928938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ماذا</a:t>
            </a:r>
          </a:p>
        </p:txBody>
      </p:sp>
      <p:pic>
        <p:nvPicPr>
          <p:cNvPr id="59400" name="عنصر نائب للمحتوى 3">
            <a:extLst>
              <a:ext uri="{FF2B5EF4-FFF2-40B4-BE49-F238E27FC236}">
                <a16:creationId xmlns:a16="http://schemas.microsoft.com/office/drawing/2014/main" id="{17B61849-EED5-4CDB-953B-E25C4723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29289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624F238-81C7-42F9-A796-F3B7CE5077C0}"/>
              </a:ext>
            </a:extLst>
          </p:cNvPr>
          <p:cNvSpPr/>
          <p:nvPr/>
        </p:nvSpPr>
        <p:spPr>
          <a:xfrm>
            <a:off x="428625" y="428625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كم</a:t>
            </a:r>
          </a:p>
        </p:txBody>
      </p:sp>
      <p:pic>
        <p:nvPicPr>
          <p:cNvPr id="59402" name="عنصر نائب للمحتوى 3">
            <a:extLst>
              <a:ext uri="{FF2B5EF4-FFF2-40B4-BE49-F238E27FC236}">
                <a16:creationId xmlns:a16="http://schemas.microsoft.com/office/drawing/2014/main" id="{69573EFE-6D0D-47B9-814E-9E6C17120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8463"/>
            <a:ext cx="29289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2197213-419C-4BAF-B708-CB24BFDF6224}"/>
              </a:ext>
            </a:extLst>
          </p:cNvPr>
          <p:cNvSpPr/>
          <p:nvPr/>
        </p:nvSpPr>
        <p:spPr>
          <a:xfrm>
            <a:off x="428625" y="5264150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متى</a:t>
            </a:r>
          </a:p>
        </p:txBody>
      </p:sp>
      <p:pic>
        <p:nvPicPr>
          <p:cNvPr id="59404" name="عنصر نائب للمحتوى 3">
            <a:extLst>
              <a:ext uri="{FF2B5EF4-FFF2-40B4-BE49-F238E27FC236}">
                <a16:creationId xmlns:a16="http://schemas.microsoft.com/office/drawing/2014/main" id="{06CF80C8-B30A-489C-9D54-4AD30B90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29289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483AF89-AD5F-475E-A0B3-D85CACBFD940}"/>
              </a:ext>
            </a:extLst>
          </p:cNvPr>
          <p:cNvSpPr/>
          <p:nvPr/>
        </p:nvSpPr>
        <p:spPr>
          <a:xfrm>
            <a:off x="428625" y="2928938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هل</a:t>
            </a:r>
          </a:p>
        </p:txBody>
      </p:sp>
      <p:pic>
        <p:nvPicPr>
          <p:cNvPr id="59406" name="عنصر نائب للمحتوى 3">
            <a:extLst>
              <a:ext uri="{FF2B5EF4-FFF2-40B4-BE49-F238E27FC236}">
                <a16:creationId xmlns:a16="http://schemas.microsoft.com/office/drawing/2014/main" id="{43D84A3D-F0D8-4855-9690-605CD2571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64025"/>
            <a:ext cx="29289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FB10381E-F12E-4A05-87C0-2B4D1A06DCB2}"/>
              </a:ext>
            </a:extLst>
          </p:cNvPr>
          <p:cNvSpPr/>
          <p:nvPr/>
        </p:nvSpPr>
        <p:spPr>
          <a:xfrm>
            <a:off x="3357563" y="4049713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كيف</a:t>
            </a:r>
          </a:p>
        </p:txBody>
      </p:sp>
      <p:pic>
        <p:nvPicPr>
          <p:cNvPr id="59408" name="عنصر نائب للمحتوى 3">
            <a:extLst>
              <a:ext uri="{FF2B5EF4-FFF2-40B4-BE49-F238E27FC236}">
                <a16:creationId xmlns:a16="http://schemas.microsoft.com/office/drawing/2014/main" id="{A0F476F1-3C23-4F2B-A0E4-B51E1067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928813"/>
            <a:ext cx="29289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0698555-C474-4B45-AA40-53482BF56223}"/>
              </a:ext>
            </a:extLst>
          </p:cNvPr>
          <p:cNvSpPr/>
          <p:nvPr/>
        </p:nvSpPr>
        <p:spPr>
          <a:xfrm>
            <a:off x="3357563" y="1714500"/>
            <a:ext cx="200025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FF3399"/>
                </a:solidFill>
              </a:rPr>
              <a:t>ما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3368809-CBC8-48E9-98F1-F19E87CF5D53}"/>
              </a:ext>
            </a:extLst>
          </p:cNvPr>
          <p:cNvSpPr txBox="1">
            <a:spLocks/>
          </p:cNvSpPr>
          <p:nvPr/>
        </p:nvSpPr>
        <p:spPr>
          <a:xfrm>
            <a:off x="3301277" y="351766"/>
            <a:ext cx="5400600" cy="1470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الْـقَـمَــرِيَّـــة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55398BD-601B-4CF6-8B43-EBE1F0AA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14" b="100000" l="700" r="5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6" r="42708"/>
          <a:stretch/>
        </p:blipFill>
        <p:spPr>
          <a:xfrm>
            <a:off x="323528" y="475950"/>
            <a:ext cx="2076799" cy="2691683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BF79298B-AD80-431A-8087-331A12A84C51}"/>
              </a:ext>
            </a:extLst>
          </p:cNvPr>
          <p:cNvSpPr txBox="1">
            <a:spLocks/>
          </p:cNvSpPr>
          <p:nvPr/>
        </p:nvSpPr>
        <p:spPr>
          <a:xfrm>
            <a:off x="3301277" y="4581128"/>
            <a:ext cx="5400600" cy="1470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الـشَّـمْـسِـيَّــة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611365A-0EAC-4638-A2E4-3C67483A6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107504" y="3573016"/>
            <a:ext cx="2843809" cy="3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8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E0D1D67-50E1-4440-8AC8-5ACC805C7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9" t="25212" r="29259" b="4754"/>
          <a:stretch/>
        </p:blipFill>
        <p:spPr>
          <a:xfrm>
            <a:off x="107504" y="116632"/>
            <a:ext cx="9036497" cy="66247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E1D0E80-BD18-4C7F-9405-222BF887BB7E}"/>
              </a:ext>
            </a:extLst>
          </p:cNvPr>
          <p:cNvSpPr txBox="1"/>
          <p:nvPr/>
        </p:nvSpPr>
        <p:spPr>
          <a:xfrm>
            <a:off x="6372200" y="2564904"/>
            <a:ext cx="118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السِّجَّادَ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ةُ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691A5C-BBE8-4580-8FF1-9F86FA7EF9AB}"/>
              </a:ext>
            </a:extLst>
          </p:cNvPr>
          <p:cNvSpPr txBox="1"/>
          <p:nvPr/>
        </p:nvSpPr>
        <p:spPr>
          <a:xfrm>
            <a:off x="5176976" y="2585215"/>
            <a:ext cx="118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الـنُّــو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ر</a:t>
            </a:r>
            <a:r>
              <a:rPr lang="ar-SA" sz="3200" b="1" dirty="0">
                <a:cs typeface="Akhbar MT" pitchFamily="2" charset="-78"/>
              </a:rPr>
              <a:t>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8EEF06-05F2-4925-BF03-02860281B5F2}"/>
              </a:ext>
            </a:extLst>
          </p:cNvPr>
          <p:cNvSpPr txBox="1"/>
          <p:nvPr/>
        </p:nvSpPr>
        <p:spPr>
          <a:xfrm>
            <a:off x="3851920" y="2585215"/>
            <a:ext cx="118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الـنَّـهْـ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ر</a:t>
            </a:r>
            <a:r>
              <a:rPr lang="ar-SA" sz="3200" b="1" dirty="0">
                <a:cs typeface="Akhbar MT" pitchFamily="2" charset="-78"/>
              </a:rPr>
              <a:t>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B14810E-6989-4AD0-BF4F-AD67ACF1AADB}"/>
              </a:ext>
            </a:extLst>
          </p:cNvPr>
          <p:cNvSpPr txBox="1"/>
          <p:nvPr/>
        </p:nvSpPr>
        <p:spPr>
          <a:xfrm>
            <a:off x="2645688" y="2585215"/>
            <a:ext cx="118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الـثَّـوْ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بُ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E727981-571A-45D2-8F2F-067086838721}"/>
              </a:ext>
            </a:extLst>
          </p:cNvPr>
          <p:cNvSpPr txBox="1"/>
          <p:nvPr/>
        </p:nvSpPr>
        <p:spPr>
          <a:xfrm>
            <a:off x="5176976" y="3284983"/>
            <a:ext cx="118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الْأَبْـنَـا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ء</a:t>
            </a:r>
            <a:r>
              <a:rPr lang="ar-SA" sz="3200" b="1" dirty="0">
                <a:cs typeface="Akhbar MT" pitchFamily="2" charset="-78"/>
              </a:rPr>
              <a:t>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E5E0AA-7067-47FF-A30D-C6EEBE8EAC6E}"/>
              </a:ext>
            </a:extLst>
          </p:cNvPr>
          <p:cNvSpPr txBox="1"/>
          <p:nvPr/>
        </p:nvSpPr>
        <p:spPr>
          <a:xfrm>
            <a:off x="6413106" y="3284984"/>
            <a:ext cx="1331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الْـمَـدْرَسَةُ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3723EF3-FF87-4CA5-A10E-40B3F43727E9}"/>
              </a:ext>
            </a:extLst>
          </p:cNvPr>
          <p:cNvSpPr txBox="1"/>
          <p:nvPr/>
        </p:nvSpPr>
        <p:spPr>
          <a:xfrm>
            <a:off x="2398279" y="3272992"/>
            <a:ext cx="1407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الْـخُـبْ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ـز</a:t>
            </a:r>
            <a:r>
              <a:rPr lang="ar-SA" sz="3200" b="1" dirty="0">
                <a:cs typeface="Akhbar MT" pitchFamily="2" charset="-78"/>
              </a:rPr>
              <a:t>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7C4EE0E-9C6D-47CA-ADE0-163573FCDBC2}"/>
              </a:ext>
            </a:extLst>
          </p:cNvPr>
          <p:cNvSpPr txBox="1"/>
          <p:nvPr/>
        </p:nvSpPr>
        <p:spPr>
          <a:xfrm>
            <a:off x="3851920" y="3272992"/>
            <a:ext cx="1331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Akhbar MT" pitchFamily="2" charset="-78"/>
              </a:rPr>
              <a:t>الْـبَـحْـ</a:t>
            </a:r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ر</a:t>
            </a:r>
            <a:r>
              <a:rPr lang="ar-SA" sz="3200" b="1" dirty="0">
                <a:cs typeface="Akhbar MT" pitchFamily="2" charset="-78"/>
              </a:rPr>
              <a:t>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ACCC7AF-8C29-493D-AAAD-6D69CE2B5388}"/>
              </a:ext>
            </a:extLst>
          </p:cNvPr>
          <p:cNvSpPr txBox="1"/>
          <p:nvPr/>
        </p:nvSpPr>
        <p:spPr>
          <a:xfrm>
            <a:off x="6156176" y="4942418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مَــاذَا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A520FDE-69F4-4E61-AEFB-1F19F681B284}"/>
              </a:ext>
            </a:extLst>
          </p:cNvPr>
          <p:cNvSpPr txBox="1"/>
          <p:nvPr/>
        </p:nvSpPr>
        <p:spPr>
          <a:xfrm>
            <a:off x="6012160" y="5518727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هَــلْ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EFF2101-BA1F-43FB-800D-FA072932E7A5}"/>
              </a:ext>
            </a:extLst>
          </p:cNvPr>
          <p:cNvSpPr txBox="1"/>
          <p:nvPr/>
        </p:nvSpPr>
        <p:spPr>
          <a:xfrm>
            <a:off x="6012160" y="6107028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مَــنْ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BC7F6ED-1423-4CD4-B75F-A58FDD6C5997}"/>
              </a:ext>
            </a:extLst>
          </p:cNvPr>
          <p:cNvSpPr txBox="1"/>
          <p:nvPr/>
        </p:nvSpPr>
        <p:spPr>
          <a:xfrm>
            <a:off x="1943513" y="4942418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كَـيْـفَ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7256C14-F8E2-4369-A4D3-D27857CDD45C}"/>
              </a:ext>
            </a:extLst>
          </p:cNvPr>
          <p:cNvSpPr txBox="1"/>
          <p:nvPr/>
        </p:nvSpPr>
        <p:spPr>
          <a:xfrm>
            <a:off x="1936290" y="6095037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مَـتَـى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322FF8C-F49A-4FC9-99C9-41E74544B39B}"/>
              </a:ext>
            </a:extLst>
          </p:cNvPr>
          <p:cNvSpPr txBox="1"/>
          <p:nvPr/>
        </p:nvSpPr>
        <p:spPr>
          <a:xfrm>
            <a:off x="1913799" y="5513296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لِــمَـاذَا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88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9" y="188640"/>
            <a:ext cx="8172721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الـمفرد والمثنى والجمع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6836034" y="1342012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00" dirty="0"/>
              <a:t>المفرد</a:t>
            </a:r>
            <a:endParaRPr lang="ar-SA" sz="200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0FBA8DE-C0CC-4E2E-A9DB-5AFD3DC75E50}"/>
              </a:ext>
            </a:extLst>
          </p:cNvPr>
          <p:cNvSpPr txBox="1">
            <a:spLocks/>
          </p:cNvSpPr>
          <p:nvPr/>
        </p:nvSpPr>
        <p:spPr>
          <a:xfrm>
            <a:off x="3902494" y="1368817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المثنى</a:t>
            </a:r>
            <a:endParaRPr lang="ar-SA" sz="2000" dirty="0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AE6AB91-4D3F-4122-BBE4-0F1982F292BA}"/>
              </a:ext>
            </a:extLst>
          </p:cNvPr>
          <p:cNvSpPr txBox="1">
            <a:spLocks/>
          </p:cNvSpPr>
          <p:nvPr/>
        </p:nvSpPr>
        <p:spPr>
          <a:xfrm>
            <a:off x="842808" y="1360918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الجمع</a:t>
            </a:r>
            <a:endParaRPr lang="ar-SA" sz="2000" dirty="0"/>
          </a:p>
        </p:txBody>
      </p:sp>
      <p:pic>
        <p:nvPicPr>
          <p:cNvPr id="18" name="عنصر نائب للمحتوى 3">
            <a:extLst>
              <a:ext uri="{FF2B5EF4-FFF2-40B4-BE49-F238E27FC236}">
                <a16:creationId xmlns:a16="http://schemas.microsoft.com/office/drawing/2014/main" id="{51AB61DB-ACE4-46FB-9960-6489FF0733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709" y="2275374"/>
            <a:ext cx="2668165" cy="1379537"/>
          </a:xfrm>
        </p:spPr>
      </p:pic>
      <p:pic>
        <p:nvPicPr>
          <p:cNvPr id="23" name="عنصر نائب للمحتوى 3">
            <a:extLst>
              <a:ext uri="{FF2B5EF4-FFF2-40B4-BE49-F238E27FC236}">
                <a16:creationId xmlns:a16="http://schemas.microsoft.com/office/drawing/2014/main" id="{533CA05D-54A5-4C81-AEC0-3D4D6872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2097" y="2397847"/>
            <a:ext cx="2668165" cy="1379537"/>
          </a:xfrm>
          <a:prstGeom prst="rect">
            <a:avLst/>
          </a:prstGeom>
        </p:spPr>
      </p:pic>
      <p:pic>
        <p:nvPicPr>
          <p:cNvPr id="24" name="عنصر نائب للمحتوى 3">
            <a:extLst>
              <a:ext uri="{FF2B5EF4-FFF2-40B4-BE49-F238E27FC236}">
                <a16:creationId xmlns:a16="http://schemas.microsoft.com/office/drawing/2014/main" id="{438C89F6-7FFF-4A91-BEA7-E29B5D45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110" y="2368569"/>
            <a:ext cx="2668165" cy="1379537"/>
          </a:xfrm>
          <a:prstGeom prst="rect">
            <a:avLst/>
          </a:prstGeom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E5E9A06E-1CCE-4221-9828-BAA802CF52DF}"/>
              </a:ext>
            </a:extLst>
          </p:cNvPr>
          <p:cNvSpPr txBox="1">
            <a:spLocks/>
          </p:cNvSpPr>
          <p:nvPr/>
        </p:nvSpPr>
        <p:spPr>
          <a:xfrm>
            <a:off x="6916259" y="3715648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ما دل على واحد </a:t>
            </a:r>
            <a:endParaRPr lang="ar-SA" sz="900" b="1" dirty="0"/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1E245F1F-993C-440D-B122-08A60C7B58B8}"/>
              </a:ext>
            </a:extLst>
          </p:cNvPr>
          <p:cNvSpPr txBox="1">
            <a:spLocks/>
          </p:cNvSpPr>
          <p:nvPr/>
        </p:nvSpPr>
        <p:spPr>
          <a:xfrm>
            <a:off x="4121746" y="3764255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ما دل على اثنين </a:t>
            </a:r>
            <a:endParaRPr lang="ar-SA" sz="900" b="1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DA10F11B-8914-4183-9552-DD389D952671}"/>
              </a:ext>
            </a:extLst>
          </p:cNvPr>
          <p:cNvSpPr txBox="1">
            <a:spLocks/>
          </p:cNvSpPr>
          <p:nvPr/>
        </p:nvSpPr>
        <p:spPr>
          <a:xfrm>
            <a:off x="827584" y="3764255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ما دل على ثلاثة فأكثر </a:t>
            </a:r>
            <a:endParaRPr lang="ar-SA" sz="900" b="1" dirty="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53B0387-00C6-47BA-B977-A3CE60928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29" y="2186646"/>
            <a:ext cx="1664160" cy="85057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DA92BE8D-194A-48B0-B6F6-2723DDF1B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49" y="2328425"/>
            <a:ext cx="1664160" cy="850570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3488D3F-737E-418A-9BB4-EE04CB0BE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30" y="2275374"/>
            <a:ext cx="1664160" cy="85057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663BC61-19E1-4078-BC80-49056C9A8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1" y="2397847"/>
            <a:ext cx="1664160" cy="85057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E1DE4C2-AC61-47B3-956A-98A679CCB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" y="2301409"/>
            <a:ext cx="1664160" cy="85057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70888B92-477F-4AF4-85B8-139F92AD3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4" y="2253041"/>
            <a:ext cx="1664160" cy="850570"/>
          </a:xfrm>
          <a:prstGeom prst="rect">
            <a:avLst/>
          </a:prstGeom>
        </p:spPr>
      </p:pic>
      <p:sp>
        <p:nvSpPr>
          <p:cNvPr id="50" name="عنوان 1">
            <a:extLst>
              <a:ext uri="{FF2B5EF4-FFF2-40B4-BE49-F238E27FC236}">
                <a16:creationId xmlns:a16="http://schemas.microsoft.com/office/drawing/2014/main" id="{DC7D8849-6744-4F99-A166-20D912B1525F}"/>
              </a:ext>
            </a:extLst>
          </p:cNvPr>
          <p:cNvSpPr txBox="1">
            <a:spLocks/>
          </p:cNvSpPr>
          <p:nvPr/>
        </p:nvSpPr>
        <p:spPr>
          <a:xfrm>
            <a:off x="6920061" y="4614903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قَــلَــم</a:t>
            </a:r>
            <a:endParaRPr lang="ar-SA" sz="900" b="1" dirty="0"/>
          </a:p>
        </p:txBody>
      </p:sp>
      <p:sp>
        <p:nvSpPr>
          <p:cNvPr id="52" name="عنوان 1">
            <a:extLst>
              <a:ext uri="{FF2B5EF4-FFF2-40B4-BE49-F238E27FC236}">
                <a16:creationId xmlns:a16="http://schemas.microsoft.com/office/drawing/2014/main" id="{A871D10C-CF12-49EB-9907-23F3F3BDD7F8}"/>
              </a:ext>
            </a:extLst>
          </p:cNvPr>
          <p:cNvSpPr txBox="1">
            <a:spLocks/>
          </p:cNvSpPr>
          <p:nvPr/>
        </p:nvSpPr>
        <p:spPr>
          <a:xfrm>
            <a:off x="6924049" y="5574895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بَــيْــت</a:t>
            </a:r>
            <a:endParaRPr lang="ar-SA" sz="900" b="1" dirty="0"/>
          </a:p>
        </p:txBody>
      </p:sp>
      <p:sp>
        <p:nvSpPr>
          <p:cNvPr id="54" name="عنوان 1">
            <a:extLst>
              <a:ext uri="{FF2B5EF4-FFF2-40B4-BE49-F238E27FC236}">
                <a16:creationId xmlns:a16="http://schemas.microsoft.com/office/drawing/2014/main" id="{42EC6C7D-98B7-4394-BFFE-37BD05D58CF4}"/>
              </a:ext>
            </a:extLst>
          </p:cNvPr>
          <p:cNvSpPr txBox="1">
            <a:spLocks/>
          </p:cNvSpPr>
          <p:nvPr/>
        </p:nvSpPr>
        <p:spPr>
          <a:xfrm>
            <a:off x="4151182" y="4614903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قَــلَــمَـ</a:t>
            </a:r>
            <a:r>
              <a:rPr lang="ar-SA" sz="2800" b="1" dirty="0">
                <a:solidFill>
                  <a:srgbClr val="FF0000"/>
                </a:solidFill>
              </a:rPr>
              <a:t>ان</a:t>
            </a:r>
            <a:endParaRPr lang="ar-SA" sz="900" b="1" dirty="0">
              <a:solidFill>
                <a:srgbClr val="FF0000"/>
              </a:solidFill>
            </a:endParaRPr>
          </a:p>
        </p:txBody>
      </p:sp>
      <p:sp>
        <p:nvSpPr>
          <p:cNvPr id="57" name="عنوان 1">
            <a:extLst>
              <a:ext uri="{FF2B5EF4-FFF2-40B4-BE49-F238E27FC236}">
                <a16:creationId xmlns:a16="http://schemas.microsoft.com/office/drawing/2014/main" id="{7976CE83-9707-4115-ABBD-6DECA659B0A4}"/>
              </a:ext>
            </a:extLst>
          </p:cNvPr>
          <p:cNvSpPr txBox="1">
            <a:spLocks/>
          </p:cNvSpPr>
          <p:nvPr/>
        </p:nvSpPr>
        <p:spPr>
          <a:xfrm>
            <a:off x="4186534" y="5540035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بَــيْــتَـــ</a:t>
            </a:r>
            <a:r>
              <a:rPr lang="ar-SA" sz="2800" b="1" dirty="0">
                <a:solidFill>
                  <a:srgbClr val="FF0000"/>
                </a:solidFill>
              </a:rPr>
              <a:t>ان</a:t>
            </a:r>
            <a:endParaRPr lang="ar-SA" sz="900" b="1" dirty="0">
              <a:solidFill>
                <a:srgbClr val="FF0000"/>
              </a:solidFill>
            </a:endParaRPr>
          </a:p>
        </p:txBody>
      </p:sp>
      <p:sp>
        <p:nvSpPr>
          <p:cNvPr id="59" name="عنوان 1">
            <a:extLst>
              <a:ext uri="{FF2B5EF4-FFF2-40B4-BE49-F238E27FC236}">
                <a16:creationId xmlns:a16="http://schemas.microsoft.com/office/drawing/2014/main" id="{C76E9F7A-F28D-4954-B825-3CB3ACD9A544}"/>
              </a:ext>
            </a:extLst>
          </p:cNvPr>
          <p:cNvSpPr txBox="1">
            <a:spLocks/>
          </p:cNvSpPr>
          <p:nvPr/>
        </p:nvSpPr>
        <p:spPr>
          <a:xfrm>
            <a:off x="827584" y="4668130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أَقْـــــلَام</a:t>
            </a:r>
            <a:endParaRPr lang="ar-SA" sz="900" b="1" dirty="0">
              <a:solidFill>
                <a:srgbClr val="FF0000"/>
              </a:solidFill>
            </a:endParaRPr>
          </a:p>
        </p:txBody>
      </p:sp>
      <p:sp>
        <p:nvSpPr>
          <p:cNvPr id="61" name="عنوان 1">
            <a:extLst>
              <a:ext uri="{FF2B5EF4-FFF2-40B4-BE49-F238E27FC236}">
                <a16:creationId xmlns:a16="http://schemas.microsoft.com/office/drawing/2014/main" id="{335E55F8-A919-48E4-8548-F5CE6F55256E}"/>
              </a:ext>
            </a:extLst>
          </p:cNvPr>
          <p:cNvSpPr txBox="1">
            <a:spLocks/>
          </p:cNvSpPr>
          <p:nvPr/>
        </p:nvSpPr>
        <p:spPr>
          <a:xfrm>
            <a:off x="832917" y="5574895"/>
            <a:ext cx="1764196" cy="783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/>
              <a:t>بُـــيُــــوت</a:t>
            </a:r>
            <a:endParaRPr lang="ar-SA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7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862E892-33A0-4270-BC6B-2DA82B282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16384" r="29856" b="135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2F2A84-3141-4F75-8809-3B17F690E5F1}"/>
              </a:ext>
            </a:extLst>
          </p:cNvPr>
          <p:cNvSpPr txBox="1"/>
          <p:nvPr/>
        </p:nvSpPr>
        <p:spPr>
          <a:xfrm>
            <a:off x="3707904" y="1772816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طَـالِـبَـت</a:t>
            </a:r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َان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301CDC-EDEE-4D67-8CA9-3062E754D7F8}"/>
              </a:ext>
            </a:extLst>
          </p:cNvPr>
          <p:cNvSpPr txBox="1"/>
          <p:nvPr/>
        </p:nvSpPr>
        <p:spPr>
          <a:xfrm>
            <a:off x="3563888" y="2419147"/>
            <a:ext cx="164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بُـسْـتَـانَـ</a:t>
            </a:r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ان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00A931-9104-41CC-9E53-30B3EA164782}"/>
              </a:ext>
            </a:extLst>
          </p:cNvPr>
          <p:cNvSpPr txBox="1"/>
          <p:nvPr/>
        </p:nvSpPr>
        <p:spPr>
          <a:xfrm>
            <a:off x="3787905" y="3174369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كِــتَـابَـ</a:t>
            </a:r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ان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464D32-3879-4FB3-BDEA-20BC1563C798}"/>
              </a:ext>
            </a:extLst>
          </p:cNvPr>
          <p:cNvSpPr txBox="1"/>
          <p:nvPr/>
        </p:nvSpPr>
        <p:spPr>
          <a:xfrm>
            <a:off x="3722981" y="3868797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جَـارَ</a:t>
            </a:r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ان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E364C9B-2DEB-40EA-A413-9D1B0196C346}"/>
              </a:ext>
            </a:extLst>
          </p:cNvPr>
          <p:cNvSpPr txBox="1"/>
          <p:nvPr/>
        </p:nvSpPr>
        <p:spPr>
          <a:xfrm>
            <a:off x="539552" y="1792609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طَـالِـبَـات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1C6BDDC-A649-40B8-97A4-49607AF065A0}"/>
              </a:ext>
            </a:extLst>
          </p:cNvPr>
          <p:cNvSpPr txBox="1"/>
          <p:nvPr/>
        </p:nvSpPr>
        <p:spPr>
          <a:xfrm>
            <a:off x="456236" y="2503945"/>
            <a:ext cx="164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بَـسَـاتِــيـن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C126AEB-B599-4ECD-A0A3-96C8F5034704}"/>
              </a:ext>
            </a:extLst>
          </p:cNvPr>
          <p:cNvSpPr txBox="1"/>
          <p:nvPr/>
        </p:nvSpPr>
        <p:spPr>
          <a:xfrm>
            <a:off x="372921" y="3174368"/>
            <a:ext cx="164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كُــتُــب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ED19F28-9E41-45A5-BBE4-C92576D50B41}"/>
              </a:ext>
            </a:extLst>
          </p:cNvPr>
          <p:cNvSpPr txBox="1"/>
          <p:nvPr/>
        </p:nvSpPr>
        <p:spPr>
          <a:xfrm>
            <a:off x="539552" y="3844791"/>
            <a:ext cx="164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جِــيــرَان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5AECFE3-B0BD-4368-8617-6A885F9FD552}"/>
              </a:ext>
            </a:extLst>
          </p:cNvPr>
          <p:cNvSpPr txBox="1"/>
          <p:nvPr/>
        </p:nvSpPr>
        <p:spPr>
          <a:xfrm>
            <a:off x="6012160" y="5661248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قَـــرَأَ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7F44727-8265-4F96-8CC7-819FC9C867DD}"/>
              </a:ext>
            </a:extLst>
          </p:cNvPr>
          <p:cNvSpPr txBox="1"/>
          <p:nvPr/>
        </p:nvSpPr>
        <p:spPr>
          <a:xfrm>
            <a:off x="2267900" y="5638918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شَاهَدَتْ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AE3708D-10E1-405F-99E1-4AE5B419D9A9}"/>
              </a:ext>
            </a:extLst>
          </p:cNvPr>
          <p:cNvSpPr txBox="1"/>
          <p:nvPr/>
        </p:nvSpPr>
        <p:spPr>
          <a:xfrm>
            <a:off x="2087528" y="6235761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يَـقِـفُ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17D549F-7761-4A1B-8FFA-20EF8BE57508}"/>
              </a:ext>
            </a:extLst>
          </p:cNvPr>
          <p:cNvSpPr txBox="1"/>
          <p:nvPr/>
        </p:nvSpPr>
        <p:spPr>
          <a:xfrm>
            <a:off x="5930853" y="6223715"/>
            <a:ext cx="147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يُـلْـقِـي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34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36BFCF9-3FEB-47AC-8910-BD456B56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7262849" y="0"/>
            <a:ext cx="1867921" cy="182286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7197DBA-D8A0-47DD-A674-A9EE1D1F2980}"/>
              </a:ext>
            </a:extLst>
          </p:cNvPr>
          <p:cNvSpPr txBox="1"/>
          <p:nvPr/>
        </p:nvSpPr>
        <p:spPr>
          <a:xfrm>
            <a:off x="1977569" y="263090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حروف العطف 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A8CF349-8FB4-4430-AC80-CA6A461C9AEF}"/>
              </a:ext>
            </a:extLst>
          </p:cNvPr>
          <p:cNvSpPr txBox="1"/>
          <p:nvPr/>
        </p:nvSpPr>
        <p:spPr>
          <a:xfrm>
            <a:off x="6898770" y="1734409"/>
            <a:ext cx="18679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الواو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A3E1FD-FCB9-4DD3-9D2E-FD7A78740D7F}"/>
              </a:ext>
            </a:extLst>
          </p:cNvPr>
          <p:cNvSpPr txBox="1"/>
          <p:nvPr/>
        </p:nvSpPr>
        <p:spPr>
          <a:xfrm>
            <a:off x="3920024" y="1715394"/>
            <a:ext cx="18679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الفاء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E536B2B-C386-499C-9A1B-21C250B20E57}"/>
              </a:ext>
            </a:extLst>
          </p:cNvPr>
          <p:cNvSpPr txBox="1"/>
          <p:nvPr/>
        </p:nvSpPr>
        <p:spPr>
          <a:xfrm>
            <a:off x="941278" y="1773256"/>
            <a:ext cx="18679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ثـُـمَّ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0648D7D3-3AE7-4115-8144-09AC0FCFF712}"/>
              </a:ext>
            </a:extLst>
          </p:cNvPr>
          <p:cNvSpPr/>
          <p:nvPr/>
        </p:nvSpPr>
        <p:spPr>
          <a:xfrm rot="11691116">
            <a:off x="6359162" y="3184375"/>
            <a:ext cx="2383221" cy="2202060"/>
          </a:xfrm>
          <a:prstGeom prst="cloudCallout">
            <a:avLst>
              <a:gd name="adj1" fmla="val -26361"/>
              <a:gd name="adj2" fmla="val 778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فقاعة التفكير: على شكل سحابة 20">
            <a:extLst>
              <a:ext uri="{FF2B5EF4-FFF2-40B4-BE49-F238E27FC236}">
                <a16:creationId xmlns:a16="http://schemas.microsoft.com/office/drawing/2014/main" id="{82E7EE77-F863-4949-89C4-92165FF29AFD}"/>
              </a:ext>
            </a:extLst>
          </p:cNvPr>
          <p:cNvSpPr/>
          <p:nvPr/>
        </p:nvSpPr>
        <p:spPr>
          <a:xfrm rot="11691116">
            <a:off x="3132585" y="3044417"/>
            <a:ext cx="2769915" cy="2479801"/>
          </a:xfrm>
          <a:prstGeom prst="cloudCallout">
            <a:avLst>
              <a:gd name="adj1" fmla="val -26361"/>
              <a:gd name="adj2" fmla="val 778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فقاعة التفكير: على شكل سحابة 22">
            <a:extLst>
              <a:ext uri="{FF2B5EF4-FFF2-40B4-BE49-F238E27FC236}">
                <a16:creationId xmlns:a16="http://schemas.microsoft.com/office/drawing/2014/main" id="{E30DF8B2-9315-4BF8-B1DD-89C2DCC4D423}"/>
              </a:ext>
            </a:extLst>
          </p:cNvPr>
          <p:cNvSpPr/>
          <p:nvPr/>
        </p:nvSpPr>
        <p:spPr>
          <a:xfrm rot="11691116">
            <a:off x="253670" y="3112826"/>
            <a:ext cx="2519641" cy="2342982"/>
          </a:xfrm>
          <a:prstGeom prst="cloudCallout">
            <a:avLst>
              <a:gd name="adj1" fmla="val -26361"/>
              <a:gd name="adj2" fmla="val 778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FDB5FD-1C15-483C-8A2E-4E27E249445F}"/>
              </a:ext>
            </a:extLst>
          </p:cNvPr>
          <p:cNvSpPr txBox="1"/>
          <p:nvPr/>
        </p:nvSpPr>
        <p:spPr>
          <a:xfrm>
            <a:off x="6754912" y="3917879"/>
            <a:ext cx="1654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تدل على الـمشاركة 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62B371-57CD-4DB7-903E-F4DE6A176E71}"/>
              </a:ext>
            </a:extLst>
          </p:cNvPr>
          <p:cNvSpPr txBox="1"/>
          <p:nvPr/>
        </p:nvSpPr>
        <p:spPr>
          <a:xfrm>
            <a:off x="3038177" y="3496518"/>
            <a:ext cx="2852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تدل على </a:t>
            </a:r>
          </a:p>
          <a:p>
            <a:pPr algn="ctr"/>
            <a:r>
              <a:rPr lang="ar-SA" sz="3200" b="1" dirty="0">
                <a:cs typeface="Akhbar MT" pitchFamily="2" charset="-78"/>
              </a:rPr>
              <a:t>الـمشاركة مع</a:t>
            </a:r>
          </a:p>
          <a:p>
            <a:pPr algn="ctr"/>
            <a:r>
              <a:rPr lang="ar-SA" sz="3200" b="1" dirty="0">
                <a:cs typeface="Akhbar MT" pitchFamily="2" charset="-78"/>
              </a:rPr>
              <a:t> الترتيب والتعقيب </a:t>
            </a:r>
            <a:endParaRPr lang="ar-SA" sz="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238F1AA-C403-44E1-B981-ACFCB8C89D53}"/>
              </a:ext>
            </a:extLst>
          </p:cNvPr>
          <p:cNvSpPr txBox="1"/>
          <p:nvPr/>
        </p:nvSpPr>
        <p:spPr>
          <a:xfrm>
            <a:off x="14224" y="3496518"/>
            <a:ext cx="2852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تدل على </a:t>
            </a:r>
          </a:p>
          <a:p>
            <a:pPr algn="ctr"/>
            <a:r>
              <a:rPr lang="ar-SA" sz="3200" b="1" dirty="0">
                <a:cs typeface="Akhbar MT" pitchFamily="2" charset="-78"/>
              </a:rPr>
              <a:t>الـمشاركة مع </a:t>
            </a:r>
          </a:p>
          <a:p>
            <a:pPr algn="ctr"/>
            <a:r>
              <a:rPr lang="ar-SA" sz="3200" b="1" dirty="0">
                <a:cs typeface="Akhbar MT" pitchFamily="2" charset="-78"/>
              </a:rPr>
              <a:t>الترتيب والتراخي </a:t>
            </a:r>
            <a:endParaRPr lang="ar-SA" sz="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C3A6B51-14DF-47BC-9D7C-17303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116402" y="-23760"/>
            <a:ext cx="1867921" cy="182286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D56E8E0-2F37-453F-ADB3-FECCDAD17EB1}"/>
              </a:ext>
            </a:extLst>
          </p:cNvPr>
          <p:cNvSpPr txBox="1"/>
          <p:nvPr/>
        </p:nvSpPr>
        <p:spPr>
          <a:xfrm>
            <a:off x="6174045" y="6034612"/>
            <a:ext cx="279708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دخل الطالب 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المعلم. </a:t>
            </a:r>
            <a:endParaRPr lang="ar-SA" sz="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C689E9A-7E1F-4A75-8840-7FB501F02F27}"/>
              </a:ext>
            </a:extLst>
          </p:cNvPr>
          <p:cNvSpPr txBox="1"/>
          <p:nvPr/>
        </p:nvSpPr>
        <p:spPr>
          <a:xfrm>
            <a:off x="3099974" y="5535288"/>
            <a:ext cx="279708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دخل الطالب فالمعلم. </a:t>
            </a:r>
            <a:endParaRPr lang="ar-SA" sz="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57D72B3-2156-4BD8-9DC1-C4CB4B5E2366}"/>
              </a:ext>
            </a:extLst>
          </p:cNvPr>
          <p:cNvSpPr txBox="1"/>
          <p:nvPr/>
        </p:nvSpPr>
        <p:spPr>
          <a:xfrm>
            <a:off x="116402" y="5982044"/>
            <a:ext cx="279708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دخل الطالب 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ثُـمَّ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المعلم. </a:t>
            </a:r>
            <a:endParaRPr lang="ar-SA" sz="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29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D7CA67B-1EF6-48E5-B56A-550549389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7" t="19185" r="19288" b="47199"/>
          <a:stretch/>
        </p:blipFill>
        <p:spPr>
          <a:xfrm>
            <a:off x="251520" y="1826822"/>
            <a:ext cx="8640960" cy="347438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4360AF2-2258-4688-AA92-8C892AAD5639}"/>
              </a:ext>
            </a:extLst>
          </p:cNvPr>
          <p:cNvSpPr txBox="1"/>
          <p:nvPr/>
        </p:nvSpPr>
        <p:spPr>
          <a:xfrm>
            <a:off x="4716016" y="2708920"/>
            <a:ext cx="1188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وَ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46A9DA9-DC50-4749-BB9E-546E87A311CA}"/>
              </a:ext>
            </a:extLst>
          </p:cNvPr>
          <p:cNvSpPr txBox="1"/>
          <p:nvPr/>
        </p:nvSpPr>
        <p:spPr>
          <a:xfrm>
            <a:off x="2915816" y="3789040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فَــ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A693E9-F92F-40BE-98BF-C8E3BF3CEFAF}"/>
              </a:ext>
            </a:extLst>
          </p:cNvPr>
          <p:cNvSpPr txBox="1"/>
          <p:nvPr/>
        </p:nvSpPr>
        <p:spPr>
          <a:xfrm>
            <a:off x="3527688" y="4607359"/>
            <a:ext cx="118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cs typeface="Akhbar MT" pitchFamily="2" charset="-78"/>
              </a:rPr>
              <a:t>ثـُــمَّ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A4BC06-ABA3-4D8B-9772-805FD2ABAB92}"/>
              </a:ext>
            </a:extLst>
          </p:cNvPr>
          <p:cNvSpPr txBox="1"/>
          <p:nvPr/>
        </p:nvSpPr>
        <p:spPr>
          <a:xfrm>
            <a:off x="2195736" y="328168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أسلوب العطف 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484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36BFCF9-3FEB-47AC-8910-BD456B56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7252996" y="15933"/>
            <a:ext cx="1867921" cy="182286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7197DBA-D8A0-47DD-A674-A9EE1D1F2980}"/>
              </a:ext>
            </a:extLst>
          </p:cNvPr>
          <p:cNvSpPr txBox="1"/>
          <p:nvPr/>
        </p:nvSpPr>
        <p:spPr>
          <a:xfrm>
            <a:off x="1977569" y="263090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أقسام الكلمة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A8CF349-8FB4-4430-AC80-CA6A461C9AEF}"/>
              </a:ext>
            </a:extLst>
          </p:cNvPr>
          <p:cNvSpPr txBox="1"/>
          <p:nvPr/>
        </p:nvSpPr>
        <p:spPr>
          <a:xfrm>
            <a:off x="6922277" y="1895799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اسم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A3E1FD-FCB9-4DD3-9D2E-FD7A78740D7F}"/>
              </a:ext>
            </a:extLst>
          </p:cNvPr>
          <p:cNvSpPr txBox="1"/>
          <p:nvPr/>
        </p:nvSpPr>
        <p:spPr>
          <a:xfrm>
            <a:off x="3711748" y="1895798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فعل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E536B2B-C386-499C-9A1B-21C250B20E57}"/>
              </a:ext>
            </a:extLst>
          </p:cNvPr>
          <p:cNvSpPr txBox="1"/>
          <p:nvPr/>
        </p:nvSpPr>
        <p:spPr>
          <a:xfrm>
            <a:off x="501219" y="1838797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حرف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FDB5FD-1C15-483C-8A2E-4E27E249445F}"/>
              </a:ext>
            </a:extLst>
          </p:cNvPr>
          <p:cNvSpPr txBox="1"/>
          <p:nvPr/>
        </p:nvSpPr>
        <p:spPr>
          <a:xfrm>
            <a:off x="6334802" y="3060789"/>
            <a:ext cx="2442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كلمة تدل على اسم حيوان أو نبات أو جماد أو بلاد.</a:t>
            </a:r>
            <a:endParaRPr lang="ar-SA" sz="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C3A6B51-14DF-47BC-9D7C-17303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116402" y="42614"/>
            <a:ext cx="1867921" cy="1822864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92687ADB-4147-4E4F-9134-D5E17CF3A156}"/>
              </a:ext>
            </a:extLst>
          </p:cNvPr>
          <p:cNvSpPr/>
          <p:nvPr/>
        </p:nvSpPr>
        <p:spPr>
          <a:xfrm>
            <a:off x="6334802" y="2934738"/>
            <a:ext cx="2672720" cy="194288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13EA122F-4D7A-4398-8FEB-B43BD96C7A66}"/>
              </a:ext>
            </a:extLst>
          </p:cNvPr>
          <p:cNvSpPr/>
          <p:nvPr/>
        </p:nvSpPr>
        <p:spPr>
          <a:xfrm>
            <a:off x="3186407" y="2934736"/>
            <a:ext cx="2918604" cy="20689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سحابة 4">
            <a:extLst>
              <a:ext uri="{FF2B5EF4-FFF2-40B4-BE49-F238E27FC236}">
                <a16:creationId xmlns:a16="http://schemas.microsoft.com/office/drawing/2014/main" id="{FD821315-996E-4750-A750-4D43121FA39F}"/>
              </a:ext>
            </a:extLst>
          </p:cNvPr>
          <p:cNvSpPr/>
          <p:nvPr/>
        </p:nvSpPr>
        <p:spPr>
          <a:xfrm>
            <a:off x="161261" y="2872232"/>
            <a:ext cx="2672720" cy="21314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7E7715-FD4D-4E75-AB13-E2D703588260}"/>
              </a:ext>
            </a:extLst>
          </p:cNvPr>
          <p:cNvSpPr txBox="1"/>
          <p:nvPr/>
        </p:nvSpPr>
        <p:spPr>
          <a:xfrm>
            <a:off x="3711748" y="3061601"/>
            <a:ext cx="1991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كلمة تدل على عمل يحدث في زمن معين.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585C13-5839-48B3-8976-7BB26289876E}"/>
              </a:ext>
            </a:extLst>
          </p:cNvPr>
          <p:cNvSpPr txBox="1"/>
          <p:nvPr/>
        </p:nvSpPr>
        <p:spPr>
          <a:xfrm>
            <a:off x="428882" y="3060789"/>
            <a:ext cx="21374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كلمة ليس لها معنى إلا إذا أتت في جملة .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A91203-A01E-491F-984D-322D729BF236}"/>
              </a:ext>
            </a:extLst>
          </p:cNvPr>
          <p:cNvSpPr txBox="1"/>
          <p:nvPr/>
        </p:nvSpPr>
        <p:spPr>
          <a:xfrm>
            <a:off x="6849923" y="4894123"/>
            <a:ext cx="171813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نورة  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حصان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منزل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الكويت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88F095-62D7-4C32-B58B-210E9EA4CBA1}"/>
              </a:ext>
            </a:extLst>
          </p:cNvPr>
          <p:cNvSpPr txBox="1"/>
          <p:nvPr/>
        </p:nvSpPr>
        <p:spPr>
          <a:xfrm>
            <a:off x="3786640" y="5214947"/>
            <a:ext cx="171813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ذَهَــبَ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يَــذْهَــبُ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اذْهَـــبْ 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25FC23-C050-45FF-A19B-29DABEE1A842}"/>
              </a:ext>
            </a:extLst>
          </p:cNvPr>
          <p:cNvSpPr txBox="1"/>
          <p:nvPr/>
        </p:nvSpPr>
        <p:spPr>
          <a:xfrm>
            <a:off x="544429" y="4999504"/>
            <a:ext cx="171813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فِي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إِلَـى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عَـلَى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مِــنْ </a:t>
            </a:r>
          </a:p>
        </p:txBody>
      </p:sp>
    </p:spTree>
    <p:extLst>
      <p:ext uri="{BB962C8B-B14F-4D97-AF65-F5344CB8AC3E}">
        <p14:creationId xmlns:p14="http://schemas.microsoft.com/office/powerpoint/2010/main" val="2785265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B016F459-65E8-41DF-86B5-CE3806F214F0}"/>
              </a:ext>
            </a:extLst>
          </p:cNvPr>
          <p:cNvSpPr txBox="1"/>
          <p:nvPr/>
        </p:nvSpPr>
        <p:spPr>
          <a:xfrm>
            <a:off x="7484453" y="4172857"/>
            <a:ext cx="13755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النقطة(.)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AE4638-6FC9-4C23-97FE-355222C7B0A1}"/>
              </a:ext>
            </a:extLst>
          </p:cNvPr>
          <p:cNvSpPr txBox="1"/>
          <p:nvPr/>
        </p:nvSpPr>
        <p:spPr>
          <a:xfrm>
            <a:off x="5764175" y="4172857"/>
            <a:ext cx="15574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الفاصلة(،) 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0A1FC56-5560-459E-8349-03A0E3833025}"/>
              </a:ext>
            </a:extLst>
          </p:cNvPr>
          <p:cNvSpPr txBox="1"/>
          <p:nvPr/>
        </p:nvSpPr>
        <p:spPr>
          <a:xfrm>
            <a:off x="3120462" y="4230336"/>
            <a:ext cx="24433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علامة الاستفهام(؟)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4750768-5546-4425-9D26-17C40598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0339" l="18082" r="81552">
                        <a14:foregroundMark x1="79283" y1="60417" x2="69107" y2="60938"/>
                        <a14:foregroundMark x1="71669" y1="62891" x2="80454" y2="62891"/>
                        <a14:foregroundMark x1="71376" y1="61719" x2="78990" y2="62240"/>
                        <a14:foregroundMark x1="78697" y1="60156" x2="71083" y2="62240"/>
                        <a14:foregroundMark x1="77013" y1="61198" x2="72840" y2="62630"/>
                        <a14:foregroundMark x1="62006" y1="51693" x2="59151" y2="62240"/>
                        <a14:foregroundMark x1="80893" y1="24089" x2="69619" y2="24349"/>
                        <a14:foregroundMark x1="75842" y1="26172" x2="76135" y2="22786"/>
                        <a14:foregroundMark x1="63031" y1="57292" x2="59736" y2="62891"/>
                        <a14:foregroundMark x1="77818" y1="61979" x2="70791" y2="61719"/>
                        <a14:foregroundMark x1="78111" y1="60417" x2="71376" y2="61458"/>
                        <a14:foregroundMark x1="78111" y1="61719" x2="71669" y2="61719"/>
                        <a14:foregroundMark x1="79136" y1="61719" x2="71523" y2="63151"/>
                        <a14:foregroundMark x1="77965" y1="60938" x2="71083" y2="64714"/>
                        <a14:foregroundMark x1="78697" y1="61458" x2="71083" y2="60677"/>
                        <a14:foregroundMark x1="77526" y1="60156" x2="70644" y2="59635"/>
                        <a14:foregroundMark x1="72255" y1="64714" x2="72401" y2="59896"/>
                        <a14:foregroundMark x1="76574" y1="65755" x2="76867" y2="59375"/>
                        <a14:foregroundMark x1="74378" y1="63672" x2="75256" y2="60677"/>
                        <a14:foregroundMark x1="72840" y1="64714" x2="72987" y2="59896"/>
                        <a14:foregroundMark x1="77526" y1="64453" x2="77233" y2="59375"/>
                        <a14:foregroundMark x1="61493" y1="61198" x2="59004" y2="59115"/>
                        <a14:foregroundMark x1="60761" y1="56250" x2="62445" y2="61719"/>
                        <a14:foregroundMark x1="78258" y1="61458" x2="70205" y2="60417"/>
                        <a14:foregroundMark x1="77526" y1="59635" x2="71816" y2="59375"/>
                        <a14:foregroundMark x1="78404" y1="63672" x2="70059" y2="62891"/>
                        <a14:backgroundMark x1="78404" y1="61979" x2="70644" y2="61458"/>
                        <a14:backgroundMark x1="79283" y1="24089" x2="71083" y2="24609"/>
                      </a14:backgroundRemoval>
                    </a14:imgEffect>
                  </a14:imgLayer>
                </a14:imgProps>
              </a:ext>
            </a:extLst>
          </a:blip>
          <a:srcRect l="17714" t="20586" r="18059" b="20586"/>
          <a:stretch/>
        </p:blipFill>
        <p:spPr>
          <a:xfrm>
            <a:off x="395536" y="16542"/>
            <a:ext cx="8285424" cy="393732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7F31DD6-BF24-498B-8BCB-77481BD7B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7372950" y="0"/>
            <a:ext cx="1375514" cy="133132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C9B8377-6E6E-4EEB-8E94-5F40635B1E7D}"/>
              </a:ext>
            </a:extLst>
          </p:cNvPr>
          <p:cNvSpPr txBox="1"/>
          <p:nvPr/>
        </p:nvSpPr>
        <p:spPr>
          <a:xfrm>
            <a:off x="107504" y="4263462"/>
            <a:ext cx="281257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Akhbar MT" pitchFamily="2" charset="-78"/>
              </a:rPr>
              <a:t>النقطتان الرأسيتان (:)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E583101-E4DC-4248-A9B5-2B19E1C0D95B}"/>
              </a:ext>
            </a:extLst>
          </p:cNvPr>
          <p:cNvSpPr txBox="1"/>
          <p:nvPr/>
        </p:nvSpPr>
        <p:spPr>
          <a:xfrm>
            <a:off x="7654427" y="4815111"/>
            <a:ext cx="120553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نهاية الجملة التامة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ABC482-3BB4-4187-A5DF-6EE68422801F}"/>
              </a:ext>
            </a:extLst>
          </p:cNvPr>
          <p:cNvSpPr txBox="1"/>
          <p:nvPr/>
        </p:nvSpPr>
        <p:spPr>
          <a:xfrm>
            <a:off x="5838567" y="4848237"/>
            <a:ext cx="1453521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تفصل بين الجمل الطويلة 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95DC2BC-D3BC-4736-909D-E52AA76EC59F}"/>
              </a:ext>
            </a:extLst>
          </p:cNvPr>
          <p:cNvSpPr txBox="1"/>
          <p:nvPr/>
        </p:nvSpPr>
        <p:spPr>
          <a:xfrm>
            <a:off x="3168440" y="4848237"/>
            <a:ext cx="2395345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بعد الجملة الاستفهامية </a:t>
            </a:r>
            <a:endParaRPr lang="ar-SA" sz="800" b="1" dirty="0"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CAD155D-3741-43D0-A224-571CF14262A1}"/>
              </a:ext>
            </a:extLst>
          </p:cNvPr>
          <p:cNvSpPr txBox="1"/>
          <p:nvPr/>
        </p:nvSpPr>
        <p:spPr>
          <a:xfrm>
            <a:off x="395536" y="5101255"/>
            <a:ext cx="224760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بعد القول </a:t>
            </a:r>
            <a:endParaRPr lang="ar-SA" sz="8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757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129A81-88F1-417D-9249-D3B2A832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6384" r="28737" b="7980"/>
          <a:stretch/>
        </p:blipFill>
        <p:spPr>
          <a:xfrm>
            <a:off x="179512" y="239804"/>
            <a:ext cx="8856984" cy="65015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5A64801-0036-4ABD-9EEA-BC0924C8BDE8}"/>
              </a:ext>
            </a:extLst>
          </p:cNvPr>
          <p:cNvSpPr txBox="1"/>
          <p:nvPr/>
        </p:nvSpPr>
        <p:spPr>
          <a:xfrm>
            <a:off x="6389102" y="2741456"/>
            <a:ext cx="756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cs typeface="Akhbar MT" pitchFamily="2" charset="-78"/>
              </a:rPr>
              <a:t>مِـنْ</a:t>
            </a:r>
            <a:endParaRPr lang="ar-SA" sz="700" b="1" dirty="0"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6718A9-B62C-4812-8074-8EA030928CD6}"/>
              </a:ext>
            </a:extLst>
          </p:cNvPr>
          <p:cNvSpPr txBox="1"/>
          <p:nvPr/>
        </p:nvSpPr>
        <p:spPr>
          <a:xfrm>
            <a:off x="7726694" y="3416424"/>
            <a:ext cx="75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cs typeface="Akhbar MT" pitchFamily="2" charset="-78"/>
              </a:rPr>
              <a:t>عَـنْ</a:t>
            </a:r>
            <a:endParaRPr lang="ar-SA" sz="700" b="1" dirty="0"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7A3AA8-02B9-4C79-9639-E358027320D9}"/>
              </a:ext>
            </a:extLst>
          </p:cNvPr>
          <p:cNvSpPr txBox="1"/>
          <p:nvPr/>
        </p:nvSpPr>
        <p:spPr>
          <a:xfrm>
            <a:off x="6122157" y="3381233"/>
            <a:ext cx="972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cs typeface="Akhbar MT" pitchFamily="2" charset="-78"/>
              </a:rPr>
              <a:t>إِلَـى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2149AED-DA73-43DC-8DD9-8357623D21D4}"/>
              </a:ext>
            </a:extLst>
          </p:cNvPr>
          <p:cNvSpPr txBox="1"/>
          <p:nvPr/>
        </p:nvSpPr>
        <p:spPr>
          <a:xfrm>
            <a:off x="7812360" y="2721145"/>
            <a:ext cx="75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cs typeface="Akhbar MT" pitchFamily="2" charset="-78"/>
              </a:rPr>
              <a:t>فِـي</a:t>
            </a:r>
            <a:endParaRPr lang="ar-SA" sz="700" b="1" dirty="0"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D8D4355-BD38-47FB-8E1B-2DEA85E53E34}"/>
              </a:ext>
            </a:extLst>
          </p:cNvPr>
          <p:cNvSpPr txBox="1"/>
          <p:nvPr/>
        </p:nvSpPr>
        <p:spPr>
          <a:xfrm>
            <a:off x="4833716" y="2721145"/>
            <a:ext cx="972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خالدُ</a:t>
            </a:r>
            <a:r>
              <a:rPr lang="ar-SA" sz="2800" b="1" dirty="0">
                <a:cs typeface="Akhbar MT" pitchFamily="2" charset="-78"/>
              </a:rPr>
              <a:t> </a:t>
            </a:r>
            <a:r>
              <a:rPr lang="ar-SA" sz="4000" b="1" dirty="0">
                <a:cs typeface="Akhbar MT" pitchFamily="2" charset="-78"/>
              </a:rPr>
              <a:t>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815458-5B78-42C2-98D7-BC45448EBE51}"/>
              </a:ext>
            </a:extLst>
          </p:cNvPr>
          <p:cNvSpPr txBox="1"/>
          <p:nvPr/>
        </p:nvSpPr>
        <p:spPr>
          <a:xfrm>
            <a:off x="3238580" y="2803011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غَابَةُ 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A471BC-E75B-4E5F-B4B0-46405AA024D5}"/>
              </a:ext>
            </a:extLst>
          </p:cNvPr>
          <p:cNvSpPr txBox="1"/>
          <p:nvPr/>
        </p:nvSpPr>
        <p:spPr>
          <a:xfrm>
            <a:off x="4477828" y="3426659"/>
            <a:ext cx="1443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مُفْـتَرِسُ ُ</a:t>
            </a:r>
            <a:r>
              <a:rPr lang="ar-SA" sz="2800" b="1" dirty="0">
                <a:cs typeface="Akhbar MT" pitchFamily="2" charset="-78"/>
              </a:rPr>
              <a:t> 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0D08FC2-D55C-4091-A449-BCA2C33CC5AB}"/>
              </a:ext>
            </a:extLst>
          </p:cNvPr>
          <p:cNvSpPr txBox="1"/>
          <p:nvPr/>
        </p:nvSpPr>
        <p:spPr>
          <a:xfrm>
            <a:off x="3187659" y="3381233"/>
            <a:ext cx="1144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صَادِق</a:t>
            </a:r>
            <a:r>
              <a:rPr lang="ar-SA" sz="2800" b="1" dirty="0">
                <a:cs typeface="Akhbar MT" pitchFamily="2" charset="-78"/>
              </a:rPr>
              <a:t>ُ 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2CCD5F4-1226-4987-BD19-47DEA15E112D}"/>
              </a:ext>
            </a:extLst>
          </p:cNvPr>
          <p:cNvSpPr txBox="1"/>
          <p:nvPr/>
        </p:nvSpPr>
        <p:spPr>
          <a:xfrm>
            <a:off x="4524914" y="4005064"/>
            <a:ext cx="134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عَـصِـيرُ 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0CF2969-D7C0-4BFC-908B-FF14697A5DB2}"/>
              </a:ext>
            </a:extLst>
          </p:cNvPr>
          <p:cNvSpPr txBox="1"/>
          <p:nvPr/>
        </p:nvSpPr>
        <p:spPr>
          <a:xfrm>
            <a:off x="3042916" y="4005064"/>
            <a:ext cx="134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الْأَرْنَـبُ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D246027-9220-4DA6-9D60-8FFEFCE6D6D4}"/>
              </a:ext>
            </a:extLst>
          </p:cNvPr>
          <p:cNvSpPr txBox="1"/>
          <p:nvPr/>
        </p:nvSpPr>
        <p:spPr>
          <a:xfrm>
            <a:off x="4544380" y="4649023"/>
            <a:ext cx="134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مُـهَـنَّـدُ 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8144BD-E79B-4D7C-89DE-4F93DC5E0EF6}"/>
              </a:ext>
            </a:extLst>
          </p:cNvPr>
          <p:cNvSpPr txBox="1"/>
          <p:nvPr/>
        </p:nvSpPr>
        <p:spPr>
          <a:xfrm>
            <a:off x="3005194" y="4628895"/>
            <a:ext cx="134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قِـصَّـةُ 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A4FB8AB-2FED-4201-A4F8-1E30314B53E9}"/>
              </a:ext>
            </a:extLst>
          </p:cNvPr>
          <p:cNvSpPr txBox="1"/>
          <p:nvPr/>
        </p:nvSpPr>
        <p:spPr>
          <a:xfrm>
            <a:off x="7620873" y="3974286"/>
            <a:ext cx="972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عَـلَـى</a:t>
            </a:r>
            <a:endParaRPr lang="ar-SA" sz="500" b="1" dirty="0">
              <a:cs typeface="Akhbar MT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48A7B43-4C8C-4AEC-94B3-AEB153C823DE}"/>
              </a:ext>
            </a:extLst>
          </p:cNvPr>
          <p:cNvSpPr txBox="1"/>
          <p:nvPr/>
        </p:nvSpPr>
        <p:spPr>
          <a:xfrm>
            <a:off x="1860576" y="2782700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غَابَـت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2F08981-209F-4D18-AA1C-B7AC2CD0F418}"/>
              </a:ext>
            </a:extLst>
          </p:cNvPr>
          <p:cNvSpPr txBox="1"/>
          <p:nvPr/>
        </p:nvSpPr>
        <p:spPr>
          <a:xfrm>
            <a:off x="386303" y="2785235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خَـرَجَ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8E4AD3E-5BAE-404A-AC4B-4F56A417A7BA}"/>
              </a:ext>
            </a:extLst>
          </p:cNvPr>
          <p:cNvSpPr txBox="1"/>
          <p:nvPr/>
        </p:nvSpPr>
        <p:spPr>
          <a:xfrm>
            <a:off x="1899470" y="3412010"/>
            <a:ext cx="1044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يَتَسَابَقُ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152E101-0EC7-4455-8C5F-941D804F0F7F}"/>
              </a:ext>
            </a:extLst>
          </p:cNvPr>
          <p:cNvSpPr txBox="1"/>
          <p:nvPr/>
        </p:nvSpPr>
        <p:spPr>
          <a:xfrm>
            <a:off x="233903" y="3426518"/>
            <a:ext cx="1058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اُكْـتُـبْ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47D7618-4B97-4785-B5FF-032DF89AF1F3}"/>
              </a:ext>
            </a:extLst>
          </p:cNvPr>
          <p:cNvSpPr txBox="1"/>
          <p:nvPr/>
        </p:nvSpPr>
        <p:spPr>
          <a:xfrm>
            <a:off x="1874243" y="4023370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تَصَدَّقَ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5A546B3-5639-40E2-BCF4-BF044F4B9E93}"/>
              </a:ext>
            </a:extLst>
          </p:cNvPr>
          <p:cNvSpPr txBox="1"/>
          <p:nvPr/>
        </p:nvSpPr>
        <p:spPr>
          <a:xfrm>
            <a:off x="404914" y="3998959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وَزَّعَ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7B4D67E-067B-4DE0-8B9F-7B630355AEE9}"/>
              </a:ext>
            </a:extLst>
          </p:cNvPr>
          <p:cNvSpPr txBox="1"/>
          <p:nvPr/>
        </p:nvSpPr>
        <p:spPr>
          <a:xfrm>
            <a:off x="1907817" y="4598117"/>
            <a:ext cx="972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نَـام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3E74BE2-F78E-44F9-944C-7C1D0F6E8B7B}"/>
              </a:ext>
            </a:extLst>
          </p:cNvPr>
          <p:cNvSpPr txBox="1"/>
          <p:nvPr/>
        </p:nvSpPr>
        <p:spPr>
          <a:xfrm>
            <a:off x="280066" y="4600421"/>
            <a:ext cx="122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تَـكَـسَّـرَ</a:t>
            </a:r>
            <a:endParaRPr lang="ar-SA" sz="600" b="1" dirty="0">
              <a:cs typeface="Akhbar MT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7C8719C-EC5E-4C01-893B-0433BC44DD65}"/>
              </a:ext>
            </a:extLst>
          </p:cNvPr>
          <p:cNvSpPr txBox="1"/>
          <p:nvPr/>
        </p:nvSpPr>
        <p:spPr>
          <a:xfrm>
            <a:off x="4713385" y="6044117"/>
            <a:ext cx="972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cs typeface="Akhbar MT" pitchFamily="2" charset="-78"/>
              </a:rPr>
              <a:t>؟</a:t>
            </a:r>
            <a:endParaRPr lang="ar-SA" sz="9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72D1771-ED20-4FC5-9B49-2C00B9C4B0B8}"/>
              </a:ext>
            </a:extLst>
          </p:cNvPr>
          <p:cNvSpPr txBox="1"/>
          <p:nvPr/>
        </p:nvSpPr>
        <p:spPr>
          <a:xfrm>
            <a:off x="886911" y="5805430"/>
            <a:ext cx="972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ar-SA" sz="10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9923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ttp://mansor-games.com/data/item/img/4797_%D9%84%D8%B9%D8%A8%D9%87_%D8%B2%D9%81%D8%A7%D9%81_%D8%A7%D9%84%D8%A7%D9%85%D9%8A%D8%B1%D8%A9_%D8%B5%D9%88%D9%81%D9%8A%D8%A7_%D8%A7%D9%84%D8%AC%D9%85%D9%8A%D9%84%D9%87_2016_%D9%81%D9%84%D8%A7%D8%B4.jpg">
            <a:extLst>
              <a:ext uri="{FF2B5EF4-FFF2-40B4-BE49-F238E27FC236}">
                <a16:creationId xmlns:a16="http://schemas.microsoft.com/office/drawing/2014/main" id="{DFB92009-9393-473D-BF1C-6D990130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r="32997"/>
          <a:stretch>
            <a:fillRect/>
          </a:stretch>
        </p:blipFill>
        <p:spPr bwMode="auto">
          <a:xfrm>
            <a:off x="0" y="500063"/>
            <a:ext cx="38576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وسيلة شرح بيضاوية 3">
            <a:extLst>
              <a:ext uri="{FF2B5EF4-FFF2-40B4-BE49-F238E27FC236}">
                <a16:creationId xmlns:a16="http://schemas.microsoft.com/office/drawing/2014/main" id="{E2169990-6F97-493E-AA61-FEAA79DF1665}"/>
              </a:ext>
            </a:extLst>
          </p:cNvPr>
          <p:cNvSpPr/>
          <p:nvPr/>
        </p:nvSpPr>
        <p:spPr>
          <a:xfrm rot="19780298">
            <a:off x="3763963" y="284163"/>
            <a:ext cx="5087937" cy="5218112"/>
          </a:xfrm>
          <a:prstGeom prst="wedgeEllipseCallout">
            <a:avLst>
              <a:gd name="adj1" fmla="val -69925"/>
              <a:gd name="adj2" fmla="val -49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1204" name="مستطيل 4">
            <a:extLst>
              <a:ext uri="{FF2B5EF4-FFF2-40B4-BE49-F238E27FC236}">
                <a16:creationId xmlns:a16="http://schemas.microsoft.com/office/drawing/2014/main" id="{0A7EA6F4-3410-4F61-8B5E-41ADC499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-428625"/>
            <a:ext cx="611663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ar-SA" sz="34400" b="1">
                <a:solidFill>
                  <a:srgbClr val="FF0000"/>
                </a:solidFill>
                <a:latin typeface="Arial" panose="020B0604020202020204" pitchFamily="34" charset="0"/>
              </a:rPr>
              <a:t>ي</a:t>
            </a:r>
            <a:endParaRPr lang="ar-SA" altLang="ar-SA" sz="34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42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45399DCA-C663-430D-92E9-5A1A46FE79A5}"/>
              </a:ext>
            </a:extLst>
          </p:cNvPr>
          <p:cNvSpPr/>
          <p:nvPr/>
        </p:nvSpPr>
        <p:spPr>
          <a:xfrm>
            <a:off x="4572000" y="1339850"/>
            <a:ext cx="4060825" cy="19446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EG" sz="8000" b="1" dirty="0">
                <a:solidFill>
                  <a:schemeClr val="tx1"/>
                </a:solidFill>
              </a:rPr>
              <a:t>ي</a:t>
            </a:r>
            <a:r>
              <a:rPr lang="ar-SA" sz="8000" b="1" dirty="0">
                <a:solidFill>
                  <a:schemeClr val="tx1"/>
                </a:solidFill>
              </a:rPr>
              <a:t>َـ</a:t>
            </a:r>
            <a:r>
              <a:rPr lang="ar-EG" sz="8000" b="1" dirty="0">
                <a:solidFill>
                  <a:schemeClr val="tx1"/>
                </a:solidFill>
              </a:rPr>
              <a:t>ر</a:t>
            </a:r>
            <a:r>
              <a:rPr lang="ar-SA" sz="8000" b="1" dirty="0">
                <a:solidFill>
                  <a:schemeClr val="tx1"/>
                </a:solidFill>
              </a:rPr>
              <a:t>ْ</a:t>
            </a:r>
            <a:r>
              <a:rPr lang="ar-EG" sz="8000" b="1" dirty="0">
                <a:solidFill>
                  <a:schemeClr val="tx1"/>
                </a:solidFill>
              </a:rPr>
              <a:t>ت</a:t>
            </a:r>
            <a:r>
              <a:rPr lang="ar-SA" sz="8000" b="1" dirty="0">
                <a:solidFill>
                  <a:schemeClr val="tx1"/>
                </a:solidFill>
              </a:rPr>
              <a:t>َـ</a:t>
            </a:r>
            <a:r>
              <a:rPr lang="ar-EG" sz="8000" b="1" dirty="0">
                <a:solidFill>
                  <a:srgbClr val="FF0000"/>
                </a:solidFill>
              </a:rPr>
              <a:t>ض</a:t>
            </a:r>
            <a:r>
              <a:rPr lang="ar-SA" sz="8000" b="1" dirty="0">
                <a:solidFill>
                  <a:srgbClr val="FF0000"/>
                </a:solidFill>
              </a:rPr>
              <a:t>ِـ</a:t>
            </a:r>
            <a:r>
              <a:rPr lang="ar-EG" sz="8000" b="1" dirty="0">
                <a:solidFill>
                  <a:srgbClr val="FF0000"/>
                </a:solidFill>
              </a:rPr>
              <a:t>ي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مخطط انسيابي: محطة طرفية 20">
            <a:extLst>
              <a:ext uri="{FF2B5EF4-FFF2-40B4-BE49-F238E27FC236}">
                <a16:creationId xmlns:a16="http://schemas.microsoft.com/office/drawing/2014/main" id="{AF6921F3-FC36-44BF-A78C-F519820BBC1F}"/>
              </a:ext>
            </a:extLst>
          </p:cNvPr>
          <p:cNvSpPr/>
          <p:nvPr/>
        </p:nvSpPr>
        <p:spPr>
          <a:xfrm>
            <a:off x="277813" y="1439863"/>
            <a:ext cx="3687762" cy="19542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EG" sz="8000" b="1" dirty="0">
                <a:solidFill>
                  <a:schemeClr val="tx1"/>
                </a:solidFill>
              </a:rPr>
              <a:t>ي</a:t>
            </a:r>
            <a:r>
              <a:rPr lang="ar-SA" sz="8000" b="1" dirty="0">
                <a:solidFill>
                  <a:schemeClr val="tx1"/>
                </a:solidFill>
              </a:rPr>
              <a:t>ُــ</a:t>
            </a:r>
            <a:r>
              <a:rPr lang="ar-EG" sz="8000" b="1" dirty="0">
                <a:solidFill>
                  <a:schemeClr val="tx1"/>
                </a:solidFill>
              </a:rPr>
              <a:t>ؤ</a:t>
            </a:r>
            <a:r>
              <a:rPr lang="ar-SA" sz="8000" b="1" dirty="0">
                <a:solidFill>
                  <a:schemeClr val="tx1"/>
                </a:solidFill>
              </a:rPr>
              <a:t>ْ</a:t>
            </a:r>
            <a:r>
              <a:rPr lang="ar-EG" sz="8000" b="1" dirty="0">
                <a:solidFill>
                  <a:srgbClr val="FF0000"/>
                </a:solidFill>
              </a:rPr>
              <a:t>ذ</a:t>
            </a:r>
            <a:r>
              <a:rPr lang="ar-SA" sz="8000" b="1" dirty="0">
                <a:solidFill>
                  <a:srgbClr val="FF0000"/>
                </a:solidFill>
              </a:rPr>
              <a:t>ِ</a:t>
            </a:r>
            <a:r>
              <a:rPr lang="ar-EG" sz="8000" b="1" dirty="0">
                <a:solidFill>
                  <a:srgbClr val="FF0000"/>
                </a:solidFill>
              </a:rPr>
              <a:t>ي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مخطط انسيابي: محطة طرفية 28">
            <a:extLst>
              <a:ext uri="{FF2B5EF4-FFF2-40B4-BE49-F238E27FC236}">
                <a16:creationId xmlns:a16="http://schemas.microsoft.com/office/drawing/2014/main" id="{1119CD24-E622-4C7E-A510-D5762C6A7A35}"/>
              </a:ext>
            </a:extLst>
          </p:cNvPr>
          <p:cNvSpPr/>
          <p:nvPr/>
        </p:nvSpPr>
        <p:spPr>
          <a:xfrm>
            <a:off x="4859338" y="4292600"/>
            <a:ext cx="4060825" cy="1946275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يَــقْــتَـ</a:t>
            </a:r>
            <a:r>
              <a:rPr lang="ar-SA" sz="8000" b="1" dirty="0">
                <a:solidFill>
                  <a:srgbClr val="FF0000"/>
                </a:solidFill>
              </a:rPr>
              <a:t>ـدِي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52229" name="Picture 2" descr="صورة ذات صلة">
            <a:extLst>
              <a:ext uri="{FF2B5EF4-FFF2-40B4-BE49-F238E27FC236}">
                <a16:creationId xmlns:a16="http://schemas.microsoft.com/office/drawing/2014/main" id="{8F8A7B23-E4B6-4778-B5BF-FE5607C6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خطط انسيابي: محطة طرفية 16">
            <a:extLst>
              <a:ext uri="{FF2B5EF4-FFF2-40B4-BE49-F238E27FC236}">
                <a16:creationId xmlns:a16="http://schemas.microsoft.com/office/drawing/2014/main" id="{EC1D846A-93E2-4821-BE4E-C7DA996E8920}"/>
              </a:ext>
            </a:extLst>
          </p:cNvPr>
          <p:cNvSpPr/>
          <p:nvPr/>
        </p:nvSpPr>
        <p:spPr>
          <a:xfrm>
            <a:off x="223838" y="4446588"/>
            <a:ext cx="4060825" cy="1944687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9600" b="1" dirty="0">
                <a:solidFill>
                  <a:schemeClr val="tx1"/>
                </a:solidFill>
                <a:cs typeface="Akhbar MT" pitchFamily="2" charset="-78"/>
              </a:rPr>
              <a:t>يُـصَـ</a:t>
            </a:r>
            <a:r>
              <a:rPr lang="ar-SA" sz="9600" b="1" dirty="0">
                <a:solidFill>
                  <a:srgbClr val="FF0000"/>
                </a:solidFill>
                <a:cs typeface="Akhbar MT" pitchFamily="2" charset="-78"/>
              </a:rPr>
              <a:t>لِّــي</a:t>
            </a:r>
            <a:endParaRPr lang="en-US" sz="2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8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60705FF-1E1A-48B4-8F64-F3B445D53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14" b="100000" l="700" r="5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6" r="42708"/>
          <a:stretch/>
        </p:blipFill>
        <p:spPr>
          <a:xfrm>
            <a:off x="118937" y="1414008"/>
            <a:ext cx="3960440" cy="5133019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463E6CE4-6D41-4569-ACAE-9A7F297769EC}"/>
              </a:ext>
            </a:extLst>
          </p:cNvPr>
          <p:cNvSpPr txBox="1">
            <a:spLocks/>
          </p:cNvSpPr>
          <p:nvPr/>
        </p:nvSpPr>
        <p:spPr>
          <a:xfrm>
            <a:off x="2483768" y="3613"/>
            <a:ext cx="54006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الْـقَـمَــرِيَّـــة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ACEBDB2-975E-4437-8B44-DA1499219FF2}"/>
              </a:ext>
            </a:extLst>
          </p:cNvPr>
          <p:cNvSpPr/>
          <p:nvPr/>
        </p:nvSpPr>
        <p:spPr>
          <a:xfrm>
            <a:off x="3860101" y="1361535"/>
            <a:ext cx="5073696" cy="22471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تكتب وتنطق وتكون ساكنة ... والحرف الذي بعدها يكون غير مشدد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L-Sayf" pitchFamily="2" charset="-78"/>
              </a:rPr>
              <a:t>الْـ</a:t>
            </a:r>
            <a:r>
              <a:rPr kumimoji="0" lang="ar-SA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L-Sayf" pitchFamily="2" charset="-78"/>
              </a:rPr>
              <a:t>جَــمَــلُ</a:t>
            </a:r>
            <a:endParaRPr kumimoji="0" lang="ar-SA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L-Sayf" pitchFamily="2" charset="-78"/>
            </a:endParaRP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attachment">
            <a:extLst>
              <a:ext uri="{FF2B5EF4-FFF2-40B4-BE49-F238E27FC236}">
                <a16:creationId xmlns:a16="http://schemas.microsoft.com/office/drawing/2014/main" id="{0692D0B0-EE0A-4953-8A93-D0B1377C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29686"/>
            <a:ext cx="2592288" cy="16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A7A3419-C49D-40FD-8487-889738EB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51" y="3883350"/>
            <a:ext cx="2808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 dirty="0"/>
              <a:t>حركة اللسان اثناء نطق اللام القمرية</a:t>
            </a:r>
            <a:br>
              <a:rPr lang="ar-SA" altLang="ar-SA" sz="2400" b="1" dirty="0"/>
            </a:br>
            <a:r>
              <a:rPr lang="ar-SA" altLang="ar-SA" sz="2400" b="1" dirty="0"/>
              <a:t>وفيه بترفع اللسان للأعلى</a:t>
            </a:r>
            <a:br>
              <a:rPr lang="ar-SA" altLang="ar-SA" sz="2400" dirty="0"/>
            </a:br>
            <a:endParaRPr lang="ar-SA" altLang="ar-SA" sz="24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D1EB26B-E4C0-4DB9-8894-7D9589019FAB}"/>
              </a:ext>
            </a:extLst>
          </p:cNvPr>
          <p:cNvSpPr/>
          <p:nvPr/>
        </p:nvSpPr>
        <p:spPr>
          <a:xfrm>
            <a:off x="4211960" y="5310480"/>
            <a:ext cx="4713656" cy="13588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عدد حروف اللام القمرية 14 حرفًا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أ – ب - ج- ح –خ –ع –غ – ف - ق- ك-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م-هــ - و-ي </a:t>
            </a:r>
          </a:p>
        </p:txBody>
      </p:sp>
    </p:spTree>
    <p:extLst>
      <p:ext uri="{BB962C8B-B14F-4D97-AF65-F5344CB8AC3E}">
        <p14:creationId xmlns:p14="http://schemas.microsoft.com/office/powerpoint/2010/main" val="115800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http://mansor-games.com/data/item/img/4797_%D9%84%D8%B9%D8%A8%D9%87_%D8%B2%D9%81%D8%A7%D9%81_%D8%A7%D9%84%D8%A7%D9%85%D9%8A%D8%B1%D8%A9_%D8%B5%D9%88%D9%81%D9%8A%D8%A7_%D8%A7%D9%84%D8%AC%D9%85%D9%8A%D9%84%D9%87_2016_%D9%81%D9%84%D8%A7%D8%B4.jpg">
            <a:extLst>
              <a:ext uri="{FF2B5EF4-FFF2-40B4-BE49-F238E27FC236}">
                <a16:creationId xmlns:a16="http://schemas.microsoft.com/office/drawing/2014/main" id="{1F44B1CC-007B-41D4-95A2-DAAD39B6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r="32997"/>
          <a:stretch>
            <a:fillRect/>
          </a:stretch>
        </p:blipFill>
        <p:spPr bwMode="auto">
          <a:xfrm>
            <a:off x="0" y="500063"/>
            <a:ext cx="38576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وسيلة شرح بيضاوية 3">
            <a:extLst>
              <a:ext uri="{FF2B5EF4-FFF2-40B4-BE49-F238E27FC236}">
                <a16:creationId xmlns:a16="http://schemas.microsoft.com/office/drawing/2014/main" id="{B91530A0-7A36-4520-B2B9-572BE407F893}"/>
              </a:ext>
            </a:extLst>
          </p:cNvPr>
          <p:cNvSpPr/>
          <p:nvPr/>
        </p:nvSpPr>
        <p:spPr>
          <a:xfrm rot="19780298">
            <a:off x="3763963" y="284163"/>
            <a:ext cx="5087937" cy="5218112"/>
          </a:xfrm>
          <a:prstGeom prst="wedgeEllipseCallout">
            <a:avLst>
              <a:gd name="adj1" fmla="val -69925"/>
              <a:gd name="adj2" fmla="val -49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3252" name="مستطيل 4">
            <a:extLst>
              <a:ext uri="{FF2B5EF4-FFF2-40B4-BE49-F238E27FC236}">
                <a16:creationId xmlns:a16="http://schemas.microsoft.com/office/drawing/2014/main" id="{FF0EACD6-B31F-4A0C-AACF-8CF5072E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-428625"/>
            <a:ext cx="611663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ar-SA" sz="34400" b="1">
                <a:solidFill>
                  <a:srgbClr val="FF0000"/>
                </a:solidFill>
                <a:latin typeface="Arial" panose="020B0604020202020204" pitchFamily="34" charset="0"/>
              </a:rPr>
              <a:t>ى</a:t>
            </a:r>
            <a:endParaRPr lang="ar-SA" altLang="ar-SA" sz="34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9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057623DB-2662-428A-A4A4-1B95AD67A628}"/>
              </a:ext>
            </a:extLst>
          </p:cNvPr>
          <p:cNvSpPr/>
          <p:nvPr/>
        </p:nvSpPr>
        <p:spPr>
          <a:xfrm>
            <a:off x="4572000" y="1339850"/>
            <a:ext cx="4060825" cy="19446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ارْتَــ</a:t>
            </a:r>
            <a:r>
              <a:rPr lang="ar-SA" sz="8000" b="1" dirty="0">
                <a:solidFill>
                  <a:srgbClr val="FF0000"/>
                </a:solidFill>
              </a:rPr>
              <a:t>ضَــى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مخطط انسيابي: محطة طرفية 20">
            <a:extLst>
              <a:ext uri="{FF2B5EF4-FFF2-40B4-BE49-F238E27FC236}">
                <a16:creationId xmlns:a16="http://schemas.microsoft.com/office/drawing/2014/main" id="{880A5427-F103-4FA8-AECB-0E8B84CE227C}"/>
              </a:ext>
            </a:extLst>
          </p:cNvPr>
          <p:cNvSpPr/>
          <p:nvPr/>
        </p:nvSpPr>
        <p:spPr>
          <a:xfrm>
            <a:off x="277813" y="1439863"/>
            <a:ext cx="3687762" cy="19542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أ</a:t>
            </a:r>
            <a:r>
              <a:rPr lang="ar-SA" sz="8000" b="1" dirty="0">
                <a:solidFill>
                  <a:srgbClr val="FF0000"/>
                </a:solidFill>
              </a:rPr>
              <a:t>َذَى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مخطط انسيابي: محطة طرفية 28">
            <a:extLst>
              <a:ext uri="{FF2B5EF4-FFF2-40B4-BE49-F238E27FC236}">
                <a16:creationId xmlns:a16="http://schemas.microsoft.com/office/drawing/2014/main" id="{A759E1D5-DDD7-4FD7-9772-7964E90DA6E7}"/>
              </a:ext>
            </a:extLst>
          </p:cNvPr>
          <p:cNvSpPr/>
          <p:nvPr/>
        </p:nvSpPr>
        <p:spPr>
          <a:xfrm>
            <a:off x="4859338" y="4292600"/>
            <a:ext cx="4060825" cy="1946275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8000" b="1" dirty="0">
                <a:solidFill>
                  <a:schemeClr val="tx1"/>
                </a:solidFill>
              </a:rPr>
              <a:t>اقْــتَـــ</a:t>
            </a:r>
            <a:r>
              <a:rPr lang="ar-SA" sz="8000" b="1" dirty="0">
                <a:solidFill>
                  <a:srgbClr val="FF0000"/>
                </a:solidFill>
              </a:rPr>
              <a:t>دَى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54277" name="Picture 2" descr="صورة ذات صلة">
            <a:extLst>
              <a:ext uri="{FF2B5EF4-FFF2-40B4-BE49-F238E27FC236}">
                <a16:creationId xmlns:a16="http://schemas.microsoft.com/office/drawing/2014/main" id="{F91193CE-5256-4853-8B7D-A2831F8E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خطط انسيابي: محطة طرفية 16">
            <a:extLst>
              <a:ext uri="{FF2B5EF4-FFF2-40B4-BE49-F238E27FC236}">
                <a16:creationId xmlns:a16="http://schemas.microsoft.com/office/drawing/2014/main" id="{C42AE701-37B6-428B-BD2E-77C55C28B37B}"/>
              </a:ext>
            </a:extLst>
          </p:cNvPr>
          <p:cNvSpPr/>
          <p:nvPr/>
        </p:nvSpPr>
        <p:spPr>
          <a:xfrm>
            <a:off x="223838" y="4446588"/>
            <a:ext cx="4060825" cy="1944687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9600" b="1" dirty="0">
                <a:solidFill>
                  <a:schemeClr val="tx1"/>
                </a:solidFill>
                <a:cs typeface="Akhbar MT" pitchFamily="2" charset="-78"/>
              </a:rPr>
              <a:t>صَــ</a:t>
            </a:r>
            <a:r>
              <a:rPr lang="ar-SA" sz="9600" b="1" dirty="0">
                <a:solidFill>
                  <a:srgbClr val="FF0000"/>
                </a:solidFill>
                <a:cs typeface="Akhbar MT" pitchFamily="2" charset="-78"/>
              </a:rPr>
              <a:t>لَّـى</a:t>
            </a:r>
            <a:endParaRPr lang="en-US" sz="2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37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9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36BFCF9-3FEB-47AC-8910-BD456B56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7252996" y="15933"/>
            <a:ext cx="1867921" cy="182286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7197DBA-D8A0-47DD-A674-A9EE1D1F2980}"/>
              </a:ext>
            </a:extLst>
          </p:cNvPr>
          <p:cNvSpPr txBox="1"/>
          <p:nvPr/>
        </p:nvSpPr>
        <p:spPr>
          <a:xfrm>
            <a:off x="1977569" y="263090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أقسام الكلمة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A8CF349-8FB4-4430-AC80-CA6A461C9AEF}"/>
              </a:ext>
            </a:extLst>
          </p:cNvPr>
          <p:cNvSpPr txBox="1"/>
          <p:nvPr/>
        </p:nvSpPr>
        <p:spPr>
          <a:xfrm>
            <a:off x="6922277" y="1895799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اسم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A3E1FD-FCB9-4DD3-9D2E-FD7A78740D7F}"/>
              </a:ext>
            </a:extLst>
          </p:cNvPr>
          <p:cNvSpPr txBox="1"/>
          <p:nvPr/>
        </p:nvSpPr>
        <p:spPr>
          <a:xfrm>
            <a:off x="3711748" y="1895798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فعل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E536B2B-C386-499C-9A1B-21C250B20E57}"/>
              </a:ext>
            </a:extLst>
          </p:cNvPr>
          <p:cNvSpPr txBox="1"/>
          <p:nvPr/>
        </p:nvSpPr>
        <p:spPr>
          <a:xfrm>
            <a:off x="501219" y="1838797"/>
            <a:ext cx="186792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حرف</a:t>
            </a:r>
            <a:endParaRPr lang="ar-SA" sz="1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FDB5FD-1C15-483C-8A2E-4E27E249445F}"/>
              </a:ext>
            </a:extLst>
          </p:cNvPr>
          <p:cNvSpPr txBox="1"/>
          <p:nvPr/>
        </p:nvSpPr>
        <p:spPr>
          <a:xfrm>
            <a:off x="6334802" y="3060789"/>
            <a:ext cx="2442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كلمة تدل على اسم حيوان أو نبات أو جماد أو بلاد.</a:t>
            </a:r>
            <a:endParaRPr lang="ar-SA" sz="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C3A6B51-14DF-47BC-9D7C-17303B9A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116402" y="42614"/>
            <a:ext cx="1867921" cy="1822864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92687ADB-4147-4E4F-9134-D5E17CF3A156}"/>
              </a:ext>
            </a:extLst>
          </p:cNvPr>
          <p:cNvSpPr/>
          <p:nvPr/>
        </p:nvSpPr>
        <p:spPr>
          <a:xfrm>
            <a:off x="6334802" y="2934738"/>
            <a:ext cx="2672720" cy="194288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13EA122F-4D7A-4398-8FEB-B43BD96C7A66}"/>
              </a:ext>
            </a:extLst>
          </p:cNvPr>
          <p:cNvSpPr/>
          <p:nvPr/>
        </p:nvSpPr>
        <p:spPr>
          <a:xfrm>
            <a:off x="3186407" y="2934736"/>
            <a:ext cx="2918604" cy="20689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سحابة 4">
            <a:extLst>
              <a:ext uri="{FF2B5EF4-FFF2-40B4-BE49-F238E27FC236}">
                <a16:creationId xmlns:a16="http://schemas.microsoft.com/office/drawing/2014/main" id="{FD821315-996E-4750-A750-4D43121FA39F}"/>
              </a:ext>
            </a:extLst>
          </p:cNvPr>
          <p:cNvSpPr/>
          <p:nvPr/>
        </p:nvSpPr>
        <p:spPr>
          <a:xfrm>
            <a:off x="161261" y="2872232"/>
            <a:ext cx="2672720" cy="21314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7E7715-FD4D-4E75-AB13-E2D703588260}"/>
              </a:ext>
            </a:extLst>
          </p:cNvPr>
          <p:cNvSpPr txBox="1"/>
          <p:nvPr/>
        </p:nvSpPr>
        <p:spPr>
          <a:xfrm>
            <a:off x="3711748" y="3061601"/>
            <a:ext cx="1991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كلمة تدل على عمل يحدث في زمن معين.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585C13-5839-48B3-8976-7BB26289876E}"/>
              </a:ext>
            </a:extLst>
          </p:cNvPr>
          <p:cNvSpPr txBox="1"/>
          <p:nvPr/>
        </p:nvSpPr>
        <p:spPr>
          <a:xfrm>
            <a:off x="428882" y="3060789"/>
            <a:ext cx="21374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cs typeface="Akhbar MT" pitchFamily="2" charset="-78"/>
              </a:rPr>
              <a:t>كلمة ليس لها معنى إلا إذا أتت في جملة .</a:t>
            </a:r>
            <a:endParaRPr lang="ar-SA" sz="7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A91203-A01E-491F-984D-322D729BF236}"/>
              </a:ext>
            </a:extLst>
          </p:cNvPr>
          <p:cNvSpPr txBox="1"/>
          <p:nvPr/>
        </p:nvSpPr>
        <p:spPr>
          <a:xfrm>
            <a:off x="6849923" y="4894123"/>
            <a:ext cx="171813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نورة  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حصان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منزل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الكويت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88F095-62D7-4C32-B58B-210E9EA4CBA1}"/>
              </a:ext>
            </a:extLst>
          </p:cNvPr>
          <p:cNvSpPr txBox="1"/>
          <p:nvPr/>
        </p:nvSpPr>
        <p:spPr>
          <a:xfrm>
            <a:off x="3786640" y="5214947"/>
            <a:ext cx="171813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ذَهَــبَ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يَــذْهَــبُ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اذْهَـــبْ 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25FC23-C050-45FF-A19B-29DABEE1A842}"/>
              </a:ext>
            </a:extLst>
          </p:cNvPr>
          <p:cNvSpPr txBox="1"/>
          <p:nvPr/>
        </p:nvSpPr>
        <p:spPr>
          <a:xfrm>
            <a:off x="544429" y="4999504"/>
            <a:ext cx="171813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فِي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إِلَـى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عَـلَى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مِــنْ </a:t>
            </a:r>
          </a:p>
        </p:txBody>
      </p:sp>
    </p:spTree>
    <p:extLst>
      <p:ext uri="{BB962C8B-B14F-4D97-AF65-F5344CB8AC3E}">
        <p14:creationId xmlns:p14="http://schemas.microsoft.com/office/powerpoint/2010/main" val="1744845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678" y="95232"/>
            <a:ext cx="4410396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التاء المربوطة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4716016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00" dirty="0"/>
              <a:t>ـــة</a:t>
            </a:r>
            <a:endParaRPr lang="ar-SA" sz="2000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270D2A67-7F09-4FB2-B4E4-A802860400E9}"/>
              </a:ext>
            </a:extLst>
          </p:cNvPr>
          <p:cNvSpPr txBox="1">
            <a:spLocks/>
          </p:cNvSpPr>
          <p:nvPr/>
        </p:nvSpPr>
        <p:spPr>
          <a:xfrm>
            <a:off x="485639" y="2361648"/>
            <a:ext cx="334407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تنطق هاء </a:t>
            </a:r>
          </a:p>
          <a:p>
            <a:r>
              <a:rPr lang="ar-SA" b="1" dirty="0"/>
              <a:t>عند الوقف  </a:t>
            </a:r>
            <a:endParaRPr lang="ar-SA" sz="2000" b="1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F24E-EBC5-481A-A0CB-F6501CB94CD2}"/>
              </a:ext>
            </a:extLst>
          </p:cNvPr>
          <p:cNvSpPr txBox="1">
            <a:spLocks/>
          </p:cNvSpPr>
          <p:nvPr/>
        </p:nvSpPr>
        <p:spPr>
          <a:xfrm>
            <a:off x="485639" y="4368703"/>
            <a:ext cx="8172721" cy="1007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ذَهَبَتْ فَاطِـمَـ</a:t>
            </a:r>
            <a:r>
              <a:rPr lang="ar-SA" sz="6000" dirty="0">
                <a:solidFill>
                  <a:srgbClr val="FF0000"/>
                </a:solidFill>
                <a:cs typeface="Akhbar MT" pitchFamily="2" charset="-78"/>
              </a:rPr>
              <a:t>ةُ</a:t>
            </a:r>
            <a:r>
              <a:rPr lang="ar-SA" sz="6000" dirty="0">
                <a:cs typeface="Akhbar MT" pitchFamily="2" charset="-78"/>
              </a:rPr>
              <a:t> إِلَـى الْمَدْرَسَـ</a:t>
            </a:r>
            <a:r>
              <a:rPr lang="ar-SA" sz="6000" dirty="0">
                <a:solidFill>
                  <a:srgbClr val="FF0000"/>
                </a:solidFill>
                <a:cs typeface="Akhbar MT" pitchFamily="2" charset="-78"/>
              </a:rPr>
              <a:t>ةِ</a:t>
            </a:r>
            <a:r>
              <a:rPr lang="ar-SA" sz="6000" dirty="0">
                <a:cs typeface="Akhbar MT" pitchFamily="2" charset="-78"/>
              </a:rPr>
              <a:t>.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9263CCEC-6484-4EF4-BEF6-88DE3202E822}"/>
              </a:ext>
            </a:extLst>
          </p:cNvPr>
          <p:cNvSpPr txBox="1">
            <a:spLocks/>
          </p:cNvSpPr>
          <p:nvPr/>
        </p:nvSpPr>
        <p:spPr>
          <a:xfrm>
            <a:off x="5845850" y="2450937"/>
            <a:ext cx="297462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تنطق تاء </a:t>
            </a:r>
          </a:p>
          <a:p>
            <a:r>
              <a:rPr lang="ar-SA" sz="4000" b="1" dirty="0"/>
              <a:t>عند الوصل  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0FBA8DE-C0CC-4E2E-A9DB-5AFD3DC75E50}"/>
              </a:ext>
            </a:extLst>
          </p:cNvPr>
          <p:cNvSpPr txBox="1">
            <a:spLocks/>
          </p:cNvSpPr>
          <p:nvPr/>
        </p:nvSpPr>
        <p:spPr>
          <a:xfrm>
            <a:off x="2483768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ة</a:t>
            </a:r>
            <a:endParaRPr lang="ar-SA" sz="2000" dirty="0"/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1AADCD-CD16-4536-B815-B8AEA82BC15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333161" y="3747081"/>
            <a:ext cx="0" cy="618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45989B1F-C6B8-4037-9F49-4F13F601F2A4}"/>
              </a:ext>
            </a:extLst>
          </p:cNvPr>
          <p:cNvCxnSpPr>
            <a:cxnSpLocks/>
          </p:cNvCxnSpPr>
          <p:nvPr/>
        </p:nvCxnSpPr>
        <p:spPr>
          <a:xfrm>
            <a:off x="2483768" y="342900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عنوان 1">
            <a:extLst>
              <a:ext uri="{FF2B5EF4-FFF2-40B4-BE49-F238E27FC236}">
                <a16:creationId xmlns:a16="http://schemas.microsoft.com/office/drawing/2014/main" id="{0FC132E5-9108-4D4D-B685-163B2B1B332C}"/>
              </a:ext>
            </a:extLst>
          </p:cNvPr>
          <p:cNvSpPr txBox="1">
            <a:spLocks/>
          </p:cNvSpPr>
          <p:nvPr/>
        </p:nvSpPr>
        <p:spPr>
          <a:xfrm>
            <a:off x="447228" y="5545517"/>
            <a:ext cx="8172721" cy="1007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قَـرَأَتْ نُــورَ</a:t>
            </a:r>
            <a:r>
              <a:rPr lang="ar-SA" sz="6000" dirty="0">
                <a:solidFill>
                  <a:srgbClr val="FF0000"/>
                </a:solidFill>
                <a:cs typeface="Akhbar MT" pitchFamily="2" charset="-78"/>
              </a:rPr>
              <a:t>ةُ</a:t>
            </a:r>
            <a:r>
              <a:rPr lang="ar-SA" sz="6000" dirty="0">
                <a:cs typeface="Akhbar MT" pitchFamily="2" charset="-78"/>
              </a:rPr>
              <a:t>  الْـقِـصَّـــ</a:t>
            </a:r>
            <a:r>
              <a:rPr lang="ar-SA" sz="6000" dirty="0">
                <a:solidFill>
                  <a:srgbClr val="FF0000"/>
                </a:solidFill>
                <a:cs typeface="Akhbar MT" pitchFamily="2" charset="-78"/>
              </a:rPr>
              <a:t>ةَ</a:t>
            </a:r>
            <a:r>
              <a:rPr lang="ar-SA" sz="6000" dirty="0">
                <a:cs typeface="Akhbar MT" pitchFamily="2" charset="-78"/>
              </a:rPr>
              <a:t>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BA5934F-8EBB-42C4-BE7B-12834DE2692F}"/>
              </a:ext>
            </a:extLst>
          </p:cNvPr>
          <p:cNvSpPr txBox="1"/>
          <p:nvPr/>
        </p:nvSpPr>
        <p:spPr>
          <a:xfrm>
            <a:off x="323528" y="128123"/>
            <a:ext cx="183415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</a:t>
            </a:r>
          </a:p>
          <a:p>
            <a:pPr algn="ctr"/>
            <a:r>
              <a:rPr lang="ar-SA" sz="3200" b="1" dirty="0">
                <a:cs typeface="Akhbar MT" pitchFamily="2" charset="-78"/>
              </a:rPr>
              <a:t> الأسماء فقط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846873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678" y="95232"/>
            <a:ext cx="4410396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5400" b="1" dirty="0">
                <a:cs typeface="Akhbar MT" pitchFamily="2" charset="-78"/>
              </a:rPr>
              <a:t>الهاء المربوطة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C541BD1A-2E99-48C3-A9F1-7DDADDA51F1F}"/>
              </a:ext>
            </a:extLst>
          </p:cNvPr>
          <p:cNvSpPr txBox="1">
            <a:spLocks/>
          </p:cNvSpPr>
          <p:nvPr/>
        </p:nvSpPr>
        <p:spPr>
          <a:xfrm>
            <a:off x="4716016" y="1338460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00" dirty="0"/>
              <a:t>ـــه</a:t>
            </a:r>
            <a:endParaRPr lang="ar-SA" sz="2000" dirty="0"/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id="{9263CCEC-6484-4EF4-BEF6-88DE3202E822}"/>
              </a:ext>
            </a:extLst>
          </p:cNvPr>
          <p:cNvSpPr txBox="1">
            <a:spLocks/>
          </p:cNvSpPr>
          <p:nvPr/>
        </p:nvSpPr>
        <p:spPr>
          <a:xfrm>
            <a:off x="971600" y="2121870"/>
            <a:ext cx="748883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تنطق هاء </a:t>
            </a:r>
          </a:p>
          <a:p>
            <a:r>
              <a:rPr lang="ar-SA" sz="4000" b="1" dirty="0"/>
              <a:t>عند الوصل وعند الوقف  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0FBA8DE-C0CC-4E2E-A9DB-5AFD3DC75E50}"/>
              </a:ext>
            </a:extLst>
          </p:cNvPr>
          <p:cNvSpPr txBox="1">
            <a:spLocks/>
          </p:cNvSpPr>
          <p:nvPr/>
        </p:nvSpPr>
        <p:spPr>
          <a:xfrm>
            <a:off x="2483768" y="1354658"/>
            <a:ext cx="1764196" cy="783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500" dirty="0"/>
              <a:t>ه</a:t>
            </a:r>
            <a:endParaRPr lang="ar-SA" sz="2000" dirty="0"/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1AADCD-CD16-4536-B815-B8AEA82BC15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716016" y="3418014"/>
            <a:ext cx="0" cy="383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عنوان 1">
            <a:extLst>
              <a:ext uri="{FF2B5EF4-FFF2-40B4-BE49-F238E27FC236}">
                <a16:creationId xmlns:a16="http://schemas.microsoft.com/office/drawing/2014/main" id="{0FC132E5-9108-4D4D-B685-163B2B1B332C}"/>
              </a:ext>
            </a:extLst>
          </p:cNvPr>
          <p:cNvSpPr txBox="1">
            <a:spLocks/>
          </p:cNvSpPr>
          <p:nvPr/>
        </p:nvSpPr>
        <p:spPr>
          <a:xfrm>
            <a:off x="6501129" y="4653136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مِـيَــاهٌ.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BA5934F-8EBB-42C4-BE7B-12834DE2692F}"/>
              </a:ext>
            </a:extLst>
          </p:cNvPr>
          <p:cNvSpPr txBox="1"/>
          <p:nvPr/>
        </p:nvSpPr>
        <p:spPr>
          <a:xfrm>
            <a:off x="6156175" y="3892838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الأسماء</a:t>
            </a:r>
            <a:endParaRPr lang="ar-SA" sz="32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89E862-393D-4BBA-8B73-4289A56292B0}"/>
              </a:ext>
            </a:extLst>
          </p:cNvPr>
          <p:cNvSpPr txBox="1"/>
          <p:nvPr/>
        </p:nvSpPr>
        <p:spPr>
          <a:xfrm>
            <a:off x="3476984" y="3865767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الأفعال</a:t>
            </a:r>
            <a:endParaRPr lang="ar-SA" sz="32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D71EF5-3C9A-4D0B-899B-835867D9B485}"/>
              </a:ext>
            </a:extLst>
          </p:cNvPr>
          <p:cNvSpPr txBox="1"/>
          <p:nvPr/>
        </p:nvSpPr>
        <p:spPr>
          <a:xfrm>
            <a:off x="442820" y="3801620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الحروف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6626E224-2007-4A3E-B98C-E480226FF4EF}"/>
              </a:ext>
            </a:extLst>
          </p:cNvPr>
          <p:cNvSpPr txBox="1">
            <a:spLocks/>
          </p:cNvSpPr>
          <p:nvPr/>
        </p:nvSpPr>
        <p:spPr>
          <a:xfrm>
            <a:off x="6501129" y="5620747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وَجْــهٌ.</a:t>
            </a: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2F3D3C51-808C-41B8-8081-FB37D9A68C27}"/>
              </a:ext>
            </a:extLst>
          </p:cNvPr>
          <p:cNvSpPr txBox="1">
            <a:spLocks/>
          </p:cNvSpPr>
          <p:nvPr/>
        </p:nvSpPr>
        <p:spPr>
          <a:xfrm>
            <a:off x="3682934" y="4514689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تُـدْرِكُـهُ.</a:t>
            </a: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8AF7AA08-4D02-4B32-B281-7810ED8D8036}"/>
              </a:ext>
            </a:extLst>
          </p:cNvPr>
          <p:cNvSpPr txBox="1">
            <a:spLocks/>
          </p:cNvSpPr>
          <p:nvPr/>
        </p:nvSpPr>
        <p:spPr>
          <a:xfrm>
            <a:off x="3682934" y="5562574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تَـمْحُوُه.</a:t>
            </a: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id="{AE6F9B4A-D90A-4BA0-8633-83D4769AB8D6}"/>
              </a:ext>
            </a:extLst>
          </p:cNvPr>
          <p:cNvSpPr txBox="1">
            <a:spLocks/>
          </p:cNvSpPr>
          <p:nvPr/>
        </p:nvSpPr>
        <p:spPr>
          <a:xfrm>
            <a:off x="576708" y="4461245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إِلَـيْـهِ.</a:t>
            </a: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id="{55F40A63-4178-4BA0-BDEB-EFA8133F7C7C}"/>
              </a:ext>
            </a:extLst>
          </p:cNvPr>
          <p:cNvSpPr txBox="1">
            <a:spLocks/>
          </p:cNvSpPr>
          <p:nvPr/>
        </p:nvSpPr>
        <p:spPr>
          <a:xfrm>
            <a:off x="576708" y="5428856"/>
            <a:ext cx="2066164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cs typeface="Akhbar MT" pitchFamily="2" charset="-78"/>
              </a:rPr>
              <a:t>عَـلَـيْـهِ.</a:t>
            </a:r>
          </a:p>
        </p:txBody>
      </p:sp>
    </p:spTree>
    <p:extLst>
      <p:ext uri="{BB962C8B-B14F-4D97-AF65-F5344CB8AC3E}">
        <p14:creationId xmlns:p14="http://schemas.microsoft.com/office/powerpoint/2010/main" val="3090202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690031D-D1C8-42D5-BC40-D4EBFB6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675486"/>
            <a:ext cx="6986313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7200" b="1" dirty="0">
                <a:cs typeface="Akhbar MT" pitchFamily="2" charset="-78"/>
              </a:rPr>
              <a:t>قال </a:t>
            </a:r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لـه</a:t>
            </a:r>
            <a:r>
              <a:rPr lang="ar-SA" sz="7200" b="1" dirty="0">
                <a:cs typeface="Akhbar MT" pitchFamily="2" charset="-78"/>
              </a:rPr>
              <a:t> </a:t>
            </a:r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صاحبه</a:t>
            </a:r>
            <a:r>
              <a:rPr lang="ar-SA" sz="7200" b="1" dirty="0">
                <a:cs typeface="Akhbar MT" pitchFamily="2" charset="-78"/>
              </a:rPr>
              <a:t> وهو </a:t>
            </a:r>
            <a:r>
              <a:rPr lang="ar-SA" sz="7200" b="1" dirty="0">
                <a:solidFill>
                  <a:srgbClr val="FF0000"/>
                </a:solidFill>
                <a:cs typeface="Akhbar MT" pitchFamily="2" charset="-78"/>
              </a:rPr>
              <a:t>يحاوره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BA5934F-8EBB-42C4-BE7B-12834DE2692F}"/>
              </a:ext>
            </a:extLst>
          </p:cNvPr>
          <p:cNvSpPr txBox="1"/>
          <p:nvPr/>
        </p:nvSpPr>
        <p:spPr>
          <a:xfrm>
            <a:off x="3332968" y="3831725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الأسماء</a:t>
            </a:r>
            <a:endParaRPr lang="ar-SA" sz="32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89E862-393D-4BBA-8B73-4289A56292B0}"/>
              </a:ext>
            </a:extLst>
          </p:cNvPr>
          <p:cNvSpPr txBox="1"/>
          <p:nvPr/>
        </p:nvSpPr>
        <p:spPr>
          <a:xfrm>
            <a:off x="156504" y="3831725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الأفعال</a:t>
            </a:r>
            <a:endParaRPr lang="ar-SA" sz="32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D71EF5-3C9A-4D0B-899B-835867D9B485}"/>
              </a:ext>
            </a:extLst>
          </p:cNvPr>
          <p:cNvSpPr txBox="1"/>
          <p:nvPr/>
        </p:nvSpPr>
        <p:spPr>
          <a:xfrm>
            <a:off x="6156176" y="3831725"/>
            <a:ext cx="24780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تكون في الحروف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0217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4247046-9A89-4331-AAE0-349D6712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17" y="5095461"/>
            <a:ext cx="1421504" cy="12059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228A98-A7C4-4E35-8E90-D9C3756FA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3" y="380852"/>
            <a:ext cx="852904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463E6CE4-6D41-4569-ACAE-9A7F297769EC}"/>
              </a:ext>
            </a:extLst>
          </p:cNvPr>
          <p:cNvSpPr txBox="1">
            <a:spLocks/>
          </p:cNvSpPr>
          <p:nvPr/>
        </p:nvSpPr>
        <p:spPr>
          <a:xfrm>
            <a:off x="2483768" y="3613"/>
            <a:ext cx="54006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/>
              <a:t>الــلَّامُ الـشَّـمْـسِـيَّــة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ACEBDB2-975E-4437-8B44-DA1499219FF2}"/>
              </a:ext>
            </a:extLst>
          </p:cNvPr>
          <p:cNvSpPr/>
          <p:nvPr/>
        </p:nvSpPr>
        <p:spPr>
          <a:xfrm>
            <a:off x="3860101" y="1361535"/>
            <a:ext cx="5073696" cy="22471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تكتب ولا تنطق... والحرف الذي بعدها يكون مشددًّا.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الـــرِّي</a:t>
            </a:r>
            <a:r>
              <a:rPr kumimoji="0" lang="ar-SA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khbar MT" pitchFamily="2" charset="-78"/>
              </a:rPr>
              <a:t>َــاضُ</a:t>
            </a:r>
            <a:endParaRPr kumimoji="0" lang="ar-SA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khbar MT" pitchFamily="2" charset="-78"/>
            </a:endParaRP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A7A3419-C49D-40FD-8487-889738EB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118" y="3861048"/>
            <a:ext cx="2808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/>
              <a:t>حركة غلق الفم في نطق اللام الشمسية </a:t>
            </a:r>
            <a:endParaRPr lang="ar-SA" altLang="ar-SA" sz="24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D1EB26B-E4C0-4DB9-8894-7D9589019FAB}"/>
              </a:ext>
            </a:extLst>
          </p:cNvPr>
          <p:cNvSpPr/>
          <p:nvPr/>
        </p:nvSpPr>
        <p:spPr>
          <a:xfrm>
            <a:off x="3635896" y="5310480"/>
            <a:ext cx="5289720" cy="13588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عدد حروف اللام الشمسية 14 حرفًا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ت – ث - د- ذ –ر –ز –س– ش - ص- ض-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ط  - ظ  - ل - ن </a:t>
            </a:r>
          </a:p>
        </p:txBody>
      </p:sp>
      <p:pic>
        <p:nvPicPr>
          <p:cNvPr id="4" name="Picture 3" descr="attachment">
            <a:extLst>
              <a:ext uri="{FF2B5EF4-FFF2-40B4-BE49-F238E27FC236}">
                <a16:creationId xmlns:a16="http://schemas.microsoft.com/office/drawing/2014/main" id="{B7AD8773-E4A1-4F4E-82EE-DE3F3C6E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2071"/>
            <a:ext cx="2376264" cy="16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7BB85B1-703B-42D6-B0BA-E1B643539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t="9092" r="7323" b="9346"/>
          <a:stretch/>
        </p:blipFill>
        <p:spPr>
          <a:xfrm>
            <a:off x="-1" y="1641812"/>
            <a:ext cx="3860101" cy="42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83A702D3-B234-4A6C-BBE5-817E4EA1E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5125768"/>
            <a:ext cx="1332464" cy="14826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0B99196-CDF6-42FB-86A2-981170FC0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" y="146019"/>
            <a:ext cx="8675360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F858A7-4269-469A-86AD-7683703E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0586" r="30313" b="6580"/>
          <a:stretch/>
        </p:blipFill>
        <p:spPr>
          <a:xfrm>
            <a:off x="251520" y="332657"/>
            <a:ext cx="8892480" cy="637173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73DA401-7887-482E-8360-E262CE085E64}"/>
              </a:ext>
            </a:extLst>
          </p:cNvPr>
          <p:cNvSpPr txBox="1"/>
          <p:nvPr/>
        </p:nvSpPr>
        <p:spPr>
          <a:xfrm>
            <a:off x="7164288" y="3645024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السَّـمَـاءُ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50B33FE-86A1-447D-BDEA-9E8D34339A47}"/>
              </a:ext>
            </a:extLst>
          </p:cNvPr>
          <p:cNvSpPr txBox="1"/>
          <p:nvPr/>
        </p:nvSpPr>
        <p:spPr>
          <a:xfrm>
            <a:off x="5282241" y="4738159"/>
            <a:ext cx="1408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الـتَّسَـامُـحُ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1A4846C-82A7-49E7-9A91-B6ED763AF519}"/>
              </a:ext>
            </a:extLst>
          </p:cNvPr>
          <p:cNvSpPr txBox="1"/>
          <p:nvPr/>
        </p:nvSpPr>
        <p:spPr>
          <a:xfrm>
            <a:off x="5336976" y="4238107"/>
            <a:ext cx="1296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الـصَّـلَاةُ</a:t>
            </a:r>
            <a:endParaRPr lang="ar-SA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236E07D-EC12-405E-938D-74333D0F88E0}"/>
              </a:ext>
            </a:extLst>
          </p:cNvPr>
          <p:cNvSpPr txBox="1"/>
          <p:nvPr/>
        </p:nvSpPr>
        <p:spPr>
          <a:xfrm>
            <a:off x="5336976" y="3608733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الـدِّيــنُ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B9CA558-BD5D-4BDA-8B86-1B3FC19008AD}"/>
              </a:ext>
            </a:extLst>
          </p:cNvPr>
          <p:cNvSpPr txBox="1"/>
          <p:nvPr/>
        </p:nvSpPr>
        <p:spPr>
          <a:xfrm>
            <a:off x="7240488" y="4182161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الــطِّـبُّ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6523E70-B850-4CFB-9FF2-03A5E427A6C9}"/>
              </a:ext>
            </a:extLst>
          </p:cNvPr>
          <p:cNvSpPr txBox="1"/>
          <p:nvPr/>
        </p:nvSpPr>
        <p:spPr>
          <a:xfrm>
            <a:off x="5478887" y="5994738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الـلَّـيْــلُ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A2CCEA-F4EF-4478-BCC1-4D6C08EFAF7C}"/>
              </a:ext>
            </a:extLst>
          </p:cNvPr>
          <p:cNvSpPr txBox="1"/>
          <p:nvPr/>
        </p:nvSpPr>
        <p:spPr>
          <a:xfrm>
            <a:off x="5281205" y="5383665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الـزَّكَـاةُ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CFD0A62-1FFE-4E6B-A6BB-0B2CB1A46DE4}"/>
              </a:ext>
            </a:extLst>
          </p:cNvPr>
          <p:cNvSpPr txBox="1"/>
          <p:nvPr/>
        </p:nvSpPr>
        <p:spPr>
          <a:xfrm>
            <a:off x="7155133" y="5348407"/>
            <a:ext cx="1411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الـضَّـبَـابُ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613835A-5837-4050-AFA1-4371CED6937F}"/>
              </a:ext>
            </a:extLst>
          </p:cNvPr>
          <p:cNvSpPr txBox="1"/>
          <p:nvPr/>
        </p:nvSpPr>
        <p:spPr>
          <a:xfrm>
            <a:off x="7164288" y="4819881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الـنَّــمْـلُ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9A81198-F842-454B-9892-2CA08F6F2148}"/>
              </a:ext>
            </a:extLst>
          </p:cNvPr>
          <p:cNvSpPr txBox="1"/>
          <p:nvPr/>
        </p:nvSpPr>
        <p:spPr>
          <a:xfrm>
            <a:off x="4319333" y="5976147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cs typeface="Akhbar MT" pitchFamily="2" charset="-78"/>
              </a:rPr>
              <a:t>الـرَّبِـيـعُ</a:t>
            </a:r>
            <a:endParaRPr lang="ar-SA" sz="800" b="1" dirty="0">
              <a:solidFill>
                <a:srgbClr val="0070C0"/>
              </a:solidFill>
              <a:cs typeface="Akhba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D59A8D4-3462-424A-91ED-B0F3580BF3A3}"/>
              </a:ext>
            </a:extLst>
          </p:cNvPr>
          <p:cNvSpPr txBox="1"/>
          <p:nvPr/>
        </p:nvSpPr>
        <p:spPr>
          <a:xfrm>
            <a:off x="7088831" y="5976147"/>
            <a:ext cx="1420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الـطَّـرِيـقُ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32BB396-6F3D-4BE7-87CF-B895CCA0ECF7}"/>
              </a:ext>
            </a:extLst>
          </p:cNvPr>
          <p:cNvSpPr txBox="1"/>
          <p:nvPr/>
        </p:nvSpPr>
        <p:spPr>
          <a:xfrm>
            <a:off x="2444217" y="4173550"/>
            <a:ext cx="1296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الْـأُم</a:t>
            </a:r>
            <a:r>
              <a:rPr lang="ar-SA" sz="3600" b="1" dirty="0">
                <a:cs typeface="Akhbar MT" pitchFamily="2" charset="-78"/>
              </a:rPr>
              <a:t>ُّ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4F87DBE-92FE-40E4-B4B0-1A2B3381511B}"/>
              </a:ext>
            </a:extLst>
          </p:cNvPr>
          <p:cNvSpPr txBox="1"/>
          <p:nvPr/>
        </p:nvSpPr>
        <p:spPr>
          <a:xfrm>
            <a:off x="683568" y="3586992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الْـحَــجُّ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A2FE8B6-5989-4EBD-A371-BD431373D465}"/>
              </a:ext>
            </a:extLst>
          </p:cNvPr>
          <p:cNvSpPr txBox="1"/>
          <p:nvPr/>
        </p:nvSpPr>
        <p:spPr>
          <a:xfrm>
            <a:off x="2532841" y="3590367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الْـبَـيْـتُ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613C7CE-D989-46DC-84BD-732B7841B374}"/>
              </a:ext>
            </a:extLst>
          </p:cNvPr>
          <p:cNvSpPr txBox="1"/>
          <p:nvPr/>
        </p:nvSpPr>
        <p:spPr>
          <a:xfrm>
            <a:off x="527400" y="4190771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الْـكَـوْثَـرُ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9362E8A-BA00-43EE-ACDA-3838DE9D2652}"/>
              </a:ext>
            </a:extLst>
          </p:cNvPr>
          <p:cNvSpPr txBox="1"/>
          <p:nvPr/>
        </p:nvSpPr>
        <p:spPr>
          <a:xfrm>
            <a:off x="502791" y="4794550"/>
            <a:ext cx="156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الْـهُــدْهُــدُ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1CFACB2-3607-47C7-BBE5-157183161DC7}"/>
              </a:ext>
            </a:extLst>
          </p:cNvPr>
          <p:cNvSpPr txBox="1"/>
          <p:nvPr/>
        </p:nvSpPr>
        <p:spPr>
          <a:xfrm>
            <a:off x="2529093" y="4785996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الْـجَـمَـلُ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4F1BC89-B4CF-480D-899F-0562F355706E}"/>
              </a:ext>
            </a:extLst>
          </p:cNvPr>
          <p:cNvSpPr txBox="1"/>
          <p:nvPr/>
        </p:nvSpPr>
        <p:spPr>
          <a:xfrm>
            <a:off x="486872" y="5376464"/>
            <a:ext cx="144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الْــمَـنَـارَةُ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95D5CF1-57C8-4642-AF8C-FB60705E3884}"/>
              </a:ext>
            </a:extLst>
          </p:cNvPr>
          <p:cNvSpPr txBox="1"/>
          <p:nvPr/>
        </p:nvSpPr>
        <p:spPr>
          <a:xfrm>
            <a:off x="2484720" y="5348407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cs typeface="Akhbar MT" pitchFamily="2" charset="-78"/>
              </a:rPr>
              <a:t>الْــقَــدَرُ</a:t>
            </a:r>
            <a:endParaRPr lang="ar-SA" sz="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534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3368809-CBC8-48E9-98F1-F19E87CF5D53}"/>
              </a:ext>
            </a:extLst>
          </p:cNvPr>
          <p:cNvSpPr txBox="1">
            <a:spLocks/>
          </p:cNvSpPr>
          <p:nvPr/>
        </p:nvSpPr>
        <p:spPr>
          <a:xfrm>
            <a:off x="2051720" y="366509"/>
            <a:ext cx="5400600" cy="8192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200" dirty="0"/>
              <a:t>التنوين</a:t>
            </a:r>
            <a:r>
              <a:rPr lang="ar-SA" dirty="0"/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AC65D-DDBB-4A8F-8041-A8BA99CD8ED5}"/>
              </a:ext>
            </a:extLst>
          </p:cNvPr>
          <p:cNvSpPr txBox="1"/>
          <p:nvPr/>
        </p:nvSpPr>
        <p:spPr>
          <a:xfrm>
            <a:off x="1007604" y="1203523"/>
            <a:ext cx="748883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/>
              <a:t>التنوين نون ساكنة تلحق أخر الاسم لفظًا </a:t>
            </a:r>
          </a:p>
          <a:p>
            <a:pPr algn="ctr"/>
            <a:r>
              <a:rPr lang="ar-SA" sz="2800" dirty="0"/>
              <a:t>وتفارقه خطًا نعبر عنها بحركتين فتحتين او كسرتين او ضمتين</a:t>
            </a: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A28BCD76-9FD7-4423-A5F6-95C8415330D3}"/>
              </a:ext>
            </a:extLst>
          </p:cNvPr>
          <p:cNvSpPr txBox="1">
            <a:spLocks/>
          </p:cNvSpPr>
          <p:nvPr/>
        </p:nvSpPr>
        <p:spPr>
          <a:xfrm>
            <a:off x="3149842" y="2246378"/>
            <a:ext cx="32043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9600" dirty="0"/>
              <a:t>أشكال التنوين</a:t>
            </a:r>
            <a:r>
              <a:rPr lang="ar-SA" sz="5400" dirty="0"/>
              <a:t> 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85ADC91-E2E8-4064-AC70-C11D46FAACAE}"/>
              </a:ext>
            </a:extLst>
          </p:cNvPr>
          <p:cNvSpPr txBox="1">
            <a:spLocks/>
          </p:cNvSpPr>
          <p:nvPr/>
        </p:nvSpPr>
        <p:spPr>
          <a:xfrm>
            <a:off x="6550236" y="4309718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تنوين الضم </a:t>
            </a:r>
            <a:endParaRPr lang="ar-SA" sz="2000" dirty="0"/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5E2C48A0-06B5-4945-8E0C-1002C46EBE9A}"/>
              </a:ext>
            </a:extLst>
          </p:cNvPr>
          <p:cNvSpPr txBox="1">
            <a:spLocks/>
          </p:cNvSpPr>
          <p:nvPr/>
        </p:nvSpPr>
        <p:spPr>
          <a:xfrm>
            <a:off x="6550236" y="3324288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تنوين الكسر </a:t>
            </a:r>
            <a:endParaRPr lang="ar-SA" sz="2000" dirty="0"/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3E87A225-38E7-4BF6-9602-8DAF616CDDB5}"/>
              </a:ext>
            </a:extLst>
          </p:cNvPr>
          <p:cNvSpPr txBox="1">
            <a:spLocks/>
          </p:cNvSpPr>
          <p:nvPr/>
        </p:nvSpPr>
        <p:spPr>
          <a:xfrm>
            <a:off x="6611482" y="5298472"/>
            <a:ext cx="2196244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تنوين الفتح </a:t>
            </a:r>
            <a:endParaRPr lang="ar-SA" sz="20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4F6F1BA-CE10-4849-BB00-F810DF05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t="45800" r="36647" b="29001"/>
          <a:stretch/>
        </p:blipFill>
        <p:spPr>
          <a:xfrm>
            <a:off x="3851920" y="3200485"/>
            <a:ext cx="2000276" cy="3108835"/>
          </a:xfrm>
          <a:prstGeom prst="rect">
            <a:avLst/>
          </a:prstGeom>
        </p:spPr>
      </p:pic>
      <p:sp>
        <p:nvSpPr>
          <p:cNvPr id="19" name="عنوان 1">
            <a:extLst>
              <a:ext uri="{FF2B5EF4-FFF2-40B4-BE49-F238E27FC236}">
                <a16:creationId xmlns:a16="http://schemas.microsoft.com/office/drawing/2014/main" id="{DAB74322-48CB-4133-B250-3A34D22E8411}"/>
              </a:ext>
            </a:extLst>
          </p:cNvPr>
          <p:cNvSpPr txBox="1">
            <a:spLocks/>
          </p:cNvSpPr>
          <p:nvPr/>
        </p:nvSpPr>
        <p:spPr>
          <a:xfrm>
            <a:off x="2051720" y="3324288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مُـحَـمَّـ</a:t>
            </a:r>
            <a:r>
              <a:rPr lang="ar-SA" dirty="0">
                <a:solidFill>
                  <a:srgbClr val="FF0000"/>
                </a:solidFill>
              </a:rPr>
              <a:t>دٍ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7D70A5FC-24DD-465B-ADA6-AFFA03074234}"/>
              </a:ext>
            </a:extLst>
          </p:cNvPr>
          <p:cNvSpPr txBox="1">
            <a:spLocks/>
          </p:cNvSpPr>
          <p:nvPr/>
        </p:nvSpPr>
        <p:spPr>
          <a:xfrm>
            <a:off x="111863" y="3324288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وَطَـ</a:t>
            </a:r>
            <a:r>
              <a:rPr lang="ar-SA" dirty="0">
                <a:solidFill>
                  <a:srgbClr val="FF0000"/>
                </a:solidFill>
              </a:rPr>
              <a:t>نٍ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id="{3D616935-0F41-48E0-9119-CD079409BE5F}"/>
              </a:ext>
            </a:extLst>
          </p:cNvPr>
          <p:cNvSpPr txBox="1">
            <a:spLocks/>
          </p:cNvSpPr>
          <p:nvPr/>
        </p:nvSpPr>
        <p:spPr>
          <a:xfrm>
            <a:off x="2016704" y="4265284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cs typeface="Akhbar MT" pitchFamily="2" charset="-78"/>
              </a:rPr>
              <a:t>مُـحَـمَّـ</a:t>
            </a:r>
            <a:r>
              <a:rPr lang="ar-SA" dirty="0">
                <a:solidFill>
                  <a:srgbClr val="FF0000"/>
                </a:solidFill>
                <a:cs typeface="Akhbar MT" pitchFamily="2" charset="-78"/>
              </a:rPr>
              <a:t>دُ ُ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A4CFF6C7-3C85-4A60-A26B-2F84630B5B7B}"/>
              </a:ext>
            </a:extLst>
          </p:cNvPr>
          <p:cNvSpPr txBox="1">
            <a:spLocks/>
          </p:cNvSpPr>
          <p:nvPr/>
        </p:nvSpPr>
        <p:spPr>
          <a:xfrm>
            <a:off x="2051720" y="5298472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مُـحَـمَّـ</a:t>
            </a:r>
            <a:r>
              <a:rPr lang="ar-SA" dirty="0">
                <a:solidFill>
                  <a:srgbClr val="FF0000"/>
                </a:solidFill>
              </a:rPr>
              <a:t>دًا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id="{C057F56A-3FB0-4FE1-A709-2250A1D728FB}"/>
              </a:ext>
            </a:extLst>
          </p:cNvPr>
          <p:cNvSpPr txBox="1">
            <a:spLocks/>
          </p:cNvSpPr>
          <p:nvPr/>
        </p:nvSpPr>
        <p:spPr>
          <a:xfrm>
            <a:off x="146676" y="4273745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dirty="0">
                <a:cs typeface="Akhbar MT" pitchFamily="2" charset="-78"/>
              </a:rPr>
              <a:t>وَطَـ</a:t>
            </a:r>
            <a:r>
              <a:rPr lang="ar-SA" sz="4800" dirty="0">
                <a:solidFill>
                  <a:srgbClr val="FF0000"/>
                </a:solidFill>
                <a:cs typeface="Akhbar MT" pitchFamily="2" charset="-78"/>
              </a:rPr>
              <a:t>نُ ُ</a:t>
            </a:r>
            <a:endParaRPr lang="ar-SA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9" name="عنوان 1">
            <a:extLst>
              <a:ext uri="{FF2B5EF4-FFF2-40B4-BE49-F238E27FC236}">
                <a16:creationId xmlns:a16="http://schemas.microsoft.com/office/drawing/2014/main" id="{96085E19-8301-4991-BAA8-ED9EACFCE185}"/>
              </a:ext>
            </a:extLst>
          </p:cNvPr>
          <p:cNvSpPr txBox="1">
            <a:spLocks/>
          </p:cNvSpPr>
          <p:nvPr/>
        </p:nvSpPr>
        <p:spPr>
          <a:xfrm>
            <a:off x="181692" y="5332749"/>
            <a:ext cx="1791482" cy="783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وَطَـ</a:t>
            </a:r>
            <a:r>
              <a:rPr lang="ar-SA" dirty="0">
                <a:solidFill>
                  <a:srgbClr val="FF0000"/>
                </a:solidFill>
              </a:rPr>
              <a:t>نًــا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0982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881</Words>
  <Application>Microsoft Office PowerPoint</Application>
  <PresentationFormat>عرض على الشاشة (4:3)</PresentationFormat>
  <Paragraphs>391</Paragraphs>
  <Slides>45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0" baseType="lpstr">
      <vt:lpstr>Arial</vt:lpstr>
      <vt:lpstr>Calibri</vt:lpstr>
      <vt:lpstr>Sakkal Majalla</vt:lpstr>
      <vt:lpstr>Times New Roman</vt:lpstr>
      <vt:lpstr>سمة Office</vt:lpstr>
      <vt:lpstr>مراجعة المهارات للصف  الثالث الابتدائي التقويم التشخيصي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التاء المفتوحة</vt:lpstr>
      <vt:lpstr>التاء المربوطة</vt:lpstr>
      <vt:lpstr>الهاء المربوطة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حُـــرُوفُ الْــمَـــدِّ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الـمفرد والمثنى والجمع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التاء المربوطة</vt:lpstr>
      <vt:lpstr>الهاء المربوطة</vt:lpstr>
      <vt:lpstr>قال لـه صاحبه وهو يحاوره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نوره بنت المرواني الجهني</cp:lastModifiedBy>
  <cp:revision>91</cp:revision>
  <cp:lastPrinted>2020-01-28T22:29:30Z</cp:lastPrinted>
  <dcterms:created xsi:type="dcterms:W3CDTF">2017-11-26T01:41:32Z</dcterms:created>
  <dcterms:modified xsi:type="dcterms:W3CDTF">2023-08-17T09:37:23Z</dcterms:modified>
</cp:coreProperties>
</file>