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82" r:id="rId4"/>
    <p:sldId id="279" r:id="rId5"/>
    <p:sldId id="280" r:id="rId6"/>
    <p:sldId id="281" r:id="rId7"/>
    <p:sldId id="289" r:id="rId8"/>
    <p:sldId id="293" r:id="rId9"/>
    <p:sldId id="294" r:id="rId10"/>
    <p:sldId id="298" r:id="rId11"/>
    <p:sldId id="285" r:id="rId12"/>
    <p:sldId id="297" r:id="rId13"/>
    <p:sldId id="296" r:id="rId14"/>
    <p:sldId id="286" r:id="rId15"/>
    <p:sldId id="287" r:id="rId16"/>
    <p:sldId id="288" r:id="rId17"/>
    <p:sldId id="290" r:id="rId18"/>
    <p:sldId id="291" r:id="rId19"/>
    <p:sldId id="292" r:id="rId20"/>
    <p:sldId id="284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37CD99-6EAC-6350-B379-71EFD5D20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C5B0AF0-4799-6E86-F2D1-450D4EA42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17A2D3-BB62-54FE-D8CE-D6898F5D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DE9FA2-D322-2EB7-AE7C-6BD07EFF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E34DDC-08C8-4B38-D5ED-DC3F7279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746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FB4A6C-B24F-33AB-2CD2-A4FBC183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D21D47-D429-B0E1-9B6F-6D0F7A326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F0BB08-B75B-6F7F-D6A4-2F67E61D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59EFA7-584E-BA18-7B3B-7C3591A8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B7D03A-810E-6DB3-9A1F-142F77C2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0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99D5A19-1EA6-748E-BB79-43EB2F204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401C4DD-BBBC-9772-A30A-FB236B51B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A645FF-68C1-5B5D-2FEB-1D1B8E9B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F89E36-A43D-038B-4EAD-6D849EAC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66C47C-E354-BF06-7944-ECAC3E7E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94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صورة 7">
            <a:extLst>
              <a:ext uri="{FF2B5EF4-FFF2-40B4-BE49-F238E27FC236}">
                <a16:creationId xmlns:a16="http://schemas.microsoft.com/office/drawing/2014/main" id="{5A1B9D32-BB2A-40BA-9803-616277E121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75088" cy="6858000"/>
          </a:xfrm>
          <a:prstGeom prst="rect">
            <a:avLst/>
          </a:prstGeom>
        </p:spPr>
        <p:txBody>
          <a:bodyPr/>
          <a:lstStyle/>
          <a:p>
            <a:endParaRPr lang="ar-SY"/>
          </a:p>
        </p:txBody>
      </p:sp>
      <p:pic>
        <p:nvPicPr>
          <p:cNvPr id="9" name="صورة 8">
            <a:hlinkClick r:id="" action="ppaction://noaction"/>
            <a:extLst>
              <a:ext uri="{FF2B5EF4-FFF2-40B4-BE49-F238E27FC236}">
                <a16:creationId xmlns:a16="http://schemas.microsoft.com/office/drawing/2014/main" id="{2FBADAF7-AFD3-4703-A00E-125E8DAB1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2" y="6259439"/>
            <a:ext cx="598561" cy="5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D3FDB8-04CD-5736-329A-D8C47758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63661A-A45F-B42C-6273-D1727EECD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A89C98-B41C-783E-B70C-1C2D8149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6ADB6E-75C5-F1E7-24D2-0531705B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1F7F55-6797-4722-E9E7-3D82E7E4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38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3E31CB-80A3-07DB-E2DB-E8E49602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F2F740-B43E-9F07-8E44-0C00AAB6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AB9E76-61E2-CDF3-B03C-05DFF673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54F155-C041-B971-9C39-ADD1D5E9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9FDE9B-8AC1-A79F-F23A-ED490FC6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3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C254D5-1759-7457-31B8-59F0C24E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4706E2-5016-C3E2-D6A3-37A25B77A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762BE9-F753-642F-0389-904632757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A628F0-32BD-2607-4F54-4B2F295D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C0BBE0-673B-1C34-CB5F-AAD3AE3D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A08E9B-E275-EED1-6F6C-E7E9ED45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25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DDE64D-BDF6-46B2-5C28-7DB701DA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4AF10A-1A3F-3D13-F4F4-BAFD173A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C8BBAE-62AC-DC05-3319-09B43FEA3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CE3CFD7-2CE7-15F2-90EA-C20634056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3F720B7-F0EC-39AD-597C-18658E90B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4AFC792-1B79-160E-8B9A-7DC0D36C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8767231-A2C7-AE80-C282-73794E48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598AA5B-BA7F-9C5A-7D84-ECBFC8BA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774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FCDDDB-C2BB-6A9A-4494-CE6219E5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F11C55E-EDE1-2E69-69BB-FED68EA7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4E339F-BB5A-11F0-8DD7-F2B4DD2E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ECA82DF-D3A5-22CE-F728-A7A5F26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345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BE4237-C506-4B19-6978-9FAD51D9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0872CF8-A83C-F4CE-F813-BBD544D9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61ED74A-9A75-FF81-FDAD-70F377C9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07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C33BAD-B1F7-7E4E-073A-F55479E0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68F17-BEFD-F11A-1117-522A75C1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E5F6FF-DDB8-1D91-609D-1BFBAD310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D760C01-5B7E-D68D-4F45-BD02713A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D9116F-382D-983E-3F44-708657F6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969306-2435-7C0C-AA36-C9A09481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28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8F401D-7533-9FAB-D323-FAD903FF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E374C73-9158-B586-CA7A-81B88D044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3C1257-AF8F-6BA4-47C9-D69CC72CA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8B22634-1BB4-50D8-FA5F-8E610A43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AC6D29-C68E-4FFF-911D-44E28063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5941D1-1E35-8F0F-A4E0-08AACBE6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9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849A040-168F-4AC3-DA79-9F5DF63B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DD6F98-EF2D-BDAE-0029-4C3CE9AB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AD2DF9-EAE8-1BD3-8822-6C3018FAA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FD3515-791B-40E1-9CCA-84A8EC8CAD25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1B10-4C1B-3209-D0AA-116D02C3B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71A193-89CC-6434-2C3B-23DC3D35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FFB04-4EA2-4FE5-B9A8-1D390867F9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581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ه متجهة للألوان المتطايرة">
            <a:extLst>
              <a:ext uri="{FF2B5EF4-FFF2-40B4-BE49-F238E27FC236}">
                <a16:creationId xmlns:a16="http://schemas.microsoft.com/office/drawing/2014/main" id="{2FC6A825-2E02-5FB8-12CA-ADF49D39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-88678"/>
            <a:ext cx="12191980" cy="5190968"/>
          </a:xfrm>
          <a:prstGeom prst="rect">
            <a:avLst/>
          </a:prstGeom>
        </p:spPr>
      </p:pic>
      <p:sp>
        <p:nvSpPr>
          <p:cNvPr id="5" name="مربع نص 11">
            <a:extLst>
              <a:ext uri="{FF2B5EF4-FFF2-40B4-BE49-F238E27FC236}">
                <a16:creationId xmlns:a16="http://schemas.microsoft.com/office/drawing/2014/main" id="{1427718A-A33D-4B9A-93F2-F1EDE0D698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2542" y="5415088"/>
            <a:ext cx="6471013" cy="1311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السلام عليكم ورحمة الله وبركاته </a:t>
            </a:r>
            <a:b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أهلاً وسهلاً بكم طالباتي العزيزات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4486E7-F8B9-7763-8DBD-890218E68897}"/>
              </a:ext>
            </a:extLst>
          </p:cNvPr>
          <p:cNvSpPr txBox="1"/>
          <p:nvPr/>
        </p:nvSpPr>
        <p:spPr>
          <a:xfrm>
            <a:off x="7437121" y="5685931"/>
            <a:ext cx="46423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الأستاذة : خلود العتيبي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1BF772-E25F-56E9-26ED-7C7AB18C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31" y="-88678"/>
            <a:ext cx="2446568" cy="1631045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7E6DA4F-F548-B93A-D705-1F2C04E1CD0B}"/>
              </a:ext>
            </a:extLst>
          </p:cNvPr>
          <p:cNvCxnSpPr/>
          <p:nvPr/>
        </p:nvCxnSpPr>
        <p:spPr>
          <a:xfrm>
            <a:off x="6935372" y="5415088"/>
            <a:ext cx="0" cy="1311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5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9F967-BEAF-D3A5-8133-70637377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6D85D4-BE4F-420D-A993-B6064193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0" y="111759"/>
            <a:ext cx="5115560" cy="11385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dirty="0"/>
              <a:t>الهدوءُ فِي المسجدِ </a:t>
            </a:r>
          </a:p>
        </p:txBody>
      </p:sp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C9606767-CD33-732D-25CC-5D0F096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5844540" y="880872"/>
            <a:ext cx="1310640" cy="19907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8BC7800-2C67-2E90-2049-8729FF3F71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33" t="13133" r="5333" b="15084"/>
          <a:stretch/>
        </p:blipFill>
        <p:spPr>
          <a:xfrm>
            <a:off x="132080" y="3370895"/>
            <a:ext cx="4145280" cy="34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6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09FEA2-6ED7-F95F-186E-2C96ADC7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4" y="963027"/>
            <a:ext cx="108604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دخل مهندٌ المسجد مع والده قبل إقامة الصلاة , فصلى مع  والده ركعتيـن ( تحية المسجد ) , ثم سأل والدهُ , متى ستقام الصلاةُ يا والدي ؟ : بعد عشرِ دقائق يا بني . </a:t>
            </a:r>
            <a:br>
              <a:rPr lang="ar-SA" dirty="0"/>
            </a:b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 كنت مكان مهند , ماذا ستفعل خلال هذه العشر دقائق ؟</a:t>
            </a:r>
            <a:b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اِ</a:t>
            </a:r>
            <a:r>
              <a:rPr lang="ar-SA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خَتر الإجابة المناسبة مما يلي :  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1D677E-17A5-BFA8-C998-33D11E94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594" y="3224848"/>
            <a:ext cx="8423787" cy="855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A" sz="4400" dirty="0"/>
              <a:t>أخرجُ لساحة المسجد و ألعب حتى تقام الصلاة .</a:t>
            </a:r>
          </a:p>
        </p:txBody>
      </p:sp>
      <p:pic>
        <p:nvPicPr>
          <p:cNvPr id="4" name="رسم 3" descr="الأسئلة خطوط عريضة">
            <a:extLst>
              <a:ext uri="{FF2B5EF4-FFF2-40B4-BE49-F238E27FC236}">
                <a16:creationId xmlns:a16="http://schemas.microsoft.com/office/drawing/2014/main" id="{DF084B50-67C8-BB0F-78F7-B6DA2CFC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5473" y="0"/>
            <a:ext cx="2546557" cy="2922509"/>
          </a:xfrm>
          <a:prstGeom prst="rect">
            <a:avLst/>
          </a:prstGeom>
        </p:spPr>
      </p:pic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5B7F121C-4DA8-B46D-DC2F-E4F3CFA9E1B0}"/>
              </a:ext>
            </a:extLst>
          </p:cNvPr>
          <p:cNvSpPr txBox="1">
            <a:spLocks/>
          </p:cNvSpPr>
          <p:nvPr/>
        </p:nvSpPr>
        <p:spPr>
          <a:xfrm>
            <a:off x="2192593" y="4355684"/>
            <a:ext cx="8423787" cy="1049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000" dirty="0"/>
              <a:t>أطلب من والدي أن يعطيني هاتفه الذكي , وألعب بأحد الألعاب حتى تقام الصلاة. 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6570170B-A70E-6FFB-C5DD-08513D168195}"/>
              </a:ext>
            </a:extLst>
          </p:cNvPr>
          <p:cNvSpPr txBox="1">
            <a:spLocks/>
          </p:cNvSpPr>
          <p:nvPr/>
        </p:nvSpPr>
        <p:spPr>
          <a:xfrm>
            <a:off x="2192592" y="5680577"/>
            <a:ext cx="8423787" cy="1049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/>
              <a:t>أتناول أحد المصاحف و أقرأ إحدى السور التي تعلمتها في المدرسة حتى تقام الصلاة .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94FBA39-5F6E-98B2-473C-6044CAFE0356}"/>
              </a:ext>
            </a:extLst>
          </p:cNvPr>
          <p:cNvSpPr/>
          <p:nvPr/>
        </p:nvSpPr>
        <p:spPr>
          <a:xfrm>
            <a:off x="10760259" y="3257128"/>
            <a:ext cx="721360" cy="727455"/>
          </a:xfrm>
          <a:prstGeom prst="ellipse">
            <a:avLst/>
          </a:prstGeom>
          <a:solidFill>
            <a:srgbClr val="99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D4CC0E9-E3DE-8CD1-6316-A0062E5A44A7}"/>
              </a:ext>
            </a:extLst>
          </p:cNvPr>
          <p:cNvSpPr/>
          <p:nvPr/>
        </p:nvSpPr>
        <p:spPr>
          <a:xfrm>
            <a:off x="10776318" y="4503725"/>
            <a:ext cx="721360" cy="727455"/>
          </a:xfrm>
          <a:prstGeom prst="ellipse">
            <a:avLst/>
          </a:prstGeom>
          <a:solidFill>
            <a:srgbClr val="99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C695FDF-72EA-7EC1-1A1C-57CFC3C6E5D8}"/>
              </a:ext>
            </a:extLst>
          </p:cNvPr>
          <p:cNvSpPr/>
          <p:nvPr/>
        </p:nvSpPr>
        <p:spPr>
          <a:xfrm>
            <a:off x="10760259" y="5841581"/>
            <a:ext cx="721360" cy="727455"/>
          </a:xfrm>
          <a:prstGeom prst="ellipse">
            <a:avLst/>
          </a:prstGeom>
          <a:solidFill>
            <a:srgbClr val="99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2EFEF1E-390F-99F6-9767-2B25D9204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318" y="5844201"/>
            <a:ext cx="727455" cy="7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A1209-6A77-7F5D-19ED-134393AB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0240" cy="2288857"/>
          </a:xfrm>
        </p:spPr>
        <p:txBody>
          <a:bodyPr/>
          <a:lstStyle/>
          <a:p>
            <a:pPr algn="ctr"/>
            <a:r>
              <a:rPr lang="ar-SA" dirty="0"/>
              <a:t>طالبتي المجتهدة من خلال قراءة الصورة ما لأعمال التي يُستحبُّ القيامُ بِهَا بعدَ دُخُولِ المسجدِ وقبل إقامةِ الصلاةِ : </a:t>
            </a:r>
          </a:p>
        </p:txBody>
      </p:sp>
      <p:pic>
        <p:nvPicPr>
          <p:cNvPr id="4098" name="Picture 2" descr="صور إعجازية من القرآن الكريم">
            <a:extLst>
              <a:ext uri="{FF2B5EF4-FFF2-40B4-BE49-F238E27FC236}">
                <a16:creationId xmlns:a16="http://schemas.microsoft.com/office/drawing/2014/main" id="{B4218952-921D-3A50-991E-684AC246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51" y="2831783"/>
            <a:ext cx="3982720" cy="30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استغفار إلكترونية اونلاين - istighfar">
            <a:extLst>
              <a:ext uri="{FF2B5EF4-FFF2-40B4-BE49-F238E27FC236}">
                <a16:creationId xmlns:a16="http://schemas.microsoft.com/office/drawing/2014/main" id="{E6DE3FB1-D258-134D-74D5-F04E2DF9A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1C2C0B-1CEE-78ED-6A14-E7521CB2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49" y="2288858"/>
            <a:ext cx="3563302" cy="3563302"/>
          </a:xfrm>
          <a:prstGeom prst="rect">
            <a:avLst/>
          </a:prstGeom>
        </p:spPr>
      </p:pic>
      <p:sp>
        <p:nvSpPr>
          <p:cNvPr id="6" name="AutoShape 6" descr="رجل يصلي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E4857A8A-6BF7-9B56-9A4E-DEABFEDC89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6679005-0FBE-5FE5-B0A9-80A345E75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222" y="2562701"/>
            <a:ext cx="3025458" cy="30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88BDAC-1C34-DC62-7625-C3E46F3C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205"/>
            <a:ext cx="11734800" cy="1687195"/>
          </a:xfrm>
        </p:spPr>
        <p:txBody>
          <a:bodyPr/>
          <a:lstStyle/>
          <a:p>
            <a:pPr algn="ctr"/>
            <a:r>
              <a:rPr lang="ar-SA" dirty="0"/>
              <a:t>الأعمال التي يُستحبُّ القيامُ بِهَا بعدَ دُخُولِ المسجدِ وقبل إقامةِ الصلاةِ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90ADC9-E896-3496-51C0-EC5839BA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065"/>
            <a:ext cx="10515600" cy="3335655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الصلاةُ ركعتين ( تحية المسجد ) .</a:t>
            </a:r>
          </a:p>
          <a:p>
            <a:r>
              <a:rPr lang="ar-SA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قراءة القرآن الكريم .</a:t>
            </a:r>
          </a:p>
          <a:p>
            <a:r>
              <a:rPr lang="ar-SA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ذكر اللهِ عز وجل و الدعاءُ . </a:t>
            </a:r>
          </a:p>
        </p:txBody>
      </p:sp>
    </p:spTree>
    <p:extLst>
      <p:ext uri="{BB962C8B-B14F-4D97-AF65-F5344CB8AC3E}">
        <p14:creationId xmlns:p14="http://schemas.microsoft.com/office/powerpoint/2010/main" val="93004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C2275A-DAED-46D5-14C8-418AB794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42875"/>
            <a:ext cx="10515600" cy="2174875"/>
          </a:xfrm>
        </p:spPr>
        <p:txBody>
          <a:bodyPr/>
          <a:lstStyle/>
          <a:p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المحافظـة على نظافـة المسجدِ ورائحتهِ: </a:t>
            </a:r>
            <a:br>
              <a:rPr lang="ar-SA" dirty="0"/>
            </a:br>
            <a:r>
              <a:rPr lang="ar-SA" dirty="0"/>
              <a:t>ما رأيــك في السلوكيات التاليـة داخل المسجد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AE0569-A73D-C5EE-1979-1C4713BE3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0" y="1788159"/>
            <a:ext cx="8051800" cy="863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>
                <a:solidFill>
                  <a:srgbClr val="C00000"/>
                </a:solidFill>
              </a:rPr>
              <a:t>1- إلقاء أوراق أو مناديـل أو أكواب مــاء .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BE8C0C0-E8C4-D072-FE80-BB2B9C159E01}"/>
              </a:ext>
            </a:extLst>
          </p:cNvPr>
          <p:cNvSpPr txBox="1">
            <a:spLocks/>
          </p:cNvSpPr>
          <p:nvPr/>
        </p:nvSpPr>
        <p:spPr>
          <a:xfrm>
            <a:off x="2255520" y="3627119"/>
            <a:ext cx="8051800" cy="8636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>
                <a:solidFill>
                  <a:srgbClr val="C00000"/>
                </a:solidFill>
              </a:rPr>
              <a:t>2- البصقُ على أرضِ المسجد.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C34D348B-21A4-9677-FDA3-FF5983A10EEC}"/>
              </a:ext>
            </a:extLst>
          </p:cNvPr>
          <p:cNvSpPr txBox="1">
            <a:spLocks/>
          </p:cNvSpPr>
          <p:nvPr/>
        </p:nvSpPr>
        <p:spPr>
          <a:xfrm>
            <a:off x="2255520" y="5161279"/>
            <a:ext cx="8051800" cy="863601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>
                <a:solidFill>
                  <a:srgbClr val="C00000"/>
                </a:solidFill>
              </a:rPr>
              <a:t>3- حُضُور بعض المصليــن بملابس </a:t>
            </a:r>
            <a:r>
              <a:rPr lang="ar-SA" sz="4400" dirty="0" err="1">
                <a:solidFill>
                  <a:srgbClr val="C00000"/>
                </a:solidFill>
              </a:rPr>
              <a:t>متسخه</a:t>
            </a:r>
            <a:r>
              <a:rPr lang="ar-SA" sz="4400" dirty="0">
                <a:solidFill>
                  <a:srgbClr val="C00000"/>
                </a:solidFill>
              </a:rPr>
              <a:t>  .</a:t>
            </a:r>
          </a:p>
        </p:txBody>
      </p:sp>
      <p:pic>
        <p:nvPicPr>
          <p:cNvPr id="6" name="Picture 2" descr="Idea - Free technology icons">
            <a:extLst>
              <a:ext uri="{FF2B5EF4-FFF2-40B4-BE49-F238E27FC236}">
                <a16:creationId xmlns:a16="http://schemas.microsoft.com/office/drawing/2014/main" id="{B0F2C68A-3B4B-FD0C-6BA2-5F3D1435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20" y="0"/>
            <a:ext cx="225552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C2EFD3A-51E4-2771-2C21-0C23D2B3BB69}"/>
              </a:ext>
            </a:extLst>
          </p:cNvPr>
          <p:cNvSpPr txBox="1"/>
          <p:nvPr/>
        </p:nvSpPr>
        <p:spPr>
          <a:xfrm>
            <a:off x="2070100" y="2468750"/>
            <a:ext cx="872744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1"/>
                </a:solidFill>
              </a:rPr>
              <a:t>سلوك خاطئ , ويجب تنبيه الشخص المخطئ و إرشاده للفعل الصحيح بوضع النفايات في مكانها المخصص.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0C3A170-3472-A328-1FAB-D57EB0FA2E96}"/>
              </a:ext>
            </a:extLst>
          </p:cNvPr>
          <p:cNvSpPr txBox="1"/>
          <p:nvPr/>
        </p:nvSpPr>
        <p:spPr>
          <a:xfrm>
            <a:off x="1884680" y="4084061"/>
            <a:ext cx="872744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1"/>
                </a:solidFill>
              </a:rPr>
              <a:t>سلوك خاطئ , وفيـه عدم احترام للمسجد , و يجب تنبيه ن فعل ذلك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0B3C15C-D4B6-7177-AE6A-607130F290CF}"/>
              </a:ext>
            </a:extLst>
          </p:cNvPr>
          <p:cNvSpPr txBox="1"/>
          <p:nvPr/>
        </p:nvSpPr>
        <p:spPr>
          <a:xfrm>
            <a:off x="2255520" y="5658731"/>
            <a:ext cx="872744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1"/>
                </a:solidFill>
              </a:rPr>
              <a:t>سلوك خاطئ , علينا نصحهم بارتداء الملابس النظيفة و التزين عند الذهاب إلى المسجد كما أمرنا الله عزوجل .</a:t>
            </a:r>
          </a:p>
        </p:txBody>
      </p:sp>
    </p:spTree>
    <p:extLst>
      <p:ext uri="{BB962C8B-B14F-4D97-AF65-F5344CB8AC3E}">
        <p14:creationId xmlns:p14="http://schemas.microsoft.com/office/powerpoint/2010/main" val="35053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1440-C526-8C9B-65D0-1BFE7907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2D9B77-F1C8-5978-543F-E5AD4289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42875"/>
            <a:ext cx="10515600" cy="2174875"/>
          </a:xfrm>
        </p:spPr>
        <p:txBody>
          <a:bodyPr/>
          <a:lstStyle/>
          <a:p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المحافظـة على نظافـة المسجدِ ورائحتهِ: </a:t>
            </a:r>
            <a:br>
              <a:rPr lang="ar-SA" dirty="0"/>
            </a:br>
            <a:r>
              <a:rPr lang="ar-SA" dirty="0"/>
              <a:t>ما رأيــك في السلوكيات التاليـة داخل المسجد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E997C2-830B-BEFA-CCE4-4CD01DA1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60" y="2011678"/>
            <a:ext cx="10515600" cy="1280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>
                <a:solidFill>
                  <a:srgbClr val="C00000"/>
                </a:solidFill>
              </a:rPr>
              <a:t>4- انبعاث روائح كريهةٍ من جوارب بعضِ المُصلــين  .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4773ADA8-E421-CA55-7E7B-8C71A779EC92}"/>
              </a:ext>
            </a:extLst>
          </p:cNvPr>
          <p:cNvSpPr txBox="1">
            <a:spLocks/>
          </p:cNvSpPr>
          <p:nvPr/>
        </p:nvSpPr>
        <p:spPr>
          <a:xfrm>
            <a:off x="419100" y="4323080"/>
            <a:ext cx="11145520" cy="10058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>
                <a:solidFill>
                  <a:srgbClr val="C00000"/>
                </a:solidFill>
              </a:rPr>
              <a:t>5- تناول البصل أو الثومِ قبلَ الذهاب للصلاةِ في المسجد .</a:t>
            </a:r>
          </a:p>
        </p:txBody>
      </p:sp>
      <p:pic>
        <p:nvPicPr>
          <p:cNvPr id="1026" name="Picture 2" descr="Idea - Free technology icons">
            <a:extLst>
              <a:ext uri="{FF2B5EF4-FFF2-40B4-BE49-F238E27FC236}">
                <a16:creationId xmlns:a16="http://schemas.microsoft.com/office/drawing/2014/main" id="{066A0643-D28D-1B69-C24C-ACB8CCB4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20" y="0"/>
            <a:ext cx="225552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6A61E1C-1A1A-A762-DEF1-7C9EE6E959E2}"/>
              </a:ext>
            </a:extLst>
          </p:cNvPr>
          <p:cNvSpPr txBox="1"/>
          <p:nvPr/>
        </p:nvSpPr>
        <p:spPr>
          <a:xfrm>
            <a:off x="1473200" y="2899231"/>
            <a:ext cx="96901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1"/>
                </a:solidFill>
              </a:rPr>
              <a:t>سلوك خاطئ , و فيه أذيه للمصلين و الملائكة ’و يجب نصح من يفعل ذلك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73CF1E-FF21-0762-4105-80D0310A49B0}"/>
              </a:ext>
            </a:extLst>
          </p:cNvPr>
          <p:cNvSpPr txBox="1"/>
          <p:nvPr/>
        </p:nvSpPr>
        <p:spPr>
          <a:xfrm>
            <a:off x="967740" y="5103674"/>
            <a:ext cx="1070102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1"/>
                </a:solidFill>
              </a:rPr>
              <a:t>سلوك خاطئ , و فيه أذيه للمصلين و الملائكة , وقد نهى النبي صلى الله عليه وسلم عن هذا الفعل , فيجب تجنب آكل البصل و الثوم قبل الذهاب إلى المسجد .</a:t>
            </a:r>
          </a:p>
        </p:txBody>
      </p:sp>
    </p:spTree>
    <p:extLst>
      <p:ext uri="{BB962C8B-B14F-4D97-AF65-F5344CB8AC3E}">
        <p14:creationId xmlns:p14="http://schemas.microsoft.com/office/powerpoint/2010/main" val="14436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C3F3BA95-C417-5EA7-CC9A-FF52A72B00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5400000">
            <a:off x="299718" y="-299722"/>
            <a:ext cx="6858002" cy="745744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8AA7BAF-6A47-DC16-DCD3-30AFD000F2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12" t="9931" r="10355" b="9931"/>
          <a:stretch/>
        </p:blipFill>
        <p:spPr>
          <a:xfrm>
            <a:off x="5659120" y="-2"/>
            <a:ext cx="6532880" cy="69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0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F9694-8B6F-AEA0-09F9-7A218701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1706245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أربــطُ الدعاء بالصورة المناسبة له : </a:t>
            </a:r>
          </a:p>
        </p:txBody>
      </p:sp>
      <p:pic>
        <p:nvPicPr>
          <p:cNvPr id="2050" name="Picture 2" descr="آداب دخول المسجد والخروج منه - الدراسات الإسلامية 1 - ثالث ابتدائي - المنهج  السعودي">
            <a:extLst>
              <a:ext uri="{FF2B5EF4-FFF2-40B4-BE49-F238E27FC236}">
                <a16:creationId xmlns:a16="http://schemas.microsoft.com/office/drawing/2014/main" id="{B228EA5B-D047-A111-7CA2-F2A384B7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t="16593" r="10177" b="60148"/>
          <a:stretch/>
        </p:blipFill>
        <p:spPr bwMode="auto">
          <a:xfrm>
            <a:off x="1785604" y="3149600"/>
            <a:ext cx="8620792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EC51D5A2-CF32-5BDE-1C3B-8AB047204F48}"/>
              </a:ext>
            </a:extLst>
          </p:cNvPr>
          <p:cNvSpPr txBox="1">
            <a:spLocks/>
          </p:cNvSpPr>
          <p:nvPr/>
        </p:nvSpPr>
        <p:spPr>
          <a:xfrm>
            <a:off x="2522219" y="138296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37F60FB0-1BC1-07BE-EC57-B4C32A4D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 rot="10800000">
            <a:off x="2782485" y="1174579"/>
            <a:ext cx="6275336" cy="1386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57E8C12-9E75-F650-65D7-D737C6BDF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6184"/>
            <a:ext cx="2046104" cy="2046104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9A3B97C9-3147-15DE-FE31-000548804F1E}"/>
              </a:ext>
            </a:extLst>
          </p:cNvPr>
          <p:cNvCxnSpPr/>
          <p:nvPr/>
        </p:nvCxnSpPr>
        <p:spPr>
          <a:xfrm flipH="1">
            <a:off x="5323840" y="3992880"/>
            <a:ext cx="1534160" cy="1229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1BC0C44F-D517-8FE0-9E5F-8AB693CB0398}"/>
              </a:ext>
            </a:extLst>
          </p:cNvPr>
          <p:cNvCxnSpPr/>
          <p:nvPr/>
        </p:nvCxnSpPr>
        <p:spPr>
          <a:xfrm>
            <a:off x="5791200" y="3911600"/>
            <a:ext cx="1483360" cy="1473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1E3C-D4F5-D28F-84E2-042E9B872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F59F4E-C59F-2BE2-05AC-AD722766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730342"/>
            <a:ext cx="11927840" cy="3603658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/>
              <a:t>قال رسول الله </a:t>
            </a:r>
            <a:r>
              <a:rPr lang="ar-SA" sz="2200" dirty="0"/>
              <a:t>صلى الله عليه وسلم </a:t>
            </a:r>
            <a:r>
              <a:rPr lang="ar-SA" sz="6000" dirty="0"/>
              <a:t>: </a:t>
            </a:r>
            <a:r>
              <a:rPr lang="ar-SA" sz="5300" dirty="0">
                <a:solidFill>
                  <a:srgbClr val="0070C0"/>
                </a:solidFill>
              </a:rPr>
              <a:t>" إذا دخل أحدكم المسجد فليركع ركعتين قبل أن يجلس ".</a:t>
            </a:r>
            <a:br>
              <a:rPr lang="ar-SA" sz="5300" dirty="0">
                <a:solidFill>
                  <a:srgbClr val="0070C0"/>
                </a:solidFill>
              </a:rPr>
            </a:br>
            <a:r>
              <a:rPr lang="ar-SA" sz="5300" dirty="0"/>
              <a:t>1- أقرأ الحديث . </a:t>
            </a:r>
            <a:br>
              <a:rPr lang="ar-SA" sz="5300" dirty="0"/>
            </a:br>
            <a:r>
              <a:rPr lang="ar-SA" sz="5300" dirty="0"/>
              <a:t>2- أُسمي العمل الذي وردَ في الحديث ويؤدى في المسجد .</a:t>
            </a:r>
            <a:endParaRPr lang="ar-SA" sz="6000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0AEB5854-C263-2EC0-8EDD-87AAA6F569F7}"/>
              </a:ext>
            </a:extLst>
          </p:cNvPr>
          <p:cNvSpPr txBox="1">
            <a:spLocks/>
          </p:cNvSpPr>
          <p:nvPr/>
        </p:nvSpPr>
        <p:spPr>
          <a:xfrm>
            <a:off x="2522219" y="138296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DD91238F-4AE2-60A9-751B-B98B8760A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2782485" y="1174579"/>
            <a:ext cx="6275336" cy="1386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DDD92E8-3D02-4500-0DB4-375E5ECE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6184"/>
            <a:ext cx="2046104" cy="204610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BBD4741-2165-BC21-1EA1-9B07970B07E6}"/>
              </a:ext>
            </a:extLst>
          </p:cNvPr>
          <p:cNvSpPr txBox="1"/>
          <p:nvPr/>
        </p:nvSpPr>
        <p:spPr>
          <a:xfrm>
            <a:off x="2966720" y="5334000"/>
            <a:ext cx="635136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</a:rPr>
              <a:t>تحيــة المسجد </a:t>
            </a:r>
          </a:p>
        </p:txBody>
      </p:sp>
    </p:spTree>
    <p:extLst>
      <p:ext uri="{BB962C8B-B14F-4D97-AF65-F5344CB8AC3E}">
        <p14:creationId xmlns:p14="http://schemas.microsoft.com/office/powerpoint/2010/main" val="24032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BB949-3223-5535-AF7E-3691B9331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1FCB66-75BB-7472-8FAC-2345D722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990080"/>
            <a:ext cx="11450320" cy="1005840"/>
          </a:xfrm>
        </p:spPr>
        <p:txBody>
          <a:bodyPr>
            <a:noAutofit/>
          </a:bodyPr>
          <a:lstStyle/>
          <a:p>
            <a:pPr algn="ctr"/>
            <a:r>
              <a:rPr lang="ar-SA" sz="3200" dirty="0"/>
              <a:t>أضع إشارة </a:t>
            </a:r>
            <a:r>
              <a:rPr lang="ar-SA" sz="3200" dirty="0">
                <a:solidFill>
                  <a:srgbClr val="C00000"/>
                </a:solidFill>
              </a:rPr>
              <a:t>( صح ) </a:t>
            </a:r>
            <a:r>
              <a:rPr lang="ar-SA" sz="3200" dirty="0"/>
              <a:t>أمام السلوك الصحيح و إشارة </a:t>
            </a:r>
            <a:r>
              <a:rPr lang="ar-SA" sz="3200" dirty="0">
                <a:solidFill>
                  <a:schemeClr val="accent6"/>
                </a:solidFill>
              </a:rPr>
              <a:t>( خطأ) </a:t>
            </a:r>
            <a:r>
              <a:rPr lang="ar-SA" sz="3200" dirty="0"/>
              <a:t>أمام السلوك غير الصحيح .</a:t>
            </a:r>
            <a:endParaRPr lang="ar-SA" sz="3600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B0A346BE-981F-4330-3987-CFAA1B78D6AA}"/>
              </a:ext>
            </a:extLst>
          </p:cNvPr>
          <p:cNvSpPr txBox="1">
            <a:spLocks/>
          </p:cNvSpPr>
          <p:nvPr/>
        </p:nvSpPr>
        <p:spPr>
          <a:xfrm>
            <a:off x="3042749" y="138297"/>
            <a:ext cx="6275337" cy="79642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3D9678CB-44AF-9DBB-F038-554A2A40A8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090412" y="920747"/>
            <a:ext cx="6275336" cy="1386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4DECCFC-18BE-79C6-E63F-26ED5AC6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63761"/>
            <a:ext cx="2046104" cy="204610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250FEDE-2868-9F96-2082-A38E73B933F6}"/>
              </a:ext>
            </a:extLst>
          </p:cNvPr>
          <p:cNvSpPr txBox="1"/>
          <p:nvPr/>
        </p:nvSpPr>
        <p:spPr>
          <a:xfrm>
            <a:off x="4206240" y="1882343"/>
            <a:ext cx="7985760" cy="4975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/>
              <a:t>1- الصلاة بملابس متسخة . </a:t>
            </a:r>
          </a:p>
          <a:p>
            <a:pPr>
              <a:lnSpc>
                <a:spcPct val="150000"/>
              </a:lnSpc>
            </a:pPr>
            <a:r>
              <a:rPr lang="ar-SA" sz="3600" dirty="0"/>
              <a:t>2- دخول المسجد و الخروج منه بسكينةٍ ووقارٍ .</a:t>
            </a:r>
          </a:p>
          <a:p>
            <a:pPr>
              <a:lnSpc>
                <a:spcPct val="150000"/>
              </a:lnSpc>
            </a:pPr>
            <a:r>
              <a:rPr lang="ar-SA" sz="3600" dirty="0"/>
              <a:t>3- إزعاج المصليــن برفع الصوت .</a:t>
            </a:r>
          </a:p>
          <a:p>
            <a:pPr>
              <a:lnSpc>
                <a:spcPct val="150000"/>
              </a:lnSpc>
            </a:pPr>
            <a:r>
              <a:rPr lang="ar-SA" sz="3600" dirty="0"/>
              <a:t>4- لَعِبُ الأطفالِ في المسجد . </a:t>
            </a:r>
          </a:p>
          <a:p>
            <a:pPr>
              <a:lnSpc>
                <a:spcPct val="150000"/>
              </a:lnSpc>
            </a:pPr>
            <a:r>
              <a:rPr lang="ar-SA" sz="3600" dirty="0"/>
              <a:t>5- صبُّ الماءِ على فرشِ المسـجد . </a:t>
            </a:r>
          </a:p>
          <a:p>
            <a:pPr>
              <a:lnSpc>
                <a:spcPct val="150000"/>
              </a:lnSpc>
            </a:pPr>
            <a:r>
              <a:rPr lang="ar-SA" sz="3600" dirty="0"/>
              <a:t>6- وضعُ المصاحفِ في أماكنها المخصصةِ لها . </a:t>
            </a:r>
          </a:p>
        </p:txBody>
      </p:sp>
      <p:pic>
        <p:nvPicPr>
          <p:cNvPr id="8" name="رسم 7" descr="شارة علامة 1 مع تعبئة خالصة">
            <a:extLst>
              <a:ext uri="{FF2B5EF4-FFF2-40B4-BE49-F238E27FC236}">
                <a16:creationId xmlns:a16="http://schemas.microsoft.com/office/drawing/2014/main" id="{2CBA1499-E4D2-4333-EFD2-ACCCBE656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3080" y="3002280"/>
            <a:ext cx="574040" cy="574040"/>
          </a:xfrm>
          <a:prstGeom prst="rect">
            <a:avLst/>
          </a:prstGeom>
        </p:spPr>
      </p:pic>
      <p:pic>
        <p:nvPicPr>
          <p:cNvPr id="9" name="رسم 8" descr="شارة علامة 1 مع تعبئة خالصة">
            <a:extLst>
              <a:ext uri="{FF2B5EF4-FFF2-40B4-BE49-F238E27FC236}">
                <a16:creationId xmlns:a16="http://schemas.microsoft.com/office/drawing/2014/main" id="{A9A436AB-B07F-E0A5-C61E-F4FFB63D7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5640" y="6283960"/>
            <a:ext cx="574040" cy="574040"/>
          </a:xfrm>
          <a:prstGeom prst="rect">
            <a:avLst/>
          </a:prstGeom>
        </p:spPr>
      </p:pic>
      <p:pic>
        <p:nvPicPr>
          <p:cNvPr id="11" name="رسم 10" descr="شارة الصليب مع تعبئة خالصة">
            <a:extLst>
              <a:ext uri="{FF2B5EF4-FFF2-40B4-BE49-F238E27FC236}">
                <a16:creationId xmlns:a16="http://schemas.microsoft.com/office/drawing/2014/main" id="{4E92511E-7E43-6FD3-8F3A-59412E57F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3000" y="2088562"/>
            <a:ext cx="574040" cy="574040"/>
          </a:xfrm>
          <a:prstGeom prst="rect">
            <a:avLst/>
          </a:prstGeom>
        </p:spPr>
      </p:pic>
      <p:pic>
        <p:nvPicPr>
          <p:cNvPr id="12" name="رسم 11" descr="شارة الصليب مع تعبئة خالصة">
            <a:extLst>
              <a:ext uri="{FF2B5EF4-FFF2-40B4-BE49-F238E27FC236}">
                <a16:creationId xmlns:a16="http://schemas.microsoft.com/office/drawing/2014/main" id="{265DE386-308A-F386-2A6A-6641AC2DE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8880" y="3714162"/>
            <a:ext cx="574040" cy="574040"/>
          </a:xfrm>
          <a:prstGeom prst="rect">
            <a:avLst/>
          </a:prstGeom>
        </p:spPr>
      </p:pic>
      <p:pic>
        <p:nvPicPr>
          <p:cNvPr id="13" name="رسم 12" descr="شارة الصليب مع تعبئة خالصة">
            <a:extLst>
              <a:ext uri="{FF2B5EF4-FFF2-40B4-BE49-F238E27FC236}">
                <a16:creationId xmlns:a16="http://schemas.microsoft.com/office/drawing/2014/main" id="{27DD9EFB-1750-C9AA-6C17-4B84FCA59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0120" y="4575061"/>
            <a:ext cx="574040" cy="574040"/>
          </a:xfrm>
          <a:prstGeom prst="rect">
            <a:avLst/>
          </a:prstGeom>
        </p:spPr>
      </p:pic>
      <p:pic>
        <p:nvPicPr>
          <p:cNvPr id="14" name="رسم 13" descr="شارة الصليب مع تعبئة خالصة">
            <a:extLst>
              <a:ext uri="{FF2B5EF4-FFF2-40B4-BE49-F238E27FC236}">
                <a16:creationId xmlns:a16="http://schemas.microsoft.com/office/drawing/2014/main" id="{5760F626-8DB3-F951-EE4B-B5D1F46A9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9680" y="5394376"/>
            <a:ext cx="574040" cy="5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لوحة القوانين الصفية - بنات اولاد">
            <a:extLst>
              <a:ext uri="{FF2B5EF4-FFF2-40B4-BE49-F238E27FC236}">
                <a16:creationId xmlns:a16="http://schemas.microsoft.com/office/drawing/2014/main" id="{4E8FB1EA-A927-F099-20E9-41703EB18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28242" r="3823" b="23676"/>
          <a:stretch/>
        </p:blipFill>
        <p:spPr bwMode="auto">
          <a:xfrm>
            <a:off x="0" y="1"/>
            <a:ext cx="63445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977F7FF-9A67-A9D3-4BB5-CD3B7E44585F}"/>
              </a:ext>
            </a:extLst>
          </p:cNvPr>
          <p:cNvSpPr txBox="1"/>
          <p:nvPr/>
        </p:nvSpPr>
        <p:spPr>
          <a:xfrm>
            <a:off x="7207656" y="4731991"/>
            <a:ext cx="498434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القوانيـــن الصفيــة </a:t>
            </a:r>
            <a:endParaRPr lang="ar-SY" sz="60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8D879ADD-878A-1E94-141C-E9DAF221AD94}"/>
              </a:ext>
            </a:extLst>
          </p:cNvPr>
          <p:cNvCxnSpPr>
            <a:cxnSpLocks/>
          </p:cNvCxnSpPr>
          <p:nvPr/>
        </p:nvCxnSpPr>
        <p:spPr>
          <a:xfrm rot="10800000">
            <a:off x="6344528" y="5253101"/>
            <a:ext cx="90667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FAAFC7B8-F1E5-713D-F33C-7AFE8912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>
            <a:off x="4389120" y="0"/>
            <a:ext cx="7802880" cy="15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567D836-5DE3-658F-2657-91AB08BD48C4}"/>
              </a:ext>
            </a:extLst>
          </p:cNvPr>
          <p:cNvSpPr txBox="1"/>
          <p:nvPr/>
        </p:nvSpPr>
        <p:spPr>
          <a:xfrm>
            <a:off x="3954003" y="244256"/>
            <a:ext cx="42839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الواجــب</a:t>
            </a:r>
            <a:endParaRPr lang="ar-SY" sz="80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FEDA69-9F0E-D19D-B500-707A6193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605" y="2520842"/>
            <a:ext cx="7799565" cy="40929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4D8749-40BF-AC89-CF51-184C12C5C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20"/>
            <a:ext cx="3272638" cy="32726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945D48-1C49-DCA2-4190-018B1CC954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4" y="3112167"/>
            <a:ext cx="2190446" cy="2190446"/>
          </a:xfrm>
          <a:prstGeom prst="rect">
            <a:avLst/>
          </a:prstGeom>
        </p:spPr>
      </p:pic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A4509E9A-20A0-C718-84FA-DE0A5AC07C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7279"/>
          <a:stretch>
            <a:fillRect/>
          </a:stretch>
        </p:blipFill>
        <p:spPr>
          <a:xfrm>
            <a:off x="3954003" y="1468683"/>
            <a:ext cx="4076992" cy="1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5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25C07135-2AE2-211D-4957-6DEEC1B9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-56270"/>
            <a:ext cx="12191980" cy="6914270"/>
          </a:xfrm>
          <a:prstGeom prst="rect">
            <a:avLst/>
          </a:prstGeom>
        </p:spPr>
      </p:pic>
      <p:pic>
        <p:nvPicPr>
          <p:cNvPr id="2" name="Picture 2" descr="استراتيجية شريط الذكريات التعليمية">
            <a:extLst>
              <a:ext uri="{FF2B5EF4-FFF2-40B4-BE49-F238E27FC236}">
                <a16:creationId xmlns:a16="http://schemas.microsoft.com/office/drawing/2014/main" id="{622ADA4D-B79D-FAC1-D52B-27129C6D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158261"/>
            <a:ext cx="11521440" cy="64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EAEB3EF-638F-15DA-DFF3-8A8DEB464A1D}"/>
              </a:ext>
            </a:extLst>
          </p:cNvPr>
          <p:cNvSpPr txBox="1"/>
          <p:nvPr/>
        </p:nvSpPr>
        <p:spPr>
          <a:xfrm>
            <a:off x="3237774" y="1111348"/>
            <a:ext cx="5430129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/>
              <a:t>طالبتي </a:t>
            </a:r>
            <a:r>
              <a:rPr lang="ar-SA" sz="8000" dirty="0" err="1"/>
              <a:t>أسترجعي</a:t>
            </a:r>
            <a:r>
              <a:rPr lang="ar-SA" sz="8000" dirty="0"/>
              <a:t> شريط ذكرياتك لدرسنا السابق. </a:t>
            </a:r>
            <a:r>
              <a:rPr lang="ar-S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214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EE72372-127D-1EFB-3186-F45C7F097556}"/>
              </a:ext>
            </a:extLst>
          </p:cNvPr>
          <p:cNvSpPr txBox="1"/>
          <p:nvPr/>
        </p:nvSpPr>
        <p:spPr>
          <a:xfrm>
            <a:off x="2914356" y="248737"/>
            <a:ext cx="618040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موضوع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الــــدرس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49D5261-E5FB-D88E-8D54-044ADD1AD500}"/>
              </a:ext>
            </a:extLst>
          </p:cNvPr>
          <p:cNvSpPr txBox="1">
            <a:spLocks/>
          </p:cNvSpPr>
          <p:nvPr/>
        </p:nvSpPr>
        <p:spPr>
          <a:xfrm>
            <a:off x="8736037" y="0"/>
            <a:ext cx="3455963" cy="2377440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 المادة :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فقـــه</a:t>
            </a:r>
          </a:p>
          <a:p>
            <a:pPr algn="r" rtl="0">
              <a:defRPr/>
            </a:pPr>
            <a:endParaRPr lang="ar-SA" sz="18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 :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  <a:endParaRPr lang="ar-SA" sz="1800" dirty="0">
              <a:solidFill>
                <a:schemeClr val="accent2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endParaRPr lang="ar-SA" sz="18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b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التاريخ:  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/ 5/ 1447 هـ</a:t>
            </a:r>
            <a:endParaRPr lang="ar-SA" sz="1800" dirty="0">
              <a:solidFill>
                <a:schemeClr val="accent2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4E0F1C-9F7D-3031-2633-DB0F084BEC04}"/>
              </a:ext>
            </a:extLst>
          </p:cNvPr>
          <p:cNvSpPr/>
          <p:nvPr/>
        </p:nvSpPr>
        <p:spPr>
          <a:xfrm>
            <a:off x="-91441" y="2805171"/>
            <a:ext cx="12192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آدَابُ دخ</a:t>
            </a:r>
            <a:r>
              <a:rPr lang="ar-SA" sz="9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ولِ المسجِد والخُرُوجِ مِنــــــــه.</a:t>
            </a:r>
            <a:endParaRPr lang="ar-SA" sz="88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F37FB626-539B-4E20-CFA2-D83A2BD7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5852159"/>
            <a:ext cx="12192000" cy="1048045"/>
          </a:xfrm>
          <a:prstGeom prst="rect">
            <a:avLst/>
          </a:prstGeom>
        </p:spPr>
      </p:pic>
      <p:sp>
        <p:nvSpPr>
          <p:cNvPr id="4" name="AutoShape 2" descr="صلاة الجماعة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F5B03704-0C70-3324-E9B9-1FFF8D29D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19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ABF5C49A-C56D-CFA0-B46E-C4A5DD203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279"/>
          <a:stretch>
            <a:fillRect/>
          </a:stretch>
        </p:blipFill>
        <p:spPr>
          <a:xfrm>
            <a:off x="0" y="0"/>
            <a:ext cx="12191980" cy="691427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97D31B-E815-BED4-1C3A-83113D0097EA}"/>
              </a:ext>
            </a:extLst>
          </p:cNvPr>
          <p:cNvSpPr txBox="1"/>
          <p:nvPr/>
        </p:nvSpPr>
        <p:spPr>
          <a:xfrm>
            <a:off x="4009292" y="226582"/>
            <a:ext cx="471736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التمهيـــــــــــــــد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8520BC-F991-E27B-E226-E9DD5A6EDB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470" t="22765" r="22330" b="24754"/>
          <a:stretch/>
        </p:blipFill>
        <p:spPr>
          <a:xfrm>
            <a:off x="690418" y="2579935"/>
            <a:ext cx="1585719" cy="1480787"/>
          </a:xfrm>
          <a:prstGeom prst="rect">
            <a:avLst/>
          </a:prstGeom>
        </p:spPr>
      </p:pic>
      <p:pic>
        <p:nvPicPr>
          <p:cNvPr id="3" name="آداب دخول المسجد">
            <a:hlinkClick r:id="" action="ppaction://media"/>
            <a:extLst>
              <a:ext uri="{FF2B5EF4-FFF2-40B4-BE49-F238E27FC236}">
                <a16:creationId xmlns:a16="http://schemas.microsoft.com/office/drawing/2014/main" id="{6BEACE2D-843A-0463-8FD3-78D0AF51FD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0960" y="1576602"/>
            <a:ext cx="9398000" cy="496824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715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4FB036-981A-609A-66F0-17DA21CB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95" y="2003541"/>
            <a:ext cx="11855862" cy="3433348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ar-SA" sz="6600" dirty="0">
                <a:solidFill>
                  <a:schemeClr val="accent2"/>
                </a:solidFill>
              </a:rPr>
              <a:t> </a:t>
            </a:r>
            <a:r>
              <a:rPr lang="ar-SA" sz="6000" dirty="0">
                <a:solidFill>
                  <a:schemeClr val="accent2"/>
                </a:solidFill>
              </a:rPr>
              <a:t>أن تذكر الطالبة آداب دخول المسجد والخروج منه .</a:t>
            </a:r>
            <a:endParaRPr lang="ar-SA" sz="6600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6600" dirty="0">
                <a:solidFill>
                  <a:schemeClr val="accent2"/>
                </a:solidFill>
              </a:rPr>
              <a:t> أن توضح الطالبة الأعمال التي يستحب القيام بها بعد دخول المسجد و قبــل إقامة المسجد.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F3DCFB-A5DE-3868-501A-3B3B2D87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74" y="-206299"/>
            <a:ext cx="3031946" cy="25556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387ED67-D5E3-42E8-9429-1C90F82CDCBD}"/>
              </a:ext>
            </a:extLst>
          </p:cNvPr>
          <p:cNvSpPr txBox="1"/>
          <p:nvPr/>
        </p:nvSpPr>
        <p:spPr>
          <a:xfrm>
            <a:off x="3896750" y="323319"/>
            <a:ext cx="5462953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6" name="Picture 3" descr="خلفيه متجهة للألوان المتطايرة">
            <a:extLst>
              <a:ext uri="{FF2B5EF4-FFF2-40B4-BE49-F238E27FC236}">
                <a16:creationId xmlns:a16="http://schemas.microsoft.com/office/drawing/2014/main" id="{99E72734-EA4B-96FE-C4B2-592FC97D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>
            <a:off x="0" y="5436889"/>
            <a:ext cx="12192000" cy="14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7619AF-99CF-D8FA-0C20-0F8CEF86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111759"/>
            <a:ext cx="4445000" cy="11385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dirty="0"/>
              <a:t>فَـضلُ المَسجِدِ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70C03D-9EA1-7C0E-C9F9-576E9089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2332037"/>
            <a:ext cx="11226800" cy="16033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6000" dirty="0"/>
              <a:t>عن أبي هريرة </a:t>
            </a:r>
            <a:r>
              <a:rPr lang="ar-SA" sz="3200" dirty="0"/>
              <a:t>رضي الله عنه</a:t>
            </a:r>
            <a:r>
              <a:rPr lang="ar-SA" sz="6000" dirty="0"/>
              <a:t> أن النبي </a:t>
            </a:r>
            <a:r>
              <a:rPr lang="ar-SA" sz="3200" dirty="0"/>
              <a:t>صلى الله عليه وسلم </a:t>
            </a:r>
            <a:r>
              <a:rPr lang="ar-SA" sz="6000" dirty="0"/>
              <a:t>قال :</a:t>
            </a:r>
          </a:p>
          <a:p>
            <a:pPr marL="0" indent="0" algn="ctr">
              <a:buNone/>
            </a:pPr>
            <a:r>
              <a:rPr lang="ar-SA" sz="6000" dirty="0"/>
              <a:t> </a:t>
            </a:r>
            <a:r>
              <a:rPr lang="ar-SA" sz="6000" dirty="0">
                <a:solidFill>
                  <a:srgbClr val="00B0F0"/>
                </a:solidFill>
              </a:rPr>
              <a:t>" أحب البلاد إلى الله تعالى مساجدها " </a:t>
            </a:r>
          </a:p>
        </p:txBody>
      </p:sp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B1A0C1B4-1E22-C83A-12E1-4B7EB005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6748780" y="982472"/>
            <a:ext cx="1310640" cy="19907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82235C-32D9-C2CE-CBE5-6EA9322A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33" t="13133" r="5333" b="15084"/>
          <a:stretch/>
        </p:blipFill>
        <p:spPr>
          <a:xfrm>
            <a:off x="132080" y="4223441"/>
            <a:ext cx="3131820" cy="26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E8B1A-7E42-A27A-0BE5-B65F138A9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F940B1-907C-7208-77D1-08EB30A9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280" y="162559"/>
            <a:ext cx="7645401" cy="11385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dirty="0"/>
              <a:t>آدابُ الدخولِ إلى المسجدِ و الخروجِ منه 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4E3D49-0D09-9072-65C5-A480EB4C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720" y="1905317"/>
            <a:ext cx="11226800" cy="949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/>
              <a:t>بأي القدمين يبدأ هذا الشاب عند دخول المسجد ؟</a:t>
            </a:r>
          </a:p>
        </p:txBody>
      </p:sp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123AD9C0-33F5-01A2-1341-DE82FB3717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3558540" y="944880"/>
            <a:ext cx="1310640" cy="28511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C930D29-A5D8-6A47-608D-6E721F6D3F19}"/>
              </a:ext>
            </a:extLst>
          </p:cNvPr>
          <p:cNvSpPr txBox="1"/>
          <p:nvPr/>
        </p:nvSpPr>
        <p:spPr>
          <a:xfrm>
            <a:off x="2524761" y="2760842"/>
            <a:ext cx="951992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Tx/>
              <a:buChar char="-"/>
            </a:pPr>
            <a:r>
              <a:rPr lang="ar-SA" sz="4400" dirty="0">
                <a:solidFill>
                  <a:srgbClr val="C00000"/>
                </a:solidFill>
              </a:rPr>
              <a:t>يـبدأ عند دخول المسجد بقدمهِ </a:t>
            </a:r>
          </a:p>
          <a:p>
            <a:pPr marL="571500" indent="-571500">
              <a:buFontTx/>
              <a:buChar char="-"/>
            </a:pPr>
            <a:r>
              <a:rPr lang="ar-SA" sz="4400" dirty="0">
                <a:solidFill>
                  <a:srgbClr val="C00000"/>
                </a:solidFill>
              </a:rPr>
              <a:t>و يقول :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615FA31-7224-A406-0151-1BD44E1E19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75" t="39833" r="67019" b="37714"/>
          <a:stretch/>
        </p:blipFill>
        <p:spPr>
          <a:xfrm>
            <a:off x="0" y="2854960"/>
            <a:ext cx="2611120" cy="399745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B825A1C-7B3D-8793-6B4B-CF7801B4CB43}"/>
              </a:ext>
            </a:extLst>
          </p:cNvPr>
          <p:cNvSpPr txBox="1"/>
          <p:nvPr/>
        </p:nvSpPr>
        <p:spPr>
          <a:xfrm>
            <a:off x="3474720" y="2761734"/>
            <a:ext cx="26924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اليميـــــــن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4F525E-1B59-E27A-FA36-6F28E54BF2C1}"/>
              </a:ext>
            </a:extLst>
          </p:cNvPr>
          <p:cNvSpPr txBox="1"/>
          <p:nvPr/>
        </p:nvSpPr>
        <p:spPr>
          <a:xfrm>
            <a:off x="6339840" y="4375743"/>
            <a:ext cx="5511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اللهم افتح لي أبواب رحمتك </a:t>
            </a:r>
          </a:p>
        </p:txBody>
      </p:sp>
    </p:spTree>
    <p:extLst>
      <p:ext uri="{BB962C8B-B14F-4D97-AF65-F5344CB8AC3E}">
        <p14:creationId xmlns:p14="http://schemas.microsoft.com/office/powerpoint/2010/main" val="20072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7F2A9-9A19-00E0-AB74-9E0EB3B1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D26E7-F590-55CC-A72D-3EDC93D0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280" y="162559"/>
            <a:ext cx="7645401" cy="11385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dirty="0"/>
              <a:t>آدابُ الدخولِ إلى المسجدِ و الخروجِ منه 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E489E1-F8A2-FB90-CF22-3A53F8F4A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720" y="1905317"/>
            <a:ext cx="11226800" cy="949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/>
              <a:t>بأي القدمين يبدأ هذا الشاب عند الخروج المسجد ؟</a:t>
            </a:r>
          </a:p>
        </p:txBody>
      </p:sp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AF3B166C-6253-8B34-39EF-2F202C5A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3558540" y="944880"/>
            <a:ext cx="1310640" cy="28511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6C2CDE6-36C9-B796-98B6-7222BD0C99EE}"/>
              </a:ext>
            </a:extLst>
          </p:cNvPr>
          <p:cNvSpPr txBox="1"/>
          <p:nvPr/>
        </p:nvSpPr>
        <p:spPr>
          <a:xfrm>
            <a:off x="2524761" y="2760842"/>
            <a:ext cx="951992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Tx/>
              <a:buChar char="-"/>
            </a:pPr>
            <a:r>
              <a:rPr lang="ar-SA" sz="4400" dirty="0">
                <a:solidFill>
                  <a:srgbClr val="C00000"/>
                </a:solidFill>
              </a:rPr>
              <a:t>يـبدأ عند الخروج المسجد بقدمهِ </a:t>
            </a:r>
          </a:p>
          <a:p>
            <a:pPr marL="571500" indent="-571500">
              <a:buFontTx/>
              <a:buChar char="-"/>
            </a:pPr>
            <a:r>
              <a:rPr lang="ar-SA" sz="4400" dirty="0">
                <a:solidFill>
                  <a:srgbClr val="C00000"/>
                </a:solidFill>
              </a:rPr>
              <a:t>و يقول 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5BBC72-3BE8-5DCE-E8F3-0B44F35E81A9}"/>
              </a:ext>
            </a:extLst>
          </p:cNvPr>
          <p:cNvSpPr txBox="1"/>
          <p:nvPr/>
        </p:nvSpPr>
        <p:spPr>
          <a:xfrm>
            <a:off x="2867660" y="2776657"/>
            <a:ext cx="26924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اليسار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167755D-B6CF-ED59-D83C-1526DE58710E}"/>
              </a:ext>
            </a:extLst>
          </p:cNvPr>
          <p:cNvSpPr txBox="1"/>
          <p:nvPr/>
        </p:nvSpPr>
        <p:spPr>
          <a:xfrm>
            <a:off x="6339840" y="4375743"/>
            <a:ext cx="5511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اللهم إني أسألك من فضلك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8EDEDA4-F9EB-B139-2EB9-63F9D57F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43" t="61912" r="66829" b="16640"/>
          <a:stretch/>
        </p:blipFill>
        <p:spPr>
          <a:xfrm>
            <a:off x="139701" y="3293515"/>
            <a:ext cx="2385060" cy="35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589</Words>
  <Application>Microsoft Office PowerPoint</Application>
  <PresentationFormat>شاشة عريضة</PresentationFormat>
  <Paragraphs>66</Paragraphs>
  <Slides>20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 Light</vt:lpstr>
      <vt:lpstr>JF Flat</vt:lpstr>
      <vt:lpstr>Wingdings</vt:lpstr>
      <vt:lpstr>نسق Office</vt:lpstr>
      <vt:lpstr>السلام عليكم ورحمة الله وبركاته  أهلاً وسهلاً بكم طالباتي العزيزات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فَـضلُ المَسجِدِ </vt:lpstr>
      <vt:lpstr>آدابُ الدخولِ إلى المسجدِ و الخروجِ منه  </vt:lpstr>
      <vt:lpstr>آدابُ الدخولِ إلى المسجدِ و الخروجِ منه  </vt:lpstr>
      <vt:lpstr>الهدوءُ فِي المسجدِ </vt:lpstr>
      <vt:lpstr>دخل مهندٌ المسجد مع والده قبل إقامة الصلاة , فصلى مع  والده ركعتيـن ( تحية المسجد ) , ثم سأل والدهُ , متى ستقام الصلاةُ يا والدي ؟ : بعد عشرِ دقائق يا بني .  لو كنت مكان مهند , ماذا ستفعل خلال هذه العشر دقائق ؟ اِخَتر الإجابة المناسبة مما يلي :  </vt:lpstr>
      <vt:lpstr>طالبتي المجتهدة من خلال قراءة الصورة ما لأعمال التي يُستحبُّ القيامُ بِهَا بعدَ دُخُولِ المسجدِ وقبل إقامةِ الصلاةِ : </vt:lpstr>
      <vt:lpstr>الأعمال التي يُستحبُّ القيامُ بِهَا بعدَ دُخُولِ المسجدِ وقبل إقامةِ الصلاةِ : </vt:lpstr>
      <vt:lpstr>المحافظـة على نظافـة المسجدِ ورائحتهِ:  ما رأيــك في السلوكيات التاليـة داخل المسجد ؟ </vt:lpstr>
      <vt:lpstr>المحافظـة على نظافـة المسجدِ ورائحتهِ:  ما رأيــك في السلوكيات التاليـة داخل المسجد ؟ </vt:lpstr>
      <vt:lpstr>عرض تقديمي في PowerPoint</vt:lpstr>
      <vt:lpstr>أربــطُ الدعاء بالصورة المناسبة له : </vt:lpstr>
      <vt:lpstr>قال رسول الله صلى الله عليه وسلم : " إذا دخل أحدكم المسجد فليركع ركعتين قبل أن يجلس ". 1- أقرأ الحديث .  2- أُسمي العمل الذي وردَ في الحديث ويؤدى في المسجد .</vt:lpstr>
      <vt:lpstr>أضع إشارة ( صح ) أمام السلوك الصحيح و إشارة ( خطأ) أمام السلوك غير الصحيح .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 أهلاً وسهلاً بكم طالباتي العزيزات </dc:title>
  <dc:creator>Abdulmohsen Algharbi</dc:creator>
  <cp:lastModifiedBy>خلود الغربي</cp:lastModifiedBy>
  <cp:revision>13</cp:revision>
  <dcterms:created xsi:type="dcterms:W3CDTF">2025-10-27T21:28:55Z</dcterms:created>
  <dcterms:modified xsi:type="dcterms:W3CDTF">2025-10-28T19:33:25Z</dcterms:modified>
</cp:coreProperties>
</file>