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82" r:id="rId4"/>
    <p:sldId id="279" r:id="rId5"/>
    <p:sldId id="280" r:id="rId6"/>
    <p:sldId id="281" r:id="rId7"/>
    <p:sldId id="286" r:id="rId8"/>
    <p:sldId id="285" r:id="rId9"/>
    <p:sldId id="296" r:id="rId10"/>
    <p:sldId id="297" r:id="rId11"/>
    <p:sldId id="298" r:id="rId12"/>
    <p:sldId id="292" r:id="rId13"/>
    <p:sldId id="293" r:id="rId14"/>
    <p:sldId id="294" r:id="rId15"/>
    <p:sldId id="295" r:id="rId16"/>
    <p:sldId id="284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B5EC5B-F288-2E8A-0F97-C04AEB423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D2DFAE-C179-6131-6C3C-CC7C02140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48B670-801A-5E42-C5D7-AD9EE1A0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0BCD26-5E4E-2C9C-50CA-09AED597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D690DD-ED15-875F-F799-9CBE9FCD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76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BA86FD-4713-3E9D-D9F7-CD6C2CD1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919E75-5343-2424-EC05-A75919405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03488C-8F3A-ECE4-15B9-E7BF515C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1E40CC-5D53-F076-AD4B-F0D93222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7B8AE3-40FE-4FF5-BA99-B634D573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613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C411C58-2D7D-816D-ED72-DCC81F055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FAEEB7-375E-84BB-5916-C24AD574B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67ED5D-A034-F4DD-9F3B-CDAE97BA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C79798-1FE5-35C5-1B3F-7B59F927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F20546-C721-080E-9F4F-13D5B5F5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28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صورة 7">
            <a:extLst>
              <a:ext uri="{FF2B5EF4-FFF2-40B4-BE49-F238E27FC236}">
                <a16:creationId xmlns:a16="http://schemas.microsoft.com/office/drawing/2014/main" id="{5A1B9D32-BB2A-40BA-9803-616277E121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75088" cy="6858000"/>
          </a:xfrm>
          <a:prstGeom prst="rect">
            <a:avLst/>
          </a:prstGeom>
        </p:spPr>
        <p:txBody>
          <a:bodyPr/>
          <a:lstStyle/>
          <a:p>
            <a:endParaRPr lang="ar-SY"/>
          </a:p>
        </p:txBody>
      </p:sp>
      <p:pic>
        <p:nvPicPr>
          <p:cNvPr id="9" name="صورة 8">
            <a:hlinkClick r:id="rId2" action="ppaction://hlinksldjump"/>
            <a:extLst>
              <a:ext uri="{FF2B5EF4-FFF2-40B4-BE49-F238E27FC236}">
                <a16:creationId xmlns:a16="http://schemas.microsoft.com/office/drawing/2014/main" id="{2FBADAF7-AFD3-4703-A00E-125E8DAB1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" y="6259439"/>
            <a:ext cx="598561" cy="5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7AD332-28C4-839B-1311-E9507099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867835-75F1-E892-B1D9-BF121CCC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903365-A07D-AD6F-958F-34024EE0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3F5BA7-E929-831F-AB60-1A41EA7C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21184E-97D7-1577-0310-A43D2F0F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2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38752D-C530-8409-8073-1455F265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4EC7C6-1C9A-16C7-0FC5-341A59F1B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C2C531-B169-8698-4D00-C9618A89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304227-6EE5-6876-2F51-03A03934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A15776-0D29-1999-3007-00B3F9F0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333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67F9F7-9B68-B9A4-F47F-6E6DCD6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D29458-5220-2886-6893-CB32889BF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2B31676-3FF5-6F58-F1EC-DCE0E892E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219789-5A81-16F2-4B9B-1DF6CE6D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A4B2CB-3DF9-95CB-6640-44C7A138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A96C26-40ED-7750-E12C-4B2FF79E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61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321438-9366-AF78-77BC-9BC94378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5289E9-6FDD-E165-8368-A522185D2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E5F09E6-76AB-2A5B-61C3-CFB7CCE48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4476936-0D26-3F65-4E09-14BA418E8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07621F5-73A0-41B8-1DAC-4033F1D15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8738AA9-EF34-9488-6A3C-65292970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CA29739-7104-528B-A398-1982A304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15A3A23-7CB4-7C14-71B6-50520EDB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7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2F83CB-470C-A421-69BA-E95353E3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1EFAB0E-33A7-C4F2-1C3F-95894462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3244B7C-F887-2340-061C-7ECCB92F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20F0135-2D86-493E-AA81-B0F8CCEE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26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A6CB67C-0D96-AE34-D4D9-F2783D14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BF60739-3710-4C56-22D9-F306B746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2EDBFB-1B19-79BB-2155-241DBC26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03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FE8A5A-F1C3-F5C1-448F-E0FBA2AC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EAFD77-C812-78D1-5EE3-61C9D318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B49616-9EF8-539D-61AC-2B6A666AA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AFF652-4CA5-DB4A-CAFB-5C72FBBC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8BE5FC5-DBB5-5DB4-5C96-41DCD520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277AA4-7FEC-343C-1D18-E0CC876F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8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9AF1B5-62F1-CE4C-D3CA-513FB1D1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7937794-3DE0-0E1D-6D9F-145355BE0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74393C-2299-BF98-3788-8BACEACC9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DD1B766-9C3D-C3A2-E6AC-71C99B15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38E5CF-57DE-8EA4-460E-1A910DF4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2C6DC0-5159-896B-E5FC-B32125BC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87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3E4DE8-FF67-E3B1-B204-570F5C22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1C17E4-7EBE-694D-96F8-198D28DA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3276BD-C375-8A0C-FF9D-011AF749A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0C39-C2D7-4EFA-8CA5-53E66D5DF4EC}" type="datetimeFigureOut">
              <a:rPr lang="ar-SA" smtClean="0"/>
              <a:t>27/03/47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8996B6-F651-E473-2CCE-CA33D5782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FD1337-C273-2D29-278B-C63B17D90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C269-49B4-495D-9155-70412BE539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1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خلفيه متجهة للألوان المتطايرة">
            <a:extLst>
              <a:ext uri="{FF2B5EF4-FFF2-40B4-BE49-F238E27FC236}">
                <a16:creationId xmlns:a16="http://schemas.microsoft.com/office/drawing/2014/main" id="{2FC6A825-2E02-5FB8-12CA-ADF49D395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88678"/>
            <a:ext cx="12191980" cy="5190968"/>
          </a:xfrm>
          <a:prstGeom prst="rect">
            <a:avLst/>
          </a:prstGeom>
        </p:spPr>
      </p:pic>
      <p:sp>
        <p:nvSpPr>
          <p:cNvPr id="5" name="مربع نص 11">
            <a:extLst>
              <a:ext uri="{FF2B5EF4-FFF2-40B4-BE49-F238E27FC236}">
                <a16:creationId xmlns:a16="http://schemas.microsoft.com/office/drawing/2014/main" id="{1427718A-A33D-4B9A-93F2-F1EDE0D698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2542" y="5415088"/>
            <a:ext cx="6471013" cy="1311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السلام عليكم ورحمة الله وبركاته </a:t>
            </a:r>
            <a:b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</a:br>
            <a:r>
              <a:rPr lang="ar-SY" sz="4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أهلاً وسهلاً بكم طالباتي العزيزات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4486E7-F8B9-7763-8DBD-890218E68897}"/>
              </a:ext>
            </a:extLst>
          </p:cNvPr>
          <p:cNvSpPr txBox="1"/>
          <p:nvPr/>
        </p:nvSpPr>
        <p:spPr>
          <a:xfrm>
            <a:off x="7437121" y="5685931"/>
            <a:ext cx="46423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الأستاذة : خلود العتيبي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01BF772-E25F-56E9-26ED-7C7AB18C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31" y="-88678"/>
            <a:ext cx="2446568" cy="1631045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7E6DA4F-F548-B93A-D705-1F2C04E1CD0B}"/>
              </a:ext>
            </a:extLst>
          </p:cNvPr>
          <p:cNvCxnSpPr/>
          <p:nvPr/>
        </p:nvCxnSpPr>
        <p:spPr>
          <a:xfrm>
            <a:off x="6935372" y="5415088"/>
            <a:ext cx="0" cy="131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15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7C56EC-E2D9-D3BE-CACC-51541D2F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6" y="182880"/>
            <a:ext cx="11901267" cy="2644726"/>
          </a:xfrm>
        </p:spPr>
        <p:txBody>
          <a:bodyPr>
            <a:normAutofit fontScale="90000"/>
          </a:bodyPr>
          <a:lstStyle/>
          <a:p>
            <a:pPr algn="ctr"/>
            <a:r>
              <a:rPr lang="ar-SA" sz="5400" dirty="0"/>
              <a:t>بالَ أعرابيٌ في المسجدِ فزجرةُ الناسُ فقالَ رسُولُ اللهِ </a:t>
            </a:r>
            <a:r>
              <a:rPr lang="ar-SA" sz="2000" dirty="0"/>
              <a:t>صلى الله عليه وسلم </a:t>
            </a:r>
            <a:r>
              <a:rPr lang="ar-SA" sz="5400" dirty="0"/>
              <a:t>: </a:t>
            </a:r>
            <a:r>
              <a:rPr lang="ar-SA" sz="5400" dirty="0">
                <a:solidFill>
                  <a:schemeClr val="accent1">
                    <a:lumMod val="75000"/>
                  </a:schemeClr>
                </a:solidFill>
              </a:rPr>
              <a:t>" دعوه " </a:t>
            </a:r>
            <a:r>
              <a:rPr lang="ar-SA" sz="5400" dirty="0"/>
              <a:t>فلما فَرغَ مِن بولِهِ طلب النبي </a:t>
            </a:r>
            <a:r>
              <a:rPr lang="ar-SA" sz="2000" dirty="0"/>
              <a:t>صلى الله عليه وسلم</a:t>
            </a:r>
            <a:r>
              <a:rPr lang="ar-SA" sz="5400" dirty="0"/>
              <a:t> ماءً فصُب على البولِ , وقال للأعرابي : </a:t>
            </a:r>
            <a:r>
              <a:rPr lang="ar-SA" sz="5400" dirty="0">
                <a:solidFill>
                  <a:schemeClr val="accent1">
                    <a:lumMod val="75000"/>
                  </a:schemeClr>
                </a:solidFill>
              </a:rPr>
              <a:t>" إِن هذه المساجد لا تصلح لشيءٍ من ها البول و القذرِ "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81BC3B-B0DA-5991-F3BF-E81449DF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67" y="2827606"/>
            <a:ext cx="12046634" cy="4030393"/>
          </a:xfrm>
        </p:spPr>
        <p:txBody>
          <a:bodyPr>
            <a:normAutofit/>
          </a:bodyPr>
          <a:lstStyle/>
          <a:p>
            <a:r>
              <a:rPr lang="ar-SA" sz="4000" dirty="0"/>
              <a:t>ما لخطأ الذي وقع فيه الأعرابي ؟ </a:t>
            </a:r>
          </a:p>
          <a:p>
            <a:pPr marL="0" indent="0">
              <a:buNone/>
            </a:pPr>
            <a:endParaRPr lang="ar-SA" sz="4000" dirty="0"/>
          </a:p>
          <a:p>
            <a:r>
              <a:rPr lang="ar-SA" sz="4000" dirty="0"/>
              <a:t>بِمَ طهرَ النبي صلى الله عليه وسلم المسجد ؟</a:t>
            </a:r>
          </a:p>
          <a:p>
            <a:r>
              <a:rPr lang="ar-SA" sz="4000" dirty="0"/>
              <a:t>أتحدث بأسلوبي عن رفقِ النبي صلى الله عليه وسلم مع المُخطئ ؟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EF3344F-C2AF-375C-08CA-4A68610E77CE}"/>
              </a:ext>
            </a:extLst>
          </p:cNvPr>
          <p:cNvSpPr txBox="1"/>
          <p:nvPr/>
        </p:nvSpPr>
        <p:spPr>
          <a:xfrm>
            <a:off x="1941342" y="2823325"/>
            <a:ext cx="312302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00000"/>
                </a:solidFill>
              </a:rPr>
              <a:t>بال في المسجد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4A218E9-8E19-1018-8B50-737AB4D1E5E3}"/>
              </a:ext>
            </a:extLst>
          </p:cNvPr>
          <p:cNvSpPr txBox="1"/>
          <p:nvPr/>
        </p:nvSpPr>
        <p:spPr>
          <a:xfrm>
            <a:off x="1941342" y="4073361"/>
            <a:ext cx="244777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00000"/>
                </a:solidFill>
              </a:rPr>
              <a:t>بالماءِ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7BDA932-376B-415E-3D1E-41382BBDB99E}"/>
              </a:ext>
            </a:extLst>
          </p:cNvPr>
          <p:cNvSpPr txBox="1"/>
          <p:nvPr/>
        </p:nvSpPr>
        <p:spPr>
          <a:xfrm>
            <a:off x="411482" y="5597902"/>
            <a:ext cx="115144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</a:rPr>
              <a:t>لم يزجر النبي صلى الله عليه وسلم الأعرابي عندما أخطأ, بل عامله برفق و ليـن و نصحه بأسلوب حسن .  </a:t>
            </a:r>
          </a:p>
        </p:txBody>
      </p:sp>
    </p:spTree>
    <p:extLst>
      <p:ext uri="{BB962C8B-B14F-4D97-AF65-F5344CB8AC3E}">
        <p14:creationId xmlns:p14="http://schemas.microsoft.com/office/powerpoint/2010/main" val="24180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43B93B-C216-8CE1-8BD3-F72BC4B5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64" y="1419225"/>
            <a:ext cx="11943471" cy="1955409"/>
          </a:xfrm>
        </p:spPr>
        <p:txBody>
          <a:bodyPr>
            <a:normAutofit/>
          </a:bodyPr>
          <a:lstStyle/>
          <a:p>
            <a:pPr algn="ctr"/>
            <a:r>
              <a:rPr lang="ar-SA" sz="6600" dirty="0"/>
              <a:t>أتعاون مع مجموعتي و أقترح أعمالاً للمحافظة على طهارة مصلى المدرسة 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69C070-41DD-590D-204D-E2BA3B9D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64" y="3538024"/>
            <a:ext cx="11775831" cy="3235569"/>
          </a:xfrm>
        </p:spPr>
        <p:txBody>
          <a:bodyPr>
            <a:no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</a:rPr>
              <a:t>أتفق مع زُملائي في التعاون على تنظيف مصلى المدرسة يومياً .</a:t>
            </a:r>
          </a:p>
          <a:p>
            <a:pPr algn="ctr"/>
            <a:r>
              <a:rPr lang="ar-SA" sz="5400" dirty="0">
                <a:solidFill>
                  <a:srgbClr val="C00000"/>
                </a:solidFill>
              </a:rPr>
              <a:t>ترتيب المصاحف .</a:t>
            </a:r>
          </a:p>
          <a:p>
            <a:pPr algn="ctr"/>
            <a:r>
              <a:rPr lang="ar-SA" sz="5400" dirty="0">
                <a:solidFill>
                  <a:srgbClr val="C00000"/>
                </a:solidFill>
              </a:rPr>
              <a:t>عدم رمي النفايات على الأرض . </a:t>
            </a:r>
          </a:p>
        </p:txBody>
      </p:sp>
      <p:pic>
        <p:nvPicPr>
          <p:cNvPr id="4098" name="Picture 2" descr="نشاط 1:1:2 – البرمجة في الحاسوب والحياة">
            <a:extLst>
              <a:ext uri="{FF2B5EF4-FFF2-40B4-BE49-F238E27FC236}">
                <a16:creationId xmlns:a16="http://schemas.microsoft.com/office/drawing/2014/main" id="{A76CD7C2-3A73-9C15-5E54-1582393EC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922" y="2164452"/>
            <a:ext cx="12041944" cy="1330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/>
              <a:t>أضعُ دائرةٌ حولَ الأشياء النجســةِ :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994319" y="297787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254585" y="1390581"/>
            <a:ext cx="6275336" cy="138666"/>
          </a:xfrm>
          <a:prstGeom prst="rect">
            <a:avLst/>
          </a:prstGeom>
        </p:spPr>
      </p:pic>
      <p:pic>
        <p:nvPicPr>
          <p:cNvPr id="8194" name="Picture 2" descr="Experience Icon for Personal Growth Stock Image - Illustration of  brainstorming, experience: 357520445">
            <a:extLst>
              <a:ext uri="{FF2B5EF4-FFF2-40B4-BE49-F238E27FC236}">
                <a16:creationId xmlns:a16="http://schemas.microsoft.com/office/drawing/2014/main" id="{9B235209-2DF0-D731-C670-19AC50C9B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3129" r="15608" b="12718"/>
          <a:stretch/>
        </p:blipFill>
        <p:spPr bwMode="auto">
          <a:xfrm>
            <a:off x="75028" y="0"/>
            <a:ext cx="2218006" cy="23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6A51440-086F-7A18-578A-52B797BB1D18}"/>
              </a:ext>
            </a:extLst>
          </p:cNvPr>
          <p:cNvSpPr txBox="1"/>
          <p:nvPr/>
        </p:nvSpPr>
        <p:spPr>
          <a:xfrm>
            <a:off x="1116037" y="4158432"/>
            <a:ext cx="99599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chemeClr val="accent1">
                    <a:lumMod val="75000"/>
                  </a:schemeClr>
                </a:solidFill>
              </a:rPr>
              <a:t>البول – الحجر – الغائط – التراب 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4ED0B6FD-3BE5-1DBB-84A6-57C609848725}"/>
              </a:ext>
            </a:extLst>
          </p:cNvPr>
          <p:cNvCxnSpPr/>
          <p:nvPr/>
        </p:nvCxnSpPr>
        <p:spPr>
          <a:xfrm>
            <a:off x="9337662" y="5358761"/>
            <a:ext cx="17383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C6DAA70B-984C-0F3A-600D-D6F802C30DAA}"/>
              </a:ext>
            </a:extLst>
          </p:cNvPr>
          <p:cNvCxnSpPr/>
          <p:nvPr/>
        </p:nvCxnSpPr>
        <p:spPr>
          <a:xfrm>
            <a:off x="4003662" y="5187604"/>
            <a:ext cx="17383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6" y="2222801"/>
            <a:ext cx="12041944" cy="1993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/>
              <a:t>عند وقوع النجاسة على ملابسي أو مكان صلاتي أُزيـلُ النجاسةَ :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734053" y="0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254585" y="1032709"/>
            <a:ext cx="6275336" cy="138666"/>
          </a:xfrm>
          <a:prstGeom prst="rect">
            <a:avLst/>
          </a:prstGeom>
        </p:spPr>
      </p:pic>
      <p:pic>
        <p:nvPicPr>
          <p:cNvPr id="8194" name="Picture 2" descr="Experience Icon for Personal Growth Stock Image - Illustration of  brainstorming, experience: 357520445">
            <a:extLst>
              <a:ext uri="{FF2B5EF4-FFF2-40B4-BE49-F238E27FC236}">
                <a16:creationId xmlns:a16="http://schemas.microsoft.com/office/drawing/2014/main" id="{9B235209-2DF0-D731-C670-19AC50C9B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3129" r="15608" b="12718"/>
          <a:stretch/>
        </p:blipFill>
        <p:spPr bwMode="auto">
          <a:xfrm>
            <a:off x="75028" y="0"/>
            <a:ext cx="2218006" cy="23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6A51440-086F-7A18-578A-52B797BB1D18}"/>
              </a:ext>
            </a:extLst>
          </p:cNvPr>
          <p:cNvSpPr txBox="1"/>
          <p:nvPr/>
        </p:nvSpPr>
        <p:spPr>
          <a:xfrm>
            <a:off x="0" y="4158432"/>
            <a:ext cx="1161991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chemeClr val="accent1">
                    <a:lumMod val="75000"/>
                  </a:schemeClr>
                </a:solidFill>
              </a:rPr>
              <a:t>(  ) التراب              (  ) بالمناديل </a:t>
            </a:r>
          </a:p>
          <a:p>
            <a:r>
              <a:rPr lang="ar-SA" sz="7200" dirty="0">
                <a:solidFill>
                  <a:schemeClr val="accent1">
                    <a:lumMod val="75000"/>
                  </a:schemeClr>
                </a:solidFill>
              </a:rPr>
              <a:t>              (  ) بالماءِ </a:t>
            </a:r>
          </a:p>
        </p:txBody>
      </p:sp>
      <p:pic>
        <p:nvPicPr>
          <p:cNvPr id="7" name="رسم 6" descr="شارة علامة 1 خطوط عريضة">
            <a:extLst>
              <a:ext uri="{FF2B5EF4-FFF2-40B4-BE49-F238E27FC236}">
                <a16:creationId xmlns:a16="http://schemas.microsoft.com/office/drawing/2014/main" id="{1D4F5744-D663-0526-EB6C-55EA57AE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3366" y="55251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008CE4-25DF-9DA4-8553-2959F4B9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474" y="75830"/>
            <a:ext cx="5899052" cy="1325563"/>
          </a:xfrm>
        </p:spPr>
        <p:txBody>
          <a:bodyPr>
            <a:normAutofit/>
          </a:bodyPr>
          <a:lstStyle/>
          <a:p>
            <a:r>
              <a:rPr lang="ar-SA" sz="6000" dirty="0"/>
              <a:t>أكمل العبارة الآتيــة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EB4C6D-2583-C379-C30D-3A0539B4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827" y="2100093"/>
            <a:ext cx="6204592" cy="4351338"/>
          </a:xfrm>
        </p:spPr>
        <p:txBody>
          <a:bodyPr>
            <a:normAutofit/>
          </a:bodyPr>
          <a:lstStyle/>
          <a:p>
            <a:r>
              <a:rPr lang="ar-SA" sz="5400" dirty="0"/>
              <a:t>أنا أزيل النجاسة عن </a:t>
            </a:r>
          </a:p>
          <a:p>
            <a:r>
              <a:rPr lang="ar-SA" sz="5400" dirty="0"/>
              <a:t>و عن </a:t>
            </a:r>
          </a:p>
          <a:p>
            <a:r>
              <a:rPr lang="ar-SA" sz="5400" dirty="0"/>
              <a:t>وعن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8C07F9-FDAD-8E23-2EF8-3FA1A6D29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2461" r="29555" b="5324"/>
          <a:stretch/>
        </p:blipFill>
        <p:spPr bwMode="auto">
          <a:xfrm>
            <a:off x="9397958" y="1825625"/>
            <a:ext cx="2597094" cy="49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3A1D63-FAD3-C0AB-69C8-607ED8506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6" t="6984" r="13177" b="9930"/>
          <a:stretch/>
        </p:blipFill>
        <p:spPr bwMode="auto">
          <a:xfrm>
            <a:off x="196948" y="1027906"/>
            <a:ext cx="3323771" cy="56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3459535-BF21-9FBE-8F00-0BC5C3AE3D1A}"/>
              </a:ext>
            </a:extLst>
          </p:cNvPr>
          <p:cNvSpPr txBox="1"/>
          <p:nvPr/>
        </p:nvSpPr>
        <p:spPr>
          <a:xfrm>
            <a:off x="3146473" y="2156365"/>
            <a:ext cx="141145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بدني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1F4A1AC-7539-2E82-E27E-12713C728786}"/>
              </a:ext>
            </a:extLst>
          </p:cNvPr>
          <p:cNvSpPr txBox="1"/>
          <p:nvPr/>
        </p:nvSpPr>
        <p:spPr>
          <a:xfrm>
            <a:off x="5050302" y="2925806"/>
            <a:ext cx="245715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ملابسي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9FFBF27-4349-D421-1CBD-9DF7D835A2AF}"/>
              </a:ext>
            </a:extLst>
          </p:cNvPr>
          <p:cNvSpPr txBox="1"/>
          <p:nvPr/>
        </p:nvSpPr>
        <p:spPr>
          <a:xfrm>
            <a:off x="4557932" y="4009226"/>
            <a:ext cx="294952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مكان صلاتي</a:t>
            </a:r>
          </a:p>
        </p:txBody>
      </p:sp>
    </p:spTree>
    <p:extLst>
      <p:ext uri="{BB962C8B-B14F-4D97-AF65-F5344CB8AC3E}">
        <p14:creationId xmlns:p14="http://schemas.microsoft.com/office/powerpoint/2010/main" val="17129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41830-F715-4228-63B1-30260FC6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6" y="2222801"/>
            <a:ext cx="12041944" cy="19939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ar-SA" sz="6600" dirty="0"/>
              <a:t>أردت أ أصلي فذكرت أن على ثوبي نجاسة ؛ أحدد أي تصرف ٍ من التصرفاتِ الآتيـة صحيحٌ ؟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A8BB1C5D-5E3F-6AAB-5B1F-32C4AFA0FADE}"/>
              </a:ext>
            </a:extLst>
          </p:cNvPr>
          <p:cNvSpPr txBox="1">
            <a:spLocks/>
          </p:cNvSpPr>
          <p:nvPr/>
        </p:nvSpPr>
        <p:spPr>
          <a:xfrm>
            <a:off x="2734053" y="0"/>
            <a:ext cx="6795868" cy="10327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chemeClr val="accent5">
                    <a:lumMod val="50000"/>
                  </a:schemeClr>
                </a:solidFill>
              </a:rPr>
              <a:t>التقويــــــم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3966E282-F858-F57B-60B3-9547E839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 rot="10800000">
            <a:off x="3254585" y="1032709"/>
            <a:ext cx="6275336" cy="138666"/>
          </a:xfrm>
          <a:prstGeom prst="rect">
            <a:avLst/>
          </a:prstGeom>
        </p:spPr>
      </p:pic>
      <p:pic>
        <p:nvPicPr>
          <p:cNvPr id="8194" name="Picture 2" descr="Experience Icon for Personal Growth Stock Image - Illustration of  brainstorming, experience: 357520445">
            <a:extLst>
              <a:ext uri="{FF2B5EF4-FFF2-40B4-BE49-F238E27FC236}">
                <a16:creationId xmlns:a16="http://schemas.microsoft.com/office/drawing/2014/main" id="{9B235209-2DF0-D731-C670-19AC50C9B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3129" r="15608" b="12718"/>
          <a:stretch/>
        </p:blipFill>
        <p:spPr bwMode="auto">
          <a:xfrm>
            <a:off x="75028" y="0"/>
            <a:ext cx="2218006" cy="23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6A51440-086F-7A18-578A-52B797BB1D18}"/>
              </a:ext>
            </a:extLst>
          </p:cNvPr>
          <p:cNvSpPr txBox="1"/>
          <p:nvPr/>
        </p:nvSpPr>
        <p:spPr>
          <a:xfrm>
            <a:off x="0" y="4158432"/>
            <a:ext cx="1161991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57250" indent="-857250">
              <a:buFontTx/>
              <a:buChar char="-"/>
            </a:pPr>
            <a:r>
              <a:rPr lang="ar-SA" sz="7200" dirty="0">
                <a:solidFill>
                  <a:schemeClr val="accent1">
                    <a:lumMod val="75000"/>
                  </a:schemeClr>
                </a:solidFill>
              </a:rPr>
              <a:t>أصلي فيــه .</a:t>
            </a:r>
          </a:p>
          <a:p>
            <a:pPr marL="857250" indent="-857250">
              <a:buFontTx/>
              <a:buChar char="-"/>
            </a:pPr>
            <a:r>
              <a:rPr lang="ar-SA" sz="7200" dirty="0">
                <a:solidFill>
                  <a:schemeClr val="accent1">
                    <a:lumMod val="75000"/>
                  </a:schemeClr>
                </a:solidFill>
              </a:rPr>
              <a:t>أغسل مكان النجاسةِ بالماءِ . </a:t>
            </a:r>
          </a:p>
        </p:txBody>
      </p:sp>
      <p:pic>
        <p:nvPicPr>
          <p:cNvPr id="7" name="رسم 6" descr="شارة علامة 1 خطوط عريضة">
            <a:extLst>
              <a:ext uri="{FF2B5EF4-FFF2-40B4-BE49-F238E27FC236}">
                <a16:creationId xmlns:a16="http://schemas.microsoft.com/office/drawing/2014/main" id="{1D4F5744-D663-0526-EB6C-55EA57AE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3435" y="55523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567D836-5DE3-658F-2657-91AB08BD48C4}"/>
              </a:ext>
            </a:extLst>
          </p:cNvPr>
          <p:cNvSpPr txBox="1"/>
          <p:nvPr/>
        </p:nvSpPr>
        <p:spPr>
          <a:xfrm>
            <a:off x="3954003" y="244256"/>
            <a:ext cx="42839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الواجــب</a:t>
            </a:r>
            <a:endParaRPr lang="ar-SY" sz="8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FEDA69-9F0E-D19D-B500-707A6193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605" y="2520842"/>
            <a:ext cx="7799565" cy="40929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4D8749-40BF-AC89-CF51-184C12C5C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20"/>
            <a:ext cx="3272638" cy="32726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945D48-1C49-DCA2-4190-018B1CC954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4" y="3055896"/>
            <a:ext cx="2190446" cy="2190446"/>
          </a:xfrm>
          <a:prstGeom prst="rect">
            <a:avLst/>
          </a:prstGeom>
        </p:spPr>
      </p:pic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4509E9A-20A0-C718-84FA-DE0A5AC07C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279"/>
          <a:stretch>
            <a:fillRect/>
          </a:stretch>
        </p:blipFill>
        <p:spPr>
          <a:xfrm>
            <a:off x="3954003" y="1468683"/>
            <a:ext cx="4076992" cy="1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لوحة القوانين الصفية - بنات اولاد">
            <a:extLst>
              <a:ext uri="{FF2B5EF4-FFF2-40B4-BE49-F238E27FC236}">
                <a16:creationId xmlns:a16="http://schemas.microsoft.com/office/drawing/2014/main" id="{4E8FB1EA-A927-F099-20E9-41703EB18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t="28242" r="3823" b="23676"/>
          <a:stretch/>
        </p:blipFill>
        <p:spPr bwMode="auto">
          <a:xfrm>
            <a:off x="0" y="1"/>
            <a:ext cx="63445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977F7FF-9A67-A9D3-4BB5-CD3B7E44585F}"/>
              </a:ext>
            </a:extLst>
          </p:cNvPr>
          <p:cNvSpPr txBox="1"/>
          <p:nvPr/>
        </p:nvSpPr>
        <p:spPr>
          <a:xfrm>
            <a:off x="7207656" y="4731991"/>
            <a:ext cx="498434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القوانيـــن الصفيــة </a:t>
            </a:r>
            <a:endParaRPr lang="ar-SY" sz="60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cxnSp>
        <p:nvCxnSpPr>
          <p:cNvPr id="7" name="موصل: على شكل مرفق 6">
            <a:extLst>
              <a:ext uri="{FF2B5EF4-FFF2-40B4-BE49-F238E27FC236}">
                <a16:creationId xmlns:a16="http://schemas.microsoft.com/office/drawing/2014/main" id="{8D879ADD-878A-1E94-141C-E9DAF221AD94}"/>
              </a:ext>
            </a:extLst>
          </p:cNvPr>
          <p:cNvCxnSpPr>
            <a:cxnSpLocks/>
          </p:cNvCxnSpPr>
          <p:nvPr/>
        </p:nvCxnSpPr>
        <p:spPr>
          <a:xfrm rot="10800000">
            <a:off x="6344528" y="5253101"/>
            <a:ext cx="906674" cy="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AAFC7B8-F1E5-713D-F33C-7AFE8912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4389120" y="0"/>
            <a:ext cx="7802880" cy="15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خلفيه متجهة للألوان المتطايرة">
            <a:extLst>
              <a:ext uri="{FF2B5EF4-FFF2-40B4-BE49-F238E27FC236}">
                <a16:creationId xmlns:a16="http://schemas.microsoft.com/office/drawing/2014/main" id="{25C07135-2AE2-211D-4957-6DEEC1B9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-56270"/>
            <a:ext cx="12191980" cy="6914270"/>
          </a:xfrm>
          <a:prstGeom prst="rect">
            <a:avLst/>
          </a:prstGeom>
        </p:spPr>
      </p:pic>
      <p:pic>
        <p:nvPicPr>
          <p:cNvPr id="2" name="Picture 2" descr="استراتيجية شريط الذكريات التعليمية">
            <a:extLst>
              <a:ext uri="{FF2B5EF4-FFF2-40B4-BE49-F238E27FC236}">
                <a16:creationId xmlns:a16="http://schemas.microsoft.com/office/drawing/2014/main" id="{622ADA4D-B79D-FAC1-D52B-27129C6D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58261"/>
            <a:ext cx="11521440" cy="64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EAEB3EF-638F-15DA-DFF3-8A8DEB464A1D}"/>
              </a:ext>
            </a:extLst>
          </p:cNvPr>
          <p:cNvSpPr txBox="1"/>
          <p:nvPr/>
        </p:nvSpPr>
        <p:spPr>
          <a:xfrm>
            <a:off x="3237774" y="1111348"/>
            <a:ext cx="5430129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/>
              <a:t>طالبتي </a:t>
            </a:r>
            <a:r>
              <a:rPr lang="ar-SA" sz="8000" dirty="0" err="1"/>
              <a:t>أسترجعي</a:t>
            </a:r>
            <a:r>
              <a:rPr lang="ar-SA" sz="8000" dirty="0"/>
              <a:t> شريط ذكرياتك لدرسنا السابق. </a:t>
            </a:r>
            <a:r>
              <a:rPr lang="ar-S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214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EE72372-127D-1EFB-3186-F45C7F097556}"/>
              </a:ext>
            </a:extLst>
          </p:cNvPr>
          <p:cNvSpPr txBox="1"/>
          <p:nvPr/>
        </p:nvSpPr>
        <p:spPr>
          <a:xfrm>
            <a:off x="2677541" y="80724"/>
            <a:ext cx="618040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موضوع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الــــدرس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E49D5261-E5FB-D88E-8D54-044ADD1AD500}"/>
              </a:ext>
            </a:extLst>
          </p:cNvPr>
          <p:cNvSpPr txBox="1">
            <a:spLocks/>
          </p:cNvSpPr>
          <p:nvPr/>
        </p:nvSpPr>
        <p:spPr>
          <a:xfrm>
            <a:off x="8736037" y="0"/>
            <a:ext cx="3455963" cy="2377440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rtl="0">
              <a:defRPr/>
            </a:pP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المادة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فقـــه</a:t>
            </a: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     </a:t>
            </a: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اليــوم :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الثلاثاء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endParaRPr lang="ar-SA" sz="1800" dirty="0">
              <a:solidFill>
                <a:schemeClr val="accent5">
                  <a:lumMod val="50000"/>
                </a:schemeClr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algn="r" rtl="0">
              <a:defRPr/>
            </a:pPr>
            <a:br>
              <a:rPr lang="ar-SA" sz="18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r>
              <a:rPr lang="ar-SA" sz="3200" dirty="0">
                <a:solidFill>
                  <a:schemeClr val="accent5">
                    <a:lumMod val="50000"/>
                  </a:schemeClr>
                </a:solidFill>
                <a:latin typeface="Calibri Light" panose="020F0302020204030204"/>
                <a:cs typeface="Times New Roman" panose="02020603050405020304" pitchFamily="18" charset="0"/>
              </a:rPr>
              <a:t>التاريخ:   </a:t>
            </a:r>
            <a:r>
              <a:rPr lang="ar-SA" sz="3200" dirty="0">
                <a:solidFill>
                  <a:schemeClr val="accent2"/>
                </a:solidFill>
                <a:latin typeface="Calibri Light" panose="020F0302020204030204"/>
                <a:cs typeface="Times New Roman" panose="02020603050405020304" pitchFamily="18" charset="0"/>
              </a:rPr>
              <a:t>/ 3/ 1447 هـ</a:t>
            </a:r>
            <a:endParaRPr lang="ar-SA" sz="1800" dirty="0">
              <a:solidFill>
                <a:schemeClr val="accent2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C4E0F1C-9F7D-3031-2633-DB0F084BEC04}"/>
              </a:ext>
            </a:extLst>
          </p:cNvPr>
          <p:cNvSpPr/>
          <p:nvPr/>
        </p:nvSpPr>
        <p:spPr>
          <a:xfrm>
            <a:off x="492369" y="2298918"/>
            <a:ext cx="11535489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إِزالة النجاسةِ عنِ الملابِسِ و مكانِ الصلاةِ  </a:t>
            </a:r>
          </a:p>
        </p:txBody>
      </p:sp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F37FB626-539B-4E20-CFA2-D83A2BD7C8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0" y="5852159"/>
            <a:ext cx="12192000" cy="10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خلفيه متجهة للألوان المتطايرة">
            <a:extLst>
              <a:ext uri="{FF2B5EF4-FFF2-40B4-BE49-F238E27FC236}">
                <a16:creationId xmlns:a16="http://schemas.microsoft.com/office/drawing/2014/main" id="{ABF5C49A-C56D-CFA0-B46E-C4A5DD203C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79"/>
          <a:stretch>
            <a:fillRect/>
          </a:stretch>
        </p:blipFill>
        <p:spPr>
          <a:xfrm>
            <a:off x="0" y="0"/>
            <a:ext cx="12191980" cy="691427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97D31B-E815-BED4-1C3A-83113D0097EA}"/>
              </a:ext>
            </a:extLst>
          </p:cNvPr>
          <p:cNvSpPr txBox="1"/>
          <p:nvPr/>
        </p:nvSpPr>
        <p:spPr>
          <a:xfrm>
            <a:off x="4009292" y="226582"/>
            <a:ext cx="471736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التمهيـــــــــــــــد</a:t>
            </a:r>
            <a:r>
              <a:rPr lang="ar-SA" sz="54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3" name="إزالة النجاسة عن البدن (الجسم)">
            <a:hlinkClick r:id="" action="ppaction://media"/>
            <a:extLst>
              <a:ext uri="{FF2B5EF4-FFF2-40B4-BE49-F238E27FC236}">
                <a16:creationId xmlns:a16="http://schemas.microsoft.com/office/drawing/2014/main" id="{E36F7D97-D85A-AA0D-C981-58F40A4DFB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1615" b="12384"/>
          <a:stretch/>
        </p:blipFill>
        <p:spPr>
          <a:xfrm>
            <a:off x="257897" y="1603364"/>
            <a:ext cx="11676185" cy="5191332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715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4FB036-981A-609A-66F0-17DA21CB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69" y="2003541"/>
            <a:ext cx="11855862" cy="343334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r-SA" sz="6600" dirty="0">
                <a:solidFill>
                  <a:schemeClr val="accent2"/>
                </a:solidFill>
              </a:rPr>
              <a:t>أن تذكر الطالبة أنواع النجاسات .</a:t>
            </a:r>
          </a:p>
          <a:p>
            <a:pPr>
              <a:buFontTx/>
              <a:buChar char="-"/>
            </a:pPr>
            <a:r>
              <a:rPr lang="ar-SA" sz="6000" dirty="0">
                <a:solidFill>
                  <a:schemeClr val="accent2"/>
                </a:solidFill>
              </a:rPr>
              <a:t>أن تحدد الطالبة الأشياء التي تجب إزالة النجاسة عنها 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F3DCFB-A5DE-3868-501A-3B3B2D87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74" y="-206299"/>
            <a:ext cx="3031946" cy="25556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387ED67-D5E3-42E8-9429-1C90F82CDCBD}"/>
              </a:ext>
            </a:extLst>
          </p:cNvPr>
          <p:cNvSpPr txBox="1"/>
          <p:nvPr/>
        </p:nvSpPr>
        <p:spPr>
          <a:xfrm>
            <a:off x="3179298" y="323319"/>
            <a:ext cx="618040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accent5">
                    <a:lumMod val="50000"/>
                  </a:schemeClr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أهداف الدرس </a:t>
            </a:r>
            <a:endParaRPr lang="ar-SY" sz="5400" dirty="0">
              <a:solidFill>
                <a:schemeClr val="accent5">
                  <a:lumMod val="50000"/>
                </a:schemeClr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6" name="Picture 3" descr="خلفيه متجهة للألوان المتطايرة">
            <a:extLst>
              <a:ext uri="{FF2B5EF4-FFF2-40B4-BE49-F238E27FC236}">
                <a16:creationId xmlns:a16="http://schemas.microsoft.com/office/drawing/2014/main" id="{99E72734-EA4B-96FE-C4B2-592FC97D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279"/>
          <a:stretch>
            <a:fillRect/>
          </a:stretch>
        </p:blipFill>
        <p:spPr>
          <a:xfrm>
            <a:off x="0" y="5436889"/>
            <a:ext cx="12192000" cy="142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B45ABA-0429-0E25-E12C-C6503D21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68" y="365126"/>
            <a:ext cx="5008099" cy="774358"/>
          </a:xfrm>
        </p:spPr>
        <p:txBody>
          <a:bodyPr>
            <a:normAutofit fontScale="90000"/>
          </a:bodyPr>
          <a:lstStyle/>
          <a:p>
            <a:r>
              <a:rPr lang="ar-SA" sz="7200" dirty="0">
                <a:solidFill>
                  <a:srgbClr val="C00000"/>
                </a:solidFill>
              </a:rPr>
              <a:t>أَقـــرأُ , و أُجيبُ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CFD7CF-F4A6-812C-1C4B-75A5CCB1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577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/>
              <a:t>عن أم المؤمنين عائشةَ </a:t>
            </a:r>
            <a:r>
              <a:rPr lang="ar-SA" sz="2400" dirty="0"/>
              <a:t>رضي الله عنها </a:t>
            </a:r>
            <a:r>
              <a:rPr lang="ar-SA" sz="4400" dirty="0"/>
              <a:t>أنها قالت : </a:t>
            </a: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" أُتيَ رسولُ اللهِ </a:t>
            </a:r>
            <a:r>
              <a:rPr lang="ar-SA" sz="1800" dirty="0">
                <a:solidFill>
                  <a:schemeClr val="accent1">
                    <a:lumMod val="75000"/>
                  </a:schemeClr>
                </a:solidFill>
              </a:rPr>
              <a:t>صلى الله عليه وسلم </a:t>
            </a: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بِصبِي فَبَالَ على ثوبهِ فدعا بماءٍ فأتبعه </a:t>
            </a:r>
            <a:r>
              <a:rPr lang="ar-SA" sz="4400" dirty="0" err="1">
                <a:solidFill>
                  <a:schemeClr val="accent1">
                    <a:lumMod val="75000"/>
                  </a:schemeClr>
                </a:solidFill>
              </a:rPr>
              <a:t>ياهُ</a:t>
            </a:r>
            <a:r>
              <a:rPr lang="ar-SA" sz="4400" dirty="0">
                <a:solidFill>
                  <a:schemeClr val="accent1">
                    <a:lumMod val="75000"/>
                  </a:schemeClr>
                </a:solidFill>
              </a:rPr>
              <a:t> " </a:t>
            </a:r>
          </a:p>
          <a:p>
            <a:pPr marL="0" indent="0">
              <a:buNone/>
            </a:pPr>
            <a:endParaRPr lang="ar-SA" sz="4400" dirty="0"/>
          </a:p>
          <a:p>
            <a:pPr marL="0" indent="0">
              <a:buNone/>
            </a:pPr>
            <a:r>
              <a:rPr lang="ar-SA" sz="4400" dirty="0"/>
              <a:t>لم فعل النبي </a:t>
            </a:r>
            <a:r>
              <a:rPr lang="ar-SA" sz="2000" dirty="0"/>
              <a:t>صلى الله عليه وسلم </a:t>
            </a:r>
            <a:r>
              <a:rPr lang="ar-SA" sz="4400" dirty="0"/>
              <a:t>ذلك ؟ </a:t>
            </a:r>
          </a:p>
          <a:p>
            <a:pPr marL="0" indent="0">
              <a:buNone/>
            </a:pPr>
            <a:endParaRPr lang="ar-SA" sz="4400" dirty="0"/>
          </a:p>
          <a:p>
            <a:pPr marL="0" indent="0">
              <a:buNone/>
            </a:pPr>
            <a:r>
              <a:rPr lang="ar-SA" sz="4400" dirty="0"/>
              <a:t>إذن أنواع النجاساتِ هيَ : </a:t>
            </a:r>
          </a:p>
          <a:p>
            <a:pPr marL="0" indent="0">
              <a:buNone/>
            </a:pPr>
            <a:r>
              <a:rPr lang="ar-SA" sz="4400" dirty="0"/>
              <a:t>1/                                              2/ الغائــطُ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14BB0AA-B0DD-C0F2-BCB5-F0C3CD59CFB7}"/>
              </a:ext>
            </a:extLst>
          </p:cNvPr>
          <p:cNvSpPr txBox="1"/>
          <p:nvPr/>
        </p:nvSpPr>
        <p:spPr>
          <a:xfrm>
            <a:off x="2991730" y="4069079"/>
            <a:ext cx="66024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CC3300"/>
                </a:solidFill>
              </a:rPr>
              <a:t>لأن بول الصبي نجس و يجب إزالته بالماء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7CBCACB-26E6-DA68-4D7B-89408C4AF1A8}"/>
              </a:ext>
            </a:extLst>
          </p:cNvPr>
          <p:cNvSpPr txBox="1"/>
          <p:nvPr/>
        </p:nvSpPr>
        <p:spPr>
          <a:xfrm>
            <a:off x="9059594" y="5577840"/>
            <a:ext cx="23188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C3300"/>
                </a:solidFill>
              </a:rPr>
              <a:t>البــول</a:t>
            </a:r>
          </a:p>
        </p:txBody>
      </p:sp>
    </p:spTree>
    <p:extLst>
      <p:ext uri="{BB962C8B-B14F-4D97-AF65-F5344CB8AC3E}">
        <p14:creationId xmlns:p14="http://schemas.microsoft.com/office/powerpoint/2010/main" val="383790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418750-35B2-624B-B6D7-AFAC76DB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75"/>
            <a:ext cx="12056012" cy="3007310"/>
          </a:xfrm>
        </p:spPr>
        <p:txBody>
          <a:bodyPr>
            <a:normAutofit/>
          </a:bodyPr>
          <a:lstStyle/>
          <a:p>
            <a:pPr algn="ctr"/>
            <a:r>
              <a:rPr lang="ar-SA" sz="6000" dirty="0"/>
              <a:t>أراد طارقٌ أن يصلي فحملَ أخاه الصغيـر فبال على ثوبـه , فماذا يفعلُ ؟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208AF9-9968-9701-4DF1-0A1EA8BB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96" y="2878492"/>
            <a:ext cx="6247228" cy="37522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8000" dirty="0">
                <a:solidFill>
                  <a:srgbClr val="CC3300"/>
                </a:solidFill>
              </a:rPr>
              <a:t>يصب عليه الماء ليزيل النجاسة أو يبدل ثوبـه بثوب آخر طاهر .</a:t>
            </a:r>
          </a:p>
        </p:txBody>
      </p:sp>
      <p:sp>
        <p:nvSpPr>
          <p:cNvPr id="4" name="AutoShape 2" descr="نصائح المصباح فكرة فكرة اقتراح مجردة رمز اللون شقة تيم, اللمبة المرسومة,  أيقونات ملونة, أيقونات مجردة PNG والمتجهات للتحميل مجانا">
            <a:extLst>
              <a:ext uri="{FF2B5EF4-FFF2-40B4-BE49-F238E27FC236}">
                <a16:creationId xmlns:a16="http://schemas.microsoft.com/office/drawing/2014/main" id="{18A822B7-7ACB-5767-EC62-5B5DF46E8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FBD2E8-58E2-E59E-5AB4-F013007A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964"/>
            <a:ext cx="4142935" cy="41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B45ABA-0429-0E25-E12C-C6503D21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68" y="365126"/>
            <a:ext cx="5008099" cy="774358"/>
          </a:xfrm>
        </p:spPr>
        <p:txBody>
          <a:bodyPr>
            <a:normAutofit fontScale="90000"/>
          </a:bodyPr>
          <a:lstStyle/>
          <a:p>
            <a:r>
              <a:rPr lang="ar-SA" sz="7200" dirty="0">
                <a:solidFill>
                  <a:srgbClr val="C00000"/>
                </a:solidFill>
              </a:rPr>
              <a:t>أَقـــرأُ , و أُجيبُ 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CFD7CF-F4A6-812C-1C4B-75A5CCB1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0160"/>
            <a:ext cx="12192000" cy="5577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/>
              <a:t>قال الله تعالى :  </a:t>
            </a:r>
            <a:r>
              <a:rPr lang="ar-SA" sz="4400" dirty="0">
                <a:solidFill>
                  <a:schemeClr val="accent6">
                    <a:lumMod val="75000"/>
                  </a:schemeClr>
                </a:solidFill>
              </a:rPr>
              <a:t>( وثيابك فطهر ) .</a:t>
            </a:r>
          </a:p>
          <a:p>
            <a:pPr marL="0" indent="0">
              <a:buNone/>
            </a:pPr>
            <a:r>
              <a:rPr lang="ar-SA" sz="4400" dirty="0"/>
              <a:t>تدلُ الآيــة على إزالة النجاسة عن </a:t>
            </a:r>
          </a:p>
          <a:p>
            <a:pPr marL="0" indent="0">
              <a:buNone/>
            </a:pPr>
            <a:endParaRPr lang="ar-SA" sz="4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ar-SA" sz="4400" dirty="0"/>
          </a:p>
          <a:p>
            <a:pPr marL="0" indent="0">
              <a:buNone/>
            </a:pPr>
            <a:r>
              <a:rPr lang="ar-SA" sz="4400" dirty="0"/>
              <a:t>عندما أصلي أزيل النجاسةَ </a:t>
            </a:r>
          </a:p>
          <a:p>
            <a:pPr marL="0" indent="0">
              <a:buNone/>
            </a:pPr>
            <a:r>
              <a:rPr lang="ar-SA" sz="4400" dirty="0"/>
              <a:t>عن ملابسي و مكانَ صلاتي .</a:t>
            </a:r>
          </a:p>
        </p:txBody>
      </p:sp>
      <p:pic>
        <p:nvPicPr>
          <p:cNvPr id="2050" name="Picture 2" descr="الكـويت ثـم الكـويت 🇰🇼 on X: &quot;صورة رجل يسجد لله سبحانه ولن تعلم ما يقول  في سجوده ومناجاته لربه وخالقه نفس هذه الصورة تماما تسجد المعلومة والحقيقة  تحت أقدامكم وتتوسل إليكم بأن">
            <a:extLst>
              <a:ext uri="{FF2B5EF4-FFF2-40B4-BE49-F238E27FC236}">
                <a16:creationId xmlns:a16="http://schemas.microsoft.com/office/drawing/2014/main" id="{1D6BFEE5-0947-1ECC-6B8D-BE655A1D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4" y="1917895"/>
            <a:ext cx="5033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7923E74-D31C-3FA8-12FF-9B8DB1D00F94}"/>
              </a:ext>
            </a:extLst>
          </p:cNvPr>
          <p:cNvSpPr txBox="1"/>
          <p:nvPr/>
        </p:nvSpPr>
        <p:spPr>
          <a:xfrm>
            <a:off x="6281229" y="2807232"/>
            <a:ext cx="562003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CC3300"/>
                </a:solidFill>
              </a:rPr>
              <a:t>الثيــاب</a:t>
            </a:r>
          </a:p>
        </p:txBody>
      </p:sp>
    </p:spTree>
    <p:extLst>
      <p:ext uri="{BB962C8B-B14F-4D97-AF65-F5344CB8AC3E}">
        <p14:creationId xmlns:p14="http://schemas.microsoft.com/office/powerpoint/2010/main" val="292341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399</Words>
  <Application>Microsoft Office PowerPoint</Application>
  <PresentationFormat>شاشة عريضة</PresentationFormat>
  <Paragraphs>65</Paragraphs>
  <Slides>16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JF Flat</vt:lpstr>
      <vt:lpstr>نسق Office</vt:lpstr>
      <vt:lpstr>السلام عليكم ورحمة الله وبركاته  أهلاً وسهلاً بكم طالباتي العزيزات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أَقـــرأُ , و أُجيبُ : </vt:lpstr>
      <vt:lpstr>أراد طارقٌ أن يصلي فحملَ أخاه الصغيـر فبال على ثوبـه , فماذا يفعلُ ؟ </vt:lpstr>
      <vt:lpstr>أَقـــرأُ , و أُجيبُ : </vt:lpstr>
      <vt:lpstr>بالَ أعرابيٌ في المسجدِ فزجرةُ الناسُ فقالَ رسُولُ اللهِ صلى الله عليه وسلم : " دعوه " فلما فَرغَ مِن بولِهِ طلب النبي صلى الله عليه وسلم ماءً فصُب على البولِ , وقال للأعرابي : " إِن هذه المساجد لا تصلح لشيءٍ من ها البول و القذرِ " </vt:lpstr>
      <vt:lpstr>أتعاون مع مجموعتي و أقترح أعمالاً للمحافظة على طهارة مصلى المدرسة .</vt:lpstr>
      <vt:lpstr>عرض تقديمي في PowerPoint</vt:lpstr>
      <vt:lpstr>عرض تقديمي في PowerPoint</vt:lpstr>
      <vt:lpstr>أكمل العبارة الآتيــة :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 أهلاً وسهلاً بكم طالباتي العزيزات </dc:title>
  <dc:creator>خلود الغربي</dc:creator>
  <cp:lastModifiedBy>خلود الغربي</cp:lastModifiedBy>
  <cp:revision>14</cp:revision>
  <dcterms:created xsi:type="dcterms:W3CDTF">2025-09-19T19:41:13Z</dcterms:created>
  <dcterms:modified xsi:type="dcterms:W3CDTF">2025-09-19T21:01:27Z</dcterms:modified>
</cp:coreProperties>
</file>