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9" r:id="rId1"/>
  </p:sldMasterIdLst>
  <p:notesMasterIdLst>
    <p:notesMasterId r:id="rId13"/>
  </p:notesMasterIdLst>
  <p:sldIdLst>
    <p:sldId id="269" r:id="rId2"/>
    <p:sldId id="272" r:id="rId3"/>
    <p:sldId id="256" r:id="rId4"/>
    <p:sldId id="258" r:id="rId5"/>
    <p:sldId id="261" r:id="rId6"/>
    <p:sldId id="273" r:id="rId7"/>
    <p:sldId id="264" r:id="rId8"/>
    <p:sldId id="274" r:id="rId9"/>
    <p:sldId id="276" r:id="rId10"/>
    <p:sldId id="275" r:id="rId11"/>
    <p:sldId id="271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5F5F5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hangingPunct="1">
              <a:defRPr sz="1200"/>
            </a:lvl1pPr>
          </a:lstStyle>
          <a:p>
            <a:pPr>
              <a:defRPr/>
            </a:pPr>
            <a:fld id="{98EDBD5C-77D7-4813-B070-694F0010E2A0}" type="datetimeFigureOut">
              <a:rPr lang="ar-EG"/>
              <a:pPr>
                <a:defRPr/>
              </a:pPr>
              <a:t>24‏/5‏/1443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EG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altLang="ar-SA" noProof="0"/>
              <a:t>انقر لتحرير أنماط النص الرئيسي</a:t>
            </a:r>
          </a:p>
          <a:p>
            <a:pPr lvl="1"/>
            <a:r>
              <a:rPr lang="ar-SA" altLang="ar-SA" noProof="0"/>
              <a:t>المستوى الثاني</a:t>
            </a:r>
          </a:p>
          <a:p>
            <a:pPr lvl="2"/>
            <a:r>
              <a:rPr lang="ar-SA" altLang="ar-SA" noProof="0"/>
              <a:t>المستوى الثالث</a:t>
            </a:r>
          </a:p>
          <a:p>
            <a:pPr lvl="3"/>
            <a:r>
              <a:rPr lang="ar-SA" altLang="ar-SA" noProof="0"/>
              <a:t>المستوى الرابع</a:t>
            </a:r>
          </a:p>
          <a:p>
            <a:pPr lvl="4"/>
            <a:r>
              <a:rPr lang="ar-SA" altLang="ar-SA" noProof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hangingPunct="1">
              <a:defRPr sz="1200"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/>
            </a:lvl1pPr>
          </a:lstStyle>
          <a:p>
            <a:fld id="{80694E5B-E9C0-44EC-AB79-C2211455E64E}" type="slidenum">
              <a:rPr lang="ar-EG" altLang="ar-SA"/>
              <a:pPr/>
              <a:t>‹#›</a:t>
            </a:fld>
            <a:endParaRPr lang="ar-EG" altLang="ar-SA"/>
          </a:p>
        </p:txBody>
      </p:sp>
    </p:spTree>
    <p:extLst>
      <p:ext uri="{BB962C8B-B14F-4D97-AF65-F5344CB8AC3E}">
        <p14:creationId xmlns:p14="http://schemas.microsoft.com/office/powerpoint/2010/main" val="3899731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78826E-D3E3-4A9D-BE04-6AC82F1C948C}" type="datetimeFigureOut">
              <a:rPr lang="en-US" smtClean="0"/>
              <a:pPr>
                <a:defRPr/>
              </a:pPr>
              <a:t>12/28/21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71F6-0002-4E42-A0BF-8A81FD14B8C9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8592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78826E-D3E3-4A9D-BE04-6AC82F1C948C}" type="datetimeFigureOut">
              <a:rPr lang="en-US" smtClean="0"/>
              <a:pPr>
                <a:defRPr/>
              </a:pPr>
              <a:t>12/28/21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71F6-0002-4E42-A0BF-8A81FD14B8C9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042122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78826E-D3E3-4A9D-BE04-6AC82F1C948C}" type="datetimeFigureOut">
              <a:rPr lang="en-US" smtClean="0"/>
              <a:pPr>
                <a:defRPr/>
              </a:pPr>
              <a:t>12/28/21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71F6-0002-4E42-A0BF-8A81FD14B8C9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1608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78826E-D3E3-4A9D-BE04-6AC82F1C948C}" type="datetimeFigureOut">
              <a:rPr lang="en-US" smtClean="0"/>
              <a:pPr>
                <a:defRPr/>
              </a:pPr>
              <a:t>12/28/21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71F6-0002-4E42-A0BF-8A81FD14B8C9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1525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78826E-D3E3-4A9D-BE04-6AC82F1C948C}" type="datetimeFigureOut">
              <a:rPr lang="en-US" smtClean="0"/>
              <a:pPr>
                <a:defRPr/>
              </a:pPr>
              <a:t>12/28/21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71F6-0002-4E42-A0BF-8A81FD14B8C9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6746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78826E-D3E3-4A9D-BE04-6AC82F1C948C}" type="datetimeFigureOut">
              <a:rPr lang="en-US" smtClean="0"/>
              <a:pPr>
                <a:defRPr/>
              </a:pPr>
              <a:t>12/28/21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71F6-0002-4E42-A0BF-8A81FD14B8C9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97049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78826E-D3E3-4A9D-BE04-6AC82F1C948C}" type="datetimeFigureOut">
              <a:rPr lang="en-US" smtClean="0"/>
              <a:pPr>
                <a:defRPr/>
              </a:pPr>
              <a:t>12/28/21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71F6-0002-4E42-A0BF-8A81FD14B8C9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38797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78826E-D3E3-4A9D-BE04-6AC82F1C948C}" type="datetimeFigureOut">
              <a:rPr lang="en-US" smtClean="0"/>
              <a:pPr>
                <a:defRPr/>
              </a:pPr>
              <a:t>12/28/21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71F6-0002-4E42-A0BF-8A81FD14B8C9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87728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78826E-D3E3-4A9D-BE04-6AC82F1C948C}" type="datetimeFigureOut">
              <a:rPr lang="en-US" smtClean="0"/>
              <a:pPr>
                <a:defRPr/>
              </a:pPr>
              <a:t>12/28/21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71F6-0002-4E42-A0BF-8A81FD14B8C9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910825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78826E-D3E3-4A9D-BE04-6AC82F1C948C}" type="datetimeFigureOut">
              <a:rPr lang="en-US" smtClean="0"/>
              <a:pPr>
                <a:defRPr/>
              </a:pPr>
              <a:t>12/28/21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71F6-0002-4E42-A0BF-8A81FD14B8C9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537628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78826E-D3E3-4A9D-BE04-6AC82F1C948C}" type="datetimeFigureOut">
              <a:rPr lang="en-US" smtClean="0"/>
              <a:pPr>
                <a:defRPr/>
              </a:pPr>
              <a:t>12/28/21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571F6-0002-4E42-A0BF-8A81FD14B8C9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9400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78826E-D3E3-4A9D-BE04-6AC82F1C948C}" type="datetimeFigureOut">
              <a:rPr lang="en-US" smtClean="0"/>
              <a:pPr>
                <a:defRPr/>
              </a:pPr>
              <a:t>12/28/21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571F6-0002-4E42-A0BF-8A81FD14B8C9}" type="slidenum">
              <a:rPr lang="en-US" altLang="ar-SA" smtClean="0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6235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973788" y="304800"/>
            <a:ext cx="3581400" cy="1219200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" name="Rectangle 6"/>
          <p:cNvSpPr/>
          <p:nvPr/>
        </p:nvSpPr>
        <p:spPr>
          <a:xfrm>
            <a:off x="3560325" y="622012"/>
            <a:ext cx="25106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 eaLnBrk="1" hangingPunct="1"/>
            <a:r>
              <a:rPr lang="ar-EG" altLang="ar-SA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الوِحْدةُ الرَّابِعَةُ</a:t>
            </a:r>
            <a:endParaRPr lang="en-US" altLang="ar-SA" sz="40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2133600"/>
            <a:ext cx="570861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 eaLnBrk="1" hangingPunct="1"/>
            <a:r>
              <a:rPr lang="ar-SA" altLang="ar-SA" sz="8000" b="1">
                <a:solidFill>
                  <a:srgbClr val="C00000"/>
                </a:solidFill>
                <a:cs typeface="Times New Roman" pitchFamily="18" charset="0"/>
              </a:rPr>
              <a:t>وَسَائلُ ال</a:t>
            </a:r>
            <a:r>
              <a:rPr lang="ar-EG" altLang="ar-SA" sz="8000" b="1">
                <a:solidFill>
                  <a:srgbClr val="C00000"/>
                </a:solidFill>
                <a:cs typeface="Times New Roman" pitchFamily="18" charset="0"/>
              </a:rPr>
              <a:t>اتِّصالات</a:t>
            </a:r>
            <a:endParaRPr lang="ar-EG" altLang="ar-SA" sz="880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8" t="34221" r="52188" b="27049"/>
          <a:stretch/>
        </p:blipFill>
        <p:spPr bwMode="auto">
          <a:xfrm>
            <a:off x="5434462" y="3810000"/>
            <a:ext cx="3522688" cy="2833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8"/>
          <p:cNvSpPr/>
          <p:nvPr/>
        </p:nvSpPr>
        <p:spPr>
          <a:xfrm>
            <a:off x="762000" y="41148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eaLnBrk="1" hangingPunct="1"/>
            <a:r>
              <a:rPr lang="ar-EG" altLang="ar-SA" sz="3200" b="1">
                <a:solidFill>
                  <a:srgbClr val="0070C0"/>
                </a:solidFill>
                <a:cs typeface="Times New Roman" pitchFamily="18" charset="0"/>
              </a:rPr>
              <a:t>إننا في عصر التقنية والاتصالات.</a:t>
            </a:r>
            <a:endParaRPr lang="ar-EG" altLang="ar-SA" sz="3600">
              <a:solidFill>
                <a:srgbClr val="0070C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47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8" t="57313" r="53092" b="18886"/>
          <a:stretch/>
        </p:blipFill>
        <p:spPr bwMode="auto">
          <a:xfrm>
            <a:off x="990600" y="2205041"/>
            <a:ext cx="2971800" cy="243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6" t="58099" r="32027" b="16802"/>
          <a:stretch/>
        </p:blipFill>
        <p:spPr bwMode="auto">
          <a:xfrm>
            <a:off x="5469287" y="2241328"/>
            <a:ext cx="3078021" cy="249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662891" y="1066800"/>
            <a:ext cx="2690812" cy="64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r" rtl="1" eaLnBrk="1" hangingPunct="1"/>
            <a:r>
              <a:rPr lang="ar-EG" altLang="ar-SA" sz="3600" b="1">
                <a:latin typeface="Arial" panose="020B0604020202020204" pitchFamily="34" charset="0"/>
                <a:cs typeface="Arial" panose="020B0604020202020204" pitchFamily="34" charset="0"/>
              </a:rPr>
              <a:t>الأطباق الهوائية</a:t>
            </a:r>
            <a:r>
              <a:rPr lang="ar-EG" altLang="ar-SA" sz="3600" b="1"/>
              <a:t>.</a:t>
            </a:r>
            <a:endParaRPr lang="en-US" altLang="ar-SA" sz="3600"/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990600" y="1125084"/>
            <a:ext cx="2971800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rtl="1" eaLnBrk="1" hangingPunct="1"/>
            <a:r>
              <a:rPr lang="ar-EG" altLang="ar-SA" sz="3200" b="1">
                <a:latin typeface="Arial" panose="020B0604020202020204" pitchFamily="34" charset="0"/>
                <a:cs typeface="Arial" panose="020B0604020202020204" pitchFamily="34" charset="0"/>
              </a:rPr>
              <a:t>الأقمار الاصطناعية</a:t>
            </a:r>
            <a:r>
              <a:rPr lang="ar-EG" altLang="ar-SA" sz="3600" b="1">
                <a:latin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844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الأطباق الهوائ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أقمار الاصطناعي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562938" y="1700808"/>
            <a:ext cx="7929586" cy="2952328"/>
          </a:xfrm>
          <a:prstGeom prst="rect">
            <a:avLst/>
          </a:prstGeom>
          <a:solidFill>
            <a:srgbClr val="FD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justLow" rtl="1"/>
            <a:r>
              <a:rPr lang="ar-EG" sz="3200" b="1">
                <a:solidFill>
                  <a:srgbClr val="002060"/>
                </a:solidFill>
              </a:rPr>
              <a:t>يتعاون الطلاب – بعد تقسيمهم مجموعات - في اعداد مجلة (علمية) تحوي موضوعات متنوعة عن الاتصالات الحديثة: أنواعها، أهميتها، </a:t>
            </a:r>
            <a:r>
              <a:rPr lang="ar-EG" sz="3200" b="1" err="1">
                <a:solidFill>
                  <a:srgbClr val="002060"/>
                </a:solidFill>
              </a:rPr>
              <a:t>إيجابياتها</a:t>
            </a:r>
            <a:r>
              <a:rPr lang="ar-EG" sz="3200" b="1">
                <a:solidFill>
                  <a:srgbClr val="002060"/>
                </a:solidFill>
              </a:rPr>
              <a:t>، سلبياتها،....؛ مع تدعيم ذلك بالصور والرسومات، على أن تكون الموضوعات والرسوم بخط اليد، ثم تقترح كل مجموعة طرقاً لنشر المجلة.</a:t>
            </a:r>
            <a:endParaRPr lang="ar-SA" sz="3200" b="1">
              <a:solidFill>
                <a:srgbClr val="002060"/>
              </a:solidFill>
            </a:endParaRPr>
          </a:p>
        </p:txBody>
      </p:sp>
      <p:sp>
        <p:nvSpPr>
          <p:cNvPr id="4" name="متوازي أضلاع 3"/>
          <p:cNvSpPr/>
          <p:nvPr/>
        </p:nvSpPr>
        <p:spPr>
          <a:xfrm flipH="1">
            <a:off x="4427984" y="692696"/>
            <a:ext cx="4073106" cy="782209"/>
          </a:xfrm>
          <a:prstGeom prst="parallelogram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أنجز مشروعي </a:t>
            </a:r>
            <a:endParaRPr lang="ar-SA" sz="4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62938" y="5085184"/>
            <a:ext cx="787487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ar-EG" sz="2400" b="1">
                <a:solidFill>
                  <a:srgbClr val="C00000"/>
                </a:solidFill>
              </a:rPr>
              <a:t>ينفذ المشروع مرحلياً طوال الفترة الزمنية المخصصة للوحدة الرابعة.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r>
              <a:rPr lang="ar-EG" sz="2400" b="1">
                <a:solidFill>
                  <a:srgbClr val="C00000"/>
                </a:solidFill>
              </a:rPr>
              <a:t>ينفذ المشروع في الحصص الدراسية.</a:t>
            </a:r>
          </a:p>
          <a:p>
            <a:pPr marL="285750" indent="-285750" algn="r" rtl="1">
              <a:buFont typeface="Wingdings" panose="05000000000000000000" pitchFamily="2" charset="2"/>
              <a:buChar char="v"/>
            </a:pPr>
            <a:endParaRPr lang="ar-SA" sz="24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8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533400"/>
            <a:ext cx="8001000" cy="57150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19400" y="3313866"/>
            <a:ext cx="4163694" cy="101566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rtl="1" eaLnBrk="1" hangingPunct="1"/>
            <a:r>
              <a:rPr lang="ar-EG" altLang="ar-SA" sz="6000" b="1">
                <a:solidFill>
                  <a:srgbClr val="FFFF00"/>
                </a:solidFill>
                <a:cs typeface="Times New Roman" pitchFamily="18" charset="0"/>
              </a:rPr>
              <a:t>نَشَاطاتُ التَّهْيئةِ</a:t>
            </a:r>
            <a:endParaRPr lang="ar-EG" altLang="ar-SA" sz="6600">
              <a:solidFill>
                <a:srgbClr val="FFFF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33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990600" y="1905000"/>
            <a:ext cx="7239000" cy="28194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309688" y="2345204"/>
            <a:ext cx="68437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 eaLnBrk="1" hangingPunct="1"/>
            <a:r>
              <a:rPr lang="ar-EG" altLang="ar-SA" sz="4000" b="1"/>
              <a:t>1- أضع عَلامَةَ (    ) عندَ الأشْيَاءِ التي لهَا عَلاقةٌ بِالاتصالاتِ وَأتحدَّثُ عَنْ أَحَدِهَا:</a:t>
            </a:r>
            <a:endParaRPr lang="ar-EG" altLang="ar-SA" sz="4400"/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4419600" y="2206704"/>
            <a:ext cx="762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ar-SA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Wingdings" pitchFamily="2" charset="2"/>
              </a:rPr>
              <a:t></a:t>
            </a:r>
            <a:endParaRPr lang="ar-EG" altLang="ar-SA" sz="66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3" t="18098" r="13247" b="17708"/>
          <a:stretch/>
        </p:blipFill>
        <p:spPr bwMode="auto">
          <a:xfrm>
            <a:off x="685800" y="711759"/>
            <a:ext cx="7676837" cy="5234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638800" y="2438400"/>
            <a:ext cx="76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ar-SA" sz="5400" b="1">
                <a:solidFill>
                  <a:srgbClr val="FF0066"/>
                </a:solidFill>
                <a:latin typeface="Calibri" pitchFamily="34" charset="0"/>
                <a:sym typeface="Wingdings" pitchFamily="2" charset="2"/>
              </a:rPr>
              <a:t></a:t>
            </a:r>
            <a:endParaRPr lang="ar-EG" altLang="ar-SA" sz="540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2525" y="2286000"/>
            <a:ext cx="723275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720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1846407" y="4800600"/>
            <a:ext cx="723275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720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3740446" y="2438400"/>
            <a:ext cx="76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ar-SA" sz="5400" b="1">
                <a:solidFill>
                  <a:srgbClr val="FF0066"/>
                </a:solidFill>
                <a:latin typeface="Calibri" pitchFamily="34" charset="0"/>
                <a:sym typeface="Wingdings" pitchFamily="2" charset="2"/>
              </a:rPr>
              <a:t></a:t>
            </a:r>
            <a:endParaRPr lang="ar-EG" altLang="ar-SA" sz="540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1828800" y="2429470"/>
            <a:ext cx="76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ar-SA" sz="5400" b="1">
                <a:solidFill>
                  <a:srgbClr val="FF0066"/>
                </a:solidFill>
                <a:latin typeface="Calibri" pitchFamily="34" charset="0"/>
                <a:sym typeface="Wingdings" pitchFamily="2" charset="2"/>
              </a:rPr>
              <a:t></a:t>
            </a:r>
            <a:endParaRPr lang="ar-EG" altLang="ar-SA" sz="540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23" name="Rectangle 26"/>
          <p:cNvSpPr>
            <a:spLocks noChangeArrowheads="1"/>
          </p:cNvSpPr>
          <p:nvPr/>
        </p:nvSpPr>
        <p:spPr bwMode="auto">
          <a:xfrm>
            <a:off x="3728950" y="5020270"/>
            <a:ext cx="76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ar-SA" sz="5400" b="1">
                <a:solidFill>
                  <a:srgbClr val="FF0066"/>
                </a:solidFill>
                <a:latin typeface="Calibri" pitchFamily="34" charset="0"/>
                <a:sym typeface="Wingdings" pitchFamily="2" charset="2"/>
              </a:rPr>
              <a:t></a:t>
            </a:r>
            <a:endParaRPr lang="ar-EG" altLang="ar-SA" sz="540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5638800" y="4948464"/>
            <a:ext cx="76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ar-SA" sz="5400" b="1">
                <a:solidFill>
                  <a:srgbClr val="FF0066"/>
                </a:solidFill>
                <a:latin typeface="Calibri" pitchFamily="34" charset="0"/>
                <a:sym typeface="Wingdings" pitchFamily="2" charset="2"/>
              </a:rPr>
              <a:t></a:t>
            </a:r>
            <a:endParaRPr lang="ar-EG" altLang="ar-SA" sz="540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7620000" y="4944070"/>
            <a:ext cx="762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ar-SA" sz="5400" b="1">
                <a:solidFill>
                  <a:srgbClr val="FF0066"/>
                </a:solidFill>
                <a:latin typeface="Calibri" pitchFamily="34" charset="0"/>
                <a:sym typeface="Wingdings" pitchFamily="2" charset="2"/>
              </a:rPr>
              <a:t></a:t>
            </a:r>
            <a:endParaRPr lang="ar-EG" altLang="ar-SA" sz="5400">
              <a:solidFill>
                <a:srgbClr val="FF0066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5" grpId="0"/>
      <p:bldP spid="19" grpId="0"/>
      <p:bldP spid="21" grpId="0"/>
      <p:bldP spid="22" grpId="0"/>
      <p:bldP spid="23" grpId="0"/>
      <p:bldP spid="24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3"/>
          <p:cNvSpPr/>
          <p:nvPr/>
        </p:nvSpPr>
        <p:spPr>
          <a:xfrm>
            <a:off x="990600" y="1905000"/>
            <a:ext cx="7239000" cy="28194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09688" y="2652980"/>
            <a:ext cx="68437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 eaLnBrk="1" hangingPunct="1"/>
            <a:r>
              <a:rPr lang="ar-EG" altLang="ar-SA" sz="4000" b="1">
                <a:solidFill>
                  <a:srgbClr val="002060"/>
                </a:solidFill>
              </a:rPr>
              <a:t>2- أتَعرَّفُ الأَشْياءَ التي لهَا عِلاقَة بِالحَاسُوبِ، ثُمَّ أُس</a:t>
            </a:r>
            <a:r>
              <a:rPr lang="ar-SA" altLang="ar-SA" sz="4000" b="1">
                <a:solidFill>
                  <a:srgbClr val="002060"/>
                </a:solidFill>
              </a:rPr>
              <a:t>ْ</a:t>
            </a:r>
            <a:r>
              <a:rPr lang="ar-EG" altLang="ar-SA" sz="4000" b="1">
                <a:solidFill>
                  <a:srgbClr val="002060"/>
                </a:solidFill>
              </a:rPr>
              <a:t>مِ</a:t>
            </a:r>
            <a:r>
              <a:rPr lang="ar-SA" altLang="ar-SA" sz="4000" b="1">
                <a:solidFill>
                  <a:srgbClr val="002060"/>
                </a:solidFill>
              </a:rPr>
              <a:t>ّ</a:t>
            </a:r>
            <a:r>
              <a:rPr lang="ar-EG" altLang="ar-SA" sz="4000" b="1" err="1">
                <a:solidFill>
                  <a:srgbClr val="002060"/>
                </a:solidFill>
              </a:rPr>
              <a:t>يهَا</a:t>
            </a:r>
            <a:r>
              <a:rPr lang="ar-EG" altLang="ar-SA" sz="4000" b="1">
                <a:solidFill>
                  <a:srgbClr val="002060"/>
                </a:solidFill>
              </a:rPr>
              <a:t>:</a:t>
            </a:r>
            <a:endParaRPr lang="en-US" altLang="ar-SA" sz="40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9" t="37910" r="17049" b="15164"/>
          <a:stretch/>
        </p:blipFill>
        <p:spPr bwMode="auto">
          <a:xfrm>
            <a:off x="685800" y="1295400"/>
            <a:ext cx="783045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/>
          <p:nvPr/>
        </p:nvSpPr>
        <p:spPr>
          <a:xfrm>
            <a:off x="762000" y="656771"/>
            <a:ext cx="1752600" cy="576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219199" y="656771"/>
            <a:ext cx="990601" cy="609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Aft>
                <a:spcPts val="1000"/>
              </a:spcAft>
            </a:pPr>
            <a:r>
              <a:rPr lang="ar-EG" altLang="ar-SA" sz="3200" b="1">
                <a:solidFill>
                  <a:srgbClr val="FF0066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ال</a:t>
            </a:r>
            <a:r>
              <a:rPr lang="ar-SA" altLang="ar-SA" sz="3200" b="1">
                <a:solidFill>
                  <a:srgbClr val="FF0066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فأرة</a:t>
            </a:r>
            <a:endParaRPr lang="en-US" altLang="ar-SA" sz="3600" b="1">
              <a:solidFill>
                <a:srgbClr val="FF0066"/>
              </a:solidFill>
              <a:ea typeface="Arial" pitchFamily="34" charset="0"/>
              <a:cs typeface="Times New Roman" pitchFamily="18" charset="0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4648200" y="638628"/>
            <a:ext cx="1752600" cy="576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4673600" y="654485"/>
            <a:ext cx="1752600" cy="609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Aft>
                <a:spcPts val="1000"/>
              </a:spcAft>
            </a:pPr>
            <a:r>
              <a:rPr lang="ar-EG" altLang="ar-SA" sz="3200" b="1" err="1">
                <a:solidFill>
                  <a:srgbClr val="FF0066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ال</a:t>
            </a:r>
            <a:r>
              <a:rPr lang="ar-SA" altLang="ar-SA" sz="3200" b="1">
                <a:solidFill>
                  <a:srgbClr val="FF0066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طابعة</a:t>
            </a:r>
            <a:endParaRPr lang="en-US" altLang="ar-SA" sz="3200" b="1">
              <a:solidFill>
                <a:srgbClr val="FF0066"/>
              </a:solidFill>
              <a:ea typeface="Arial" pitchFamily="34" charset="0"/>
              <a:cs typeface="Times New Roman" pitchFamily="18" charset="0"/>
            </a:endParaRPr>
          </a:p>
        </p:txBody>
      </p:sp>
      <p:sp>
        <p:nvSpPr>
          <p:cNvPr id="7" name="Rectangle 13"/>
          <p:cNvSpPr/>
          <p:nvPr/>
        </p:nvSpPr>
        <p:spPr>
          <a:xfrm>
            <a:off x="2743200" y="638628"/>
            <a:ext cx="1752600" cy="576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566987" y="685800"/>
            <a:ext cx="2005013" cy="609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r" rtl="1" eaLnBrk="1" hangingPunct="1"/>
            <a:r>
              <a:rPr lang="ar-EG" altLang="ar-SA" sz="2400" b="1">
                <a:solidFill>
                  <a:srgbClr val="FF0066"/>
                </a:solidFill>
              </a:rPr>
              <a:t>الأقراص المدمجة</a:t>
            </a:r>
            <a:endParaRPr lang="ar-EG" altLang="ar-SA" sz="2400">
              <a:solidFill>
                <a:srgbClr val="FF0066"/>
              </a:solidFill>
            </a:endParaRPr>
          </a:p>
        </p:txBody>
      </p:sp>
      <p:sp>
        <p:nvSpPr>
          <p:cNvPr id="9" name="Rectangle 16"/>
          <p:cNvSpPr/>
          <p:nvPr/>
        </p:nvSpPr>
        <p:spPr>
          <a:xfrm>
            <a:off x="7472257" y="7598700"/>
            <a:ext cx="2088000" cy="576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502857" y="7598700"/>
            <a:ext cx="2005012" cy="609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Aft>
                <a:spcPts val="1000"/>
              </a:spcAft>
            </a:pPr>
            <a:r>
              <a:rPr lang="ar-SA" altLang="ar-SA" sz="2800" b="1">
                <a:latin typeface="Times New Roman" pitchFamily="18" charset="0"/>
                <a:ea typeface="Arial" pitchFamily="34" charset="0"/>
                <a:cs typeface="Times New Roman" pitchFamily="18" charset="0"/>
              </a:rPr>
              <a:t>قرص مرن</a:t>
            </a:r>
            <a:endParaRPr lang="en-US" altLang="ar-SA" sz="3200" b="1">
              <a:ea typeface="Arial" pitchFamily="34" charset="0"/>
              <a:cs typeface="Times New Roman" pitchFamily="18" charset="0"/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6637776" y="605028"/>
            <a:ext cx="1787767" cy="576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Rectangle 19"/>
          <p:cNvSpPr/>
          <p:nvPr/>
        </p:nvSpPr>
        <p:spPr>
          <a:xfrm>
            <a:off x="6647542" y="5255114"/>
            <a:ext cx="1834469" cy="576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511245" y="642257"/>
            <a:ext cx="2005012" cy="609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Aft>
                <a:spcPts val="1000"/>
              </a:spcAft>
            </a:pPr>
            <a:r>
              <a:rPr lang="ar-EG" altLang="ar-SA" sz="2800" b="1">
                <a:solidFill>
                  <a:srgbClr val="FF0066"/>
                </a:solidFill>
              </a:rPr>
              <a:t>لوحة المفاتيح</a:t>
            </a:r>
            <a:endParaRPr lang="en-US" altLang="ar-SA" sz="3200">
              <a:solidFill>
                <a:srgbClr val="FF0066"/>
              </a:solidFill>
              <a:ea typeface="Arial" pitchFamily="34" charset="0"/>
              <a:cs typeface="Times New Roman" pitchFamily="18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6476999" y="5331314"/>
            <a:ext cx="2005013" cy="609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Aft>
                <a:spcPts val="1000"/>
              </a:spcAft>
            </a:pPr>
            <a:r>
              <a:rPr lang="ar-EG" altLang="ar-SA" sz="2800" b="1" err="1">
                <a:solidFill>
                  <a:srgbClr val="FF0066"/>
                </a:solidFill>
              </a:rPr>
              <a:t>الفلاشة</a:t>
            </a:r>
            <a:endParaRPr lang="en-US" altLang="ar-SA" sz="3200">
              <a:solidFill>
                <a:srgbClr val="FF0066"/>
              </a:solidFill>
              <a:ea typeface="Aria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60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10" grpId="0"/>
      <p:bldP spid="11" grpId="0" animBg="1"/>
      <p:bldP spid="12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3"/>
          <p:cNvSpPr/>
          <p:nvPr/>
        </p:nvSpPr>
        <p:spPr>
          <a:xfrm>
            <a:off x="990600" y="1905000"/>
            <a:ext cx="7239000" cy="28194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485900" y="3048248"/>
            <a:ext cx="6477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 eaLnBrk="1" hangingPunct="1"/>
            <a:r>
              <a:rPr lang="ar-EG" altLang="ar-SA" sz="4400" b="1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3- أَتَعَرَّفُ مَدْلولَ الإِشَارَاتِ الآتِّيةِ:</a:t>
            </a:r>
            <a:endParaRPr lang="ar-EG" altLang="ar-SA" sz="48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4" t="25038" r="41168" b="44019"/>
          <a:stretch/>
        </p:blipFill>
        <p:spPr bwMode="auto">
          <a:xfrm>
            <a:off x="1447800" y="2742309"/>
            <a:ext cx="2853129" cy="274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8" t="19671" r="19930" b="42619"/>
          <a:stretch/>
        </p:blipFill>
        <p:spPr bwMode="auto">
          <a:xfrm>
            <a:off x="5666639" y="2494823"/>
            <a:ext cx="2780675" cy="275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5943103" y="1315875"/>
            <a:ext cx="2504211" cy="6463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/>
            <a:r>
              <a:rPr lang="ar-EG" altLang="ar-SA" sz="3600" b="1">
                <a:latin typeface="Arial" panose="020B0604020202020204" pitchFamily="34" charset="0"/>
                <a:cs typeface="Arial" panose="020B0604020202020204" pitchFamily="34" charset="0"/>
              </a:rPr>
              <a:t>ممنوع التصوير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685800" y="1377431"/>
            <a:ext cx="4114800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rtl="1" eaLnBrk="1" hangingPunct="1"/>
            <a:r>
              <a:rPr lang="ar-EG" altLang="ar-SA" sz="3200" b="1">
                <a:latin typeface="Arial" panose="020B0604020202020204" pitchFamily="34" charset="0"/>
                <a:cs typeface="Arial" panose="020B0604020202020204" pitchFamily="34" charset="0"/>
              </a:rPr>
              <a:t>رسالة عبر البريد الالكتروني.</a:t>
            </a:r>
            <a:endParaRPr lang="en-US" altLang="ar-SA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57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ممنوع التصوي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رسالة عبر البريد الالكترون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2" t="19672" r="59006" b="43370"/>
          <a:stretch/>
        </p:blipFill>
        <p:spPr bwMode="auto">
          <a:xfrm>
            <a:off x="2895600" y="2133600"/>
            <a:ext cx="3657600" cy="333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3124200" y="914400"/>
            <a:ext cx="3200399" cy="107721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ar-EG" altLang="ar-SA" sz="3200" b="1">
                <a:latin typeface="Arial" panose="020B0604020202020204" pitchFamily="34" charset="0"/>
                <a:cs typeface="Arial" panose="020B0604020202020204" pitchFamily="34" charset="0"/>
              </a:rPr>
              <a:t>ممنوع </a:t>
            </a:r>
          </a:p>
          <a:p>
            <a:pPr algn="ctr" eaLnBrk="1" hangingPunct="1"/>
            <a:r>
              <a:rPr lang="ar-EG" altLang="ar-SA" sz="3200" b="1">
                <a:latin typeface="Arial" panose="020B0604020202020204" pitchFamily="34" charset="0"/>
                <a:cs typeface="Arial" panose="020B0604020202020204" pitchFamily="34" charset="0"/>
              </a:rPr>
              <a:t>استخدام الهاتف</a:t>
            </a:r>
          </a:p>
        </p:txBody>
      </p:sp>
    </p:spTree>
    <p:extLst>
      <p:ext uri="{BB962C8B-B14F-4D97-AF65-F5344CB8AC3E}">
        <p14:creationId xmlns:p14="http://schemas.microsoft.com/office/powerpoint/2010/main" val="394756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ممنوع استخدام الهاتف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عرض على الشاشة (4:3)</PresentationFormat>
  <Slides>11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لغتي - الصف الثالث الابتدائي - الفصل الدراسي الأول</dc:title>
  <dc:subject>1- نشاطات تمهيدية</dc:subject>
  <dc:creator>أ/ بندر الحازمي</dc:creator>
  <cp:keywords>حقيبة إنجاز المعلم والمعلمة</cp:keywords>
  <cp:lastModifiedBy>حصة الزهراني</cp:lastModifiedBy>
  <cp:revision>1</cp:revision>
  <dcterms:created xsi:type="dcterms:W3CDTF">2006-08-16T00:00:00Z</dcterms:created>
  <dcterms:modified xsi:type="dcterms:W3CDTF">2021-12-27T23:07:36Z</dcterms:modified>
</cp:coreProperties>
</file>