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1" r:id="rId2"/>
    <p:sldId id="357" r:id="rId3"/>
    <p:sldId id="343" r:id="rId4"/>
    <p:sldId id="256" r:id="rId5"/>
    <p:sldId id="319" r:id="rId6"/>
    <p:sldId id="331" r:id="rId7"/>
    <p:sldId id="358" r:id="rId8"/>
    <p:sldId id="346" r:id="rId9"/>
    <p:sldId id="352" r:id="rId10"/>
    <p:sldId id="368" r:id="rId11"/>
    <p:sldId id="369" r:id="rId12"/>
    <p:sldId id="359" r:id="rId13"/>
    <p:sldId id="370" r:id="rId14"/>
    <p:sldId id="360" r:id="rId15"/>
    <p:sldId id="361" r:id="rId16"/>
    <p:sldId id="362" r:id="rId17"/>
    <p:sldId id="333" r:id="rId18"/>
    <p:sldId id="365" r:id="rId19"/>
    <p:sldId id="366" r:id="rId20"/>
    <p:sldId id="364" r:id="rId21"/>
    <p:sldId id="342" r:id="rId2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14C"/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0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786" y="-1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C229839-3EE0-4A26-A3C1-566F4E315EB3}" type="datetimeFigureOut">
              <a:rPr lang="ar-SY" smtClean="0"/>
              <a:t>17/10/1442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D9608CA-42B5-4718-9D12-0F3E2ACF8F8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8681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51C0-1390-47A9-8649-6FF8BBFCEBAA}" type="slidenum">
              <a:rPr lang="ar-SY" smtClean="0"/>
              <a:t>20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376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>
                  <a:solidFill>
                    <a:srgbClr val="FF0000"/>
                  </a:solidFill>
                  <a:latin typeface="Cooper Black" panose="0208090404030B020404" pitchFamily="18" charset="0"/>
                </a:rPr>
                <a:t>الأقْمَار الصِّنَاعِيَّة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التّلفاز, الصّناعية , التقنية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تبدأ ب (ال)  الشّمسية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5008298" y="41537"/>
            <a:ext cx="5563613" cy="1233121"/>
            <a:chOff x="1345124" y="1141262"/>
            <a:chExt cx="5563613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9" y="1565480"/>
              <a:ext cx="3226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02807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تبدأ ب ( ال)  القمرية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مختومة بتاء مربوطة (ـة - ة)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92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الصّناعية , التّقنية , الأُسرة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القمر, الملك , الأرض 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01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التّلفاز ,الصّناعية , مَجال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مداً بالألف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4683901" y="41537"/>
            <a:ext cx="5888009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02807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مداً بالواو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مداً بالياء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92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كثيراً , جديداً , مزيد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06797" cy="2393875"/>
            <a:chOff x="2373586" y="1392787"/>
            <a:chExt cx="28067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65889" y="22053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العُلوم , المعلُومات , الرجُوع 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05DC62C1-FBAF-4BBE-825A-3B5D50011FDF}"/>
              </a:ext>
            </a:extLst>
          </p:cNvPr>
          <p:cNvGrpSpPr/>
          <p:nvPr/>
        </p:nvGrpSpPr>
        <p:grpSpPr>
          <a:xfrm>
            <a:off x="6000115" y="5158330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6A8654C7-8E60-44F5-A3EF-350274970A80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4EFF904A-D7D1-4A34-92FC-6E9D60F0D1FB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حرفاً مضعفاً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11D52028-E5E7-40A3-930B-820AA6DE8454}"/>
              </a:ext>
            </a:extLst>
          </p:cNvPr>
          <p:cNvSpPr/>
          <p:nvPr/>
        </p:nvSpPr>
        <p:spPr>
          <a:xfrm rot="284147">
            <a:off x="5869652" y="5330949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6106250B-FAF3-4BE8-BBD8-B1A17082FF7C}"/>
              </a:ext>
            </a:extLst>
          </p:cNvPr>
          <p:cNvGrpSpPr/>
          <p:nvPr/>
        </p:nvGrpSpPr>
        <p:grpSpPr>
          <a:xfrm>
            <a:off x="2070636" y="4747763"/>
            <a:ext cx="2779296" cy="2376810"/>
            <a:chOff x="2362987" y="3154407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D9993B21-7927-44BE-A79A-81C187AEAF0C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DC430C0C-C96E-4327-852B-6FDF5821118B}"/>
                </a:ext>
              </a:extLst>
            </p:cNvPr>
            <p:cNvSpPr txBox="1"/>
            <p:nvPr/>
          </p:nvSpPr>
          <p:spPr>
            <a:xfrm>
              <a:off x="2427789" y="39892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بثَّاً , الصِّناعِية , الخارجيّ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6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7" b="50598"/>
          <a:stretch/>
        </p:blipFill>
        <p:spPr bwMode="auto">
          <a:xfrm>
            <a:off x="3018237" y="2546535"/>
            <a:ext cx="7043326" cy="10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أكملْ الجملةُ الآتيةُ بكلماتٍ تحوي مداً بالألف : 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94843" y="3392488"/>
            <a:ext cx="761043" cy="106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مستطيل 77"/>
          <p:cNvSpPr/>
          <p:nvPr/>
        </p:nvSpPr>
        <p:spPr>
          <a:xfrm>
            <a:off x="7127436" y="2864618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تُشَاهِد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41BC9263-CAC7-4196-9A14-3F280D43108E}"/>
              </a:ext>
            </a:extLst>
          </p:cNvPr>
          <p:cNvSpPr/>
          <p:nvPr/>
        </p:nvSpPr>
        <p:spPr>
          <a:xfrm>
            <a:off x="5723509" y="2796567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مباشَراً</a:t>
            </a:r>
          </a:p>
        </p:txBody>
      </p:sp>
    </p:spTree>
    <p:extLst>
      <p:ext uri="{BB962C8B-B14F-4D97-AF65-F5344CB8AC3E}">
        <p14:creationId xmlns:p14="http://schemas.microsoft.com/office/powerpoint/2010/main" val="7905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7" b="1"/>
          <a:stretch/>
        </p:blipFill>
        <p:spPr bwMode="auto">
          <a:xfrm>
            <a:off x="3018237" y="2540553"/>
            <a:ext cx="7043326" cy="106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أكملْ الجملةُ الآتيةُ بكلماتٍ تنتهي بهاء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8DE3CC80-6492-46E5-B6D6-7B2E39C14DB4}"/>
              </a:ext>
            </a:extLst>
          </p:cNvPr>
          <p:cNvSpPr/>
          <p:nvPr/>
        </p:nvSpPr>
        <p:spPr>
          <a:xfrm>
            <a:off x="6738755" y="2761090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تشبهُ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13F29507-FEC5-4134-ABBC-474A7216B536}"/>
              </a:ext>
            </a:extLst>
          </p:cNvPr>
          <p:cNvSpPr/>
          <p:nvPr/>
        </p:nvSpPr>
        <p:spPr>
          <a:xfrm>
            <a:off x="4792882" y="2793902"/>
            <a:ext cx="119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دورانها</a:t>
            </a:r>
          </a:p>
        </p:txBody>
      </p:sp>
    </p:spTree>
    <p:extLst>
      <p:ext uri="{BB962C8B-B14F-4D97-AF65-F5344CB8AC3E}">
        <p14:creationId xmlns:p14="http://schemas.microsoft.com/office/powerpoint/2010/main" val="2295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6278" y="2967026"/>
            <a:ext cx="7168263" cy="74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31108" y="14892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أكملْ الجملةُ الآتيةُ بكلماتٍ مختومةٍ بتنوين فتح كما في المثال الأول : 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7294499" y="3059757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قطعاً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90BDDE23-7455-47C9-A797-8445694AAF93}"/>
              </a:ext>
            </a:extLst>
          </p:cNvPr>
          <p:cNvSpPr/>
          <p:nvPr/>
        </p:nvSpPr>
        <p:spPr>
          <a:xfrm>
            <a:off x="5999802" y="3067426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منعاً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4495555" y="3075095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سحباً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3124658" y="3082764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ضرباً </a:t>
            </a:r>
          </a:p>
        </p:txBody>
      </p:sp>
    </p:spTree>
    <p:extLst>
      <p:ext uri="{BB962C8B-B14F-4D97-AF65-F5344CB8AC3E}">
        <p14:creationId xmlns:p14="http://schemas.microsoft.com/office/powerpoint/2010/main" val="20524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6278" y="2980394"/>
            <a:ext cx="7168263" cy="71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18408" y="15146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الجملة الآتية بكلمات مختومة بتنوين كسر كما </a:t>
              </a:r>
            </a:p>
            <a:p>
              <a:pPr algn="r"/>
              <a:r>
                <a:rPr lang="ar-SY" b="1" dirty="0"/>
                <a:t>في المثال الأول :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7294499" y="3059757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مشكلاتٍ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90BDDE23-7455-47C9-A797-8445694AAF93}"/>
              </a:ext>
            </a:extLst>
          </p:cNvPr>
          <p:cNvSpPr/>
          <p:nvPr/>
        </p:nvSpPr>
        <p:spPr>
          <a:xfrm>
            <a:off x="5999802" y="3067426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صعوباتٍ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4495555" y="3075095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تحدياتٍ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3162758" y="3082764"/>
            <a:ext cx="105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اقتراحاتٍ</a:t>
            </a:r>
          </a:p>
        </p:txBody>
      </p:sp>
    </p:spTree>
    <p:extLst>
      <p:ext uri="{BB962C8B-B14F-4D97-AF65-F5344CB8AC3E}">
        <p14:creationId xmlns:p14="http://schemas.microsoft.com/office/powerpoint/2010/main" val="40168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43">
            <a:extLst>
              <a:ext uri="{FF2B5EF4-FFF2-40B4-BE49-F238E27FC236}">
                <a16:creationId xmlns:a16="http://schemas.microsoft.com/office/drawing/2014/main" id="{5AA5AFE2-545A-4C7C-A0A7-C1716FEFFC97}"/>
              </a:ext>
            </a:extLst>
          </p:cNvPr>
          <p:cNvGrpSpPr/>
          <p:nvPr/>
        </p:nvGrpSpPr>
        <p:grpSpPr>
          <a:xfrm>
            <a:off x="1500565" y="1846788"/>
            <a:ext cx="1349827" cy="2091875"/>
            <a:chOff x="673500" y="1740804"/>
            <a:chExt cx="1349827" cy="2091875"/>
          </a:xfrm>
        </p:grpSpPr>
        <p:sp>
          <p:nvSpPr>
            <p:cNvPr id="181" name="Rectangle: Rounded Corners 7">
              <a:extLst>
                <a:ext uri="{FF2B5EF4-FFF2-40B4-BE49-F238E27FC236}">
                  <a16:creationId xmlns:a16="http://schemas.microsoft.com/office/drawing/2014/main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8">
              <a:extLst>
                <a:ext uri="{FF2B5EF4-FFF2-40B4-BE49-F238E27FC236}">
                  <a16:creationId xmlns:a16="http://schemas.microsoft.com/office/drawing/2014/main" id="{6CD40279-21B7-4B22-9E92-01D428DBF946}"/>
                </a:ext>
              </a:extLst>
            </p:cNvPr>
            <p:cNvSpPr txBox="1"/>
            <p:nvPr/>
          </p:nvSpPr>
          <p:spPr>
            <a:xfrm>
              <a:off x="776573" y="1929698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اجتمعت الطالباتُ إلا نورةَ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83" name="Freeform: Shape 6">
            <a:extLst>
              <a:ext uri="{FF2B5EF4-FFF2-40B4-BE49-F238E27FC236}">
                <a16:creationId xmlns:a16="http://schemas.microsoft.com/office/drawing/2014/main" id="{5A9001C2-5BA0-46D1-A468-CF95AE8BAD70}"/>
              </a:ext>
            </a:extLst>
          </p:cNvPr>
          <p:cNvSpPr/>
          <p:nvPr/>
        </p:nvSpPr>
        <p:spPr>
          <a:xfrm>
            <a:off x="1333651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9">
            <a:extLst>
              <a:ext uri="{FF2B5EF4-FFF2-40B4-BE49-F238E27FC236}">
                <a16:creationId xmlns:a16="http://schemas.microsoft.com/office/drawing/2014/main" id="{EE5F8F42-327D-4AF1-BEC1-8435B9BD4115}"/>
              </a:ext>
            </a:extLst>
          </p:cNvPr>
          <p:cNvSpPr txBox="1"/>
          <p:nvPr/>
        </p:nvSpPr>
        <p:spPr>
          <a:xfrm>
            <a:off x="1928731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</a:p>
        </p:txBody>
      </p:sp>
      <p:grpSp>
        <p:nvGrpSpPr>
          <p:cNvPr id="187" name="Group 44">
            <a:extLst>
              <a:ext uri="{FF2B5EF4-FFF2-40B4-BE49-F238E27FC236}">
                <a16:creationId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349741" y="1846788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55098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رأيتُ أصحابي إلا فهداً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182827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3777907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306491" y="1846788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حضرَ الطلابُ إلا زيداً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139577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5734657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grpSp>
        <p:nvGrpSpPr>
          <p:cNvPr id="201" name="Group 46">
            <a:extLst>
              <a:ext uri="{FF2B5EF4-FFF2-40B4-BE49-F238E27FC236}">
                <a16:creationId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7245312" y="1846788"/>
            <a:ext cx="1349827" cy="2091875"/>
            <a:chOff x="7888425" y="1740804"/>
            <a:chExt cx="1349827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968805" y="1863587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اجتمعتِ الأسرةُ إلا دانيةَ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078398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7673478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641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اكتب ثلاث جمل بمحاكاة المثال الأول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</p:spTree>
    <p:extLst>
      <p:ext uri="{BB962C8B-B14F-4D97-AF65-F5344CB8AC3E}">
        <p14:creationId xmlns:p14="http://schemas.microsoft.com/office/powerpoint/2010/main" val="28877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91" grpId="0"/>
      <p:bldP spid="198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اسم الفاعل المذكّر: نَائِمٌ</a:t>
            </a:r>
          </a:p>
          <a:p>
            <a:pPr algn="r"/>
            <a:r>
              <a:rPr lang="ar-SY" sz="2000" dirty="0"/>
              <a:t>اسم الفاعل المؤنّث: نَائِمَةٌ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الأفعال الآتية إلى اسم فاعل بمحاكاة المثال الأول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اللّغوية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نَامَ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قال </a:t>
              </a:r>
            </a:p>
            <a:p>
              <a:pPr algn="ctr"/>
              <a:r>
                <a:rPr lang="ar-SY" sz="2000" dirty="0"/>
                <a:t>الاسم الفاعل المذكر : قائلٌ</a:t>
              </a:r>
            </a:p>
            <a:p>
              <a:pPr algn="ctr"/>
              <a:r>
                <a:rPr lang="ar-SY" sz="2000" dirty="0">
                  <a:latin typeface="Economica" panose="02000506040000020004" pitchFamily="2" charset="0"/>
                  <a:ea typeface="Adobe Fan Heiti Std B" panose="020B0700000000000000" pitchFamily="34" charset="-128"/>
                </a:rPr>
                <a:t>الاسم الفاعل المؤنث : قائلةٌ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اسم الفاعل المذكر: عائمٌ</a:t>
            </a:r>
          </a:p>
          <a:p>
            <a:pPr algn="r"/>
            <a:r>
              <a:rPr lang="ar-SY" sz="2000" dirty="0"/>
              <a:t>اسم الفاعل المؤنث: عائمةٌ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أحوّل الأفعال الآتية إلى اسم فاعل :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اللّغوية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عامَ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35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اسم الفاعل المذكر: خائفٌ</a:t>
            </a:r>
          </a:p>
          <a:p>
            <a:pPr algn="r"/>
            <a:r>
              <a:rPr lang="ar-SY" sz="2000" dirty="0"/>
              <a:t>اسم الفاعل المؤنث: خائفةٌ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أحوّل الأفعال الآتية إلى اسم فاعل :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خافَ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0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063221" y="372036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9384937" y="2410974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5064254" y="281578"/>
            <a:ext cx="5261364" cy="4758181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/>
        </p:blipFill>
        <p:spPr bwMode="auto">
          <a:xfrm>
            <a:off x="5153615" y="364878"/>
            <a:ext cx="5070991" cy="45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10234689" y="98425"/>
            <a:ext cx="2002794" cy="1947084"/>
          </a:xfrm>
          <a:prstGeom prst="wedgeEllipseCallout">
            <a:avLst>
              <a:gd name="adj1" fmla="val -42062"/>
              <a:gd name="adj2" fmla="val 76399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10472728" y="1003986"/>
            <a:ext cx="160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الأقْمَار الصِّنَاعِيَّة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10398200" y="123215"/>
            <a:ext cx="910324" cy="910324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0985938" y="2577493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728074" y="4516291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9F249A-748E-466F-85EA-06830F8A26CA}"/>
              </a:ext>
            </a:extLst>
          </p:cNvPr>
          <p:cNvSpPr/>
          <p:nvPr/>
        </p:nvSpPr>
        <p:spPr>
          <a:xfrm>
            <a:off x="-105896" y="1688869"/>
            <a:ext cx="5277525" cy="3167385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" name="Picture 5">
            <a:extLst>
              <a:ext uri="{FF2B5EF4-FFF2-40B4-BE49-F238E27FC236}">
                <a16:creationId xmlns:a16="http://schemas.microsoft.com/office/drawing/2014/main" id="{5F62D122-AB3F-4D66-9674-C5B3A26AB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r="-167"/>
          <a:stretch/>
        </p:blipFill>
        <p:spPr bwMode="auto">
          <a:xfrm>
            <a:off x="-32785" y="1853932"/>
            <a:ext cx="5079312" cy="29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Speech Bubble: Oval 103">
            <a:extLst>
              <a:ext uri="{FF2B5EF4-FFF2-40B4-BE49-F238E27FC236}">
                <a16:creationId xmlns:a16="http://schemas.microsoft.com/office/drawing/2014/main" id="{F66C8D36-C20E-4952-B22C-2605438A6BB5}"/>
              </a:ext>
            </a:extLst>
          </p:cNvPr>
          <p:cNvSpPr/>
          <p:nvPr/>
        </p:nvSpPr>
        <p:spPr>
          <a:xfrm rot="837819">
            <a:off x="63338" y="264337"/>
            <a:ext cx="2044310" cy="1927584"/>
          </a:xfrm>
          <a:prstGeom prst="wedgeEllipseCallout">
            <a:avLst>
              <a:gd name="adj1" fmla="val 58059"/>
              <a:gd name="adj2" fmla="val 54934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F76078-6053-43A6-868A-C19C9628F769}"/>
              </a:ext>
            </a:extLst>
          </p:cNvPr>
          <p:cNvSpPr txBox="1"/>
          <p:nvPr/>
        </p:nvSpPr>
        <p:spPr>
          <a:xfrm>
            <a:off x="304343" y="1025150"/>
            <a:ext cx="1642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الأقْمَار الصِّنَاعِيَّة</a:t>
            </a:r>
          </a:p>
        </p:txBody>
      </p:sp>
      <p:pic>
        <p:nvPicPr>
          <p:cNvPr id="106" name="Graphic 105" descr="Lightbulb and gear">
            <a:extLst>
              <a:ext uri="{FF2B5EF4-FFF2-40B4-BE49-F238E27FC236}">
                <a16:creationId xmlns:a16="http://schemas.microsoft.com/office/drawing/2014/main" id="{C6DA2351-8A59-4351-9CF6-11DF67CD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224184" y="242682"/>
            <a:ext cx="929194" cy="929194"/>
          </a:xfrm>
          <a:prstGeom prst="rect">
            <a:avLst/>
          </a:prstGeom>
        </p:spPr>
      </p:pic>
      <p:sp>
        <p:nvSpPr>
          <p:cNvPr id="49" name="Hexagon 4">
            <a:extLst>
              <a:ext uri="{FF2B5EF4-FFF2-40B4-BE49-F238E27FC236}">
                <a16:creationId xmlns:a16="http://schemas.microsoft.com/office/drawing/2014/main" id="{BA194393-5EE3-49F6-A4C1-848BD3804354}"/>
              </a:ext>
            </a:extLst>
          </p:cNvPr>
          <p:cNvSpPr/>
          <p:nvPr/>
        </p:nvSpPr>
        <p:spPr>
          <a:xfrm flipH="1">
            <a:off x="3612719" y="4625158"/>
            <a:ext cx="2363601" cy="208656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Hexagon 4">
            <a:extLst>
              <a:ext uri="{FF2B5EF4-FFF2-40B4-BE49-F238E27FC236}">
                <a16:creationId xmlns:a16="http://schemas.microsoft.com/office/drawing/2014/main" id="{21C16C3E-CC99-4445-8134-7724FA1B22C1}"/>
              </a:ext>
            </a:extLst>
          </p:cNvPr>
          <p:cNvSpPr/>
          <p:nvPr/>
        </p:nvSpPr>
        <p:spPr>
          <a:xfrm>
            <a:off x="2966314" y="-8887"/>
            <a:ext cx="2363602" cy="208656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102" grpId="0" animBg="1"/>
      <p:bldP spid="104" grpId="0" animBg="1"/>
      <p:bldP spid="105" grpId="0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44">
            <a:extLst>
              <a:ext uri="{FF2B5EF4-FFF2-40B4-BE49-F238E27FC236}">
                <a16:creationId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2305407" y="3368810"/>
            <a:ext cx="1629153" cy="2091875"/>
            <a:chOff x="2934006" y="1740804"/>
            <a:chExt cx="1629153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2934006" y="1967592"/>
              <a:ext cx="16291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قد تؤدِّي العاداتُ الخاطئةُ في مشاهدةِ التّلفازِ إلى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 اضطرار استخدام النّظاراتْ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2282962" y="4905079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2878042" y="5686955"/>
            <a:ext cx="478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4393587" y="3368810"/>
            <a:ext cx="1402996" cy="2091875"/>
            <a:chOff x="5470411" y="1740804"/>
            <a:chExt cx="1402996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470411" y="1906114"/>
              <a:ext cx="14029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مشاهدةُ التِّلفازِ لفتراتٍ طويلةٍ يضرُّ العينين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4239712" y="4905079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4834792" y="5686955"/>
            <a:ext cx="478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grpSp>
        <p:nvGrpSpPr>
          <p:cNvPr id="201" name="Group 46">
            <a:extLst>
              <a:ext uri="{FF2B5EF4-FFF2-40B4-BE49-F238E27FC236}">
                <a16:creationId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6251656" y="3368810"/>
            <a:ext cx="1494771" cy="2091875"/>
            <a:chOff x="7794634" y="1740804"/>
            <a:chExt cx="1494771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794634" y="1972127"/>
              <a:ext cx="14947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مشاهدةُ التّلفاز عن قرب عادةٌ سيئةٌ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6178533" y="490507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6773613" y="5686955"/>
            <a:ext cx="478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67" name="Hexagon 4">
            <a:extLst>
              <a:ext uri="{FF2B5EF4-FFF2-40B4-BE49-F238E27FC236}">
                <a16:creationId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5845547" y="1435358"/>
            <a:ext cx="2202388" cy="193259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3978014" y="1596182"/>
            <a:ext cx="1815786" cy="179879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 flipH="1">
            <a:off x="2266481" y="1463263"/>
            <a:ext cx="1744024" cy="172770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22176" y="1579994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/>
                <a:t>أتأمّل الصّورُ الآتيةَ ، ثم </a:t>
              </a:r>
              <a:r>
                <a:rPr lang="ar-SY" b="1" dirty="0"/>
                <a:t>أكتب ثلاث جمل حولها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6384" y="2698094"/>
            <a:ext cx="2003394" cy="569387"/>
            <a:chOff x="33888" y="2673130"/>
            <a:chExt cx="2003394" cy="569387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3888" y="2842407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التَّعبير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أعبّر :</a:t>
            </a:r>
          </a:p>
        </p:txBody>
      </p:sp>
    </p:spTree>
    <p:extLst>
      <p:ext uri="{BB962C8B-B14F-4D97-AF65-F5344CB8AC3E}">
        <p14:creationId xmlns:p14="http://schemas.microsoft.com/office/powerpoint/2010/main" val="19604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8" grpId="0"/>
      <p:bldP spid="67" grpId="0" animBg="1"/>
      <p:bldP spid="68" grpId="0" animBg="1"/>
      <p:bldP spid="70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88992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الأقمَارُ الصِّناعيّة؟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لماذا اجتمعتْ الأسرةُ؟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8000" y="822287"/>
            <a:ext cx="640349" cy="4579140"/>
            <a:chOff x="6037404" y="1384540"/>
            <a:chExt cx="987047" cy="4579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3" y="1853412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لماذا سميت الأقمَارُ الصِّناعيّة بهذا الاسم؟</a:t>
              </a:r>
              <a:endParaRPr lang="en-US" sz="12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لماذا لا نرى الأقمَارُ الصِّناعيّة بأعيننا؟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76326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لأنها أجسام تدورُ في الفضاء الخارجي حول الأرض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82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لأنّها تشبه القمر في دورانه حول الأرضِ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755610"/>
            <a:ext cx="3235713" cy="915139"/>
            <a:chOff x="5708354" y="1348448"/>
            <a:chExt cx="5003801" cy="1215975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348448"/>
              <a:ext cx="3798865" cy="118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تستخدم لمعرفة حالة الطّقس </a:t>
              </a:r>
              <a:r>
                <a:rPr lang="ar-SY" sz="2000" dirty="0"/>
                <a:t>،  </a:t>
              </a:r>
              <a:r>
                <a:rPr lang="ar-SY" sz="1600" b="1" dirty="0"/>
                <a:t>و للاتّصالات كالهواتف النّقالة،  و لنقل البث التّلفزيوني المباشر </a:t>
              </a:r>
              <a:endParaRPr lang="en-US" sz="1600" b="1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15520" y="745791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لتشاهد بثا مباشرا ليوم عرفة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4658" y="-6860989"/>
            <a:ext cx="399742" cy="14515570"/>
            <a:chOff x="1608165" y="1769040"/>
            <a:chExt cx="399742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8165" y="1769040"/>
              <a:ext cx="390073" cy="1184533"/>
              <a:chOff x="1608165" y="1769040"/>
              <a:chExt cx="390073" cy="1184533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15069" y="2376057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18942" y="2953724"/>
              <a:ext cx="388965" cy="1153946"/>
              <a:chOff x="1615069" y="1784334"/>
              <a:chExt cx="388965" cy="1153946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20865" y="1784334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15069" y="2360764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F74AD42-D1AA-422E-B691-797659A12249}"/>
              </a:ext>
            </a:extLst>
          </p:cNvPr>
          <p:cNvGrpSpPr/>
          <p:nvPr/>
        </p:nvGrpSpPr>
        <p:grpSpPr>
          <a:xfrm rot="5400000">
            <a:off x="7407912" y="-649232"/>
            <a:ext cx="677108" cy="4956013"/>
            <a:chOff x="7804571" y="2046965"/>
            <a:chExt cx="1043705" cy="4956013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C479DF8-2621-488D-AB02-645547584206}"/>
                </a:ext>
              </a:extLst>
            </p:cNvPr>
            <p:cNvSpPr txBox="1"/>
            <p:nvPr/>
          </p:nvSpPr>
          <p:spPr>
            <a:xfrm>
              <a:off x="7804571" y="2587426"/>
              <a:ext cx="1043705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أقارن بين القمر الصّناعي و</a:t>
              </a:r>
            </a:p>
            <a:p>
              <a:pPr algn="r"/>
              <a:r>
                <a:rPr lang="ar-SY" sz="1600" b="1" dirty="0"/>
                <a:t> القمر الطّبيعي.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E65D8C0-BFAC-48BA-B882-3FF06FAAB87B}"/>
              </a:ext>
            </a:extLst>
          </p:cNvPr>
          <p:cNvGrpSpPr/>
          <p:nvPr/>
        </p:nvGrpSpPr>
        <p:grpSpPr>
          <a:xfrm rot="5400000">
            <a:off x="7386757" y="1629415"/>
            <a:ext cx="677108" cy="5011382"/>
            <a:chOff x="7853860" y="2033180"/>
            <a:chExt cx="1043708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F48544C-1FE2-489A-B00E-0CD7E31428C8}"/>
                </a:ext>
              </a:extLst>
            </p:cNvPr>
            <p:cNvSpPr txBox="1"/>
            <p:nvPr/>
          </p:nvSpPr>
          <p:spPr>
            <a:xfrm>
              <a:off x="7853860" y="2508070"/>
              <a:ext cx="104370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ماذا لو تعطَّلت الأقمَارُ الصِّناعيّة الّتي</a:t>
              </a:r>
            </a:p>
            <a:p>
              <a:pPr algn="r"/>
              <a:r>
                <a:rPr lang="ar-SY" sz="1600" b="1" dirty="0"/>
                <a:t> تدور في الفِضَاء؟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808210" y="3077315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930E446-D168-4307-8B6C-F7F3DE454544}"/>
              </a:ext>
            </a:extLst>
          </p:cNvPr>
          <p:cNvGrpSpPr/>
          <p:nvPr/>
        </p:nvGrpSpPr>
        <p:grpSpPr>
          <a:xfrm>
            <a:off x="28480" y="1102189"/>
            <a:ext cx="3200102" cy="1425307"/>
            <a:chOff x="5722256" y="5339134"/>
            <a:chExt cx="4945744" cy="1825257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FAFC351-5262-4414-B903-84DFFB6869C7}"/>
                </a:ext>
              </a:extLst>
            </p:cNvPr>
            <p:cNvSpPr/>
            <p:nvPr/>
          </p:nvSpPr>
          <p:spPr>
            <a:xfrm>
              <a:off x="5902176" y="5339135"/>
              <a:ext cx="387644" cy="1825253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1825256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86454D5-343F-4181-AF3B-DD9EB3828CC9}"/>
                </a:ext>
              </a:extLst>
            </p:cNvPr>
            <p:cNvSpPr/>
            <p:nvPr/>
          </p:nvSpPr>
          <p:spPr>
            <a:xfrm>
              <a:off x="9584898" y="5339134"/>
              <a:ext cx="1056600" cy="1825254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1FCBFFA-9595-4899-92D5-F0E79A7F80A1}"/>
                </a:ext>
              </a:extLst>
            </p:cNvPr>
            <p:cNvSpPr txBox="1"/>
            <p:nvPr/>
          </p:nvSpPr>
          <p:spPr>
            <a:xfrm>
              <a:off x="9799683" y="6005357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603CB4C-6666-47D4-AD0D-6E0D76E75FE6}"/>
                </a:ext>
              </a:extLst>
            </p:cNvPr>
            <p:cNvSpPr txBox="1"/>
            <p:nvPr/>
          </p:nvSpPr>
          <p:spPr>
            <a:xfrm>
              <a:off x="6155941" y="5443334"/>
              <a:ext cx="3669785" cy="169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القمر الطّبيعي خلقه الله و جعله نوراً لنا باللّيل، و الصّناعي صنعه الإنسان و يُستخدم لمعرفة أحوالِ الطّقس و للاتّصالات و لنقل البث التلفزيوني المباشر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C890F37-00B5-4FDA-94EE-036238F70991}"/>
              </a:ext>
            </a:extLst>
          </p:cNvPr>
          <p:cNvGrpSpPr/>
          <p:nvPr/>
        </p:nvGrpSpPr>
        <p:grpSpPr>
          <a:xfrm>
            <a:off x="28482" y="3788875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F7B9BA2-34BC-4B65-9B52-343ACE10BFFF}"/>
                </a:ext>
              </a:extLst>
            </p:cNvPr>
            <p:cNvSpPr txBox="1"/>
            <p:nvPr/>
          </p:nvSpPr>
          <p:spPr>
            <a:xfrm>
              <a:off x="6332796" y="5393155"/>
              <a:ext cx="3527053" cy="458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/>
                <a:t>تتعطّل الاتّصَالات 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1294348"/>
            <a:ext cx="1581090" cy="1648025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74542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بثاً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9" y="1144793"/>
            <a:ext cx="215804" cy="451128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عرضاً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حالة الجو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>
            <a:off x="3948546" y="3048329"/>
            <a:ext cx="3291338" cy="38267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3291338 w 3291338"/>
                      <a:gd name="connsiteY0" fmla="*/ 11383 h 382676"/>
                      <a:gd name="connsiteX1" fmla="*/ 2157895 w 3291338"/>
                      <a:gd name="connsiteY1" fmla="*/ 27703 h 382676"/>
                      <a:gd name="connsiteX2" fmla="*/ 1787349 w 3291338"/>
                      <a:gd name="connsiteY2" fmla="*/ 252111 h 382676"/>
                      <a:gd name="connsiteX3" fmla="*/ 501328 w 3291338"/>
                      <a:gd name="connsiteY3" fmla="*/ 325554 h 382676"/>
                      <a:gd name="connsiteX4" fmla="*/ 0 w 3291338"/>
                      <a:gd name="connsiteY4" fmla="*/ 382676 h 382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1338" h="382676" extrusionOk="0">
                        <a:moveTo>
                          <a:pt x="3291338" y="11383"/>
                        </a:moveTo>
                        <a:cubicBezTo>
                          <a:pt x="2906081" y="13718"/>
                          <a:pt x="2403881" y="50225"/>
                          <a:pt x="2157895" y="27703"/>
                        </a:cubicBezTo>
                        <a:cubicBezTo>
                          <a:pt x="1768560" y="111927"/>
                          <a:pt x="2004285" y="245413"/>
                          <a:pt x="1787349" y="252111"/>
                        </a:cubicBezTo>
                        <a:cubicBezTo>
                          <a:pt x="1389621" y="357178"/>
                          <a:pt x="845727" y="269512"/>
                          <a:pt x="501328" y="325554"/>
                        </a:cubicBezTo>
                        <a:cubicBezTo>
                          <a:pt x="145228" y="345053"/>
                          <a:pt x="107072" y="375735"/>
                          <a:pt x="0" y="38267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3">
            <a:extLst>
              <a:ext uri="{FF2B5EF4-FFF2-40B4-BE49-F238E27FC236}">
                <a16:creationId xmlns:a16="http://schemas.microsoft.com/office/drawing/2014/main" id="{45266203-8138-4BC5-9030-9BFE68A8999F}"/>
              </a:ext>
            </a:extLst>
          </p:cNvPr>
          <p:cNvGrpSpPr/>
          <p:nvPr/>
        </p:nvGrpSpPr>
        <p:grpSpPr>
          <a:xfrm>
            <a:off x="6420102" y="3029154"/>
            <a:ext cx="1581090" cy="1648025"/>
            <a:chOff x="3845212" y="660738"/>
            <a:chExt cx="2138086" cy="2228601"/>
          </a:xfrm>
        </p:grpSpPr>
        <p:sp>
          <p:nvSpPr>
            <p:cNvPr id="148" name="Rectangle: Top Corners One Rounded and One Snipped 7">
              <a:extLst>
                <a:ext uri="{FF2B5EF4-FFF2-40B4-BE49-F238E27FC236}">
                  <a16:creationId xmlns:a16="http://schemas.microsoft.com/office/drawing/2014/main" id="{0BDB1090-5208-4CD2-A123-DEB7917194E0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: Folded Corner 5">
              <a:extLst>
                <a:ext uri="{FF2B5EF4-FFF2-40B4-BE49-F238E27FC236}">
                  <a16:creationId xmlns:a16="http://schemas.microsoft.com/office/drawing/2014/main" id="{99F05478-BA93-437F-AF13-012AEC8940F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2">
              <a:extLst>
                <a:ext uri="{FF2B5EF4-FFF2-40B4-BE49-F238E27FC236}">
                  <a16:creationId xmlns:a16="http://schemas.microsoft.com/office/drawing/2014/main" id="{8CE3D7BC-F964-42AF-9626-E45C149CE702}"/>
                </a:ext>
              </a:extLst>
            </p:cNvPr>
            <p:cNvSpPr txBox="1"/>
            <p:nvPr/>
          </p:nvSpPr>
          <p:spPr>
            <a:xfrm rot="21326776">
              <a:off x="4159917" y="1393224"/>
              <a:ext cx="1725330" cy="62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مهمات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51" name="TextBox 51">
              <a:extLst>
                <a:ext uri="{FF2B5EF4-FFF2-40B4-BE49-F238E27FC236}">
                  <a16:creationId xmlns:a16="http://schemas.microsoft.com/office/drawing/2014/main" id="{D44694F7-09A2-41B6-ADE7-846CD65E307E}"/>
                </a:ext>
              </a:extLst>
            </p:cNvPr>
            <p:cNvSpPr txBox="1"/>
            <p:nvPr/>
          </p:nvSpPr>
          <p:spPr>
            <a:xfrm rot="21326776">
              <a:off x="4512081" y="891074"/>
              <a:ext cx="929931" cy="62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152" name="Group 8">
            <a:extLst>
              <a:ext uri="{FF2B5EF4-FFF2-40B4-BE49-F238E27FC236}">
                <a16:creationId xmlns:a16="http://schemas.microsoft.com/office/drawing/2014/main" id="{68B69D15-A5AA-467D-AC08-0AE5113972AA}"/>
              </a:ext>
            </a:extLst>
          </p:cNvPr>
          <p:cNvGrpSpPr/>
          <p:nvPr/>
        </p:nvGrpSpPr>
        <p:grpSpPr>
          <a:xfrm>
            <a:off x="7372897" y="2879599"/>
            <a:ext cx="215804" cy="451128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Rectangle 9">
              <a:extLst>
                <a:ext uri="{FF2B5EF4-FFF2-40B4-BE49-F238E27FC236}">
                  <a16:creationId xmlns:a16="http://schemas.microsoft.com/office/drawing/2014/main" id="{4D550361-0A33-4BBB-8D26-B04CA457864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0">
              <a:extLst>
                <a:ext uri="{FF2B5EF4-FFF2-40B4-BE49-F238E27FC236}">
                  <a16:creationId xmlns:a16="http://schemas.microsoft.com/office/drawing/2014/main" id="{6870AB3E-D1AE-4201-86C6-DA9D191ADB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Trapezoid 10">
              <a:extLst>
                <a:ext uri="{FF2B5EF4-FFF2-40B4-BE49-F238E27FC236}">
                  <a16:creationId xmlns:a16="http://schemas.microsoft.com/office/drawing/2014/main" id="{E26DF7BE-F5D6-454C-BE43-40F2EF67929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2">
              <a:extLst>
                <a:ext uri="{FF2B5EF4-FFF2-40B4-BE49-F238E27FC236}">
                  <a16:creationId xmlns:a16="http://schemas.microsoft.com/office/drawing/2014/main" id="{1A934E5D-83D9-4F92-91E2-C1E4E8757BA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7" name="Group 3">
            <a:extLst>
              <a:ext uri="{FF2B5EF4-FFF2-40B4-BE49-F238E27FC236}">
                <a16:creationId xmlns:a16="http://schemas.microsoft.com/office/drawing/2014/main" id="{B85EC1F4-F92B-412C-AA6C-D236C7D5A581}"/>
              </a:ext>
            </a:extLst>
          </p:cNvPr>
          <p:cNvGrpSpPr/>
          <p:nvPr/>
        </p:nvGrpSpPr>
        <p:grpSpPr>
          <a:xfrm>
            <a:off x="6491550" y="4763960"/>
            <a:ext cx="1581090" cy="1648025"/>
            <a:chOff x="3845212" y="660738"/>
            <a:chExt cx="2138086" cy="2228601"/>
          </a:xfrm>
        </p:grpSpPr>
        <p:sp>
          <p:nvSpPr>
            <p:cNvPr id="158" name="Rectangle: Top Corners One Rounded and One Snipped 7">
              <a:extLst>
                <a:ext uri="{FF2B5EF4-FFF2-40B4-BE49-F238E27FC236}">
                  <a16:creationId xmlns:a16="http://schemas.microsoft.com/office/drawing/2014/main" id="{0F1A48B8-8941-4908-9B3C-8626E8E58D82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: Folded Corner 5">
              <a:extLst>
                <a:ext uri="{FF2B5EF4-FFF2-40B4-BE49-F238E27FC236}">
                  <a16:creationId xmlns:a16="http://schemas.microsoft.com/office/drawing/2014/main" id="{EEBEB85E-31C9-4667-A9EA-18BED5764E5A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2">
              <a:extLst>
                <a:ext uri="{FF2B5EF4-FFF2-40B4-BE49-F238E27FC236}">
                  <a16:creationId xmlns:a16="http://schemas.microsoft.com/office/drawing/2014/main" id="{74603AA9-0E76-49D3-B52D-66C941C1CCED}"/>
                </a:ext>
              </a:extLst>
            </p:cNvPr>
            <p:cNvSpPr txBox="1"/>
            <p:nvPr/>
          </p:nvSpPr>
          <p:spPr>
            <a:xfrm rot="21326776">
              <a:off x="4159917" y="1393224"/>
              <a:ext cx="1725330" cy="62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الطقس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61" name="TextBox 51">
              <a:extLst>
                <a:ext uri="{FF2B5EF4-FFF2-40B4-BE49-F238E27FC236}">
                  <a16:creationId xmlns:a16="http://schemas.microsoft.com/office/drawing/2014/main" id="{521287EF-84AC-4440-A34C-F0F7F5160AA4}"/>
                </a:ext>
              </a:extLst>
            </p:cNvPr>
            <p:cNvSpPr txBox="1"/>
            <p:nvPr/>
          </p:nvSpPr>
          <p:spPr>
            <a:xfrm rot="21326776">
              <a:off x="4512081" y="891074"/>
              <a:ext cx="929931" cy="62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</p:grpSp>
      <p:grpSp>
        <p:nvGrpSpPr>
          <p:cNvPr id="162" name="Group 8">
            <a:extLst>
              <a:ext uri="{FF2B5EF4-FFF2-40B4-BE49-F238E27FC236}">
                <a16:creationId xmlns:a16="http://schemas.microsoft.com/office/drawing/2014/main" id="{621F3B68-79C3-4F0E-BB96-BFB8E4D0C597}"/>
              </a:ext>
            </a:extLst>
          </p:cNvPr>
          <p:cNvGrpSpPr/>
          <p:nvPr/>
        </p:nvGrpSpPr>
        <p:grpSpPr>
          <a:xfrm>
            <a:off x="7444345" y="4614405"/>
            <a:ext cx="215804" cy="451128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3" name="Rectangle 9">
              <a:extLst>
                <a:ext uri="{FF2B5EF4-FFF2-40B4-BE49-F238E27FC236}">
                  <a16:creationId xmlns:a16="http://schemas.microsoft.com/office/drawing/2014/main" id="{70AA6554-28A0-45D7-9B1F-CB5DD98D106F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0">
              <a:extLst>
                <a:ext uri="{FF2B5EF4-FFF2-40B4-BE49-F238E27FC236}">
                  <a16:creationId xmlns:a16="http://schemas.microsoft.com/office/drawing/2014/main" id="{09C6B3B7-CF16-4C45-A1B3-679A382FE90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rapezoid 10">
              <a:extLst>
                <a:ext uri="{FF2B5EF4-FFF2-40B4-BE49-F238E27FC236}">
                  <a16:creationId xmlns:a16="http://schemas.microsoft.com/office/drawing/2014/main" id="{B4FB1B50-0FCF-47BD-97B6-CFDF03DAF7D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2">
              <a:extLst>
                <a:ext uri="{FF2B5EF4-FFF2-40B4-BE49-F238E27FC236}">
                  <a16:creationId xmlns:a16="http://schemas.microsoft.com/office/drawing/2014/main" id="{52579A50-E829-43C1-A25A-8F4E250F0E9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7" name="مجموعة 3">
            <a:extLst>
              <a:ext uri="{FF2B5EF4-FFF2-40B4-BE49-F238E27FC236}">
                <a16:creationId xmlns:a16="http://schemas.microsoft.com/office/drawing/2014/main" id="{2EE281EF-842D-417F-A8F9-C59D54738948}"/>
              </a:ext>
            </a:extLst>
          </p:cNvPr>
          <p:cNvGrpSpPr/>
          <p:nvPr/>
        </p:nvGrpSpPr>
        <p:grpSpPr>
          <a:xfrm>
            <a:off x="2074107" y="4697936"/>
            <a:ext cx="2779296" cy="2376810"/>
            <a:chOff x="2362987" y="3154407"/>
            <a:chExt cx="2779296" cy="2376810"/>
          </a:xfrm>
        </p:grpSpPr>
        <p:sp>
          <p:nvSpPr>
            <p:cNvPr id="168" name="Freeform: Shape 103">
              <a:extLst>
                <a:ext uri="{FF2B5EF4-FFF2-40B4-BE49-F238E27FC236}">
                  <a16:creationId xmlns:a16="http://schemas.microsoft.com/office/drawing/2014/main" id="{AD84EF1A-4CB6-4D23-907F-E3A5C79285AC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TextBox 151">
              <a:extLst>
                <a:ext uri="{FF2B5EF4-FFF2-40B4-BE49-F238E27FC236}">
                  <a16:creationId xmlns:a16="http://schemas.microsoft.com/office/drawing/2014/main" id="{939E8E48-F9B8-4F20-868B-08D9FAD165F7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3</a:t>
              </a:r>
              <a:endParaRPr lang="ar-SY" sz="2000" b="1" dirty="0"/>
            </a:p>
            <a:p>
              <a:pPr algn="ctr"/>
              <a:r>
                <a:rPr lang="ar-SY" sz="2000" b="1" dirty="0"/>
                <a:t>أعمال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70" name="Freeform: Shape 34">
            <a:extLst>
              <a:ext uri="{FF2B5EF4-FFF2-40B4-BE49-F238E27FC236}">
                <a16:creationId xmlns:a16="http://schemas.microsoft.com/office/drawing/2014/main" id="{01664795-634E-436B-BB10-9107FE488BCA}"/>
              </a:ext>
            </a:extLst>
          </p:cNvPr>
          <p:cNvSpPr/>
          <p:nvPr/>
        </p:nvSpPr>
        <p:spPr>
          <a:xfrm rot="18908111" flipV="1">
            <a:off x="4023102" y="4644463"/>
            <a:ext cx="2730463" cy="580418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730463 w 2730463"/>
                      <a:gd name="connsiteY0" fmla="*/ 17265 h 580418"/>
                      <a:gd name="connsiteX1" fmla="*/ 1790170 w 2730463"/>
                      <a:gd name="connsiteY1" fmla="*/ 42019 h 580418"/>
                      <a:gd name="connsiteX2" fmla="*/ 1482767 w 2730463"/>
                      <a:gd name="connsiteY2" fmla="*/ 382386 h 580418"/>
                      <a:gd name="connsiteX3" fmla="*/ 415897 w 2730463"/>
                      <a:gd name="connsiteY3" fmla="*/ 493779 h 580418"/>
                      <a:gd name="connsiteX4" fmla="*/ 0 w 2730463"/>
                      <a:gd name="connsiteY4" fmla="*/ 580418 h 58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463" h="580418" extrusionOk="0">
                        <a:moveTo>
                          <a:pt x="2730463" y="17265"/>
                        </a:moveTo>
                        <a:cubicBezTo>
                          <a:pt x="2430984" y="41613"/>
                          <a:pt x="1995240" y="10895"/>
                          <a:pt x="1790170" y="42019"/>
                        </a:cubicBezTo>
                        <a:cubicBezTo>
                          <a:pt x="1466159" y="147635"/>
                          <a:pt x="1667525" y="340682"/>
                          <a:pt x="1482767" y="382386"/>
                        </a:cubicBezTo>
                        <a:cubicBezTo>
                          <a:pt x="1191334" y="475728"/>
                          <a:pt x="690820" y="445690"/>
                          <a:pt x="415897" y="493779"/>
                        </a:cubicBezTo>
                        <a:cubicBezTo>
                          <a:pt x="114574" y="523615"/>
                          <a:pt x="88134" y="560737"/>
                          <a:pt x="0" y="58041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Freeform: Shape 34">
            <a:extLst>
              <a:ext uri="{FF2B5EF4-FFF2-40B4-BE49-F238E27FC236}">
                <a16:creationId xmlns:a16="http://schemas.microsoft.com/office/drawing/2014/main" id="{5F66B356-C068-494B-B468-F1E0BA6CFCC0}"/>
              </a:ext>
            </a:extLst>
          </p:cNvPr>
          <p:cNvSpPr/>
          <p:nvPr/>
        </p:nvSpPr>
        <p:spPr>
          <a:xfrm rot="18908111" flipH="1" flipV="1">
            <a:off x="5142799" y="2089225"/>
            <a:ext cx="817322" cy="432323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817322 w 817322"/>
                      <a:gd name="connsiteY0" fmla="*/ 128601 h 4323232"/>
                      <a:gd name="connsiteX1" fmla="*/ 535859 w 817322"/>
                      <a:gd name="connsiteY1" fmla="*/ 312979 h 4323232"/>
                      <a:gd name="connsiteX2" fmla="*/ 443843 w 817322"/>
                      <a:gd name="connsiteY2" fmla="*/ 2848196 h 4323232"/>
                      <a:gd name="connsiteX3" fmla="*/ 124492 w 817322"/>
                      <a:gd name="connsiteY3" fmla="*/ 3677906 h 4323232"/>
                      <a:gd name="connsiteX4" fmla="*/ 0 w 817322"/>
                      <a:gd name="connsiteY4" fmla="*/ 4323232 h 4323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322" h="4323232" extrusionOk="0">
                        <a:moveTo>
                          <a:pt x="817322" y="128601"/>
                        </a:moveTo>
                        <a:cubicBezTo>
                          <a:pt x="742802" y="115537"/>
                          <a:pt x="596079" y="33652"/>
                          <a:pt x="535859" y="312979"/>
                        </a:cubicBezTo>
                        <a:cubicBezTo>
                          <a:pt x="367800" y="954239"/>
                          <a:pt x="463773" y="2466470"/>
                          <a:pt x="443843" y="2848196"/>
                        </a:cubicBezTo>
                        <a:cubicBezTo>
                          <a:pt x="327710" y="3518526"/>
                          <a:pt x="209507" y="3354517"/>
                          <a:pt x="124492" y="3677906"/>
                        </a:cubicBezTo>
                        <a:cubicBezTo>
                          <a:pt x="31312" y="3913939"/>
                          <a:pt x="30949" y="4171913"/>
                          <a:pt x="0" y="432323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  <p:bldP spid="170" grpId="0" animBg="1"/>
      <p:bldP spid="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الفضَاء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أبحث عن معنى كلمة (الفضاء)  ثم أكتبه .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هو الفراغُ الموجودُ بين الكواكبِ و النُّجومِ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Hexagon 4">
            <a:extLst>
              <a:ext uri="{FF2B5EF4-FFF2-40B4-BE49-F238E27FC236}">
                <a16:creationId xmlns:a16="http://schemas.microsoft.com/office/drawing/2014/main" id="{2A7D9B8C-E171-40F6-AAB8-CD43152F9E73}"/>
              </a:ext>
            </a:extLst>
          </p:cNvPr>
          <p:cNvSpPr/>
          <p:nvPr/>
        </p:nvSpPr>
        <p:spPr>
          <a:xfrm>
            <a:off x="3382164" y="3526985"/>
            <a:ext cx="1815786" cy="179879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اتِّصالات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مفردها ( اتِّصال)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جمعها ( الأُسَر)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مؤنّثها ( كثِيرة)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كثير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الأُسرة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صّناعية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مذكّرها ( صناعي)</a:t>
              </a: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ضّدها (قديم) </a:t>
              </a: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معناها ( يرى) </a:t>
              </a: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558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يُشاهد</a:t>
              </a: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جديد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قديم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اِسِم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اشْتَرَيْتُ كتاباً جديداً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حديث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جَدِيْد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خَرِيطَةَ الْمُفْرَدَةِ الآتِيَةِ: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ضدّها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مُرَادِفُها</a:t>
            </a:r>
          </a:p>
        </p:txBody>
      </p:sp>
    </p:spTree>
    <p:extLst>
      <p:ext uri="{BB962C8B-B14F-4D97-AF65-F5344CB8AC3E}">
        <p14:creationId xmlns:p14="http://schemas.microsoft.com/office/powerpoint/2010/main" val="1796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10470</TotalTime>
  <Words>605</Words>
  <Application>Microsoft Office PowerPoint</Application>
  <PresentationFormat>Widescreen</PresentationFormat>
  <Paragraphs>195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Aller</vt:lpstr>
      <vt:lpstr>Arial</vt:lpstr>
      <vt:lpstr>AXtManalBold</vt:lpstr>
      <vt:lpstr>Bahnschrift SemiBold SemiConden</vt:lpstr>
      <vt:lpstr>Berlin Sans FB</vt:lpstr>
      <vt:lpstr>Calibri</vt:lpstr>
      <vt:lpstr>Calibri Light</vt:lpstr>
      <vt:lpstr>Century Gothic</vt:lpstr>
      <vt:lpstr>Cooper Black</vt:lpstr>
      <vt:lpstr>Economica</vt:lpstr>
      <vt:lpstr>Hand Of Sean</vt:lpstr>
      <vt:lpstr>Helvetica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duha omar</cp:lastModifiedBy>
  <cp:revision>306</cp:revision>
  <dcterms:created xsi:type="dcterms:W3CDTF">2020-09-22T10:26:44Z</dcterms:created>
  <dcterms:modified xsi:type="dcterms:W3CDTF">2021-05-28T07:40:42Z</dcterms:modified>
</cp:coreProperties>
</file>