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67" r:id="rId3"/>
    <p:sldId id="335" r:id="rId4"/>
    <p:sldId id="260" r:id="rId5"/>
    <p:sldId id="262" r:id="rId6"/>
    <p:sldId id="261" r:id="rId7"/>
    <p:sldId id="263" r:id="rId8"/>
    <p:sldId id="257" r:id="rId9"/>
    <p:sldId id="258" r:id="rId10"/>
    <p:sldId id="259" r:id="rId11"/>
    <p:sldId id="268" r:id="rId12"/>
    <p:sldId id="270" r:id="rId13"/>
    <p:sldId id="334" r:id="rId14"/>
    <p:sldId id="266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9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5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7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7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7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5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E38C2-976B-47B6-A79A-C642AD48F51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1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5471"/>
            <a:ext cx="10117394" cy="6194323"/>
          </a:xfrm>
          <a:prstGeom prst="rect">
            <a:avLst/>
          </a:prstGeom>
          <a:effectLst>
            <a:glow rad="101600">
              <a:schemeClr val="accent4">
                <a:lumMod val="20000"/>
                <a:lumOff val="80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883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333137" y="4460468"/>
            <a:ext cx="8632820" cy="212365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Y" sz="4400" b="1" u="sng" dirty="0"/>
              <a:t>الإعصار القمعي: </a:t>
            </a:r>
          </a:p>
          <a:p>
            <a:r>
              <a:rPr lang="ar-SY" sz="4400" dirty="0"/>
              <a:t>عاصفة قوية مع رياح دوارة تتشكل على الأرض و يبدو كمقع كبير و طويل </a:t>
            </a:r>
            <a:endParaRPr lang="en-US" sz="44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b="7722"/>
          <a:stretch/>
        </p:blipFill>
        <p:spPr>
          <a:xfrm rot="21283928">
            <a:off x="552649" y="1383815"/>
            <a:ext cx="4788812" cy="288316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123226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بيضاوية 4"/>
          <p:cNvSpPr/>
          <p:nvPr/>
        </p:nvSpPr>
        <p:spPr>
          <a:xfrm>
            <a:off x="2568102" y="396240"/>
            <a:ext cx="8999058" cy="3291840"/>
          </a:xfrm>
          <a:prstGeom prst="wedgeEllipseCallout">
            <a:avLst>
              <a:gd name="adj1" fmla="val -53407"/>
              <a:gd name="adj2" fmla="val 49493"/>
            </a:avLst>
          </a:prstGeom>
          <a:noFill/>
          <a:ln w="7620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فيم يتشابه الإعصار القمعي و الإعصار الحلزوني</a:t>
            </a:r>
            <a:r>
              <a:rPr lang="ar-SY" sz="54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؟</a:t>
            </a:r>
            <a:endParaRPr lang="en-US" sz="5400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395" y="1226111"/>
            <a:ext cx="6492875" cy="649287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3791031" y="4780203"/>
            <a:ext cx="714756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SY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جميعها مصحوبة برياح قوية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4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بيضاوية 4"/>
          <p:cNvSpPr/>
          <p:nvPr/>
        </p:nvSpPr>
        <p:spPr>
          <a:xfrm>
            <a:off x="2568102" y="396240"/>
            <a:ext cx="8999058" cy="2499360"/>
          </a:xfrm>
          <a:prstGeom prst="wedgeEllipseCallout">
            <a:avLst>
              <a:gd name="adj1" fmla="val -53407"/>
              <a:gd name="adj2" fmla="val 49493"/>
            </a:avLst>
          </a:prstGeom>
          <a:noFill/>
          <a:ln w="7620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395" y="1226111"/>
            <a:ext cx="6492875" cy="649287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362201" y="3409950"/>
            <a:ext cx="8961120" cy="280076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SY" sz="4400" dirty="0"/>
              <a:t>الإعصار القمعي عاصفة قوية تتحرك فيه الرياح بشكل دائري و بسرعة 160 كيلومترا في الساعة أو اكثر، و  يعمل الإعصار القمعي على تدمير معظم الأشياء التي تواجهه في طريقه</a:t>
            </a:r>
            <a:endParaRPr lang="en-US" sz="4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209879" y="1226111"/>
            <a:ext cx="7686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لماذا يعد الإعصار القمعي من العواصف القوية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>
            <a:extLst>
              <a:ext uri="{FF2B5EF4-FFF2-40B4-BE49-F238E27FC236}">
                <a16:creationId xmlns:a16="http://schemas.microsoft.com/office/drawing/2014/main" id="{1B9EA1C5-4F6C-4652-B75D-DA2E7B795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3000375"/>
            <a:ext cx="109950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54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جميع الحقوق محفوظة لموقع حلول اون لاين يحق لك الاستخدام والتعديل عليها كما تشاء</a:t>
            </a:r>
            <a:br>
              <a:rPr lang="ar-SA" altLang="en-US" sz="54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ar-SA" altLang="en-US" sz="54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لكن </a:t>
            </a:r>
            <a:r>
              <a:rPr lang="ar-SA" altLang="en-US" sz="96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يحرم بيعها </a:t>
            </a:r>
            <a:br>
              <a:rPr lang="ar-SA" altLang="en-US" sz="54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ar-SA" altLang="en-US" sz="54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او نشرها في المواقع الاخرى</a:t>
            </a:r>
            <a:endParaRPr lang="en-US" altLang="en-US" sz="5400" b="1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08DA105-D614-4003-8517-9035422B278D}"/>
              </a:ext>
            </a:extLst>
          </p:cNvPr>
          <p:cNvSpPr/>
          <p:nvPr/>
        </p:nvSpPr>
        <p:spPr>
          <a:xfrm>
            <a:off x="4521200" y="620713"/>
            <a:ext cx="3149600" cy="858837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8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E5CFA8A-8FBF-4A4B-BE72-8716145E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52463"/>
            <a:ext cx="29305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28675" r="3079" b="34629"/>
          <a:stretch/>
        </p:blipFill>
        <p:spPr>
          <a:xfrm>
            <a:off x="4038601" y="342900"/>
            <a:ext cx="7581900" cy="58478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66389" r="13439" b="14445"/>
          <a:stretch/>
        </p:blipFill>
        <p:spPr>
          <a:xfrm rot="21059356">
            <a:off x="359893" y="3698663"/>
            <a:ext cx="4631535" cy="2708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598728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78826" y="365125"/>
            <a:ext cx="8096864" cy="1325563"/>
          </a:xfrm>
          <a:ln w="76200">
            <a:solidFill>
              <a:srgbClr val="ED7D3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Y" dirty="0"/>
              <a:t>كيف أبقى آمنا في ظروف الطقس القاسية؟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6167" y1="15083" x2="83917" y2="21500"/>
                        <a14:foregroundMark x1="69500" y1="38750" x2="71250" y2="34833"/>
                        <a14:foregroundMark x1="74000" y1="29917" x2="85667" y2="21083"/>
                        <a14:foregroundMark x1="85000" y1="17667" x2="7275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065" y="586349"/>
            <a:ext cx="6492875" cy="64928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0" t="25807" r="7208" b="32688"/>
          <a:stretch/>
        </p:blipFill>
        <p:spPr>
          <a:xfrm>
            <a:off x="6087295" y="1882415"/>
            <a:ext cx="5647505" cy="4689145"/>
          </a:xfrm>
          <a:prstGeom prst="rect">
            <a:avLst/>
          </a:prstGeom>
          <a:ln w="76200">
            <a:solidFill>
              <a:srgbClr val="ED7D31"/>
            </a:solidFill>
          </a:ln>
        </p:spPr>
      </p:pic>
    </p:spTree>
    <p:extLst>
      <p:ext uri="{BB962C8B-B14F-4D97-AF65-F5344CB8AC3E}">
        <p14:creationId xmlns:p14="http://schemas.microsoft.com/office/powerpoint/2010/main" val="31381048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990600" y="399244"/>
            <a:ext cx="10381445" cy="2191656"/>
          </a:xfrm>
          <a:prstGeom prst="cloudCallout">
            <a:avLst>
              <a:gd name="adj1" fmla="val -43862"/>
              <a:gd name="adj2" fmla="val 93978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أقارن بين كيف أبقى آمنا خلال الإعصار القمعي، و الإعصار الحلزوني ، والعاصفة الرعدية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083" y1="36750" x2="58083" y2="36750"/>
                        <a14:foregroundMark x1="46667" y1="40833" x2="46667" y2="40833"/>
                        <a14:foregroundMark x1="47583" y1="39333" x2="47583" y2="39333"/>
                        <a14:foregroundMark x1="47583" y1="39333" x2="47583" y2="39333"/>
                        <a14:foregroundMark x1="58333" y1="35500" x2="58333" y2="35500"/>
                        <a14:foregroundMark x1="45833" y1="39333" x2="45833" y2="39333"/>
                        <a14:foregroundMark x1="45833" y1="39333" x2="45833" y2="39333"/>
                        <a14:foregroundMark x1="45417" y1="38250" x2="45417" y2="38250"/>
                        <a14:foregroundMark x1="86250" y1="30750" x2="86250" y2="30750"/>
                        <a14:foregroundMark x1="86250" y1="30750" x2="86250" y2="30750"/>
                        <a14:foregroundMark x1="86250" y1="30750" x2="76167" y2="41750"/>
                        <a14:foregroundMark x1="76167" y1="28583" x2="86250" y2="29000"/>
                        <a14:foregroundMark x1="83500" y1="26250" x2="78083" y2="27750"/>
                        <a14:foregroundMark x1="79167" y1="29250" x2="79417" y2="27500"/>
                        <a14:foregroundMark x1="77917" y1="25417" x2="80000" y2="28583"/>
                        <a14:foregroundMark x1="71667" y1="49500" x2="71417" y2="50500"/>
                        <a14:foregroundMark x1="71417" y1="50500" x2="71250" y2="49500"/>
                        <a14:foregroundMark x1="71250" y1="49500" x2="71250" y2="49500"/>
                        <a14:foregroundMark x1="59417" y1="36333" x2="60667" y2="34833"/>
                        <a14:foregroundMark x1="48417" y1="38250" x2="45667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027" y="3017045"/>
            <a:ext cx="4618704" cy="5283741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3997677" y="3443191"/>
            <a:ext cx="7620139" cy="11462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العاصفة الرعدية لا أقف تحت الشجرة ولا استخدم الأجهزة الكهربائية مثل الهواتف و الحواسيب وأبقى داخل </a:t>
            </a:r>
            <a:r>
              <a:rPr lang="ar-SY" sz="2800" dirty="0" err="1"/>
              <a:t>البينايات</a:t>
            </a:r>
            <a:r>
              <a:rPr lang="ar-SY" sz="2800" dirty="0"/>
              <a:t> القوية</a:t>
            </a:r>
            <a:endParaRPr lang="en-US" sz="28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97678" y="5085806"/>
            <a:ext cx="7620139" cy="11462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أما الإعصار القمعي و الإعصار الحلزوني أبقى داخل البيت و ابتعد عن النوافذ والأبواب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98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48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4FFE29-0D27-431A-8674-782CD414CF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9219" name="عنوان 1">
            <a:extLst>
              <a:ext uri="{FF2B5EF4-FFF2-40B4-BE49-F238E27FC236}">
                <a16:creationId xmlns:a16="http://schemas.microsoft.com/office/drawing/2014/main" id="{074684BA-13B0-4BC6-85A9-81482F6B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9220" name="مجموعة 1">
            <a:extLst>
              <a:ext uri="{FF2B5EF4-FFF2-40B4-BE49-F238E27FC236}">
                <a16:creationId xmlns:a16="http://schemas.microsoft.com/office/drawing/2014/main" id="{DF0D9641-B441-4B0E-AF19-C32F6586048E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3921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94922D5-7807-4ABA-B59C-B6E7B17AF667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2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405642E0-F41A-42BA-9034-2F9BDA9BE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5806" r="8299" b="26667"/>
          <a:stretch/>
        </p:blipFill>
        <p:spPr>
          <a:xfrm>
            <a:off x="2359741" y="332500"/>
            <a:ext cx="6784259" cy="63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552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44992" y="2875937"/>
            <a:ext cx="799362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ما هي أنواع  الطقس القاسي؟</a:t>
            </a:r>
            <a:endParaRPr lang="ar-S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8083" y1="36750" x2="58083" y2="36750"/>
                        <a14:foregroundMark x1="46667" y1="40833" x2="46667" y2="40833"/>
                        <a14:foregroundMark x1="47583" y1="39333" x2="47583" y2="39333"/>
                        <a14:foregroundMark x1="47583" y1="39333" x2="47583" y2="39333"/>
                        <a14:foregroundMark x1="58333" y1="35500" x2="58333" y2="35500"/>
                        <a14:foregroundMark x1="45833" y1="39333" x2="45833" y2="39333"/>
                        <a14:foregroundMark x1="45833" y1="39333" x2="45833" y2="39333"/>
                        <a14:foregroundMark x1="45417" y1="38250" x2="45417" y2="38250"/>
                        <a14:foregroundMark x1="86250" y1="30750" x2="86250" y2="30750"/>
                        <a14:foregroundMark x1="86250" y1="30750" x2="86250" y2="30750"/>
                        <a14:foregroundMark x1="86250" y1="30750" x2="76167" y2="41750"/>
                        <a14:foregroundMark x1="76167" y1="28583" x2="86250" y2="29000"/>
                        <a14:foregroundMark x1="83500" y1="26250" x2="78083" y2="27750"/>
                        <a14:foregroundMark x1="79167" y1="29250" x2="79417" y2="27500"/>
                        <a14:foregroundMark x1="77917" y1="25417" x2="80000" y2="28583"/>
                        <a14:foregroundMark x1="71667" y1="49500" x2="71417" y2="50500"/>
                        <a14:foregroundMark x1="71417" y1="50500" x2="71250" y2="49500"/>
                        <a14:foregroundMark x1="71250" y1="49500" x2="71250" y2="49500"/>
                        <a14:foregroundMark x1="59417" y1="36333" x2="60667" y2="34833"/>
                        <a14:foregroundMark x1="48417" y1="38250" x2="45667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30" y="234066"/>
            <a:ext cx="4618704" cy="52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6474542" y="884903"/>
            <a:ext cx="5324167" cy="3847207"/>
          </a:xfrm>
          <a:prstGeom prst="rect">
            <a:avLst/>
          </a:prstGeom>
          <a:noFill/>
          <a:ln w="57150">
            <a:solidFill>
              <a:srgbClr val="ED7D3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ar-SY" sz="4400" b="1" u="sng" dirty="0">
                <a:solidFill>
                  <a:schemeClr val="accent2">
                    <a:lumMod val="50000"/>
                  </a:schemeClr>
                </a:solidFill>
              </a:rPr>
              <a:t>العاصفة الرملية : </a:t>
            </a:r>
          </a:p>
          <a:p>
            <a:r>
              <a:rPr lang="ar-SY" sz="4000" dirty="0"/>
              <a:t>عاصفة تحمل فيها الرياح كميات من الرمل و الغبار و الهواء ،و تشكل الرمال المحمولة في الرياح سحابة فوق سطح الأرض.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0" y="3704218"/>
            <a:ext cx="5060235" cy="2799820"/>
          </a:xfrm>
          <a:prstGeom prst="rect">
            <a:avLst/>
          </a:prstGeom>
          <a:ln w="88900" cmpd="sng">
            <a:solidFill>
              <a:srgbClr val="ED7D31"/>
            </a:solidFill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1270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090">
            <a:off x="554817" y="499105"/>
            <a:ext cx="4918522" cy="2742727"/>
          </a:xfrm>
          <a:prstGeom prst="rect">
            <a:avLst/>
          </a:prstGeom>
          <a:ln w="76200" cmpd="sng">
            <a:solidFill>
              <a:srgbClr val="ED7D31"/>
            </a:solidFill>
          </a:ln>
        </p:spPr>
      </p:pic>
    </p:spTree>
    <p:extLst>
      <p:ext uri="{BB962C8B-B14F-4D97-AF65-F5344CB8AC3E}">
        <p14:creationId xmlns:p14="http://schemas.microsoft.com/office/powerpoint/2010/main" val="1587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622026" y="-2"/>
            <a:ext cx="5412656" cy="37856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ar-SY" sz="4800" b="1" u="sng" dirty="0">
                <a:solidFill>
                  <a:schemeClr val="accent1">
                    <a:lumMod val="50000"/>
                  </a:schemeClr>
                </a:solidFill>
              </a:rPr>
              <a:t>العاصفة الرعدية</a:t>
            </a:r>
            <a:r>
              <a:rPr lang="ar-SY" sz="3600" u="sng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ar-SY" sz="4800" b="1" dirty="0">
                <a:ln w="10160">
                  <a:noFill/>
                  <a:prstDash val="solid"/>
                </a:ln>
                <a:solidFill>
                  <a:schemeClr val="bg1"/>
                </a:solidFill>
              </a:rPr>
              <a:t>أحد أنماط الطقس القاسي و هي عاصفة مصحوبة بالرعد و البرق و الأمطار الشديدة و الرياح القوية </a:t>
            </a:r>
            <a:endParaRPr lang="en-US" sz="4800" b="1" dirty="0">
              <a:ln w="1016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8208">
            <a:off x="976177" y="1700578"/>
            <a:ext cx="4405702" cy="2895175"/>
          </a:xfrm>
          <a:prstGeom prst="rect">
            <a:avLst/>
          </a:prstGeom>
          <a:ln w="698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2119395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297561" y="840658"/>
            <a:ext cx="5397910" cy="37856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ar-SY" sz="4800" b="1" u="sng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الإعصار الحلزوني</a:t>
            </a:r>
            <a:r>
              <a:rPr lang="ar-SY" sz="3600" u="sng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ar-SY" sz="48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عاصفة كبيرة مصحوبة برياح قوية و أمطار غزيرة و تتكون فوق  المحيطات</a:t>
            </a:r>
            <a:endParaRPr lang="en-US" sz="48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5661"/>
          <a:stretch/>
        </p:blipFill>
        <p:spPr>
          <a:xfrm rot="21129525">
            <a:off x="552056" y="634182"/>
            <a:ext cx="4254279" cy="2241754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823">
            <a:off x="925805" y="3887466"/>
            <a:ext cx="3257376" cy="231123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80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309715" y="344566"/>
            <a:ext cx="4689987" cy="378565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800" b="1" u="sng" dirty="0">
                <a:solidFill>
                  <a:schemeClr val="tx1"/>
                </a:solidFill>
              </a:rPr>
              <a:t>العاصفة الثلجية</a:t>
            </a:r>
            <a:r>
              <a:rPr lang="ar-SY" sz="3600" u="sng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ar-SY" sz="4800" b="1" dirty="0">
                <a:ln w="10160">
                  <a:noFill/>
                  <a:prstDash val="solid"/>
                </a:ln>
                <a:solidFill>
                  <a:schemeClr val="tx1"/>
                </a:solidFill>
              </a:rPr>
              <a:t>عاصفة كبيرة مصحوبة برياح قوية و أمطار غزيرة و تتكون فوق  المحيطات</a:t>
            </a:r>
            <a:endParaRPr lang="en-US" sz="4800" b="1" dirty="0">
              <a:ln w="1016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982">
            <a:off x="6146083" y="617654"/>
            <a:ext cx="4693981" cy="262146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5820"/>
          <a:stretch/>
        </p:blipFill>
        <p:spPr>
          <a:xfrm>
            <a:off x="5604388" y="3718680"/>
            <a:ext cx="3635288" cy="253340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95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230</Words>
  <Application>Microsoft Office PowerPoint</Application>
  <PresentationFormat>شاشة عريضة</PresentationFormat>
  <Paragraphs>21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كيف أبقى آمنا في ظروف الطقس القاسية؟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حمود حاتم الناصر</cp:lastModifiedBy>
  <cp:revision>35</cp:revision>
  <dcterms:created xsi:type="dcterms:W3CDTF">2021-01-09T11:08:59Z</dcterms:created>
  <dcterms:modified xsi:type="dcterms:W3CDTF">2021-01-18T14:12:13Z</dcterms:modified>
</cp:coreProperties>
</file>