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81" r:id="rId4"/>
    <p:sldId id="282" r:id="rId5"/>
    <p:sldId id="283" r:id="rId6"/>
    <p:sldId id="284" r:id="rId7"/>
    <p:sldId id="285" r:id="rId8"/>
    <p:sldId id="287" r:id="rId9"/>
    <p:sldId id="288" r:id="rId10"/>
    <p:sldId id="289" r:id="rId11"/>
    <p:sldId id="259" r:id="rId12"/>
    <p:sldId id="260" r:id="rId13"/>
    <p:sldId id="261" r:id="rId14"/>
    <p:sldId id="280" r:id="rId15"/>
    <p:sldId id="262" r:id="rId16"/>
    <p:sldId id="263" r:id="rId17"/>
    <p:sldId id="264" r:id="rId18"/>
    <p:sldId id="265" r:id="rId19"/>
    <p:sldId id="266" r:id="rId20"/>
    <p:sldId id="267" r:id="rId21"/>
    <p:sldId id="270" r:id="rId22"/>
    <p:sldId id="268" r:id="rId23"/>
    <p:sldId id="269" r:id="rId24"/>
    <p:sldId id="271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FYGme3yoRJdYnbIqDHnRg==" hashData="dLi0mq24L6YDnbf0iXnii6oJ9o2Fn3TnR31jQuy8IGSER2YNyv/2M5DcZTSZOkBq3RtfM6S9XP9+8p832BvCs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A334C2-A808-4450-8DB1-751A6771301A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D1FD22-9F0D-49FD-9175-9DB1D4F076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817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3FD570-4B35-4806-AFBB-5ECF44F24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C801841-3BB3-45B9-A6CA-E12B01333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30628F-8D15-4000-ADEF-515E90DF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FB4D98-6CA3-4138-A8E8-F185979C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0FDDAF-4476-48F8-BAA0-BCD8D72C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682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0A2C19-7EAE-4923-89D1-0EC6C95E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3DCD959-A8D3-4393-B2A2-112E8D4A1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CCAFB-24BC-4BC8-B41C-12EB0F99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F8C2B0-7454-4694-9FF3-F558E497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BE44D7-D18F-4D95-B464-871A0FB5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717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51CE431-AEA6-4F53-BB2C-22128AE5F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1C615E-AEEC-4C1D-88D6-6044EF7FA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CCBEE7-C574-49A6-B2B4-92152345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32C529-D559-45FC-9AFC-97BCFDD1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5CBC01-F921-42F1-9DA3-93377823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110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3B5C81-F2EA-4C41-A962-4574857D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C8351B-D13D-41BA-B063-B6600F588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FB599D-F651-4319-B7C4-F6AD7E4C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32C912-8933-4730-AAB2-1E06674F9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893C80-1183-40C6-B951-5E20D6DA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43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0D0287-13CE-41A4-B84B-84D9CB90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08EC529-67B9-4CD2-9316-3A1B12A80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082FDF-8ACC-4A7C-BBB5-60A2EA6A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9F3F82-F349-49A8-B26D-504E6574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AD55EC-E7B3-4371-81F0-94D06688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042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4B755-212B-4202-BBDB-804C6313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88F58C-CA77-4F3F-8DF6-5DBC0685C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ECE529A-7F43-4341-8E21-D6DCA29CB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C19C0-E3E2-4854-ACFC-97053DB1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84A48DA-A659-489A-AFE0-FF09068B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04454F9-98EC-40C4-A894-A5632095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810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0E02CB-A1DF-4F36-9054-8015C4A1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38482C9-D532-447E-B482-8FE6F550A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B5EBB3F-FAC0-4A92-BCE6-F935BFC12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CC688A0-5E02-41EB-809D-E33ED09BA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BA83191-664D-43A3-A3F1-2311B538C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C6B49C8-8DB2-4295-B28F-1D202159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91C0F56-0719-4E77-98A4-5D1A80B9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3B616B7-9CDC-476F-98C0-5A793260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285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FAE0FB-CE45-4A66-A0BC-2B199D06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6EC22E1-095D-4F49-9FA6-6AD1D727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F067A9C-E087-4BFA-A65F-2A00FAC8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E8E6A36-A478-4508-90C1-74422B7E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685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F3D75C3-1E80-4BEF-84AE-3647D63F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7AAB524-6485-4F1D-B5FE-C46234F2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2E3D757-0DE1-4D06-99D8-31593909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354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D6C989-FEDE-4EB2-B2D8-58217C5D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4948EB-A988-46ED-8433-D029A4E69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9575326-3B62-4DF5-A65A-5EE89599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6B5054C-B8C7-4C09-92ED-3B362F56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8619A66-AB9C-445E-AB78-09F07127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86D427D-F857-427E-8884-319223A8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32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ACFE31-4F51-4E82-868A-B33627CA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60F7F8F-20C1-44CE-8EC6-A8FBCD82A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6445D81-BDAB-4C3E-BBC0-35AE85951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F71F3CD-0243-4DF6-BDF2-ABD0EEFD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545085-2F56-41C8-B2D1-20AB9CCC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778AD7-B095-47FE-8F36-62164A44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366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6FD611C-D448-4E4B-B67A-22F44593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9F82294-8D35-42B0-82FD-0D44517FD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70D7D0-B0B3-4240-8C1F-AFC2A5809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3089-4CB1-4E64-AC83-2E7757687368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F2C262-8095-4DAD-AD9C-FDD77829B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B07AFA-F1AD-473F-8CD8-8F98182E8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7BF6B-7EA6-4988-9C3D-FB37D0DE038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062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B5869A1-5ADF-4EBB-9411-DEEDD36E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21" y="1246911"/>
            <a:ext cx="3326572" cy="163213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6A7EBA2-C56D-4D77-B1C0-29C6DE38B3F2}"/>
              </a:ext>
            </a:extLst>
          </p:cNvPr>
          <p:cNvSpPr txBox="1"/>
          <p:nvPr/>
        </p:nvSpPr>
        <p:spPr>
          <a:xfrm>
            <a:off x="3895290" y="4672370"/>
            <a:ext cx="4156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i="0" u="none" strike="noStrike" baseline="0" dirty="0">
                <a:latin typeface="AXtManalBLack"/>
              </a:rPr>
              <a:t>الصف الثالث الابتدائي</a:t>
            </a:r>
            <a:endParaRPr lang="ar-SA" sz="3600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0D0F037-0E06-46A6-82C9-9C7F8B184EED}"/>
              </a:ext>
            </a:extLst>
          </p:cNvPr>
          <p:cNvSpPr txBox="1"/>
          <p:nvPr/>
        </p:nvSpPr>
        <p:spPr>
          <a:xfrm>
            <a:off x="4330844" y="5318701"/>
            <a:ext cx="3530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i="0" u="none" strike="noStrike" baseline="0" dirty="0">
                <a:solidFill>
                  <a:srgbClr val="F6B14A"/>
                </a:solidFill>
                <a:latin typeface="AXtManalBLack"/>
              </a:rPr>
              <a:t>الفصل الدراسي الثاني</a:t>
            </a:r>
            <a:r>
              <a:rPr lang="ar-SA" sz="3200" b="1" i="0" u="none" strike="noStrike" dirty="0">
                <a:solidFill>
                  <a:srgbClr val="F6B14A"/>
                </a:solidFill>
                <a:latin typeface="AXtManalBLack"/>
              </a:rPr>
              <a:t> </a:t>
            </a:r>
            <a:endParaRPr lang="ar-SA" sz="3200"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D383409-AC9B-4872-8BAE-2C038B25A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37" y="647659"/>
            <a:ext cx="9240982" cy="41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78DA353-F590-484A-B965-395EF5DFC778}"/>
              </a:ext>
            </a:extLst>
          </p:cNvPr>
          <p:cNvSpPr txBox="1"/>
          <p:nvPr/>
        </p:nvSpPr>
        <p:spPr>
          <a:xfrm>
            <a:off x="4422039" y="1458945"/>
            <a:ext cx="3510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GEFlow-Bold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9527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13B0082-8197-4671-AFE0-5CAC96A1EB3F}"/>
              </a:ext>
            </a:extLst>
          </p:cNvPr>
          <p:cNvSpPr txBox="1"/>
          <p:nvPr/>
        </p:nvSpPr>
        <p:spPr>
          <a:xfrm>
            <a:off x="4299584" y="130589"/>
            <a:ext cx="3592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800" b="1" dirty="0">
                <a:solidFill>
                  <a:prstClr val="white"/>
                </a:solidFill>
                <a:latin typeface="Arial" panose="020B0604020202020204" pitchFamily="34" charset="0"/>
                <a:cs typeface="+mj-cs"/>
              </a:rPr>
              <a:t>مراجعة الفصل السابع 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263138D-8CFD-4B7E-8CAF-EF107B537008}"/>
              </a:ext>
            </a:extLst>
          </p:cNvPr>
          <p:cNvGrpSpPr/>
          <p:nvPr/>
        </p:nvGrpSpPr>
        <p:grpSpPr>
          <a:xfrm>
            <a:off x="11401409" y="2377907"/>
            <a:ext cx="344141" cy="461665"/>
            <a:chOff x="5959346" y="1975206"/>
            <a:chExt cx="318387" cy="502805"/>
          </a:xfrm>
        </p:grpSpPr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ADEB7B2D-B193-4D16-BDDD-9C7EE9DF4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46" y="2022454"/>
              <a:ext cx="318387" cy="361950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1C603459-4F9C-4C28-B301-4FA503CC3446}"/>
                </a:ext>
              </a:extLst>
            </p:cNvPr>
            <p:cNvSpPr txBox="1"/>
            <p:nvPr/>
          </p:nvSpPr>
          <p:spPr>
            <a:xfrm>
              <a:off x="6000938" y="1975206"/>
              <a:ext cx="221018" cy="502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/>
              <a:r>
                <a:rPr lang="ar-SA" altLang="ar-SA" sz="2400" dirty="0">
                  <a:solidFill>
                    <a:prstClr val="white"/>
                  </a:solidFill>
                  <a:latin typeface="Arial" panose="020B0604020202020204" pitchFamily="34" charset="0"/>
                  <a:cs typeface="PT Bold Heading" panose="02010400000000000000" pitchFamily="2" charset="-78"/>
                </a:rPr>
                <a:t>1</a:t>
              </a:r>
              <a:endParaRPr lang="ar-SA" sz="2400" dirty="0">
                <a:solidFill>
                  <a:prstClr val="white"/>
                </a:solidFill>
                <a:cs typeface="PT Bold Heading" panose="02010400000000000000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5067F02B-2318-4C21-BC05-F76F155B817C}"/>
              </a:ext>
            </a:extLst>
          </p:cNvPr>
          <p:cNvGrpSpPr/>
          <p:nvPr/>
        </p:nvGrpSpPr>
        <p:grpSpPr>
          <a:xfrm>
            <a:off x="11401409" y="3172649"/>
            <a:ext cx="344141" cy="461665"/>
            <a:chOff x="5959346" y="1975206"/>
            <a:chExt cx="318387" cy="502805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050C122A-643E-417C-A963-4D8181DAE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46" y="2022454"/>
              <a:ext cx="318387" cy="361950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F9CADFBF-22FF-44B1-9F06-26BEC2BB5F6D}"/>
                </a:ext>
              </a:extLst>
            </p:cNvPr>
            <p:cNvSpPr txBox="1"/>
            <p:nvPr/>
          </p:nvSpPr>
          <p:spPr>
            <a:xfrm>
              <a:off x="6000938" y="1975206"/>
              <a:ext cx="221018" cy="502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/>
              <a:r>
                <a:rPr lang="ar-SA" altLang="ar-SA" sz="2400" dirty="0">
                  <a:solidFill>
                    <a:prstClr val="white"/>
                  </a:solidFill>
                  <a:latin typeface="Arial" panose="020B0604020202020204" pitchFamily="34" charset="0"/>
                  <a:cs typeface="PT Bold Heading" panose="02010400000000000000" pitchFamily="2" charset="-78"/>
                </a:rPr>
                <a:t>2</a:t>
              </a:r>
              <a:endParaRPr lang="ar-SA" sz="2400" dirty="0">
                <a:solidFill>
                  <a:prstClr val="white"/>
                </a:solidFill>
                <a:cs typeface="PT Bold Heading" panose="02010400000000000000" pitchFamily="2" charset="-78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96740D84-E2B0-46FA-B46B-DFB109A5C319}"/>
              </a:ext>
            </a:extLst>
          </p:cNvPr>
          <p:cNvGrpSpPr/>
          <p:nvPr/>
        </p:nvGrpSpPr>
        <p:grpSpPr>
          <a:xfrm>
            <a:off x="11363479" y="3954629"/>
            <a:ext cx="344141" cy="461665"/>
            <a:chOff x="5959346" y="1975206"/>
            <a:chExt cx="318387" cy="502805"/>
          </a:xfrm>
        </p:grpSpPr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id="{0FB3610E-EBB9-4570-A4AC-8B98DB7D7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46" y="2022454"/>
              <a:ext cx="318387" cy="361950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46D7C592-9074-48A0-9DC8-3358C55F0A2C}"/>
                </a:ext>
              </a:extLst>
            </p:cNvPr>
            <p:cNvSpPr txBox="1"/>
            <p:nvPr/>
          </p:nvSpPr>
          <p:spPr>
            <a:xfrm>
              <a:off x="6000938" y="1975206"/>
              <a:ext cx="221018" cy="502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/>
              <a:r>
                <a:rPr lang="ar-SA" altLang="ar-SA" sz="2400" dirty="0">
                  <a:solidFill>
                    <a:prstClr val="white"/>
                  </a:solidFill>
                  <a:latin typeface="Arial" panose="020B0604020202020204" pitchFamily="34" charset="0"/>
                  <a:cs typeface="PT Bold Heading" panose="02010400000000000000" pitchFamily="2" charset="-78"/>
                </a:rPr>
                <a:t>3</a:t>
              </a:r>
              <a:endParaRPr lang="ar-SA" sz="2400" dirty="0">
                <a:solidFill>
                  <a:prstClr val="white"/>
                </a:solidFill>
                <a:cs typeface="PT Bold Heading" panose="02010400000000000000" pitchFamily="2" charset="-78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D1F7BFCD-DA1B-4CD3-A86D-3BE7BC0F1E32}"/>
              </a:ext>
            </a:extLst>
          </p:cNvPr>
          <p:cNvGrpSpPr/>
          <p:nvPr/>
        </p:nvGrpSpPr>
        <p:grpSpPr>
          <a:xfrm>
            <a:off x="11341120" y="4781102"/>
            <a:ext cx="344141" cy="461665"/>
            <a:chOff x="5959346" y="1975206"/>
            <a:chExt cx="318387" cy="502805"/>
          </a:xfrm>
        </p:grpSpPr>
        <p:pic>
          <p:nvPicPr>
            <p:cNvPr id="30" name="Picture 5">
              <a:extLst>
                <a:ext uri="{FF2B5EF4-FFF2-40B4-BE49-F238E27FC236}">
                  <a16:creationId xmlns:a16="http://schemas.microsoft.com/office/drawing/2014/main" id="{8A758A70-0167-417A-9B1C-6E6E78745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46" y="2022454"/>
              <a:ext cx="318387" cy="361950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8A48E193-8B4F-459E-99D2-FE4D60870405}"/>
                </a:ext>
              </a:extLst>
            </p:cNvPr>
            <p:cNvSpPr txBox="1"/>
            <p:nvPr/>
          </p:nvSpPr>
          <p:spPr>
            <a:xfrm>
              <a:off x="6000938" y="1975206"/>
              <a:ext cx="221018" cy="502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defRPr/>
              </a:pPr>
              <a:r>
                <a:rPr lang="ar-SA" altLang="ar-SA" sz="2400" dirty="0">
                  <a:solidFill>
                    <a:prstClr val="white"/>
                  </a:solidFill>
                  <a:latin typeface="Arial" panose="020B0604020202020204" pitchFamily="34" charset="0"/>
                  <a:cs typeface="PT Bold Heading" panose="02010400000000000000" pitchFamily="2" charset="-78"/>
                </a:rPr>
                <a:t>4</a:t>
              </a:r>
              <a:endParaRPr lang="ar-SA" sz="2400" dirty="0">
                <a:solidFill>
                  <a:prstClr val="white"/>
                </a:solidFill>
                <a:cs typeface="PT Bold Heading" panose="02010400000000000000" pitchFamily="2" charset="-78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C3F0A05A-641E-4E35-900B-B7EAEE26CBDE}"/>
              </a:ext>
            </a:extLst>
          </p:cNvPr>
          <p:cNvGrpSpPr/>
          <p:nvPr/>
        </p:nvGrpSpPr>
        <p:grpSpPr>
          <a:xfrm>
            <a:off x="11386716" y="5690512"/>
            <a:ext cx="344141" cy="461665"/>
            <a:chOff x="5959346" y="1975206"/>
            <a:chExt cx="318387" cy="502805"/>
          </a:xfrm>
        </p:grpSpPr>
        <p:pic>
          <p:nvPicPr>
            <p:cNvPr id="33" name="Picture 5">
              <a:extLst>
                <a:ext uri="{FF2B5EF4-FFF2-40B4-BE49-F238E27FC236}">
                  <a16:creationId xmlns:a16="http://schemas.microsoft.com/office/drawing/2014/main" id="{6ED2DDCE-998D-47E8-8058-07D05D5BA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46" y="2022454"/>
              <a:ext cx="318387" cy="361950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553AC29A-2176-4D91-9C77-1A5F5A4481C2}"/>
                </a:ext>
              </a:extLst>
            </p:cNvPr>
            <p:cNvSpPr txBox="1"/>
            <p:nvPr/>
          </p:nvSpPr>
          <p:spPr>
            <a:xfrm>
              <a:off x="6000938" y="1975206"/>
              <a:ext cx="221018" cy="502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rtl="0">
                <a:defRPr/>
              </a:pPr>
              <a:r>
                <a:rPr lang="ar-SA" altLang="ar-SA" sz="2400" dirty="0">
                  <a:solidFill>
                    <a:prstClr val="white"/>
                  </a:solidFill>
                  <a:latin typeface="Arial" panose="020B0604020202020204" pitchFamily="34" charset="0"/>
                  <a:cs typeface="PT Bold Heading" panose="02010400000000000000" pitchFamily="2" charset="-78"/>
                </a:rPr>
                <a:t>5</a:t>
              </a:r>
              <a:endParaRPr lang="ar-SA" sz="2400" dirty="0">
                <a:solidFill>
                  <a:prstClr val="white"/>
                </a:solidFill>
                <a:cs typeface="PT Bold Heading" panose="02010400000000000000" pitchFamily="2" charset="-78"/>
              </a:endParaRPr>
            </a:p>
          </p:txBody>
        </p:sp>
      </p:grpSp>
      <p:pic>
        <p:nvPicPr>
          <p:cNvPr id="49" name="Picture 9">
            <a:extLst>
              <a:ext uri="{FF2B5EF4-FFF2-40B4-BE49-F238E27FC236}">
                <a16:creationId xmlns:a16="http://schemas.microsoft.com/office/drawing/2014/main" id="{43BB3107-29D6-43B0-877E-C973C11ED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06" y="724917"/>
            <a:ext cx="1721209" cy="461272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0FBB1501-9F35-4D27-BD36-A654385020A8}"/>
              </a:ext>
            </a:extLst>
          </p:cNvPr>
          <p:cNvGrpSpPr/>
          <p:nvPr/>
        </p:nvGrpSpPr>
        <p:grpSpPr>
          <a:xfrm>
            <a:off x="8966215" y="653808"/>
            <a:ext cx="3225785" cy="603491"/>
            <a:chOff x="9303346" y="653809"/>
            <a:chExt cx="2889632" cy="456318"/>
          </a:xfrm>
        </p:grpSpPr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56A063B-6E68-46EA-80E3-9FFB39DFA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6206" y="653809"/>
              <a:ext cx="2519363" cy="45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A6B310EC-4862-431A-8EBA-90A0B027F661}"/>
                </a:ext>
              </a:extLst>
            </p:cNvPr>
            <p:cNvSpPr txBox="1"/>
            <p:nvPr/>
          </p:nvSpPr>
          <p:spPr>
            <a:xfrm>
              <a:off x="9303346" y="740794"/>
              <a:ext cx="28896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r-SA" altLang="ar-SA" dirty="0">
                  <a:solidFill>
                    <a:prstClr val="white"/>
                  </a:solidFill>
                  <a:latin typeface="Arial" panose="020B0604020202020204" pitchFamily="34" charset="0"/>
                  <a:cs typeface="PT Bold Heading" panose="02010400000000000000" pitchFamily="2" charset="-78"/>
                </a:rPr>
                <a:t>مراجعة الفصل السادس </a:t>
              </a:r>
            </a:p>
          </p:txBody>
        </p:sp>
      </p:grp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B5770A4-8C2A-4D08-9185-94C35A37B53B}"/>
              </a:ext>
            </a:extLst>
          </p:cNvPr>
          <p:cNvSpPr txBox="1"/>
          <p:nvPr/>
        </p:nvSpPr>
        <p:spPr>
          <a:xfrm>
            <a:off x="-555908" y="789644"/>
            <a:ext cx="7668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ar-SA" sz="1800" dirty="0">
                <a:solidFill>
                  <a:prstClr val="black"/>
                </a:solidFill>
                <a:latin typeface="Lotus-Bold"/>
                <a:cs typeface="PT Bold Heading" panose="02010400000000000000" pitchFamily="2" charset="-78"/>
              </a:rPr>
              <a:t>أكمل كلاً من الجمل التالية بالكلمة المناسبة: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0AC12F5E-5664-4C4D-AD0B-60F70A26D940}"/>
              </a:ext>
            </a:extLst>
          </p:cNvPr>
          <p:cNvSpPr txBox="1"/>
          <p:nvPr/>
        </p:nvSpPr>
        <p:spPr>
          <a:xfrm>
            <a:off x="5007154" y="2318415"/>
            <a:ext cx="6333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ar-SA" sz="2800" b="1" dirty="0">
                <a:solidFill>
                  <a:prstClr val="black"/>
                </a:solidFill>
                <a:latin typeface="Lotus-Bold"/>
              </a:rPr>
              <a:t>يسمى الغطاء الغازي المحيط بالأرض ...............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04032A19-8141-490C-BC3B-747BC0B31B30}"/>
              </a:ext>
            </a:extLst>
          </p:cNvPr>
          <p:cNvSpPr txBox="1"/>
          <p:nvPr/>
        </p:nvSpPr>
        <p:spPr>
          <a:xfrm>
            <a:off x="2240745" y="3018703"/>
            <a:ext cx="9122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ar-SA" sz="2800" b="1" dirty="0">
                <a:solidFill>
                  <a:prstClr val="black"/>
                </a:solidFill>
                <a:latin typeface="Lotus-Bold"/>
              </a:rPr>
              <a:t>الثرمومتر أداة تستخدم لقياس ...................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30001CE3-0E2D-4390-93A6-CBC717E2EDF8}"/>
              </a:ext>
            </a:extLst>
          </p:cNvPr>
          <p:cNvSpPr txBox="1"/>
          <p:nvPr/>
        </p:nvSpPr>
        <p:spPr>
          <a:xfrm>
            <a:off x="1442157" y="3792110"/>
            <a:ext cx="9788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ar-SA" sz="2800" b="1" dirty="0">
                <a:solidFill>
                  <a:prstClr val="black"/>
                </a:solidFill>
                <a:latin typeface="Lotus-Bold"/>
              </a:rPr>
              <a:t>........................ تحمل كميات من الرمل في الهواء.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985965C2-81A9-4147-9481-6A7488C81452}"/>
              </a:ext>
            </a:extLst>
          </p:cNvPr>
          <p:cNvSpPr txBox="1"/>
          <p:nvPr/>
        </p:nvSpPr>
        <p:spPr>
          <a:xfrm>
            <a:off x="674851" y="4764975"/>
            <a:ext cx="106269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ar-SA" sz="2800" b="1" dirty="0">
                <a:solidFill>
                  <a:prstClr val="black"/>
                </a:solidFill>
                <a:latin typeface="Lotus-Bold"/>
              </a:rPr>
              <a:t>تعرف حالة الجو في وقت ومكان معين بـ ............................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787147BF-180F-4703-88DB-C933850448CD}"/>
              </a:ext>
            </a:extLst>
          </p:cNvPr>
          <p:cNvSpPr txBox="1"/>
          <p:nvPr/>
        </p:nvSpPr>
        <p:spPr>
          <a:xfrm>
            <a:off x="131034" y="5626729"/>
            <a:ext cx="11170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ar-SA" sz="2400" b="1" dirty="0">
                <a:solidFill>
                  <a:prstClr val="black"/>
                </a:solidFill>
                <a:latin typeface="Lotus-Bold"/>
              </a:rPr>
              <a:t>العاصفة المصحوبة بالرياح القوية والأمطار الشديدة وتتكون فوق المحيطات تسمى </a:t>
            </a:r>
            <a:endParaRPr lang="ar-SA" sz="2400" b="1" dirty="0">
              <a:solidFill>
                <a:prstClr val="white">
                  <a:lumMod val="85000"/>
                </a:prstClr>
              </a:solidFill>
              <a:latin typeface="Lotus-Bold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D97A098-0DB8-495F-84AF-025BACEC1363}"/>
              </a:ext>
            </a:extLst>
          </p:cNvPr>
          <p:cNvSpPr txBox="1"/>
          <p:nvPr/>
        </p:nvSpPr>
        <p:spPr>
          <a:xfrm>
            <a:off x="8832399" y="1401580"/>
            <a:ext cx="1316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الطقس</a:t>
            </a:r>
            <a:r>
              <a:rPr lang="ar-EG" sz="28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highlight>
                  <a:srgbClr val="FFFF00"/>
                </a:highlight>
                <a:cs typeface="Times New Roman" pitchFamily="18" charset="0"/>
              </a:rPr>
              <a:t> 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93922C3-C9F2-41DC-970B-4B2775999ECE}"/>
              </a:ext>
            </a:extLst>
          </p:cNvPr>
          <p:cNvSpPr txBox="1"/>
          <p:nvPr/>
        </p:nvSpPr>
        <p:spPr>
          <a:xfrm>
            <a:off x="7134173" y="1383902"/>
            <a:ext cx="1794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الغلاف الجوي</a:t>
            </a:r>
            <a:r>
              <a:rPr lang="ar-EG" sz="28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highlight>
                  <a:srgbClr val="FFFF00"/>
                </a:highlight>
                <a:cs typeface="Times New Roman" pitchFamily="18" charset="0"/>
              </a:rPr>
              <a:t>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84D8D3EE-72FB-4DE5-9623-4EB64B36DDA3}"/>
              </a:ext>
            </a:extLst>
          </p:cNvPr>
          <p:cNvSpPr txBox="1"/>
          <p:nvPr/>
        </p:nvSpPr>
        <p:spPr>
          <a:xfrm>
            <a:off x="4738738" y="1383902"/>
            <a:ext cx="2095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العاصفة الرملية</a:t>
            </a:r>
            <a:r>
              <a:rPr lang="ar-EG" sz="28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highlight>
                  <a:srgbClr val="FFFF00"/>
                </a:highlight>
                <a:cs typeface="Times New Roman" pitchFamily="18" charset="0"/>
              </a:rPr>
              <a:t> 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028B2D82-83FF-4368-87F5-A1DB1D1D3252}"/>
              </a:ext>
            </a:extLst>
          </p:cNvPr>
          <p:cNvSpPr txBox="1"/>
          <p:nvPr/>
        </p:nvSpPr>
        <p:spPr>
          <a:xfrm>
            <a:off x="2644687" y="1361316"/>
            <a:ext cx="2095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درجة الحرارة</a:t>
            </a:r>
            <a:r>
              <a:rPr lang="ar-EG" sz="2800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highlight>
                  <a:srgbClr val="FFFF00"/>
                </a:highlight>
                <a:cs typeface="Times New Roman" pitchFamily="18" charset="0"/>
              </a:rPr>
              <a:t> 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3263B007-238A-4D09-8080-A73A9E2D390D}"/>
              </a:ext>
            </a:extLst>
          </p:cNvPr>
          <p:cNvSpPr txBox="1"/>
          <p:nvPr/>
        </p:nvSpPr>
        <p:spPr>
          <a:xfrm>
            <a:off x="266871" y="1361316"/>
            <a:ext cx="2474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800" b="1" dirty="0">
                <a:effectLst>
                  <a:glow rad="228600">
                    <a:srgbClr val="FFFF00">
                      <a:alpha val="40000"/>
                    </a:srgbClr>
                  </a:glo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الإعصار الحلزوني</a:t>
            </a:r>
            <a:endParaRPr lang="ar-EG" sz="2800" dirty="0">
              <a:effectLst>
                <a:glow rad="228600">
                  <a:srgbClr val="FFFF00">
                    <a:alpha val="40000"/>
                  </a:srgbClr>
                </a:glow>
              </a:effectLst>
              <a:highlight>
                <a:srgbClr val="FFFF00"/>
              </a:highligh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1000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2000"/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8" presetID="2" presetClass="entr" presetSubtype="8" accel="79000" fill="hold" grpId="0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0" dur="2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1" dur="2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79000" fill="hold" grpId="0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4" dur="2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5" dur="2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79000" fill="hold" grpId="0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8" dur="2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9" dur="2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accel="79000" fill="hold" grpId="0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2" dur="2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3" dur="2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79000" fill="hold" grpId="0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6" dur="2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7" dur="2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46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2250"/>
                                            <p:tgtEl>
                                              <p:spTgt spid="7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6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60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1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2250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7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4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75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2250"/>
                                            <p:tgtEl>
                                              <p:spTgt spid="7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8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88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9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2250"/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2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9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9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02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03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2250"/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4.81481E-6 L -0.17187 0.1132 " pathEditMode="relative" rAng="0" ptsTypes="AA">
                                          <p:cBhvr>
                                            <p:cTn id="11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94" y="5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4.07407E-6 L 0.23816 0.21991 " pathEditMode="relative" rAng="0" ptsTypes="AA">
                                          <p:cBhvr>
                                            <p:cTn id="115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01" y="109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81481E-6 L 0.35039 0.34931 " pathEditMode="relative" rAng="0" ptsTypes="AA">
                                          <p:cBhvr>
                                            <p:cTn id="119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13" y="174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1.11111E-6 L -0.37631 0.47963 " pathEditMode="relative" rAng="0" ptsTypes="AA">
                                          <p:cBhvr>
                                            <p:cTn id="123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815" y="239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07407E-6 L 0.00989 0.60973 " pathEditMode="relative" rAng="0" ptsTypes="AA">
                                          <p:cBhvr>
                                            <p:cTn id="127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5" y="30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3" grpId="0"/>
          <p:bldP spid="75" grpId="0"/>
          <p:bldP spid="77" grpId="0"/>
          <p:bldP spid="79" grpId="0"/>
          <p:bldP spid="44" grpId="0"/>
          <p:bldP spid="44" grpId="1"/>
          <p:bldP spid="46" grpId="0"/>
          <p:bldP spid="46" grpId="1"/>
          <p:bldP spid="48" grpId="0"/>
          <p:bldP spid="48" grpId="1"/>
          <p:bldP spid="50" grpId="0"/>
          <p:bldP spid="50" grpId="1"/>
          <p:bldP spid="51" grpId="0"/>
          <p:bldP spid="5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1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2000"/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18" presetID="2" presetClass="entr" presetSubtype="8" accel="79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7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accel="7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accel="7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accel="79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2250"/>
                                            <p:tgtEl>
                                              <p:spTgt spid="7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2250"/>
                                            <p:tgtEl>
                                              <p:spTgt spid="7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2250"/>
                                            <p:tgtEl>
                                              <p:spTgt spid="7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2250"/>
                                            <p:tgtEl>
                                              <p:spTgt spid="7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2250"/>
                                            <p:tgtEl>
                                              <p:spTgt spid="7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4.81481E-6 L -0.17187 0.1132 " pathEditMode="relative" rAng="0" ptsTypes="AA">
                                          <p:cBhvr>
                                            <p:cTn id="111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94" y="5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4.07407E-6 L 0.23816 0.21991 " pathEditMode="relative" rAng="0" ptsTypes="AA">
                                          <p:cBhvr>
                                            <p:cTn id="115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901" y="109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81481E-6 L 0.35039 0.34931 " pathEditMode="relative" rAng="0" ptsTypes="AA">
                                          <p:cBhvr>
                                            <p:cTn id="119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13" y="1745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1.11111E-6 L -0.37631 0.47963 " pathEditMode="relative" rAng="0" ptsTypes="AA">
                                          <p:cBhvr>
                                            <p:cTn id="123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815" y="239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42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07407E-6 L 0.00989 0.60973 " pathEditMode="relative" rAng="0" ptsTypes="AA">
                                          <p:cBhvr>
                                            <p:cTn id="127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5" y="30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3" grpId="0"/>
          <p:bldP spid="75" grpId="0"/>
          <p:bldP spid="77" grpId="0"/>
          <p:bldP spid="79" grpId="0"/>
          <p:bldP spid="44" grpId="0"/>
          <p:bldP spid="44" grpId="1"/>
          <p:bldP spid="46" grpId="0"/>
          <p:bldP spid="46" grpId="1"/>
          <p:bldP spid="48" grpId="0"/>
          <p:bldP spid="48" grpId="1"/>
          <p:bldP spid="50" grpId="0"/>
          <p:bldP spid="50" grpId="1"/>
          <p:bldP spid="51" grpId="0"/>
          <p:bldP spid="51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2805B1A-115A-4A53-A5A3-76AEE4CB8590}"/>
              </a:ext>
            </a:extLst>
          </p:cNvPr>
          <p:cNvGrpSpPr/>
          <p:nvPr/>
        </p:nvGrpSpPr>
        <p:grpSpPr>
          <a:xfrm>
            <a:off x="8831484" y="308927"/>
            <a:ext cx="3028299" cy="848541"/>
            <a:chOff x="3746500" y="6559597"/>
            <a:chExt cx="2416235" cy="689763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A0F08275-5D18-4062-83CC-5CCC8A971D6B}"/>
                </a:ext>
              </a:extLst>
            </p:cNvPr>
            <p:cNvSpPr/>
            <p:nvPr/>
          </p:nvSpPr>
          <p:spPr>
            <a:xfrm>
              <a:off x="3906520" y="6794213"/>
              <a:ext cx="2179320" cy="301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C93E0439-3822-47BF-8390-D4A03E1D4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406" r="98585">
                          <a14:foregroundMark x1="96462" y1="44533" x2="90886" y2="65067"/>
                          <a14:foregroundMark x1="98641" y1="56667" x2="98641" y2="56667"/>
                          <a14:foregroundMark x1="5463" y1="75200" x2="5463" y2="75200"/>
                          <a14:foregroundMark x1="2406" y1="69733" x2="2406" y2="69733"/>
                          <a14:foregroundMark x1="49165" y1="63867" x2="61676" y2="63467"/>
                          <a14:foregroundMark x1="75064" y1="65067" x2="84517" y2="52533"/>
                          <a14:foregroundMark x1="80470" y1="62133" x2="75800" y2="61333"/>
                          <a14:foregroundMark x1="83612" y1="64267" x2="67676" y2="58667"/>
                          <a14:foregroundMark x1="81121" y1="59200" x2="66487" y2="63733"/>
                          <a14:foregroundMark x1="72120" y1="47733" x2="17634" y2="62000"/>
                          <a14:foregroundMark x1="17888" y1="55067" x2="23125" y2="47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6559597"/>
              <a:ext cx="2416235" cy="68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3063B843-FA37-4854-9E83-040FF080B240}"/>
              </a:ext>
            </a:extLst>
          </p:cNvPr>
          <p:cNvGrpSpPr/>
          <p:nvPr/>
        </p:nvGrpSpPr>
        <p:grpSpPr>
          <a:xfrm>
            <a:off x="11208081" y="1304983"/>
            <a:ext cx="297067" cy="413256"/>
            <a:chOff x="5959346" y="1975207"/>
            <a:chExt cx="318387" cy="507566"/>
          </a:xfrm>
        </p:grpSpPr>
        <p:pic>
          <p:nvPicPr>
            <p:cNvPr id="50" name="Picture 5">
              <a:extLst>
                <a:ext uri="{FF2B5EF4-FFF2-40B4-BE49-F238E27FC236}">
                  <a16:creationId xmlns:a16="http://schemas.microsoft.com/office/drawing/2014/main" id="{6D7DEA0C-1C67-49B9-8F45-D6583568D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46" y="2022454"/>
              <a:ext cx="318387" cy="361950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971388C1-E9F6-455F-A761-2A5662FC4575}"/>
                </a:ext>
              </a:extLst>
            </p:cNvPr>
            <p:cNvSpPr txBox="1"/>
            <p:nvPr/>
          </p:nvSpPr>
          <p:spPr>
            <a:xfrm>
              <a:off x="6000937" y="1975207"/>
              <a:ext cx="221018" cy="507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6</a:t>
              </a:r>
              <a:endPara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B3C2467-2573-489E-980E-4980CF5726B2}"/>
              </a:ext>
            </a:extLst>
          </p:cNvPr>
          <p:cNvSpPr txBox="1"/>
          <p:nvPr/>
        </p:nvSpPr>
        <p:spPr>
          <a:xfrm>
            <a:off x="555012" y="1241185"/>
            <a:ext cx="10653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ressay" panose="02040803050505020203" pitchFamily="18" charset="-78"/>
              </a:rPr>
              <a:t> </a:t>
            </a:r>
            <a:r>
              <a:rPr lang="ar-SA" sz="2800" b="1" kern="0" dirty="0">
                <a:solidFill>
                  <a:srgbClr val="0070C0"/>
                </a:solidFill>
                <a:latin typeface="Bressay" panose="02040803050505020203" pitchFamily="18" charset="-78"/>
              </a:rPr>
              <a:t>أقارن. </a:t>
            </a:r>
            <a:r>
              <a:rPr lang="ar-SA" sz="2800" b="1" kern="0" dirty="0">
                <a:solidFill>
                  <a:srgbClr val="C00000"/>
                </a:solidFill>
                <a:latin typeface="Bressay" panose="02040803050505020203" pitchFamily="18" charset="-78"/>
              </a:rPr>
              <a:t>أصف الأنواع المختلفة من العواصف؟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DBA9F4A1-AA10-4841-A330-B1EFF5CD3204}"/>
              </a:ext>
            </a:extLst>
          </p:cNvPr>
          <p:cNvSpPr txBox="1"/>
          <p:nvPr/>
        </p:nvSpPr>
        <p:spPr>
          <a:xfrm>
            <a:off x="2446250" y="1972447"/>
            <a:ext cx="90413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ar-SA" sz="3200" b="1" kern="0" dirty="0">
                <a:solidFill>
                  <a:srgbClr val="0070C0"/>
                </a:solidFill>
                <a:latin typeface="Bressay" panose="02040803050505020203" pitchFamily="18" charset="-78"/>
              </a:rPr>
              <a:t>العواصف الرعدية: </a:t>
            </a:r>
          </a:p>
          <a:p>
            <a:pPr lvl="0" defTabSz="457200">
              <a:defRPr/>
            </a:pPr>
            <a:r>
              <a:rPr lang="ar-SA" sz="3200" b="1" kern="0" dirty="0">
                <a:solidFill>
                  <a:srgbClr val="00B050"/>
                </a:solidFill>
                <a:latin typeface="Bressay" panose="02040803050505020203" pitchFamily="18" charset="-78"/>
              </a:rPr>
              <a:t>عاصفة مصحوبة بالرعد والبرق والأمطار الشديدة والرياح القوية.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84159ED-4BF1-4110-9305-A34C35043AC5}"/>
              </a:ext>
            </a:extLst>
          </p:cNvPr>
          <p:cNvSpPr txBox="1"/>
          <p:nvPr/>
        </p:nvSpPr>
        <p:spPr>
          <a:xfrm>
            <a:off x="65315" y="3131451"/>
            <a:ext cx="114398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3200" b="1" dirty="0">
                <a:solidFill>
                  <a:srgbClr val="0070C0"/>
                </a:solidFill>
                <a:latin typeface="Calibri" pitchFamily="34" charset="0"/>
              </a:rPr>
              <a:t>الإعصار القمعي: </a:t>
            </a:r>
            <a:r>
              <a:rPr lang="ar-EG" sz="3200" b="1" dirty="0">
                <a:solidFill>
                  <a:srgbClr val="7030A0"/>
                </a:solidFill>
                <a:latin typeface="Calibri" pitchFamily="34" charset="0"/>
              </a:rPr>
              <a:t>مصحوب برياح دوارة.</a:t>
            </a:r>
          </a:p>
          <a:p>
            <a:pPr algn="r" rtl="1"/>
            <a:r>
              <a:rPr lang="ar-EG" sz="3200" b="1" dirty="0">
                <a:solidFill>
                  <a:srgbClr val="0070C0"/>
                </a:solidFill>
                <a:latin typeface="Calibri" pitchFamily="34" charset="0"/>
              </a:rPr>
              <a:t>الإعصار الحلزوني: </a:t>
            </a:r>
            <a:r>
              <a:rPr lang="ar-EG" sz="3200" b="1" dirty="0">
                <a:solidFill>
                  <a:srgbClr val="00B050"/>
                </a:solidFill>
                <a:latin typeface="Calibri" pitchFamily="34" charset="0"/>
              </a:rPr>
              <a:t>مصحوب برياح قوية وأمطار غزيرة ويتكون فوق المحيطات.</a:t>
            </a:r>
            <a:r>
              <a:rPr lang="ar-EG" sz="3200" b="1" dirty="0">
                <a:solidFill>
                  <a:srgbClr val="660066"/>
                </a:solidFill>
                <a:latin typeface="Calibri" pitchFamily="34" charset="0"/>
              </a:rPr>
              <a:t>       </a:t>
            </a:r>
          </a:p>
          <a:p>
            <a:pPr algn="r" rtl="1"/>
            <a:r>
              <a:rPr lang="ar-EG" sz="3200" b="1" dirty="0">
                <a:solidFill>
                  <a:srgbClr val="0070C0"/>
                </a:solidFill>
                <a:latin typeface="Calibri" pitchFamily="34" charset="0"/>
              </a:rPr>
              <a:t>العاصفة الثلجية: </a:t>
            </a:r>
            <a:r>
              <a:rPr lang="ar-EG" sz="3200" b="1" dirty="0">
                <a:solidFill>
                  <a:srgbClr val="660066"/>
                </a:solidFill>
                <a:latin typeface="Calibri" pitchFamily="34" charset="0"/>
              </a:rPr>
              <a:t>مصحوبة بالرياح القوية والثلج.</a:t>
            </a:r>
            <a:endParaRPr lang="ar-SA" sz="3200" b="1" dirty="0">
              <a:solidFill>
                <a:srgbClr val="660066"/>
              </a:solidFill>
              <a:latin typeface="Calibri" pitchFamily="34" charset="0"/>
            </a:endParaRPr>
          </a:p>
          <a:p>
            <a:r>
              <a:rPr lang="ar-SA" sz="3200" b="1" dirty="0">
                <a:solidFill>
                  <a:srgbClr val="0070C0"/>
                </a:solidFill>
                <a:latin typeface="Calibri" pitchFamily="34" charset="0"/>
              </a:rPr>
              <a:t>العواصف الرملية: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تحمل كميات من الرمل في الهواء تشكل سحابة فوق سطح الأرض </a:t>
            </a:r>
          </a:p>
          <a:p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وتحدث في المناطق الجافة وشبه الجافة.</a:t>
            </a:r>
          </a:p>
          <a:p>
            <a:pPr algn="r" rtl="1"/>
            <a:endParaRPr lang="en-US" sz="3200" b="1" dirty="0">
              <a:solidFill>
                <a:srgbClr val="660066"/>
              </a:solidFill>
              <a:latin typeface="Calibri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7ADEB0B-AC33-4148-BB66-16686E1B3F2D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23411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2250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2250"/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2250"/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25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225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225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225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25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2250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2250"/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2250"/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25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225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3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225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225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25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2805B1A-115A-4A53-A5A3-76AEE4CB8590}"/>
              </a:ext>
            </a:extLst>
          </p:cNvPr>
          <p:cNvGrpSpPr/>
          <p:nvPr/>
        </p:nvGrpSpPr>
        <p:grpSpPr>
          <a:xfrm>
            <a:off x="8831484" y="308927"/>
            <a:ext cx="3028299" cy="848541"/>
            <a:chOff x="3746500" y="6559597"/>
            <a:chExt cx="2416235" cy="689763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A0F08275-5D18-4062-83CC-5CCC8A971D6B}"/>
                </a:ext>
              </a:extLst>
            </p:cNvPr>
            <p:cNvSpPr/>
            <p:nvPr/>
          </p:nvSpPr>
          <p:spPr>
            <a:xfrm>
              <a:off x="3906520" y="6794213"/>
              <a:ext cx="2179320" cy="301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C93E0439-3822-47BF-8390-D4A03E1D4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406" r="98585">
                          <a14:foregroundMark x1="96462" y1="44533" x2="90886" y2="65067"/>
                          <a14:foregroundMark x1="98641" y1="56667" x2="98641" y2="56667"/>
                          <a14:foregroundMark x1="5463" y1="75200" x2="5463" y2="75200"/>
                          <a14:foregroundMark x1="2406" y1="69733" x2="2406" y2="69733"/>
                          <a14:foregroundMark x1="49165" y1="63867" x2="61676" y2="63467"/>
                          <a14:foregroundMark x1="75064" y1="65067" x2="84517" y2="52533"/>
                          <a14:foregroundMark x1="80470" y1="62133" x2="75800" y2="61333"/>
                          <a14:foregroundMark x1="83612" y1="64267" x2="67676" y2="58667"/>
                          <a14:foregroundMark x1="81121" y1="59200" x2="66487" y2="63733"/>
                          <a14:foregroundMark x1="72120" y1="47733" x2="17634" y2="62000"/>
                          <a14:foregroundMark x1="17888" y1="55067" x2="23125" y2="47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6559597"/>
              <a:ext cx="2416235" cy="68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92412F-29C1-47D1-AED1-DA5C85F07DCE}"/>
              </a:ext>
            </a:extLst>
          </p:cNvPr>
          <p:cNvGrpSpPr/>
          <p:nvPr/>
        </p:nvGrpSpPr>
        <p:grpSpPr>
          <a:xfrm>
            <a:off x="11207185" y="2082165"/>
            <a:ext cx="541106" cy="400110"/>
            <a:chOff x="5840654" y="1975849"/>
            <a:chExt cx="579940" cy="49142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6ECCE235-5688-4ED1-A89B-4DDEB16E4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46" y="2022454"/>
              <a:ext cx="318387" cy="361950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2154B7E3-4A07-4832-A648-DAA0F4D3A0DC}"/>
                </a:ext>
              </a:extLst>
            </p:cNvPr>
            <p:cNvSpPr txBox="1"/>
            <p:nvPr/>
          </p:nvSpPr>
          <p:spPr>
            <a:xfrm>
              <a:off x="5840654" y="1975849"/>
              <a:ext cx="579940" cy="491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altLang="ar-SA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7</a:t>
              </a:r>
              <a:endParaRPr lang="ar-SA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9938EB5-834A-4D06-B1C4-C0B3CD2240E6}"/>
              </a:ext>
            </a:extLst>
          </p:cNvPr>
          <p:cNvSpPr txBox="1"/>
          <p:nvPr/>
        </p:nvSpPr>
        <p:spPr>
          <a:xfrm>
            <a:off x="976503" y="1970268"/>
            <a:ext cx="102389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Bressay" panose="02040803050505020203" pitchFamily="18" charset="-78"/>
              </a:rPr>
              <a:t>أتوقع. </a:t>
            </a:r>
            <a:r>
              <a:rPr lang="ar-SA" sz="3200" b="1" dirty="0">
                <a:solidFill>
                  <a:srgbClr val="C00000"/>
                </a:solidFill>
                <a:latin typeface="Bressay" panose="02040803050505020203" pitchFamily="18" charset="-78"/>
              </a:rPr>
              <a:t>عندما يكون الطقس حارا، في المناطق الجافة، وأرى رياحا قوية تهب </a:t>
            </a:r>
          </a:p>
          <a:p>
            <a:pPr algn="ctr"/>
            <a:r>
              <a:rPr lang="ar-SA" sz="3200" b="1" dirty="0">
                <a:solidFill>
                  <a:srgbClr val="C00000"/>
                </a:solidFill>
                <a:latin typeface="Bressay" panose="02040803050505020203" pitchFamily="18" charset="-78"/>
              </a:rPr>
              <a:t>على هذه المنطقة، فما نوع العاصفة التي تتشكل؟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5A7BFA1-4E9E-4F30-863A-A7998E4391E5}"/>
              </a:ext>
            </a:extLst>
          </p:cNvPr>
          <p:cNvSpPr txBox="1"/>
          <p:nvPr/>
        </p:nvSpPr>
        <p:spPr>
          <a:xfrm>
            <a:off x="5011818" y="3618976"/>
            <a:ext cx="4278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ar-SA" sz="3200" b="1">
                <a:solidFill>
                  <a:srgbClr val="0070C0"/>
                </a:solidFill>
              </a:rPr>
              <a:t>العاصفة الرملية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B3DA7E9-AA5B-4400-B28F-1589035F1B28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41743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2805B1A-115A-4A53-A5A3-76AEE4CB8590}"/>
              </a:ext>
            </a:extLst>
          </p:cNvPr>
          <p:cNvGrpSpPr/>
          <p:nvPr/>
        </p:nvGrpSpPr>
        <p:grpSpPr>
          <a:xfrm>
            <a:off x="8831484" y="308927"/>
            <a:ext cx="3028299" cy="848541"/>
            <a:chOff x="3746500" y="6559597"/>
            <a:chExt cx="2416235" cy="689763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A0F08275-5D18-4062-83CC-5CCC8A971D6B}"/>
                </a:ext>
              </a:extLst>
            </p:cNvPr>
            <p:cNvSpPr/>
            <p:nvPr/>
          </p:nvSpPr>
          <p:spPr>
            <a:xfrm>
              <a:off x="3906520" y="6794213"/>
              <a:ext cx="2179320" cy="301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C93E0439-3822-47BF-8390-D4A03E1D4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406" r="98585">
                          <a14:foregroundMark x1="96462" y1="44533" x2="90886" y2="65067"/>
                          <a14:foregroundMark x1="98641" y1="56667" x2="98641" y2="56667"/>
                          <a14:foregroundMark x1="5463" y1="75200" x2="5463" y2="75200"/>
                          <a14:foregroundMark x1="2406" y1="69733" x2="2406" y2="69733"/>
                          <a14:foregroundMark x1="49165" y1="63867" x2="61676" y2="63467"/>
                          <a14:foregroundMark x1="75064" y1="65067" x2="84517" y2="52533"/>
                          <a14:foregroundMark x1="80470" y1="62133" x2="75800" y2="61333"/>
                          <a14:foregroundMark x1="83612" y1="64267" x2="67676" y2="58667"/>
                          <a14:foregroundMark x1="81121" y1="59200" x2="66487" y2="63733"/>
                          <a14:foregroundMark x1="72120" y1="47733" x2="17634" y2="62000"/>
                          <a14:foregroundMark x1="17888" y1="55067" x2="23125" y2="47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6559597"/>
              <a:ext cx="2416235" cy="68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9CC2D345-96EA-4241-94F4-E6CAE4984E11}"/>
              </a:ext>
            </a:extLst>
          </p:cNvPr>
          <p:cNvGrpSpPr/>
          <p:nvPr/>
        </p:nvGrpSpPr>
        <p:grpSpPr>
          <a:xfrm>
            <a:off x="11113656" y="1217162"/>
            <a:ext cx="541106" cy="400110"/>
            <a:chOff x="5840654" y="1975849"/>
            <a:chExt cx="579940" cy="491420"/>
          </a:xfrm>
        </p:grpSpPr>
        <p:pic>
          <p:nvPicPr>
            <p:cNvPr id="36" name="Picture 5">
              <a:extLst>
                <a:ext uri="{FF2B5EF4-FFF2-40B4-BE49-F238E27FC236}">
                  <a16:creationId xmlns:a16="http://schemas.microsoft.com/office/drawing/2014/main" id="{1727C399-D7E5-4158-900A-72F4DECE1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46" y="2022454"/>
              <a:ext cx="318387" cy="361950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A5F83B90-FF1E-4979-B398-B2EE0907ECF6}"/>
                </a:ext>
              </a:extLst>
            </p:cNvPr>
            <p:cNvSpPr txBox="1"/>
            <p:nvPr/>
          </p:nvSpPr>
          <p:spPr>
            <a:xfrm>
              <a:off x="5840654" y="1975849"/>
              <a:ext cx="579940" cy="491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altLang="ar-SA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8</a:t>
              </a:r>
              <a:endParaRPr lang="ar-SA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05D4255-AB6C-4D35-929F-8856B1B99463}"/>
              </a:ext>
            </a:extLst>
          </p:cNvPr>
          <p:cNvSpPr txBox="1"/>
          <p:nvPr/>
        </p:nvSpPr>
        <p:spPr>
          <a:xfrm>
            <a:off x="741367" y="1116128"/>
            <a:ext cx="10238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Bressay" panose="02040803050505020203" pitchFamily="18" charset="-78"/>
              </a:rPr>
              <a:t>أعمل نموذجاً. </a:t>
            </a:r>
            <a:r>
              <a:rPr lang="ar-SA" sz="2800" b="1" dirty="0">
                <a:solidFill>
                  <a:srgbClr val="C00000"/>
                </a:solidFill>
                <a:latin typeface="Bressay" panose="02040803050505020203" pitchFamily="18" charset="-78"/>
              </a:rPr>
              <a:t>أصمم مقياس المطر، وعلى بطاقات أكتب توضيحاً حول كيفية عمله.</a:t>
            </a:r>
            <a:endParaRPr lang="ar-SA" sz="3200" b="1" dirty="0">
              <a:solidFill>
                <a:srgbClr val="C00000"/>
              </a:solidFill>
              <a:latin typeface="Bressay" panose="02040803050505020203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B3DA7E9-AA5B-4400-B28F-1589035F1B28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897C4FA-55CC-4E6C-A2DE-49AE98BB0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800" y="1549804"/>
            <a:ext cx="1549833" cy="34096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EDE2091-22ED-4987-8963-6DA9834C5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991" y="1956958"/>
            <a:ext cx="1260513" cy="30480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8C31247-46FC-49C4-AE32-27EB457FD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549" y="2064335"/>
            <a:ext cx="1291574" cy="2845207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9F98773-62F5-4F87-BA1B-5862962E3D66}"/>
              </a:ext>
            </a:extLst>
          </p:cNvPr>
          <p:cNvSpPr txBox="1"/>
          <p:nvPr/>
        </p:nvSpPr>
        <p:spPr>
          <a:xfrm>
            <a:off x="9239250" y="5278874"/>
            <a:ext cx="26205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i="0" dirty="0">
                <a:effectLst/>
                <a:latin typeface="Helvetica" panose="020B0604020202020204" pitchFamily="34" charset="0"/>
                <a:cs typeface="+mj-cs"/>
              </a:rPr>
              <a:t>العمل على زجاجة </a:t>
            </a:r>
          </a:p>
          <a:p>
            <a:pPr algn="ctr"/>
            <a:r>
              <a:rPr lang="ar-SA" sz="2400" b="1" i="0" dirty="0">
                <a:effectLst/>
                <a:latin typeface="Helvetica" panose="020B0604020202020204" pitchFamily="34" charset="0"/>
                <a:cs typeface="+mj-cs"/>
              </a:rPr>
              <a:t>مشروبات فارغة </a:t>
            </a:r>
            <a:endParaRPr lang="ar-SA" sz="2400" b="1" dirty="0">
              <a:cs typeface="+mj-cs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3F08007-5733-4AF1-9F7A-73144F76F60D}"/>
              </a:ext>
            </a:extLst>
          </p:cNvPr>
          <p:cNvSpPr txBox="1"/>
          <p:nvPr/>
        </p:nvSpPr>
        <p:spPr>
          <a:xfrm>
            <a:off x="4501062" y="4909542"/>
            <a:ext cx="26205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i="0" dirty="0">
                <a:effectLst/>
                <a:latin typeface="Helvetica" panose="020B0604020202020204" pitchFamily="34" charset="0"/>
                <a:cs typeface="+mj-cs"/>
              </a:rPr>
              <a:t>باستخدام مقص </a:t>
            </a:r>
          </a:p>
          <a:p>
            <a:pPr algn="ctr"/>
            <a:r>
              <a:rPr lang="ar-SA" sz="2400" b="1" i="0" dirty="0">
                <a:effectLst/>
                <a:latin typeface="Helvetica" panose="020B0604020202020204" pitchFamily="34" charset="0"/>
                <a:cs typeface="+mj-cs"/>
              </a:rPr>
              <a:t>اقطع من أعلى الزجاجة</a:t>
            </a:r>
          </a:p>
          <a:p>
            <a:pPr algn="ctr"/>
            <a:r>
              <a:rPr lang="ar-SA" sz="2400" b="1" dirty="0">
                <a:latin typeface="Helvetica" panose="020B0604020202020204" pitchFamily="34" charset="0"/>
                <a:cs typeface="+mj-cs"/>
              </a:rPr>
              <a:t>واضعها بالمقلوب</a:t>
            </a:r>
          </a:p>
          <a:p>
            <a:pPr algn="ctr"/>
            <a:r>
              <a:rPr lang="ar-SA" sz="2400" b="1" dirty="0">
                <a:latin typeface="Helvetica" panose="020B0604020202020204" pitchFamily="34" charset="0"/>
                <a:cs typeface="+mj-cs"/>
              </a:rPr>
              <a:t> لجمع قطرات المطر </a:t>
            </a:r>
            <a:endParaRPr lang="ar-SA" sz="2400" b="1" dirty="0">
              <a:cs typeface="+mj-cs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6E12598-6E85-4CA3-B301-76D55A35CA60}"/>
              </a:ext>
            </a:extLst>
          </p:cNvPr>
          <p:cNvSpPr txBox="1"/>
          <p:nvPr/>
        </p:nvSpPr>
        <p:spPr>
          <a:xfrm>
            <a:off x="197813" y="5018663"/>
            <a:ext cx="3443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i="0" dirty="0">
                <a:effectLst/>
                <a:latin typeface="Helvetica" panose="020B0604020202020204" pitchFamily="34" charset="0"/>
                <a:cs typeface="+mj-cs"/>
              </a:rPr>
              <a:t>أتحقق من المقياس كل يوم. </a:t>
            </a:r>
          </a:p>
          <a:p>
            <a:pPr algn="ctr"/>
            <a:r>
              <a:rPr lang="ar-SA" sz="2400" b="1" i="0" dirty="0">
                <a:effectLst/>
                <a:latin typeface="Helvetica" panose="020B0604020202020204" pitchFamily="34" charset="0"/>
                <a:cs typeface="+mj-cs"/>
              </a:rPr>
              <a:t>لتحديد كمية الأمطار التي سقطت </a:t>
            </a:r>
          </a:p>
          <a:p>
            <a:pPr algn="ctr"/>
            <a:r>
              <a:rPr lang="ar-SA" sz="2400" b="1" i="0" dirty="0">
                <a:effectLst/>
                <a:latin typeface="Helvetica" panose="020B0604020202020204" pitchFamily="34" charset="0"/>
                <a:cs typeface="+mj-cs"/>
              </a:rPr>
              <a:t>خلال الـ 24 ساعة الماضية</a:t>
            </a:r>
            <a:endParaRPr lang="ar-SA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59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2000"/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accel="92000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accel="92000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0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1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20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2000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2000"/>
                                            <p:tgtEl>
                                              <p:spTgt spid="3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000"/>
                                            <p:tgtEl>
                                              <p:spTgt spid="3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accel="92000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20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2000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2000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2000"/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accel="9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accel="9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20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2000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2000"/>
                                            <p:tgtEl>
                                              <p:spTgt spid="3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000"/>
                                            <p:tgtEl>
                                              <p:spTgt spid="3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accel="9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20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2000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2000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2805B1A-115A-4A53-A5A3-76AEE4CB8590}"/>
              </a:ext>
            </a:extLst>
          </p:cNvPr>
          <p:cNvGrpSpPr/>
          <p:nvPr/>
        </p:nvGrpSpPr>
        <p:grpSpPr>
          <a:xfrm>
            <a:off x="8831484" y="308927"/>
            <a:ext cx="3028299" cy="848541"/>
            <a:chOff x="3746500" y="6559597"/>
            <a:chExt cx="2416235" cy="689763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A0F08275-5D18-4062-83CC-5CCC8A971D6B}"/>
                </a:ext>
              </a:extLst>
            </p:cNvPr>
            <p:cNvSpPr/>
            <p:nvPr/>
          </p:nvSpPr>
          <p:spPr>
            <a:xfrm>
              <a:off x="3906520" y="6794213"/>
              <a:ext cx="2179320" cy="301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C93E0439-3822-47BF-8390-D4A03E1D4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406" r="98585">
                          <a14:foregroundMark x1="96462" y1="44533" x2="90886" y2="65067"/>
                          <a14:foregroundMark x1="98641" y1="56667" x2="98641" y2="56667"/>
                          <a14:foregroundMark x1="5463" y1="75200" x2="5463" y2="75200"/>
                          <a14:foregroundMark x1="2406" y1="69733" x2="2406" y2="69733"/>
                          <a14:foregroundMark x1="49165" y1="63867" x2="61676" y2="63467"/>
                          <a14:foregroundMark x1="75064" y1="65067" x2="84517" y2="52533"/>
                          <a14:foregroundMark x1="80470" y1="62133" x2="75800" y2="61333"/>
                          <a14:foregroundMark x1="83612" y1="64267" x2="67676" y2="58667"/>
                          <a14:foregroundMark x1="81121" y1="59200" x2="66487" y2="63733"/>
                          <a14:foregroundMark x1="72120" y1="47733" x2="17634" y2="62000"/>
                          <a14:foregroundMark x1="17888" y1="55067" x2="23125" y2="47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6559597"/>
              <a:ext cx="2416235" cy="68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92412F-29C1-47D1-AED1-DA5C85F07DCE}"/>
              </a:ext>
            </a:extLst>
          </p:cNvPr>
          <p:cNvGrpSpPr/>
          <p:nvPr/>
        </p:nvGrpSpPr>
        <p:grpSpPr>
          <a:xfrm>
            <a:off x="11318677" y="1246036"/>
            <a:ext cx="541106" cy="400110"/>
            <a:chOff x="5840654" y="1975849"/>
            <a:chExt cx="579940" cy="49142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6ECCE235-5688-4ED1-A89B-4DDEB16E4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46" y="2022454"/>
              <a:ext cx="318387" cy="361950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2154B7E3-4A07-4832-A648-DAA0F4D3A0DC}"/>
                </a:ext>
              </a:extLst>
            </p:cNvPr>
            <p:cNvSpPr txBox="1"/>
            <p:nvPr/>
          </p:nvSpPr>
          <p:spPr>
            <a:xfrm>
              <a:off x="5840654" y="1975849"/>
              <a:ext cx="579940" cy="491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altLang="ar-SA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9</a:t>
              </a:r>
              <a:endParaRPr lang="ar-SA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9938EB5-834A-4D06-B1C4-C0B3CD2240E6}"/>
              </a:ext>
            </a:extLst>
          </p:cNvPr>
          <p:cNvSpPr txBox="1"/>
          <p:nvPr/>
        </p:nvSpPr>
        <p:spPr>
          <a:xfrm>
            <a:off x="4490720" y="1195331"/>
            <a:ext cx="68365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Bressay" panose="02040803050505020203" pitchFamily="18" charset="-78"/>
              </a:rPr>
              <a:t>ما نوع العاصفة الذي تشير إليها الصورة؟</a:t>
            </a:r>
          </a:p>
          <a:p>
            <a:r>
              <a:rPr lang="ar-SA" sz="3200" b="1" dirty="0">
                <a:solidFill>
                  <a:srgbClr val="C00000"/>
                </a:solidFill>
                <a:latin typeface="Bressay" panose="02040803050505020203" pitchFamily="18" charset="-78"/>
              </a:rPr>
              <a:t> وماذا ستكون حالة الطقس؟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5A7BFA1-4E9E-4F30-863A-A7998E4391E5}"/>
              </a:ext>
            </a:extLst>
          </p:cNvPr>
          <p:cNvSpPr txBox="1"/>
          <p:nvPr/>
        </p:nvSpPr>
        <p:spPr>
          <a:xfrm>
            <a:off x="4490720" y="2311265"/>
            <a:ext cx="6762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ar-SA" sz="2800" b="1" dirty="0">
                <a:solidFill>
                  <a:srgbClr val="0070C0"/>
                </a:solidFill>
              </a:rPr>
              <a:t>عاصفة رعدية </a:t>
            </a:r>
          </a:p>
          <a:p>
            <a:pPr lvl="0" defTabSz="457200">
              <a:defRPr/>
            </a:pPr>
            <a:r>
              <a:rPr lang="ar-SA" sz="2800" b="1" dirty="0">
                <a:solidFill>
                  <a:srgbClr val="0070C0"/>
                </a:solidFill>
              </a:rPr>
              <a:t>سيكون الطقس مصحوب برياح شديدة و أمطار غزيرة  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9CC2D345-96EA-4241-94F4-E6CAE4984E11}"/>
              </a:ext>
            </a:extLst>
          </p:cNvPr>
          <p:cNvGrpSpPr/>
          <p:nvPr/>
        </p:nvGrpSpPr>
        <p:grpSpPr>
          <a:xfrm>
            <a:off x="11318677" y="4092422"/>
            <a:ext cx="541106" cy="400110"/>
            <a:chOff x="5840654" y="1975849"/>
            <a:chExt cx="579940" cy="491420"/>
          </a:xfrm>
        </p:grpSpPr>
        <p:pic>
          <p:nvPicPr>
            <p:cNvPr id="36" name="Picture 5">
              <a:extLst>
                <a:ext uri="{FF2B5EF4-FFF2-40B4-BE49-F238E27FC236}">
                  <a16:creationId xmlns:a16="http://schemas.microsoft.com/office/drawing/2014/main" id="{1727C399-D7E5-4158-900A-72F4DECE1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46" y="2022454"/>
              <a:ext cx="318387" cy="361950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A5F83B90-FF1E-4979-B398-B2EE0907ECF6}"/>
                </a:ext>
              </a:extLst>
            </p:cNvPr>
            <p:cNvSpPr txBox="1"/>
            <p:nvPr/>
          </p:nvSpPr>
          <p:spPr>
            <a:xfrm>
              <a:off x="5840654" y="1975849"/>
              <a:ext cx="579940" cy="491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altLang="ar-SA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10</a:t>
              </a:r>
              <a:endParaRPr lang="ar-SA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05D4255-AB6C-4D35-929F-8856B1B99463}"/>
              </a:ext>
            </a:extLst>
          </p:cNvPr>
          <p:cNvSpPr txBox="1"/>
          <p:nvPr/>
        </p:nvSpPr>
        <p:spPr>
          <a:xfrm>
            <a:off x="-133295" y="3886455"/>
            <a:ext cx="113084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latin typeface="Bressay" panose="02040803050505020203" pitchFamily="18" charset="-78"/>
              </a:rPr>
              <a:t>صواب أم خطأ. </a:t>
            </a:r>
          </a:p>
          <a:p>
            <a:r>
              <a:rPr lang="ar-SA" sz="3200" b="1" dirty="0">
                <a:solidFill>
                  <a:srgbClr val="C00000"/>
                </a:solidFill>
                <a:latin typeface="Bressay" panose="02040803050505020203" pitchFamily="18" charset="-78"/>
              </a:rPr>
              <a:t>يقيس البارومتر درجة الحرارة. هل هذه العبارة صحيحة أم خاطئة؟ أفسر إجابتي.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9C8EFF7-788B-4A3F-BBE4-4C4DB7C9E0F9}"/>
              </a:ext>
            </a:extLst>
          </p:cNvPr>
          <p:cNvSpPr txBox="1"/>
          <p:nvPr/>
        </p:nvSpPr>
        <p:spPr>
          <a:xfrm>
            <a:off x="3583067" y="5227129"/>
            <a:ext cx="6681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Bressay" panose="02040803050505020203" pitchFamily="18" charset="-78"/>
              </a:rPr>
              <a:t>العبارة خاطئة؛ </a:t>
            </a:r>
            <a:r>
              <a:rPr lang="ar-SA" sz="3200" b="1" dirty="0">
                <a:solidFill>
                  <a:srgbClr val="0070C0"/>
                </a:solidFill>
                <a:latin typeface="Bressay" panose="02040803050505020203" pitchFamily="18" charset="-78"/>
              </a:rPr>
              <a:t>البارومتر يقيس الضغط الجوي.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C61E3E50-76A2-4C54-9965-B1B23AFB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9" y="679561"/>
            <a:ext cx="3562946" cy="280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C5040B5-8951-42D6-B7E1-A0D5FC07CF40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13126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20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20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76000" fill="hold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20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2000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2250"/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2250"/>
                                            <p:tgtEl>
                                              <p:spTgt spid="5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000"/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20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20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2000"/>
                                            <p:tgtEl>
                                              <p:spTgt spid="3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2000"/>
                                            <p:tgtEl>
                                              <p:spTgt spid="3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2250"/>
                                            <p:tgtEl>
                                              <p:spTgt spid="5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2250"/>
                                            <p:tgtEl>
                                              <p:spTgt spid="5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000"/>
                                            <p:tgtEl>
                                              <p:spTgt spid="5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2805B1A-115A-4A53-A5A3-76AEE4CB8590}"/>
              </a:ext>
            </a:extLst>
          </p:cNvPr>
          <p:cNvGrpSpPr/>
          <p:nvPr/>
        </p:nvGrpSpPr>
        <p:grpSpPr>
          <a:xfrm>
            <a:off x="8831484" y="308927"/>
            <a:ext cx="3028299" cy="848541"/>
            <a:chOff x="3746500" y="6559597"/>
            <a:chExt cx="2416235" cy="689763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A0F08275-5D18-4062-83CC-5CCC8A971D6B}"/>
                </a:ext>
              </a:extLst>
            </p:cNvPr>
            <p:cNvSpPr/>
            <p:nvPr/>
          </p:nvSpPr>
          <p:spPr>
            <a:xfrm>
              <a:off x="3906520" y="6794213"/>
              <a:ext cx="2179320" cy="301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C93E0439-3822-47BF-8390-D4A03E1D4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406" r="98585">
                          <a14:foregroundMark x1="96462" y1="44533" x2="90886" y2="65067"/>
                          <a14:foregroundMark x1="98641" y1="56667" x2="98641" y2="56667"/>
                          <a14:foregroundMark x1="5463" y1="75200" x2="5463" y2="75200"/>
                          <a14:foregroundMark x1="2406" y1="69733" x2="2406" y2="69733"/>
                          <a14:foregroundMark x1="49165" y1="63867" x2="61676" y2="63467"/>
                          <a14:foregroundMark x1="75064" y1="65067" x2="84517" y2="52533"/>
                          <a14:foregroundMark x1="80470" y1="62133" x2="75800" y2="61333"/>
                          <a14:foregroundMark x1="83612" y1="64267" x2="67676" y2="58667"/>
                          <a14:foregroundMark x1="81121" y1="59200" x2="66487" y2="63733"/>
                          <a14:foregroundMark x1="72120" y1="47733" x2="17634" y2="62000"/>
                          <a14:foregroundMark x1="17888" y1="55067" x2="23125" y2="47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6559597"/>
              <a:ext cx="2416235" cy="68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70C8D0FA-5D6D-4248-A18E-830D0AA92CEF}"/>
              </a:ext>
            </a:extLst>
          </p:cNvPr>
          <p:cNvGrpSpPr/>
          <p:nvPr/>
        </p:nvGrpSpPr>
        <p:grpSpPr>
          <a:xfrm>
            <a:off x="11318677" y="1219927"/>
            <a:ext cx="541106" cy="400110"/>
            <a:chOff x="5840654" y="1975849"/>
            <a:chExt cx="579940" cy="491420"/>
          </a:xfrm>
        </p:grpSpPr>
        <p:pic>
          <p:nvPicPr>
            <p:cNvPr id="57" name="Picture 5">
              <a:extLst>
                <a:ext uri="{FF2B5EF4-FFF2-40B4-BE49-F238E27FC236}">
                  <a16:creationId xmlns:a16="http://schemas.microsoft.com/office/drawing/2014/main" id="{E249EB3F-9D2F-465D-8C18-C05C84BB4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346" y="2022454"/>
              <a:ext cx="318387" cy="361950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0FB963DE-1FE5-49D2-A998-313DC9DCF7EF}"/>
                </a:ext>
              </a:extLst>
            </p:cNvPr>
            <p:cNvSpPr txBox="1"/>
            <p:nvPr/>
          </p:nvSpPr>
          <p:spPr>
            <a:xfrm>
              <a:off x="5840654" y="1975849"/>
              <a:ext cx="579940" cy="4914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altLang="ar-SA" sz="2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11</a:t>
              </a:r>
              <a:endParaRPr lang="ar-SA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26F365A-79FD-499D-9944-191AD60C16F9}"/>
              </a:ext>
            </a:extLst>
          </p:cNvPr>
          <p:cNvSpPr txBox="1"/>
          <p:nvPr/>
        </p:nvSpPr>
        <p:spPr>
          <a:xfrm>
            <a:off x="89621" y="1158372"/>
            <a:ext cx="10853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Bressay" panose="02040803050505020203" pitchFamily="18" charset="-78"/>
              </a:rPr>
              <a:t>كيف تساعد هذه الأداة الناس على وصف حالة الطقس؟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4D2C4DC3-7814-41ED-992B-1FC4A3E907F7}"/>
              </a:ext>
            </a:extLst>
          </p:cNvPr>
          <p:cNvSpPr txBox="1"/>
          <p:nvPr/>
        </p:nvSpPr>
        <p:spPr>
          <a:xfrm>
            <a:off x="5955062" y="2130086"/>
            <a:ext cx="4390571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0070C0"/>
                </a:solidFill>
                <a:latin typeface="Bressay" panose="02040803050505020203" pitchFamily="18" charset="-78"/>
              </a:rPr>
              <a:t>أ- تقيس كمية الهطول.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0070C0"/>
                </a:solidFill>
                <a:latin typeface="Bressay" panose="02040803050505020203" pitchFamily="18" charset="-78"/>
              </a:rPr>
              <a:t>ب- تقيس اتجاه الرياح.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0070C0"/>
                </a:solidFill>
                <a:latin typeface="Bressay" panose="02040803050505020203" pitchFamily="18" charset="-78"/>
              </a:rPr>
              <a:t>ج- تقيس سرعة الرياح.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b="1" dirty="0">
                <a:solidFill>
                  <a:srgbClr val="0070C0"/>
                </a:solidFill>
                <a:latin typeface="Bressay" panose="02040803050505020203" pitchFamily="18" charset="-78"/>
              </a:rPr>
              <a:t>د- تقيس الضغط الجوي.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9C497A55-FAA6-48C1-BFF9-ABD33AF3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1" y="425479"/>
            <a:ext cx="3908082" cy="409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رسم 16" descr="علامة تحديد مع تعبئة خالصة">
            <a:extLst>
              <a:ext uri="{FF2B5EF4-FFF2-40B4-BE49-F238E27FC236}">
                <a16:creationId xmlns:a16="http://schemas.microsoft.com/office/drawing/2014/main" id="{32F41C17-F498-46B1-9A54-C5AA52C33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0973" y="2570787"/>
            <a:ext cx="748852" cy="858212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43BB701-8670-4010-9533-64F95FCEAC07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33129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81000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1750"/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2000"/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2000"/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2000"/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2000"/>
                                            <p:tgtEl>
                                              <p:spTgt spid="6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8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1750"/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2000"/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2000"/>
                                            <p:tgtEl>
                                              <p:spTgt spid="6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2000"/>
                                            <p:tgtEl>
                                              <p:spTgt spid="6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2000"/>
                                            <p:tgtEl>
                                              <p:spTgt spid="6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2805B1A-115A-4A53-A5A3-76AEE4CB8590}"/>
              </a:ext>
            </a:extLst>
          </p:cNvPr>
          <p:cNvGrpSpPr/>
          <p:nvPr/>
        </p:nvGrpSpPr>
        <p:grpSpPr>
          <a:xfrm>
            <a:off x="8831484" y="308927"/>
            <a:ext cx="3028299" cy="848541"/>
            <a:chOff x="3746500" y="6559597"/>
            <a:chExt cx="2416235" cy="689763"/>
          </a:xfrm>
        </p:grpSpPr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A0F08275-5D18-4062-83CC-5CCC8A971D6B}"/>
                </a:ext>
              </a:extLst>
            </p:cNvPr>
            <p:cNvSpPr/>
            <p:nvPr/>
          </p:nvSpPr>
          <p:spPr>
            <a:xfrm>
              <a:off x="3906520" y="6794213"/>
              <a:ext cx="2179320" cy="301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C93E0439-3822-47BF-8390-D4A03E1D4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406" r="98585">
                          <a14:foregroundMark x1="96462" y1="44533" x2="90886" y2="65067"/>
                          <a14:foregroundMark x1="98641" y1="56667" x2="98641" y2="56667"/>
                          <a14:foregroundMark x1="5463" y1="75200" x2="5463" y2="75200"/>
                          <a14:foregroundMark x1="2406" y1="69733" x2="2406" y2="69733"/>
                          <a14:foregroundMark x1="49165" y1="63867" x2="61676" y2="63467"/>
                          <a14:foregroundMark x1="75064" y1="65067" x2="84517" y2="52533"/>
                          <a14:foregroundMark x1="80470" y1="62133" x2="75800" y2="61333"/>
                          <a14:foregroundMark x1="83612" y1="64267" x2="67676" y2="58667"/>
                          <a14:foregroundMark x1="81121" y1="59200" x2="66487" y2="63733"/>
                          <a14:foregroundMark x1="72120" y1="47733" x2="17634" y2="62000"/>
                          <a14:foregroundMark x1="17888" y1="55067" x2="23125" y2="477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0" y="6559597"/>
              <a:ext cx="2416235" cy="68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694D4A3-222C-46F2-A70A-F9348B60FEE1}"/>
              </a:ext>
            </a:extLst>
          </p:cNvPr>
          <p:cNvSpPr txBox="1"/>
          <p:nvPr/>
        </p:nvSpPr>
        <p:spPr>
          <a:xfrm>
            <a:off x="993611" y="2644170"/>
            <a:ext cx="104932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srgbClr val="0070C0"/>
                </a:solidFill>
                <a:latin typeface="Bressay" panose="02040803050505020203" pitchFamily="18" charset="-78"/>
              </a:rPr>
              <a:t>يتغير الطقس ما بين 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latin typeface="Bressay" panose="02040803050505020203" pitchFamily="18" charset="-78"/>
              </a:rPr>
              <a:t>ارتفاع في درجة الحرارة وهبوب الرياح والعواصف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ar-SA" sz="3200" b="1" dirty="0">
                <a:solidFill>
                  <a:srgbClr val="00B050"/>
                </a:solidFill>
                <a:latin typeface="Bressay" panose="02040803050505020203" pitchFamily="18" charset="-78"/>
              </a:rPr>
              <a:t> وانخفاض في درجة الحرارة وسقوط أنواع من الهطول مثل المطر والثلج.</a:t>
            </a:r>
          </a:p>
        </p:txBody>
      </p:sp>
      <p:pic>
        <p:nvPicPr>
          <p:cNvPr id="32" name="Picture 13">
            <a:extLst>
              <a:ext uri="{FF2B5EF4-FFF2-40B4-BE49-F238E27FC236}">
                <a16:creationId xmlns:a16="http://schemas.microsoft.com/office/drawing/2014/main" id="{C2F3F20B-7509-42EB-ADCD-E06C4212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53" y="1258347"/>
            <a:ext cx="811056" cy="74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3D8A2EC-5C55-4674-8D25-72A04D44EE89}"/>
              </a:ext>
            </a:extLst>
          </p:cNvPr>
          <p:cNvSpPr txBox="1"/>
          <p:nvPr/>
        </p:nvSpPr>
        <p:spPr>
          <a:xfrm>
            <a:off x="1574321" y="1381577"/>
            <a:ext cx="9331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كيف يتغير الطقس في المكان الذي أعيش فيه في أثناء السنة؟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2DE1AC5-1306-4F92-9E92-FC7C960D996B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3163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خطط انسيابي: رابط 38">
            <a:extLst>
              <a:ext uri="{FF2B5EF4-FFF2-40B4-BE49-F238E27FC236}">
                <a16:creationId xmlns:a16="http://schemas.microsoft.com/office/drawing/2014/main" id="{4A3B52B6-FB83-4F93-81DF-D925860EC297}"/>
              </a:ext>
            </a:extLst>
          </p:cNvPr>
          <p:cNvSpPr/>
          <p:nvPr/>
        </p:nvSpPr>
        <p:spPr>
          <a:xfrm>
            <a:off x="10621901" y="2291177"/>
            <a:ext cx="271481" cy="271865"/>
          </a:xfrm>
          <a:prstGeom prst="flowChartConnector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خطط انسيابي: رابط 39">
            <a:extLst>
              <a:ext uri="{FF2B5EF4-FFF2-40B4-BE49-F238E27FC236}">
                <a16:creationId xmlns:a16="http://schemas.microsoft.com/office/drawing/2014/main" id="{CC0A73B5-4851-41DE-BE6F-8FDD4FAD0894}"/>
              </a:ext>
            </a:extLst>
          </p:cNvPr>
          <p:cNvSpPr/>
          <p:nvPr/>
        </p:nvSpPr>
        <p:spPr>
          <a:xfrm>
            <a:off x="5704632" y="2391617"/>
            <a:ext cx="257125" cy="26738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C8E186C-F776-4AC9-8103-EA41396874B4}"/>
              </a:ext>
            </a:extLst>
          </p:cNvPr>
          <p:cNvSpPr/>
          <p:nvPr/>
        </p:nvSpPr>
        <p:spPr>
          <a:xfrm>
            <a:off x="11488624" y="1435565"/>
            <a:ext cx="180875" cy="27660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مخطط انسيابي: رابط 50">
            <a:extLst>
              <a:ext uri="{FF2B5EF4-FFF2-40B4-BE49-F238E27FC236}">
                <a16:creationId xmlns:a16="http://schemas.microsoft.com/office/drawing/2014/main" id="{2D28D36C-57BA-4DF2-A9F3-8449F267FED5}"/>
              </a:ext>
            </a:extLst>
          </p:cNvPr>
          <p:cNvSpPr/>
          <p:nvPr/>
        </p:nvSpPr>
        <p:spPr>
          <a:xfrm>
            <a:off x="10439568" y="5246683"/>
            <a:ext cx="271481" cy="271865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خطط انسيابي: رابط 51">
            <a:extLst>
              <a:ext uri="{FF2B5EF4-FFF2-40B4-BE49-F238E27FC236}">
                <a16:creationId xmlns:a16="http://schemas.microsoft.com/office/drawing/2014/main" id="{DC58C983-48CD-4F9B-AF0C-19FC8DA54B74}"/>
              </a:ext>
            </a:extLst>
          </p:cNvPr>
          <p:cNvSpPr/>
          <p:nvPr/>
        </p:nvSpPr>
        <p:spPr>
          <a:xfrm>
            <a:off x="5576069" y="5072309"/>
            <a:ext cx="257125" cy="267380"/>
          </a:xfrm>
          <a:prstGeom prst="flowChartConnector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Picture 9">
            <a:extLst>
              <a:ext uri="{FF2B5EF4-FFF2-40B4-BE49-F238E27FC236}">
                <a16:creationId xmlns:a16="http://schemas.microsoft.com/office/drawing/2014/main" id="{0B6CBACC-4394-426A-A466-EEA69DF1E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72" y="659746"/>
            <a:ext cx="2211020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47DE1CD-6172-4611-A202-B78DA870D28C}"/>
              </a:ext>
            </a:extLst>
          </p:cNvPr>
          <p:cNvSpPr txBox="1"/>
          <p:nvPr/>
        </p:nvSpPr>
        <p:spPr>
          <a:xfrm>
            <a:off x="6686019" y="543640"/>
            <a:ext cx="34949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Naskh Arabic"/>
                <a:ea typeface="+mn-ea"/>
              </a:rPr>
              <a:t>أختار الإجابة الصحيحة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Naskh Arabic"/>
              <a:ea typeface="+mn-ea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A9FCAF5-7555-4E5E-A89C-3F93E409230D}"/>
              </a:ext>
            </a:extLst>
          </p:cNvPr>
          <p:cNvSpPr txBox="1"/>
          <p:nvPr/>
        </p:nvSpPr>
        <p:spPr>
          <a:xfrm>
            <a:off x="1808480" y="1293173"/>
            <a:ext cx="9260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ar-SA" sz="3200" b="1" kern="0" dirty="0">
                <a:solidFill>
                  <a:srgbClr val="C00000"/>
                </a:solidFill>
                <a:latin typeface="ArialMT"/>
              </a:rPr>
              <a:t>أي الأدوات تقيس الضغط الجوي؟</a:t>
            </a:r>
          </a:p>
        </p:txBody>
      </p:sp>
      <p:pic>
        <p:nvPicPr>
          <p:cNvPr id="58" name="رسم 57" descr="علامة تحديد مع تعبئة خالصة">
            <a:extLst>
              <a:ext uri="{FF2B5EF4-FFF2-40B4-BE49-F238E27FC236}">
                <a16:creationId xmlns:a16="http://schemas.microsoft.com/office/drawing/2014/main" id="{AEBB9071-DE08-4505-8E7A-0C532D2A9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5309" y="1959376"/>
            <a:ext cx="643671" cy="737670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1FA92795-CC09-4C57-B1E4-600A701F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153695" y="2054134"/>
            <a:ext cx="1934991" cy="180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8226D0DA-232D-4338-A199-50386A47E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050826" y="1383406"/>
            <a:ext cx="978370" cy="221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A82EA18-CA7D-407C-89A0-8A2E9802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985150" y="4184544"/>
            <a:ext cx="2044046" cy="205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9FA2E7F6-3F98-451D-9355-620C9B2A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433469" y="4539084"/>
            <a:ext cx="1740105" cy="151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C58638A-3BD3-4BB6-8F7C-35BC5FF71E01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2492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2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1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5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3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7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8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41" grpId="0" animBg="1"/>
          <p:bldP spid="51" grpId="0" animBg="1"/>
          <p:bldP spid="52" grpId="0" animBg="1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2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1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41" grpId="0" animBg="1"/>
          <p:bldP spid="51" grpId="0" animBg="1"/>
          <p:bldP spid="52" grpId="0" animBg="1"/>
          <p:bldP spid="5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BDA18650-48A1-4AC1-BB49-9C1463C428CF}"/>
              </a:ext>
            </a:extLst>
          </p:cNvPr>
          <p:cNvSpPr txBox="1"/>
          <p:nvPr/>
        </p:nvSpPr>
        <p:spPr>
          <a:xfrm>
            <a:off x="7669880" y="2432377"/>
            <a:ext cx="2655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أ - السهم الدوار.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31A6CFD-F0C7-4944-A774-69E98F393B68}"/>
              </a:ext>
            </a:extLst>
          </p:cNvPr>
          <p:cNvSpPr txBox="1"/>
          <p:nvPr/>
        </p:nvSpPr>
        <p:spPr>
          <a:xfrm>
            <a:off x="3803731" y="2476871"/>
            <a:ext cx="3253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ب- البارومتر.</a:t>
            </a:r>
          </a:p>
        </p:txBody>
      </p:sp>
      <p:sp>
        <p:nvSpPr>
          <p:cNvPr id="39" name="مخطط انسيابي: رابط 38">
            <a:extLst>
              <a:ext uri="{FF2B5EF4-FFF2-40B4-BE49-F238E27FC236}">
                <a16:creationId xmlns:a16="http://schemas.microsoft.com/office/drawing/2014/main" id="{4A3B52B6-FB83-4F93-81DF-D925860EC297}"/>
              </a:ext>
            </a:extLst>
          </p:cNvPr>
          <p:cNvSpPr/>
          <p:nvPr/>
        </p:nvSpPr>
        <p:spPr>
          <a:xfrm>
            <a:off x="10304606" y="2566265"/>
            <a:ext cx="271481" cy="271865"/>
          </a:xfrm>
          <a:prstGeom prst="flowChartConnector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خطط انسيابي: رابط 39">
            <a:extLst>
              <a:ext uri="{FF2B5EF4-FFF2-40B4-BE49-F238E27FC236}">
                <a16:creationId xmlns:a16="http://schemas.microsoft.com/office/drawing/2014/main" id="{CC0A73B5-4851-41DE-BE6F-8FDD4FAD0894}"/>
              </a:ext>
            </a:extLst>
          </p:cNvPr>
          <p:cNvSpPr/>
          <p:nvPr/>
        </p:nvSpPr>
        <p:spPr>
          <a:xfrm>
            <a:off x="7057381" y="2612795"/>
            <a:ext cx="257125" cy="26738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C8E186C-F776-4AC9-8103-EA41396874B4}"/>
              </a:ext>
            </a:extLst>
          </p:cNvPr>
          <p:cNvSpPr/>
          <p:nvPr/>
        </p:nvSpPr>
        <p:spPr>
          <a:xfrm>
            <a:off x="11488624" y="1435565"/>
            <a:ext cx="180875" cy="27660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2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69997E4-1341-4BBA-85A3-94D40C5D7A0F}"/>
              </a:ext>
            </a:extLst>
          </p:cNvPr>
          <p:cNvSpPr txBox="1"/>
          <p:nvPr/>
        </p:nvSpPr>
        <p:spPr>
          <a:xfrm>
            <a:off x="7922804" y="3778938"/>
            <a:ext cx="2121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ج- الثرمومتر.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E30B9A8B-135B-42E1-AFA1-68714867283F}"/>
              </a:ext>
            </a:extLst>
          </p:cNvPr>
          <p:cNvSpPr txBox="1"/>
          <p:nvPr/>
        </p:nvSpPr>
        <p:spPr>
          <a:xfrm>
            <a:off x="3320190" y="3704238"/>
            <a:ext cx="3466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د- الأنيمومتر</a:t>
            </a:r>
          </a:p>
        </p:txBody>
      </p:sp>
      <p:sp>
        <p:nvSpPr>
          <p:cNvPr id="51" name="مخطط انسيابي: رابط 50">
            <a:extLst>
              <a:ext uri="{FF2B5EF4-FFF2-40B4-BE49-F238E27FC236}">
                <a16:creationId xmlns:a16="http://schemas.microsoft.com/office/drawing/2014/main" id="{2D28D36C-57BA-4DF2-A9F3-8449F267FED5}"/>
              </a:ext>
            </a:extLst>
          </p:cNvPr>
          <p:cNvSpPr/>
          <p:nvPr/>
        </p:nvSpPr>
        <p:spPr>
          <a:xfrm>
            <a:off x="10225044" y="3897443"/>
            <a:ext cx="271481" cy="271865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خطط انسيابي: رابط 51">
            <a:extLst>
              <a:ext uri="{FF2B5EF4-FFF2-40B4-BE49-F238E27FC236}">
                <a16:creationId xmlns:a16="http://schemas.microsoft.com/office/drawing/2014/main" id="{DC58C983-48CD-4F9B-AF0C-19FC8DA54B74}"/>
              </a:ext>
            </a:extLst>
          </p:cNvPr>
          <p:cNvSpPr/>
          <p:nvPr/>
        </p:nvSpPr>
        <p:spPr>
          <a:xfrm>
            <a:off x="6982446" y="3845775"/>
            <a:ext cx="257125" cy="267380"/>
          </a:xfrm>
          <a:prstGeom prst="flowChartConnector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Picture 9">
            <a:extLst>
              <a:ext uri="{FF2B5EF4-FFF2-40B4-BE49-F238E27FC236}">
                <a16:creationId xmlns:a16="http://schemas.microsoft.com/office/drawing/2014/main" id="{0B6CBACC-4394-426A-A466-EEA69DF1E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72" y="659746"/>
            <a:ext cx="2211020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47DE1CD-6172-4611-A202-B78DA870D28C}"/>
              </a:ext>
            </a:extLst>
          </p:cNvPr>
          <p:cNvSpPr txBox="1"/>
          <p:nvPr/>
        </p:nvSpPr>
        <p:spPr>
          <a:xfrm>
            <a:off x="6686019" y="543640"/>
            <a:ext cx="34949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Naskh Arabic"/>
                <a:ea typeface="+mn-ea"/>
              </a:rPr>
              <a:t>أختار الإجابة الصحيحة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Naskh Arabic"/>
              <a:ea typeface="+mn-ea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A9FCAF5-7555-4E5E-A89C-3F93E409230D}"/>
              </a:ext>
            </a:extLst>
          </p:cNvPr>
          <p:cNvSpPr txBox="1"/>
          <p:nvPr/>
        </p:nvSpPr>
        <p:spPr>
          <a:xfrm>
            <a:off x="822971" y="1293999"/>
            <a:ext cx="10546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ar-SA" sz="2800" b="1" kern="0">
                <a:latin typeface="ArialMT"/>
              </a:rPr>
              <a:t>أي الأدوات تقيس سرعة الرياح؟</a:t>
            </a:r>
            <a:endParaRPr lang="ar-SA" sz="2800" b="1" kern="0" dirty="0">
              <a:latin typeface="ArialMT"/>
            </a:endParaRPr>
          </a:p>
        </p:txBody>
      </p:sp>
      <p:pic>
        <p:nvPicPr>
          <p:cNvPr id="58" name="رسم 57" descr="علامة تحديد مع تعبئة خالصة">
            <a:extLst>
              <a:ext uri="{FF2B5EF4-FFF2-40B4-BE49-F238E27FC236}">
                <a16:creationId xmlns:a16="http://schemas.microsoft.com/office/drawing/2014/main" id="{AEBB9071-DE08-4505-8E7A-0C532D2A9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4031" y="3476940"/>
            <a:ext cx="643671" cy="737670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F732B9B-7C25-4E68-9809-1583FCBA079F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16790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1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100000" fill="hold" grpId="0" nodeType="click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1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17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4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5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6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4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44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45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39" grpId="0" animBg="1"/>
          <p:bldP spid="40" grpId="0" animBg="1"/>
          <p:bldP spid="41" grpId="0" animBg="1"/>
          <p:bldP spid="42" grpId="0"/>
          <p:bldP spid="46" grpId="0"/>
          <p:bldP spid="51" grpId="0" animBg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1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39" grpId="0" animBg="1"/>
          <p:bldP spid="40" grpId="0" animBg="1"/>
          <p:bldP spid="41" grpId="0" animBg="1"/>
          <p:bldP spid="42" grpId="0"/>
          <p:bldP spid="46" grpId="0"/>
          <p:bldP spid="51" grpId="0" animBg="1"/>
          <p:bldP spid="5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B2D3837-BDC3-455E-840F-94F5F67D75A1}"/>
              </a:ext>
            </a:extLst>
          </p:cNvPr>
          <p:cNvSpPr txBox="1"/>
          <p:nvPr/>
        </p:nvSpPr>
        <p:spPr>
          <a:xfrm flipH="1">
            <a:off x="8460158" y="1846379"/>
            <a:ext cx="2989729" cy="601895"/>
          </a:xfrm>
          <a:prstGeom prst="roundRect">
            <a:avLst>
              <a:gd name="adj" fmla="val 50000"/>
            </a:avLst>
          </a:prstGeom>
          <a:solidFill>
            <a:srgbClr val="22968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tIns="108000" bIns="144000">
            <a:spAutoFit/>
          </a:bodyPr>
          <a:lstStyle/>
          <a:p>
            <a:pPr algn="ctr"/>
            <a:endParaRPr lang="ar-SA" sz="2800" b="1" dirty="0">
              <a:solidFill>
                <a:schemeClr val="bg1"/>
              </a:solidFill>
              <a:latin typeface="GEFlow-Bold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F13803-6469-437A-BAC5-E7A21F038BF1}"/>
              </a:ext>
            </a:extLst>
          </p:cNvPr>
          <p:cNvSpPr txBox="1"/>
          <p:nvPr/>
        </p:nvSpPr>
        <p:spPr>
          <a:xfrm>
            <a:off x="8855918" y="1889922"/>
            <a:ext cx="1927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Flow-Bold"/>
              </a:rPr>
              <a:t>الثالث الابتدائي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0D58CF0-BFC7-415E-8CC0-C536678DEB06}"/>
              </a:ext>
            </a:extLst>
          </p:cNvPr>
          <p:cNvSpPr txBox="1"/>
          <p:nvPr/>
        </p:nvSpPr>
        <p:spPr>
          <a:xfrm flipH="1">
            <a:off x="8460160" y="2614750"/>
            <a:ext cx="3386027" cy="609276"/>
          </a:xfrm>
          <a:prstGeom prst="roundRect">
            <a:avLst>
              <a:gd name="adj" fmla="val 15891"/>
            </a:avLst>
          </a:prstGeom>
          <a:solidFill>
            <a:srgbClr val="22968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tIns="108000" bIns="144000">
            <a:spAutoFit/>
          </a:bodyPr>
          <a:lstStyle/>
          <a:p>
            <a:pPr algn="ctr"/>
            <a:endParaRPr lang="ar-SA" sz="2800" b="1" dirty="0">
              <a:solidFill>
                <a:schemeClr val="bg1"/>
              </a:solidFill>
              <a:latin typeface="GEFlow-Bold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F67BEB4-595F-4A21-9182-C7D0A82FAE1A}"/>
              </a:ext>
            </a:extLst>
          </p:cNvPr>
          <p:cNvSpPr txBox="1"/>
          <p:nvPr/>
        </p:nvSpPr>
        <p:spPr>
          <a:xfrm>
            <a:off x="8759536" y="2669524"/>
            <a:ext cx="3210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Flow-Bold"/>
              </a:rPr>
              <a:t>الفصل الدراسي الثاني </a:t>
            </a:r>
            <a:endParaRPr lang="ar-SA" sz="28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158849-0193-4BA7-849D-ED4220592A1B}"/>
              </a:ext>
            </a:extLst>
          </p:cNvPr>
          <p:cNvSpPr txBox="1"/>
          <p:nvPr/>
        </p:nvSpPr>
        <p:spPr>
          <a:xfrm flipH="1">
            <a:off x="7405634" y="3449897"/>
            <a:ext cx="4219033" cy="601895"/>
          </a:xfrm>
          <a:prstGeom prst="roundRect">
            <a:avLst>
              <a:gd name="adj" fmla="val 45031"/>
            </a:avLst>
          </a:prstGeom>
          <a:solidFill>
            <a:srgbClr val="22968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tIns="108000" bIns="144000">
            <a:spAutoFit/>
          </a:bodyPr>
          <a:lstStyle/>
          <a:p>
            <a:pPr algn="ctr"/>
            <a:endParaRPr lang="ar-SA" sz="2800" b="1" dirty="0">
              <a:solidFill>
                <a:schemeClr val="bg1"/>
              </a:solidFill>
              <a:latin typeface="GEFlow-Bold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5982924-1643-4BE9-99E9-67D24C2F0034}"/>
              </a:ext>
            </a:extLst>
          </p:cNvPr>
          <p:cNvSpPr txBox="1"/>
          <p:nvPr/>
        </p:nvSpPr>
        <p:spPr>
          <a:xfrm>
            <a:off x="7616651" y="3489234"/>
            <a:ext cx="3510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Flow-Bold"/>
              </a:rPr>
              <a:t>مراجعة الفصل السابع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79BE90E-6614-49A7-B68D-F41F9A5BD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68573" r="54200" b="8717"/>
          <a:stretch/>
        </p:blipFill>
        <p:spPr>
          <a:xfrm flipH="1">
            <a:off x="10905231" y="1687909"/>
            <a:ext cx="1191420" cy="86188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4DD3D81-D65E-489F-A69C-F69E78247930}"/>
              </a:ext>
            </a:extLst>
          </p:cNvPr>
          <p:cNvSpPr txBox="1"/>
          <p:nvPr/>
        </p:nvSpPr>
        <p:spPr>
          <a:xfrm>
            <a:off x="10631446" y="1911064"/>
            <a:ext cx="1109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GEFlow-Bold"/>
              </a:rPr>
              <a:t>الصف</a:t>
            </a:r>
            <a:endParaRPr lang="ar-SA" sz="2400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BAD77BB-C286-44DA-B22B-02C139E0E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68573" r="54200" b="8717"/>
          <a:stretch/>
        </p:blipFill>
        <p:spPr>
          <a:xfrm flipH="1">
            <a:off x="11024754" y="3291470"/>
            <a:ext cx="1071897" cy="86188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415F4F-335E-4285-BC4E-C66DCF67968E}"/>
              </a:ext>
            </a:extLst>
          </p:cNvPr>
          <p:cNvSpPr txBox="1"/>
          <p:nvPr/>
        </p:nvSpPr>
        <p:spPr>
          <a:xfrm flipH="1">
            <a:off x="8460159" y="1066006"/>
            <a:ext cx="2989727" cy="601895"/>
          </a:xfrm>
          <a:prstGeom prst="roundRect">
            <a:avLst>
              <a:gd name="adj" fmla="val 50000"/>
            </a:avLst>
          </a:prstGeom>
          <a:solidFill>
            <a:srgbClr val="22968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tIns="108000" bIns="144000">
            <a:spAutoFit/>
          </a:bodyPr>
          <a:lstStyle/>
          <a:p>
            <a:pPr algn="ctr"/>
            <a:endParaRPr lang="ar-SA" sz="2800" b="1" dirty="0">
              <a:solidFill>
                <a:schemeClr val="bg1"/>
              </a:solidFill>
              <a:latin typeface="GEFlow-Bold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55D2DCF-AE5A-4B01-BF14-8E9AC4F73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68573" r="54200" b="8717"/>
          <a:stretch/>
        </p:blipFill>
        <p:spPr>
          <a:xfrm flipH="1">
            <a:off x="10816935" y="903011"/>
            <a:ext cx="1279849" cy="861884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1D45BC1-BCCC-4321-89A7-33887742BCB9}"/>
              </a:ext>
            </a:extLst>
          </p:cNvPr>
          <p:cNvSpPr txBox="1"/>
          <p:nvPr/>
        </p:nvSpPr>
        <p:spPr>
          <a:xfrm>
            <a:off x="10905232" y="1128340"/>
            <a:ext cx="835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GEFlow-Bold"/>
              </a:rPr>
              <a:t>المادة </a:t>
            </a:r>
            <a:endParaRPr lang="ar-SA" sz="24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2FC0869-CF60-4F1A-92F7-FCA25501B851}"/>
              </a:ext>
            </a:extLst>
          </p:cNvPr>
          <p:cNvSpPr txBox="1"/>
          <p:nvPr/>
        </p:nvSpPr>
        <p:spPr>
          <a:xfrm>
            <a:off x="9506012" y="1066006"/>
            <a:ext cx="835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  <a:latin typeface="GEFlow-Bold"/>
              </a:rPr>
              <a:t>علوم 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7480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9" grpId="0"/>
      <p:bldP spid="11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BDA18650-48A1-4AC1-BB49-9C1463C428CF}"/>
              </a:ext>
            </a:extLst>
          </p:cNvPr>
          <p:cNvSpPr txBox="1"/>
          <p:nvPr/>
        </p:nvSpPr>
        <p:spPr>
          <a:xfrm>
            <a:off x="7234922" y="2723907"/>
            <a:ext cx="3036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أ-الضغط الجوي.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31A6CFD-F0C7-4944-A774-69E98F393B68}"/>
              </a:ext>
            </a:extLst>
          </p:cNvPr>
          <p:cNvSpPr txBox="1"/>
          <p:nvPr/>
        </p:nvSpPr>
        <p:spPr>
          <a:xfrm>
            <a:off x="2150457" y="2721768"/>
            <a:ext cx="3253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ب- الغلاف الجوي.</a:t>
            </a:r>
          </a:p>
        </p:txBody>
      </p:sp>
      <p:sp>
        <p:nvSpPr>
          <p:cNvPr id="39" name="مخطط انسيابي: رابط 38">
            <a:extLst>
              <a:ext uri="{FF2B5EF4-FFF2-40B4-BE49-F238E27FC236}">
                <a16:creationId xmlns:a16="http://schemas.microsoft.com/office/drawing/2014/main" id="{4A3B52B6-FB83-4F93-81DF-D925860EC297}"/>
              </a:ext>
            </a:extLst>
          </p:cNvPr>
          <p:cNvSpPr/>
          <p:nvPr/>
        </p:nvSpPr>
        <p:spPr>
          <a:xfrm>
            <a:off x="10321376" y="2757252"/>
            <a:ext cx="271481" cy="271865"/>
          </a:xfrm>
          <a:prstGeom prst="flowChartConnector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خطط انسيابي: رابط 39">
            <a:extLst>
              <a:ext uri="{FF2B5EF4-FFF2-40B4-BE49-F238E27FC236}">
                <a16:creationId xmlns:a16="http://schemas.microsoft.com/office/drawing/2014/main" id="{CC0A73B5-4851-41DE-BE6F-8FDD4FAD0894}"/>
              </a:ext>
            </a:extLst>
          </p:cNvPr>
          <p:cNvSpPr/>
          <p:nvPr/>
        </p:nvSpPr>
        <p:spPr>
          <a:xfrm>
            <a:off x="5404107" y="2857692"/>
            <a:ext cx="257125" cy="26738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C8E186C-F776-4AC9-8103-EA41396874B4}"/>
              </a:ext>
            </a:extLst>
          </p:cNvPr>
          <p:cNvSpPr/>
          <p:nvPr/>
        </p:nvSpPr>
        <p:spPr>
          <a:xfrm>
            <a:off x="11488624" y="1435565"/>
            <a:ext cx="180875" cy="27660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69997E4-1341-4BBA-85A3-94D40C5D7A0F}"/>
              </a:ext>
            </a:extLst>
          </p:cNvPr>
          <p:cNvSpPr txBox="1"/>
          <p:nvPr/>
        </p:nvSpPr>
        <p:spPr>
          <a:xfrm>
            <a:off x="7234922" y="3920155"/>
            <a:ext cx="3036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ج- الطقس.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E30B9A8B-135B-42E1-AFA1-68714867283F}"/>
              </a:ext>
            </a:extLst>
          </p:cNvPr>
          <p:cNvSpPr txBox="1"/>
          <p:nvPr/>
        </p:nvSpPr>
        <p:spPr>
          <a:xfrm>
            <a:off x="1746478" y="3906538"/>
            <a:ext cx="3466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د- درجة الحرارة</a:t>
            </a:r>
          </a:p>
        </p:txBody>
      </p:sp>
      <p:sp>
        <p:nvSpPr>
          <p:cNvPr id="51" name="مخطط انسيابي: رابط 50">
            <a:extLst>
              <a:ext uri="{FF2B5EF4-FFF2-40B4-BE49-F238E27FC236}">
                <a16:creationId xmlns:a16="http://schemas.microsoft.com/office/drawing/2014/main" id="{2D28D36C-57BA-4DF2-A9F3-8449F267FED5}"/>
              </a:ext>
            </a:extLst>
          </p:cNvPr>
          <p:cNvSpPr/>
          <p:nvPr/>
        </p:nvSpPr>
        <p:spPr>
          <a:xfrm>
            <a:off x="10321376" y="4045833"/>
            <a:ext cx="271481" cy="271865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خطط انسيابي: رابط 51">
            <a:extLst>
              <a:ext uri="{FF2B5EF4-FFF2-40B4-BE49-F238E27FC236}">
                <a16:creationId xmlns:a16="http://schemas.microsoft.com/office/drawing/2014/main" id="{DC58C983-48CD-4F9B-AF0C-19FC8DA54B74}"/>
              </a:ext>
            </a:extLst>
          </p:cNvPr>
          <p:cNvSpPr/>
          <p:nvPr/>
        </p:nvSpPr>
        <p:spPr>
          <a:xfrm>
            <a:off x="5408734" y="4048075"/>
            <a:ext cx="257125" cy="267380"/>
          </a:xfrm>
          <a:prstGeom prst="flowChartConnector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Picture 9">
            <a:extLst>
              <a:ext uri="{FF2B5EF4-FFF2-40B4-BE49-F238E27FC236}">
                <a16:creationId xmlns:a16="http://schemas.microsoft.com/office/drawing/2014/main" id="{0B6CBACC-4394-426A-A466-EEA69DF1E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72" y="659746"/>
            <a:ext cx="2211020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47DE1CD-6172-4611-A202-B78DA870D28C}"/>
              </a:ext>
            </a:extLst>
          </p:cNvPr>
          <p:cNvSpPr txBox="1"/>
          <p:nvPr/>
        </p:nvSpPr>
        <p:spPr>
          <a:xfrm>
            <a:off x="6686019" y="543640"/>
            <a:ext cx="34949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Naskh Arabic"/>
                <a:ea typeface="+mn-ea"/>
              </a:rPr>
              <a:t>أختار الإجابة الصحيحة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Naskh Arabic"/>
              <a:ea typeface="+mn-ea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A9FCAF5-7555-4E5E-A89C-3F93E409230D}"/>
              </a:ext>
            </a:extLst>
          </p:cNvPr>
          <p:cNvSpPr txBox="1"/>
          <p:nvPr/>
        </p:nvSpPr>
        <p:spPr>
          <a:xfrm>
            <a:off x="973020" y="1293173"/>
            <a:ext cx="10095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ar-SA" sz="3200" b="1" kern="0" dirty="0">
                <a:solidFill>
                  <a:srgbClr val="C00000"/>
                </a:solidFill>
                <a:latin typeface="ArialMT"/>
              </a:rPr>
              <a:t>أي مما يلي يعبر عن حالة الهواء عند قياسه في مكان وزمان محددين؟</a:t>
            </a:r>
          </a:p>
        </p:txBody>
      </p:sp>
      <p:pic>
        <p:nvPicPr>
          <p:cNvPr id="58" name="رسم 57" descr="علامة تحديد مع تعبئة خالصة">
            <a:extLst>
              <a:ext uri="{FF2B5EF4-FFF2-40B4-BE49-F238E27FC236}">
                <a16:creationId xmlns:a16="http://schemas.microsoft.com/office/drawing/2014/main" id="{AEBB9071-DE08-4505-8E7A-0C532D2A9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1628" y="3719931"/>
            <a:ext cx="643671" cy="737670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F48AAAD-66AE-494C-95F7-076753FF39BC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765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1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100000" fill="hold" grpId="0" nodeType="click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1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17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4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5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6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4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44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45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39" grpId="0" animBg="1"/>
          <p:bldP spid="40" grpId="0" animBg="1"/>
          <p:bldP spid="41" grpId="0" animBg="1"/>
          <p:bldP spid="42" grpId="0"/>
          <p:bldP spid="46" grpId="0"/>
          <p:bldP spid="51" grpId="0" animBg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1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1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39" grpId="0" animBg="1"/>
          <p:bldP spid="40" grpId="0" animBg="1"/>
          <p:bldP spid="41" grpId="0" animBg="1"/>
          <p:bldP spid="42" grpId="0"/>
          <p:bldP spid="46" grpId="0"/>
          <p:bldP spid="51" grpId="0" animBg="1"/>
          <p:bldP spid="5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BDA18650-48A1-4AC1-BB49-9C1463C428CF}"/>
              </a:ext>
            </a:extLst>
          </p:cNvPr>
          <p:cNvSpPr txBox="1"/>
          <p:nvPr/>
        </p:nvSpPr>
        <p:spPr>
          <a:xfrm>
            <a:off x="7805091" y="2527236"/>
            <a:ext cx="3036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أ- الرياض.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31A6CFD-F0C7-4944-A774-69E98F393B68}"/>
              </a:ext>
            </a:extLst>
          </p:cNvPr>
          <p:cNvSpPr txBox="1"/>
          <p:nvPr/>
        </p:nvSpPr>
        <p:spPr>
          <a:xfrm>
            <a:off x="7637895" y="3348912"/>
            <a:ext cx="3253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ب- جدة.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C8E186C-F776-4AC9-8103-EA41396874B4}"/>
              </a:ext>
            </a:extLst>
          </p:cNvPr>
          <p:cNvSpPr/>
          <p:nvPr/>
        </p:nvSpPr>
        <p:spPr>
          <a:xfrm>
            <a:off x="11488624" y="1435565"/>
            <a:ext cx="180875" cy="27660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69997E4-1341-4BBA-85A3-94D40C5D7A0F}"/>
              </a:ext>
            </a:extLst>
          </p:cNvPr>
          <p:cNvSpPr txBox="1"/>
          <p:nvPr/>
        </p:nvSpPr>
        <p:spPr>
          <a:xfrm>
            <a:off x="6813224" y="4128908"/>
            <a:ext cx="4028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ج- أبها.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E30B9A8B-135B-42E1-AFA1-68714867283F}"/>
              </a:ext>
            </a:extLst>
          </p:cNvPr>
          <p:cNvSpPr txBox="1"/>
          <p:nvPr/>
        </p:nvSpPr>
        <p:spPr>
          <a:xfrm>
            <a:off x="7374975" y="4925835"/>
            <a:ext cx="3466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ar-SA" altLang="ar-SA" sz="2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د- المدينة المنورة</a:t>
            </a:r>
          </a:p>
        </p:txBody>
      </p:sp>
      <p:pic>
        <p:nvPicPr>
          <p:cNvPr id="55" name="Picture 9">
            <a:extLst>
              <a:ext uri="{FF2B5EF4-FFF2-40B4-BE49-F238E27FC236}">
                <a16:creationId xmlns:a16="http://schemas.microsoft.com/office/drawing/2014/main" id="{0B6CBACC-4394-426A-A466-EEA69DF1E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72" y="659746"/>
            <a:ext cx="2211020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47DE1CD-6172-4611-A202-B78DA870D28C}"/>
              </a:ext>
            </a:extLst>
          </p:cNvPr>
          <p:cNvSpPr txBox="1"/>
          <p:nvPr/>
        </p:nvSpPr>
        <p:spPr>
          <a:xfrm>
            <a:off x="6686019" y="543640"/>
            <a:ext cx="34949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Naskh Arabic"/>
                <a:ea typeface="+mn-ea"/>
              </a:rPr>
              <a:t>أختار الإجابة الصحيحة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Naskh Arabic"/>
              <a:ea typeface="+mn-ea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A9FCAF5-7555-4E5E-A89C-3F93E409230D}"/>
              </a:ext>
            </a:extLst>
          </p:cNvPr>
          <p:cNvSpPr txBox="1"/>
          <p:nvPr/>
        </p:nvSpPr>
        <p:spPr>
          <a:xfrm>
            <a:off x="260507" y="1323138"/>
            <a:ext cx="11068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ar-SA" sz="3200" b="1" kern="0" dirty="0">
                <a:solidFill>
                  <a:srgbClr val="C00000"/>
                </a:solidFill>
                <a:latin typeface="ArialMT"/>
              </a:rPr>
              <a:t>أنظر إلى الجدول أدناه. أي مدن المملكة لها أعلى درجات الحرارة خلال شهر يناير؟</a:t>
            </a:r>
          </a:p>
        </p:txBody>
      </p:sp>
      <p:pic>
        <p:nvPicPr>
          <p:cNvPr id="58" name="رسم 57" descr="علامة تحديد مع تعبئة خالصة">
            <a:extLst>
              <a:ext uri="{FF2B5EF4-FFF2-40B4-BE49-F238E27FC236}">
                <a16:creationId xmlns:a16="http://schemas.microsoft.com/office/drawing/2014/main" id="{AEBB9071-DE08-4505-8E7A-0C532D2A9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6599" y="3134462"/>
            <a:ext cx="643671" cy="737670"/>
          </a:xfrm>
          <a:prstGeom prst="rect">
            <a:avLst/>
          </a:prstGeom>
        </p:spPr>
      </p:pic>
      <p:pic>
        <p:nvPicPr>
          <p:cNvPr id="32" name="Picture 5">
            <a:extLst>
              <a:ext uri="{FF2B5EF4-FFF2-40B4-BE49-F238E27FC236}">
                <a16:creationId xmlns:a16="http://schemas.microsoft.com/office/drawing/2014/main" id="{78E11D13-7F19-444E-9754-619FAF2E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2" y="2169247"/>
            <a:ext cx="4580637" cy="42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مربع نص 34">
            <a:extLst>
              <a:ext uri="{FF2B5EF4-FFF2-40B4-BE49-F238E27FC236}">
                <a16:creationId xmlns:a16="http://schemas.microsoft.com/office/drawing/2014/main" id="{478E7F4A-B1F2-46DE-8742-C56A6BF5D8D2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21554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1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78000" fill="hold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4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5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100000" fill="hold" grpId="0" nodeType="click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4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8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9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100000" fill="hold" grpId="0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32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33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41" grpId="0" animBg="1"/>
          <p:bldP spid="42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1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7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41" grpId="0" animBg="1"/>
          <p:bldP spid="42" grpId="0"/>
          <p:bldP spid="4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 40">
            <a:extLst>
              <a:ext uri="{FF2B5EF4-FFF2-40B4-BE49-F238E27FC236}">
                <a16:creationId xmlns:a16="http://schemas.microsoft.com/office/drawing/2014/main" id="{BC8E186C-F776-4AC9-8103-EA41396874B4}"/>
              </a:ext>
            </a:extLst>
          </p:cNvPr>
          <p:cNvSpPr/>
          <p:nvPr/>
        </p:nvSpPr>
        <p:spPr>
          <a:xfrm>
            <a:off x="11374016" y="1435564"/>
            <a:ext cx="295483" cy="355913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9">
            <a:extLst>
              <a:ext uri="{FF2B5EF4-FFF2-40B4-BE49-F238E27FC236}">
                <a16:creationId xmlns:a16="http://schemas.microsoft.com/office/drawing/2014/main" id="{0B6CBACC-4394-426A-A466-EEA69DF1E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72" y="659746"/>
            <a:ext cx="2211020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47DE1CD-6172-4611-A202-B78DA870D28C}"/>
              </a:ext>
            </a:extLst>
          </p:cNvPr>
          <p:cNvSpPr txBox="1"/>
          <p:nvPr/>
        </p:nvSpPr>
        <p:spPr>
          <a:xfrm>
            <a:off x="6686019" y="543640"/>
            <a:ext cx="34949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Naskh Arabic"/>
                <a:ea typeface="+mn-ea"/>
              </a:rPr>
              <a:t>أختار الإجابة الصحيحة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Naskh Arabic"/>
              <a:ea typeface="+mn-ea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A9FCAF5-7555-4E5E-A89C-3F93E409230D}"/>
              </a:ext>
            </a:extLst>
          </p:cNvPr>
          <p:cNvSpPr txBox="1"/>
          <p:nvPr/>
        </p:nvSpPr>
        <p:spPr>
          <a:xfrm>
            <a:off x="1761827" y="1323138"/>
            <a:ext cx="9260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ar-SA" sz="3200" b="1" kern="0" dirty="0">
                <a:solidFill>
                  <a:srgbClr val="C00000"/>
                </a:solidFill>
                <a:latin typeface="ArialMT"/>
              </a:rPr>
              <a:t>من أشكال الماء المتساقط من الغلاف الجوي على الأرض: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22C4E39-F3BB-4D46-9DEC-0406C92CE695}"/>
              </a:ext>
            </a:extLst>
          </p:cNvPr>
          <p:cNvSpPr txBox="1"/>
          <p:nvPr/>
        </p:nvSpPr>
        <p:spPr>
          <a:xfrm>
            <a:off x="4170677" y="2277055"/>
            <a:ext cx="6097554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أ. البرد، الثلج، المطر.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ب. الثلج، المطر، الطقس.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ج. الطقس، المطر، البرد.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البرد، الثلج، الطقس.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14" name="رسم 13" descr="علامة تحديد مع تعبئة خالصة">
            <a:extLst>
              <a:ext uri="{FF2B5EF4-FFF2-40B4-BE49-F238E27FC236}">
                <a16:creationId xmlns:a16="http://schemas.microsoft.com/office/drawing/2014/main" id="{2B6D1B21-EC7A-4B5D-A153-316A2913C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7872" y="2277055"/>
            <a:ext cx="643671" cy="73767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FB4531C-DD24-4CC8-8156-1703F6F9B02A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20587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 40">
            <a:extLst>
              <a:ext uri="{FF2B5EF4-FFF2-40B4-BE49-F238E27FC236}">
                <a16:creationId xmlns:a16="http://schemas.microsoft.com/office/drawing/2014/main" id="{BC8E186C-F776-4AC9-8103-EA41396874B4}"/>
              </a:ext>
            </a:extLst>
          </p:cNvPr>
          <p:cNvSpPr/>
          <p:nvPr/>
        </p:nvSpPr>
        <p:spPr>
          <a:xfrm>
            <a:off x="11331388" y="1435564"/>
            <a:ext cx="338111" cy="44238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6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47DE1CD-6172-4611-A202-B78DA870D28C}"/>
              </a:ext>
            </a:extLst>
          </p:cNvPr>
          <p:cNvSpPr txBox="1"/>
          <p:nvPr/>
        </p:nvSpPr>
        <p:spPr>
          <a:xfrm>
            <a:off x="6346282" y="510743"/>
            <a:ext cx="34949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Naskh Arabic"/>
                <a:ea typeface="+mn-ea"/>
              </a:rPr>
              <a:t>أختار الإجابة الصحيحة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Naskh Arabic"/>
              <a:ea typeface="+mn-ea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A9FCAF5-7555-4E5E-A89C-3F93E409230D}"/>
              </a:ext>
            </a:extLst>
          </p:cNvPr>
          <p:cNvSpPr txBox="1"/>
          <p:nvPr/>
        </p:nvSpPr>
        <p:spPr>
          <a:xfrm>
            <a:off x="1602292" y="1412993"/>
            <a:ext cx="9260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ar-SA" sz="3200" b="1" kern="0" dirty="0">
                <a:solidFill>
                  <a:srgbClr val="C00000"/>
                </a:solidFill>
                <a:latin typeface="ArialMT"/>
              </a:rPr>
              <a:t>بم تبدأ أنواع الطقس القاسية عادة؟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6F0E1B7-96FE-4429-8418-95873433D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961" y="2447285"/>
            <a:ext cx="5625258" cy="296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3200" b="1" dirty="0" err="1"/>
              <a:t>أ.</a:t>
            </a:r>
            <a:r>
              <a:rPr lang="ar-SA" sz="3200" b="1" dirty="0"/>
              <a:t> بالرياح أو أمطار خفيفة.</a:t>
            </a:r>
            <a:endParaRPr lang="en-US" sz="32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3200" b="1" dirty="0" err="1"/>
              <a:t>ب.</a:t>
            </a:r>
            <a:r>
              <a:rPr lang="ar-SA" sz="3200" b="1" dirty="0"/>
              <a:t> بتغير درجات الحرارة خلال اليوم.</a:t>
            </a:r>
            <a:endParaRPr lang="en-US" sz="32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3200" b="1" dirty="0" err="1"/>
              <a:t>ج.</a:t>
            </a:r>
            <a:r>
              <a:rPr lang="ar-SA" sz="3200" b="1" dirty="0"/>
              <a:t> بارتفاع درجات حرارة الجو.</a:t>
            </a:r>
            <a:endParaRPr lang="en-US" sz="32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3200" b="1" dirty="0" err="1"/>
              <a:t>د.</a:t>
            </a:r>
            <a:r>
              <a:rPr lang="ar-SA" sz="3200" b="1" dirty="0"/>
              <a:t> بثبات درجات حرارة الجو.</a:t>
            </a:r>
            <a:endParaRPr lang="en-US" sz="3200" dirty="0"/>
          </a:p>
        </p:txBody>
      </p:sp>
      <p:pic>
        <p:nvPicPr>
          <p:cNvPr id="20" name="رسم 19" descr="علامة تحديد مع تعبئة خالصة">
            <a:extLst>
              <a:ext uri="{FF2B5EF4-FFF2-40B4-BE49-F238E27FC236}">
                <a16:creationId xmlns:a16="http://schemas.microsoft.com/office/drawing/2014/main" id="{A0A3C396-AEF5-4A02-A87C-871BF331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1498" y="2388117"/>
            <a:ext cx="643671" cy="737670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E73E6E50-AEE1-4E7A-8462-74C00CF6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72" y="659746"/>
            <a:ext cx="2211020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B4F97B4-8F04-459B-8661-AF8247A94BB4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40177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47DE1CD-6172-4611-A202-B78DA870D28C}"/>
              </a:ext>
            </a:extLst>
          </p:cNvPr>
          <p:cNvSpPr txBox="1"/>
          <p:nvPr/>
        </p:nvSpPr>
        <p:spPr>
          <a:xfrm>
            <a:off x="6346282" y="510743"/>
            <a:ext cx="34949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Naskh Arabic"/>
                <a:ea typeface="+mn-ea"/>
              </a:rPr>
              <a:t>أختار الإجابة الصحيحة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Naskh Arabic"/>
              <a:ea typeface="+mn-ea"/>
            </a:endParaRP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20DA00FE-02A5-4D33-A040-61455591FEFB}"/>
              </a:ext>
            </a:extLst>
          </p:cNvPr>
          <p:cNvSpPr/>
          <p:nvPr/>
        </p:nvSpPr>
        <p:spPr>
          <a:xfrm>
            <a:off x="11267840" y="1358602"/>
            <a:ext cx="431820" cy="5232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7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D228D937-B34E-4CA7-AD24-786314E6C651}"/>
              </a:ext>
            </a:extLst>
          </p:cNvPr>
          <p:cNvSpPr txBox="1"/>
          <p:nvPr/>
        </p:nvSpPr>
        <p:spPr>
          <a:xfrm>
            <a:off x="492340" y="1358601"/>
            <a:ext cx="10651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ar-SA" sz="3200" b="1" kern="0" dirty="0">
                <a:solidFill>
                  <a:srgbClr val="C00000"/>
                </a:solidFill>
                <a:latin typeface="ArialMT"/>
              </a:rPr>
              <a:t>أي العبارات الآتية تصف العاصفة الرعدية؟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BFA542A2-8DBA-44E3-BE2B-465E02AAB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473" y="2306539"/>
            <a:ext cx="10109865" cy="260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b="1" dirty="0" err="1"/>
              <a:t>أ.</a:t>
            </a:r>
            <a:r>
              <a:rPr lang="ar-SA" sz="2800" b="1" dirty="0"/>
              <a:t> عاصفة كبيرة مصحوبة بالرياح وأمطار</a:t>
            </a:r>
            <a:r>
              <a:rPr lang="ar-EG" sz="2800" b="1" dirty="0"/>
              <a:t> غزيرة تتكون فوق المحيطات.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b="1" dirty="0" err="1"/>
              <a:t>ب.</a:t>
            </a:r>
            <a:r>
              <a:rPr lang="ar-SA" sz="2800" b="1" dirty="0"/>
              <a:t> عاصفة تحمل فيها الرياح كميات من الرمل في الهواء.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b="1" dirty="0" err="1"/>
              <a:t>ج.</a:t>
            </a:r>
            <a:r>
              <a:rPr lang="ar-SA" sz="2800" b="1" dirty="0"/>
              <a:t> عاصفة قوية من الرياح الدوارة التي تتشكل على الأرض.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b="1" dirty="0" err="1"/>
              <a:t>د.</a:t>
            </a:r>
            <a:r>
              <a:rPr lang="ar-SA" sz="2800" b="1" dirty="0"/>
              <a:t> عاصفة مصحوبة بالثلج.</a:t>
            </a:r>
            <a:endParaRPr lang="en-US" sz="2800" dirty="0"/>
          </a:p>
        </p:txBody>
      </p:sp>
      <p:pic>
        <p:nvPicPr>
          <p:cNvPr id="20" name="رسم 19" descr="علامة تحديد مع تعبئة خالصة">
            <a:extLst>
              <a:ext uri="{FF2B5EF4-FFF2-40B4-BE49-F238E27FC236}">
                <a16:creationId xmlns:a16="http://schemas.microsoft.com/office/drawing/2014/main" id="{C8584F86-08B2-427A-BC33-E9A61E77A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606" y="2200844"/>
            <a:ext cx="643671" cy="737670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20D00C8A-F496-4522-86AA-2DA32F07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72" y="659746"/>
            <a:ext cx="2211020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2558310-9127-43DE-93E6-D29800382501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28497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47DE1CD-6172-4611-A202-B78DA870D28C}"/>
              </a:ext>
            </a:extLst>
          </p:cNvPr>
          <p:cNvSpPr txBox="1"/>
          <p:nvPr/>
        </p:nvSpPr>
        <p:spPr>
          <a:xfrm>
            <a:off x="6346282" y="510743"/>
            <a:ext cx="34949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Naskh Arabic"/>
                <a:ea typeface="+mn-ea"/>
              </a:rPr>
              <a:t>أختار الإجابة الصحيحة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Naskh Arabic"/>
              <a:ea typeface="+mn-ea"/>
            </a:endParaRP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20DA00FE-02A5-4D33-A040-61455591FEFB}"/>
              </a:ext>
            </a:extLst>
          </p:cNvPr>
          <p:cNvSpPr/>
          <p:nvPr/>
        </p:nvSpPr>
        <p:spPr>
          <a:xfrm>
            <a:off x="11267840" y="1358602"/>
            <a:ext cx="431820" cy="5232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8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D228D937-B34E-4CA7-AD24-786314E6C651}"/>
              </a:ext>
            </a:extLst>
          </p:cNvPr>
          <p:cNvSpPr txBox="1"/>
          <p:nvPr/>
        </p:nvSpPr>
        <p:spPr>
          <a:xfrm>
            <a:off x="492340" y="1358601"/>
            <a:ext cx="10651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ar-SA" sz="2800" b="1" kern="0" dirty="0">
                <a:solidFill>
                  <a:srgbClr val="C00000"/>
                </a:solidFill>
                <a:latin typeface="ArialMT"/>
              </a:rPr>
              <a:t>ما الأدوات التي سيستخدمها الراصد الجوي لقياس حالة الطقس الظاهرة في الصورة أدناه؟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BFA542A2-8DBA-44E3-BE2B-465E02AAB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246" y="2371170"/>
            <a:ext cx="752059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0070C0"/>
                </a:solidFill>
              </a:rPr>
              <a:t>يُمكن للراصد الجوي أن يستخدم</a:t>
            </a:r>
          </a:p>
          <a:p>
            <a:endParaRPr lang="ar-SA" sz="28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0070C0"/>
                </a:solidFill>
              </a:rPr>
              <a:t> مقياس المطر لقياس مقدار الهطول،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00B050"/>
                </a:solidFill>
              </a:rPr>
              <a:t> وكذلك السهم الدوار ليُحدِّد اتجاه الرياح،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800" b="1" dirty="0" err="1">
                <a:solidFill>
                  <a:srgbClr val="7030A0"/>
                </a:solidFill>
              </a:rPr>
              <a:t>والأنيمومتر</a:t>
            </a:r>
            <a:r>
              <a:rPr lang="ar-SA" sz="2800" b="1" dirty="0">
                <a:solidFill>
                  <a:srgbClr val="7030A0"/>
                </a:solidFill>
              </a:rPr>
              <a:t> لقياس سرعة الرياح،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800" b="1" dirty="0"/>
              <a:t>ومقياس الحرارة (الثرمومتر) لقياس درجة حرارة الهواء،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2800" b="1" dirty="0">
                <a:solidFill>
                  <a:srgbClr val="0070C0"/>
                </a:solidFill>
              </a:rPr>
              <a:t>والبارومتر لقياس الضغط الجوي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79B66519-ACA5-46E6-8780-50A9D8DC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4" y="1532704"/>
            <a:ext cx="3951287" cy="506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54DAF6F6-CCC5-4302-A9C3-0D7734B72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72" y="659746"/>
            <a:ext cx="2211020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F993848-1F69-4EBA-B3B2-502D46F1A20B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373326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47DE1CD-6172-4611-A202-B78DA870D28C}"/>
              </a:ext>
            </a:extLst>
          </p:cNvPr>
          <p:cNvSpPr txBox="1"/>
          <p:nvPr/>
        </p:nvSpPr>
        <p:spPr>
          <a:xfrm>
            <a:off x="6346282" y="510743"/>
            <a:ext cx="349490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Naskh Arabic"/>
                <a:ea typeface="+mn-ea"/>
              </a:rPr>
              <a:t>أختار الإجابة الصحيحة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Naskh Arabic"/>
              <a:ea typeface="+mn-ea"/>
            </a:endParaRP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20DA00FE-02A5-4D33-A040-61455591FEFB}"/>
              </a:ext>
            </a:extLst>
          </p:cNvPr>
          <p:cNvSpPr/>
          <p:nvPr/>
        </p:nvSpPr>
        <p:spPr>
          <a:xfrm>
            <a:off x="11267840" y="1358602"/>
            <a:ext cx="431820" cy="52321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9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D228D937-B34E-4CA7-AD24-786314E6C651}"/>
              </a:ext>
            </a:extLst>
          </p:cNvPr>
          <p:cNvSpPr txBox="1"/>
          <p:nvPr/>
        </p:nvSpPr>
        <p:spPr>
          <a:xfrm>
            <a:off x="492340" y="1358601"/>
            <a:ext cx="10651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ar-SA" sz="2800" b="1" kern="0">
                <a:solidFill>
                  <a:srgbClr val="C00000"/>
                </a:solidFill>
                <a:latin typeface="ArialMT"/>
              </a:rPr>
              <a:t>أين تتكون الأعاصير الحلزونية، أصف تأثيرها على معالم سطح الأرض.</a:t>
            </a:r>
            <a:endParaRPr lang="ar-SA" sz="2800" b="1" kern="0" dirty="0">
              <a:solidFill>
                <a:srgbClr val="C00000"/>
              </a:solidFill>
              <a:latin typeface="ArialMT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D5473AC-F854-4CEA-8703-18751AA5C46B}"/>
              </a:ext>
            </a:extLst>
          </p:cNvPr>
          <p:cNvSpPr txBox="1"/>
          <p:nvPr/>
        </p:nvSpPr>
        <p:spPr>
          <a:xfrm>
            <a:off x="3818963" y="2505931"/>
            <a:ext cx="70489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EG" sz="3200" b="1" dirty="0">
                <a:solidFill>
                  <a:srgbClr val="0070C0"/>
                </a:solidFill>
              </a:rPr>
              <a:t>تتكون الأعاصير الحلزونية فوق المحيطات، </a:t>
            </a:r>
            <a:endParaRPr lang="ar-SA" sz="3200" b="1" dirty="0">
              <a:solidFill>
                <a:srgbClr val="0070C0"/>
              </a:solidFill>
            </a:endParaRPr>
          </a:p>
          <a:p>
            <a:pPr lvl="0"/>
            <a:r>
              <a:rPr lang="ar-EG" sz="3200" b="1" dirty="0">
                <a:solidFill>
                  <a:srgbClr val="7030A0"/>
                </a:solidFill>
              </a:rPr>
              <a:t>عندما يتحرك الإعصار الحلزوني فوق الأرض</a:t>
            </a:r>
            <a:endParaRPr lang="ar-SA" sz="3200" b="1" dirty="0">
              <a:solidFill>
                <a:srgbClr val="7030A0"/>
              </a:solidFill>
            </a:endParaRPr>
          </a:p>
          <a:p>
            <a:pPr lvl="0"/>
            <a:r>
              <a:rPr lang="ar-EG" sz="3200" b="1" dirty="0">
                <a:solidFill>
                  <a:srgbClr val="7030A0"/>
                </a:solidFill>
              </a:rPr>
              <a:t> فإن الرياح والأمطار تُدمِّر معالم الأرض.</a:t>
            </a:r>
            <a:endParaRPr lang="ar-SA" sz="3200" b="1" dirty="0">
              <a:solidFill>
                <a:srgbClr val="7030A0"/>
              </a:solidFill>
            </a:endParaRPr>
          </a:p>
          <a:p>
            <a:pPr lvl="0"/>
            <a:r>
              <a:rPr lang="ar-EG" sz="3200" b="1" dirty="0">
                <a:solidFill>
                  <a:srgbClr val="00B050"/>
                </a:solidFill>
              </a:rPr>
              <a:t> فتتأثر الأشجار، وقد يحدث الفيضان.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13E0EF7A-6A05-43AB-8187-D9645319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872" y="659746"/>
            <a:ext cx="2211020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747F0A2-0A7E-40F3-B9F6-9AA914A73519}"/>
              </a:ext>
            </a:extLst>
          </p:cNvPr>
          <p:cNvSpPr txBox="1"/>
          <p:nvPr/>
        </p:nvSpPr>
        <p:spPr>
          <a:xfrm>
            <a:off x="4220210" y="156341"/>
            <a:ext cx="375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مراجعة الفصل السابع </a:t>
            </a:r>
          </a:p>
        </p:txBody>
      </p:sp>
    </p:spTree>
    <p:extLst>
      <p:ext uri="{BB962C8B-B14F-4D97-AF65-F5344CB8AC3E}">
        <p14:creationId xmlns:p14="http://schemas.microsoft.com/office/powerpoint/2010/main" val="10421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9CB697D-5031-4078-9749-879C60F3DFE1}"/>
              </a:ext>
            </a:extLst>
          </p:cNvPr>
          <p:cNvSpPr txBox="1"/>
          <p:nvPr/>
        </p:nvSpPr>
        <p:spPr>
          <a:xfrm>
            <a:off x="4362450" y="2716661"/>
            <a:ext cx="37515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انتهى </a:t>
            </a:r>
          </a:p>
        </p:txBody>
      </p:sp>
    </p:spTree>
    <p:extLst>
      <p:ext uri="{BB962C8B-B14F-4D97-AF65-F5344CB8AC3E}">
        <p14:creationId xmlns:p14="http://schemas.microsoft.com/office/powerpoint/2010/main" val="269426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EB80CA0-3547-42C8-A07B-7DE67FA92C9B}"/>
              </a:ext>
            </a:extLst>
          </p:cNvPr>
          <p:cNvSpPr txBox="1"/>
          <p:nvPr/>
        </p:nvSpPr>
        <p:spPr>
          <a:xfrm>
            <a:off x="9058274" y="412357"/>
            <a:ext cx="2752725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الغلاف الجوي 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70F4B6B-D376-4E3D-99D5-CBEC6A397CF9}"/>
              </a:ext>
            </a:extLst>
          </p:cNvPr>
          <p:cNvSpPr txBox="1"/>
          <p:nvPr/>
        </p:nvSpPr>
        <p:spPr>
          <a:xfrm>
            <a:off x="4039565" y="1127987"/>
            <a:ext cx="7771434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غطاء من عدة طبقات من الغازات ودقائق الغبار تحيط بالأرض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2BC57C6-03F9-432E-9A03-BA36FC4FE776}"/>
              </a:ext>
            </a:extLst>
          </p:cNvPr>
          <p:cNvSpPr txBox="1"/>
          <p:nvPr/>
        </p:nvSpPr>
        <p:spPr>
          <a:xfrm>
            <a:off x="8630011" y="3486540"/>
            <a:ext cx="2752725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ar-S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الطقس</a:t>
            </a:r>
            <a:endParaRPr lang="ar-SA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29E67C0F-D9C6-466C-A488-F96C00F787C9}"/>
              </a:ext>
            </a:extLst>
          </p:cNvPr>
          <p:cNvSpPr txBox="1"/>
          <p:nvPr/>
        </p:nvSpPr>
        <p:spPr>
          <a:xfrm>
            <a:off x="4039565" y="1827580"/>
            <a:ext cx="7771434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وتحدث ظواهر الطقس في طبقته الأقرب إلى الأرض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7E5FD79-CC7F-4444-8C94-37548A3FFFA0}"/>
              </a:ext>
            </a:extLst>
          </p:cNvPr>
          <p:cNvSpPr txBox="1"/>
          <p:nvPr/>
        </p:nvSpPr>
        <p:spPr>
          <a:xfrm>
            <a:off x="2848034" y="4640602"/>
            <a:ext cx="6706926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ar-SA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حالة الجو في مكان معين خلال يوم أو عدة أيام</a:t>
            </a:r>
            <a:endParaRPr lang="ar-SA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721D3B40-1848-494E-91C9-5904D55F1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6" t="17103"/>
          <a:stretch/>
        </p:blipFill>
        <p:spPr>
          <a:xfrm>
            <a:off x="137933" y="390197"/>
            <a:ext cx="4157888" cy="3512615"/>
          </a:xfrm>
          <a:prstGeom prst="rect">
            <a:avLst/>
          </a:prstGeom>
        </p:spPr>
      </p:pic>
      <p:pic>
        <p:nvPicPr>
          <p:cNvPr id="38" name="Picture 12" descr="Temperature Icon - Download in Flat Style">
            <a:extLst>
              <a:ext uri="{FF2B5EF4-FFF2-40B4-BE49-F238E27FC236}">
                <a16:creationId xmlns:a16="http://schemas.microsoft.com/office/drawing/2014/main" id="{EB434A92-F87A-49FD-BE53-EF59FA49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27278" y="4451539"/>
            <a:ext cx="1878957" cy="18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click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7" dur="3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8" dur="3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100000" fill="hold" grpId="0" nodeType="click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3" dur="3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4" dur="3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100000" fill="hold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17" dur="3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18" dur="3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accel="100000" fill="hold" grpId="0" nodeType="click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3" dur="3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24" dur="3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accel="100000" fill="hold" grpId="0" nodeType="click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29" dur="3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0" dur="3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accel="100000" fill="hold" grpId="0" nodeType="click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5" dur="3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36" dur="3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0" fill="hold" nodeType="with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39" dur="3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40" dur="3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2" grpId="0" animBg="1"/>
          <p:bldP spid="34" grpId="0" animBg="1"/>
          <p:bldP spid="35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3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3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3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3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3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3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3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2" grpId="0" animBg="1"/>
          <p:bldP spid="34" grpId="0" animBg="1"/>
          <p:bldP spid="35" grpId="0" animBg="1"/>
          <p:bldP spid="3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12324EF-F9B0-4969-AED1-091F0BAD3A66}"/>
              </a:ext>
            </a:extLst>
          </p:cNvPr>
          <p:cNvSpPr txBox="1"/>
          <p:nvPr/>
        </p:nvSpPr>
        <p:spPr>
          <a:xfrm>
            <a:off x="276799" y="2872292"/>
            <a:ext cx="2856417" cy="20090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وزن الهواء الذي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يضغط على الأشياء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ويؤثر في حركة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الهواء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E378AE-D9D5-4295-B453-AEA9BC54829D}"/>
              </a:ext>
            </a:extLst>
          </p:cNvPr>
          <p:cNvSpPr txBox="1"/>
          <p:nvPr/>
        </p:nvSpPr>
        <p:spPr>
          <a:xfrm>
            <a:off x="4114800" y="876633"/>
            <a:ext cx="4210049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عناصر الطـقــــس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B5A5E9A-0ABD-47BC-9318-EF3BA8302196}"/>
              </a:ext>
            </a:extLst>
          </p:cNvPr>
          <p:cNvSpPr txBox="1"/>
          <p:nvPr/>
        </p:nvSpPr>
        <p:spPr>
          <a:xfrm>
            <a:off x="9277350" y="2190886"/>
            <a:ext cx="2514600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r>
              <a:rPr lang="ar-S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1.درجة الحرارة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F0E804C-1195-4FDC-8CC6-3F3BBB7D1BEE}"/>
              </a:ext>
            </a:extLst>
          </p:cNvPr>
          <p:cNvSpPr txBox="1"/>
          <p:nvPr/>
        </p:nvSpPr>
        <p:spPr>
          <a:xfrm>
            <a:off x="6777431" y="2510508"/>
            <a:ext cx="2209801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2.الهطول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9AB5CE-BE3C-470C-86D5-648FE31F8B26}"/>
              </a:ext>
            </a:extLst>
          </p:cNvPr>
          <p:cNvSpPr txBox="1"/>
          <p:nvPr/>
        </p:nvSpPr>
        <p:spPr>
          <a:xfrm>
            <a:off x="3600450" y="2505045"/>
            <a:ext cx="2102617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3.الرياح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AE3EADD-1052-4C54-8839-F819DA14C761}"/>
              </a:ext>
            </a:extLst>
          </p:cNvPr>
          <p:cNvSpPr txBox="1"/>
          <p:nvPr/>
        </p:nvSpPr>
        <p:spPr>
          <a:xfrm>
            <a:off x="382568" y="2190886"/>
            <a:ext cx="2447085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4.الضغط الجوي</a:t>
            </a:r>
          </a:p>
        </p:txBody>
      </p:sp>
      <p:cxnSp>
        <p:nvCxnSpPr>
          <p:cNvPr id="10" name="موصل: على شكل مرفق 9">
            <a:extLst>
              <a:ext uri="{FF2B5EF4-FFF2-40B4-BE49-F238E27FC236}">
                <a16:creationId xmlns:a16="http://schemas.microsoft.com/office/drawing/2014/main" id="{6C108B58-9026-470C-B5AE-D41D3D46B74F}"/>
              </a:ext>
            </a:extLst>
          </p:cNvPr>
          <p:cNvCxnSpPr>
            <a:stCxn id="7" idx="3"/>
            <a:endCxn id="9" idx="0"/>
          </p:cNvCxnSpPr>
          <p:nvPr/>
        </p:nvCxnSpPr>
        <p:spPr>
          <a:xfrm>
            <a:off x="8324849" y="1200126"/>
            <a:ext cx="2209801" cy="9907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موصل: على شكل مرفق 13">
            <a:extLst>
              <a:ext uri="{FF2B5EF4-FFF2-40B4-BE49-F238E27FC236}">
                <a16:creationId xmlns:a16="http://schemas.microsoft.com/office/drawing/2014/main" id="{A3E0C612-9E6F-4536-8A86-74FCAD33CDAC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16200000" flipH="1">
            <a:off x="6557634" y="1185809"/>
            <a:ext cx="986889" cy="166250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موصل: على شكل مرفق 16">
            <a:extLst>
              <a:ext uri="{FF2B5EF4-FFF2-40B4-BE49-F238E27FC236}">
                <a16:creationId xmlns:a16="http://schemas.microsoft.com/office/drawing/2014/main" id="{3C8838F6-0C34-4E4D-833C-D90821FD443E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rot="5400000">
            <a:off x="4945079" y="1230299"/>
            <a:ext cx="981426" cy="15680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موصل: على شكل مرفق 25">
            <a:extLst>
              <a:ext uri="{FF2B5EF4-FFF2-40B4-BE49-F238E27FC236}">
                <a16:creationId xmlns:a16="http://schemas.microsoft.com/office/drawing/2014/main" id="{41FFB6A1-5E13-493F-B7C8-239695155BA6}"/>
              </a:ext>
            </a:extLst>
          </p:cNvPr>
          <p:cNvCxnSpPr>
            <a:cxnSpLocks/>
            <a:stCxn id="7" idx="1"/>
            <a:endCxn id="15" idx="0"/>
          </p:cNvCxnSpPr>
          <p:nvPr/>
        </p:nvCxnSpPr>
        <p:spPr>
          <a:xfrm rot="10800000" flipV="1">
            <a:off x="1606112" y="1200126"/>
            <a:ext cx="2508689" cy="9907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6889E6A-98B6-4B23-AA36-26BA0F41558C}"/>
              </a:ext>
            </a:extLst>
          </p:cNvPr>
          <p:cNvSpPr txBox="1"/>
          <p:nvPr/>
        </p:nvSpPr>
        <p:spPr>
          <a:xfrm>
            <a:off x="9498953" y="2809707"/>
            <a:ext cx="2292997" cy="15323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هي مقياس مدى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سخونة الشيء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أو برودته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0C3D5BD-373C-41D0-94E6-AF82B27F4B5B}"/>
              </a:ext>
            </a:extLst>
          </p:cNvPr>
          <p:cNvSpPr txBox="1"/>
          <p:nvPr/>
        </p:nvSpPr>
        <p:spPr>
          <a:xfrm>
            <a:off x="6218615" y="3133214"/>
            <a:ext cx="3157722" cy="1886129"/>
          </a:xfrm>
          <a:prstGeom prst="roundRect">
            <a:avLst>
              <a:gd name="adj" fmla="val 7449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الماء المتساقط من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الغلاف الجوي على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الأرض ويكون على شكل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مطر أو ثلج أو برد</a:t>
            </a:r>
            <a:endParaRPr lang="ar-SA" sz="2800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95674C60-DDAD-404B-B741-3BF06F08C3B9}"/>
              </a:ext>
            </a:extLst>
          </p:cNvPr>
          <p:cNvSpPr txBox="1"/>
          <p:nvPr/>
        </p:nvSpPr>
        <p:spPr>
          <a:xfrm>
            <a:off x="3247707" y="3133214"/>
            <a:ext cx="2856417" cy="2755344"/>
          </a:xfrm>
          <a:prstGeom prst="roundRect">
            <a:avLst>
              <a:gd name="adj" fmla="val 61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الهواء المتحرك الذي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أحس بدفعه أحيانا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اليوم العاصف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يتحرك الهواء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بسرعة وفي اليوم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الهادئ يتحرك ببطء</a:t>
            </a:r>
          </a:p>
        </p:txBody>
      </p:sp>
      <p:pic>
        <p:nvPicPr>
          <p:cNvPr id="43" name="Picture 14" descr="Outdoor Thermometer - Illustration Isolated On White Background, Suitable  For Text And Other Adjustments Stock Photo, Picture And Royalty Free Image.  Image 19082997.">
            <a:extLst>
              <a:ext uri="{FF2B5EF4-FFF2-40B4-BE49-F238E27FC236}">
                <a16:creationId xmlns:a16="http://schemas.microsoft.com/office/drawing/2014/main" id="{E4497725-D8A3-4C36-A5C3-46883C4A5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17" r="34366" b="4119"/>
          <a:stretch/>
        </p:blipFill>
        <p:spPr bwMode="auto">
          <a:xfrm>
            <a:off x="10301469" y="4536034"/>
            <a:ext cx="867886" cy="18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A218A767-B4F6-4DBA-AAAF-4CEF18F7F0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967" b="100000" l="0" r="100000">
                        <a14:foregroundMark x1="89667" y1="48115" x2="64222" y2="45902"/>
                        <a14:foregroundMark x1="65778" y1="55328" x2="61778" y2="60246"/>
                        <a14:foregroundMark x1="71556" y1="58607" x2="70333" y2="61311"/>
                        <a14:foregroundMark x1="78778" y1="55492" x2="75778" y2="59098"/>
                        <a14:foregroundMark x1="79667" y1="60000" x2="79444" y2="62213"/>
                        <a14:foregroundMark x1="86111" y1="81885" x2="63333" y2="81230"/>
                        <a14:foregroundMark x1="76333" y1="85492" x2="69667" y2="91721"/>
                        <a14:foregroundMark x1="86111" y1="84836" x2="63000" y2="85656"/>
                        <a14:foregroundMark x1="36111" y1="83689" x2="7000" y2="82541"/>
                        <a14:foregroundMark x1="31778" y1="89754" x2="31778" y2="89754"/>
                        <a14:foregroundMark x1="31778" y1="89754" x2="27889" y2="92623"/>
                        <a14:foregroundMark x1="27000" y1="92869" x2="17889" y2="92869"/>
                        <a14:foregroundMark x1="13000" y1="91475" x2="13000" y2="91475"/>
                        <a14:foregroundMark x1="14556" y1="93279" x2="14556" y2="93279"/>
                        <a14:foregroundMark x1="17556" y1="95738" x2="17556" y2="95738"/>
                        <a14:foregroundMark x1="21222" y1="95738" x2="21222" y2="95738"/>
                        <a14:foregroundMark x1="28222" y1="96230" x2="28222" y2="96230"/>
                        <a14:foregroundMark x1="28222" y1="96230" x2="28222" y2="96230"/>
                        <a14:foregroundMark x1="28222" y1="96230" x2="28222" y2="96230"/>
                        <a14:foregroundMark x1="29444" y1="95492" x2="29444" y2="95492"/>
                        <a14:foregroundMark x1="32111" y1="95492" x2="32111" y2="95492"/>
                        <a14:foregroundMark x1="32111" y1="95492" x2="32111" y2="95492"/>
                        <a14:foregroundMark x1="30333" y1="96230" x2="30333" y2="96230"/>
                        <a14:foregroundMark x1="26111" y1="97541" x2="26111" y2="97541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948" b="32526"/>
          <a:stretch/>
        </p:blipFill>
        <p:spPr>
          <a:xfrm>
            <a:off x="6793617" y="4775933"/>
            <a:ext cx="2483733" cy="1406330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5" name="Picture 11" descr="Lazy Wind Stock Illustrations – 15 Lazy Wind Stock Illustrations, Vectors &amp;amp;  Clipart - Dreamstime">
            <a:extLst>
              <a:ext uri="{FF2B5EF4-FFF2-40B4-BE49-F238E27FC236}">
                <a16:creationId xmlns:a16="http://schemas.microsoft.com/office/drawing/2014/main" id="{ECEBA13A-5A0D-44AA-A93C-AACDC30F9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0" b="93759" l="12875" r="100000">
                        <a14:foregroundMark x1="36125" y1="11512" x2="24875" y2="62275"/>
                        <a14:foregroundMark x1="34375" y1="7906" x2="17250" y2="22469"/>
                        <a14:foregroundMark x1="18000" y1="23301" x2="21250" y2="33287"/>
                        <a14:foregroundMark x1="18750" y1="24827" x2="40125" y2="39390"/>
                        <a14:foregroundMark x1="36500" y1="42580" x2="36500" y2="42580"/>
                        <a14:foregroundMark x1="36125" y1="42996" x2="24500" y2="37309"/>
                        <a14:foregroundMark x1="39125" y1="44660" x2="39125" y2="36477"/>
                        <a14:foregroundMark x1="37625" y1="37725" x2="35125" y2="41331"/>
                        <a14:foregroundMark x1="68875" y1="90569" x2="62625" y2="89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1" b="8253"/>
          <a:stretch/>
        </p:blipFill>
        <p:spPr bwMode="auto">
          <a:xfrm>
            <a:off x="1830359" y="4672266"/>
            <a:ext cx="1789580" cy="178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56AA757D-80FB-419E-AD46-541AEEDF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3" y="4742233"/>
            <a:ext cx="1468661" cy="147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7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click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7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8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225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250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2250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9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8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9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1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9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7" dur="2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8" dur="2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225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250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2250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7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2250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2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accel="9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92" dur="2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93" dur="2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225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1" dur="2250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5" dur="2250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0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9" dur="2250"/>
                                            <p:tgtEl>
                                              <p:spTgt spid="3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1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3" dur="2250"/>
                                            <p:tgtEl>
                                              <p:spTgt spid="3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3750"/>
                                </p:stCondLst>
                                <p:childTnLst>
                                  <p:par>
                                    <p:cTn id="1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7" dur="2250"/>
                                            <p:tgtEl>
                                              <p:spTgt spid="3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2" dur="2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7" dur="2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accel="9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35" dur="2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6" dur="2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0" dur="20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4" dur="20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4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8" dur="2000"/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5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2" dur="2000"/>
                                            <p:tgtEl>
                                              <p:spTgt spid="2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7" grpId="0" animBg="1"/>
          <p:bldP spid="9" grpId="0" animBg="1"/>
          <p:bldP spid="11" grpId="0" animBg="1"/>
          <p:bldP spid="13" grpId="0" animBg="1"/>
          <p:bldP spid="15" grpId="0" animBg="1"/>
          <p:bldP spid="33" grpId="0" animBg="1"/>
          <p:bldP spid="35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225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250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2250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1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225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250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2250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7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2250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2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4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225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1" dur="2250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5" dur="2250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0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9" dur="2250"/>
                                            <p:tgtEl>
                                              <p:spTgt spid="3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1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3" dur="2250"/>
                                            <p:tgtEl>
                                              <p:spTgt spid="3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3750"/>
                                </p:stCondLst>
                                <p:childTnLst>
                                  <p:par>
                                    <p:cTn id="1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7" dur="2250"/>
                                            <p:tgtEl>
                                              <p:spTgt spid="3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2" dur="2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7" dur="2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4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2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2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0" dur="20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4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4" dur="20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4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8" dur="2000"/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5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2" dur="2000"/>
                                            <p:tgtEl>
                                              <p:spTgt spid="2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7" grpId="0" animBg="1"/>
          <p:bldP spid="9" grpId="0" animBg="1"/>
          <p:bldP spid="11" grpId="0" animBg="1"/>
          <p:bldP spid="13" grpId="0" animBg="1"/>
          <p:bldP spid="15" grpId="0" animBg="1"/>
          <p:bldP spid="33" grpId="0" animBg="1"/>
          <p:bldP spid="35" grpId="0" animBg="1"/>
          <p:bldP spid="3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12324EF-F9B0-4969-AED1-091F0BAD3A66}"/>
              </a:ext>
            </a:extLst>
          </p:cNvPr>
          <p:cNvSpPr txBox="1"/>
          <p:nvPr/>
        </p:nvSpPr>
        <p:spPr>
          <a:xfrm>
            <a:off x="276800" y="2872292"/>
            <a:ext cx="2595776" cy="10556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جهاز يقيس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سرعة الرياح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E378AE-D9D5-4295-B453-AEA9BC54829D}"/>
              </a:ext>
            </a:extLst>
          </p:cNvPr>
          <p:cNvSpPr txBox="1"/>
          <p:nvPr/>
        </p:nvSpPr>
        <p:spPr>
          <a:xfrm>
            <a:off x="4114800" y="876633"/>
            <a:ext cx="4210049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أجهزة القياس</a:t>
            </a:r>
            <a:endParaRPr lang="ar-SA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B5A5E9A-0ABD-47BC-9318-EF3BA8302196}"/>
              </a:ext>
            </a:extLst>
          </p:cNvPr>
          <p:cNvSpPr txBox="1"/>
          <p:nvPr/>
        </p:nvSpPr>
        <p:spPr>
          <a:xfrm>
            <a:off x="9277350" y="2190886"/>
            <a:ext cx="2514600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/>
            <a:r>
              <a:rPr lang="ar-SA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البارومتر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F0E804C-1195-4FDC-8CC6-3F3BBB7D1BEE}"/>
              </a:ext>
            </a:extLst>
          </p:cNvPr>
          <p:cNvSpPr txBox="1"/>
          <p:nvPr/>
        </p:nvSpPr>
        <p:spPr>
          <a:xfrm>
            <a:off x="6777431" y="2988311"/>
            <a:ext cx="2209801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/>
            <a:r>
              <a:rPr lang="ar-SA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الثرمومتر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9AB5CE-BE3C-470C-86D5-648FE31F8B26}"/>
              </a:ext>
            </a:extLst>
          </p:cNvPr>
          <p:cNvSpPr txBox="1"/>
          <p:nvPr/>
        </p:nvSpPr>
        <p:spPr>
          <a:xfrm>
            <a:off x="3600450" y="3014088"/>
            <a:ext cx="2102617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/>
            <a:r>
              <a:rPr lang="ar-SA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مقياس المطر 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AE3EADD-1052-4C54-8839-F819DA14C761}"/>
              </a:ext>
            </a:extLst>
          </p:cNvPr>
          <p:cNvSpPr txBox="1"/>
          <p:nvPr/>
        </p:nvSpPr>
        <p:spPr>
          <a:xfrm>
            <a:off x="382568" y="2190886"/>
            <a:ext cx="2447085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الأنيمومتر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موصل: على شكل مرفق 9">
            <a:extLst>
              <a:ext uri="{FF2B5EF4-FFF2-40B4-BE49-F238E27FC236}">
                <a16:creationId xmlns:a16="http://schemas.microsoft.com/office/drawing/2014/main" id="{6C108B58-9026-470C-B5AE-D41D3D46B74F}"/>
              </a:ext>
            </a:extLst>
          </p:cNvPr>
          <p:cNvCxnSpPr>
            <a:stCxn id="7" idx="3"/>
            <a:endCxn id="9" idx="0"/>
          </p:cNvCxnSpPr>
          <p:nvPr/>
        </p:nvCxnSpPr>
        <p:spPr>
          <a:xfrm>
            <a:off x="8324849" y="1200126"/>
            <a:ext cx="2209801" cy="9907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موصل: على شكل مرفق 13">
            <a:extLst>
              <a:ext uri="{FF2B5EF4-FFF2-40B4-BE49-F238E27FC236}">
                <a16:creationId xmlns:a16="http://schemas.microsoft.com/office/drawing/2014/main" id="{A3E0C612-9E6F-4536-8A86-74FCAD33CDAC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16200000" flipH="1">
            <a:off x="6318732" y="1424711"/>
            <a:ext cx="1464692" cy="166250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موصل: على شكل مرفق 16">
            <a:extLst>
              <a:ext uri="{FF2B5EF4-FFF2-40B4-BE49-F238E27FC236}">
                <a16:creationId xmlns:a16="http://schemas.microsoft.com/office/drawing/2014/main" id="{3C8838F6-0C34-4E4D-833C-D90821FD443E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rot="5400000">
            <a:off x="4690558" y="1484820"/>
            <a:ext cx="1490469" cy="156806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موصل: على شكل مرفق 25">
            <a:extLst>
              <a:ext uri="{FF2B5EF4-FFF2-40B4-BE49-F238E27FC236}">
                <a16:creationId xmlns:a16="http://schemas.microsoft.com/office/drawing/2014/main" id="{41FFB6A1-5E13-493F-B7C8-239695155BA6}"/>
              </a:ext>
            </a:extLst>
          </p:cNvPr>
          <p:cNvCxnSpPr>
            <a:cxnSpLocks/>
            <a:stCxn id="7" idx="1"/>
            <a:endCxn id="15" idx="0"/>
          </p:cNvCxnSpPr>
          <p:nvPr/>
        </p:nvCxnSpPr>
        <p:spPr>
          <a:xfrm rot="10800000" flipV="1">
            <a:off x="1606112" y="1200126"/>
            <a:ext cx="2508689" cy="9907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6889E6A-98B6-4B23-AA36-26BA0F41558C}"/>
              </a:ext>
            </a:extLst>
          </p:cNvPr>
          <p:cNvSpPr txBox="1"/>
          <p:nvPr/>
        </p:nvSpPr>
        <p:spPr>
          <a:xfrm>
            <a:off x="9347282" y="2809707"/>
            <a:ext cx="2444668" cy="10556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جهاز يقيس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الجوي 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0C3D5BD-373C-41D0-94E6-AF82B27F4B5B}"/>
              </a:ext>
            </a:extLst>
          </p:cNvPr>
          <p:cNvSpPr txBox="1"/>
          <p:nvPr/>
        </p:nvSpPr>
        <p:spPr>
          <a:xfrm>
            <a:off x="6376660" y="3771745"/>
            <a:ext cx="2610572" cy="991017"/>
          </a:xfrm>
          <a:prstGeom prst="roundRect">
            <a:avLst>
              <a:gd name="adj" fmla="val 744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جهاز يقيس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درجة الحرارة</a:t>
            </a:r>
            <a:endParaRPr lang="ar-SA" sz="2800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95674C60-DDAD-404B-B741-3BF06F08C3B9}"/>
              </a:ext>
            </a:extLst>
          </p:cNvPr>
          <p:cNvSpPr txBox="1"/>
          <p:nvPr/>
        </p:nvSpPr>
        <p:spPr>
          <a:xfrm>
            <a:off x="3389335" y="3693734"/>
            <a:ext cx="2508690" cy="981789"/>
          </a:xfrm>
          <a:prstGeom prst="roundRect">
            <a:avLst>
              <a:gd name="adj" fmla="val 61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جهاز يقيس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مقدار الهطول </a:t>
            </a: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CBA85627-EDCF-4E80-A6B9-B5853B7B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00" y="4289675"/>
            <a:ext cx="942354" cy="188869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3B221678-F6EB-4CF2-BC4B-7E5DF3FC9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68" y="3865314"/>
            <a:ext cx="1939048" cy="194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4" descr="Outdoor Thermometer - Illustration Isolated On White Background, Suitable  For Text And Other Adjustments Stock Photo, Picture And Royalty Free Image.  Image 19082997.">
            <a:extLst>
              <a:ext uri="{FF2B5EF4-FFF2-40B4-BE49-F238E27FC236}">
                <a16:creationId xmlns:a16="http://schemas.microsoft.com/office/drawing/2014/main" id="{BE614928-C2DD-4BFE-8A1A-1C44BBAA0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17" r="34366" b="4119"/>
          <a:stretch/>
        </p:blipFill>
        <p:spPr bwMode="auto">
          <a:xfrm>
            <a:off x="5942717" y="4289675"/>
            <a:ext cx="867886" cy="18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مقياس شدة الريح السونار, محطة الطقس, سرعة الرياح صورة بابوا نيو غينيا">
            <a:extLst>
              <a:ext uri="{FF2B5EF4-FFF2-40B4-BE49-F238E27FC236}">
                <a16:creationId xmlns:a16="http://schemas.microsoft.com/office/drawing/2014/main" id="{697E6A57-9F02-46AD-9CA5-05467E7FE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414" l="10000" r="8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2310"/>
          <a:stretch/>
        </p:blipFill>
        <p:spPr bwMode="auto">
          <a:xfrm>
            <a:off x="413465" y="4038519"/>
            <a:ext cx="1676158" cy="1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clickEffect" p14:presetBounceEnd="7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000">
                                          <p:cBhvr additive="base">
                                            <p:cTn id="7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000">
                                          <p:cBhvr additive="base">
                                            <p:cTn id="8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9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0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2000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225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2250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9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6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62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7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accel="9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80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1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175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1750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2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1" dur="2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accel="9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4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15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7" grpId="0" animBg="1"/>
          <p:bldP spid="9" grpId="0" animBg="1"/>
          <p:bldP spid="11" grpId="0" animBg="1"/>
          <p:bldP spid="13" grpId="0" animBg="1"/>
          <p:bldP spid="15" grpId="0" animBg="1"/>
          <p:bldP spid="33" grpId="0" animBg="1"/>
          <p:bldP spid="35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0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2000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225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2250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7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175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1750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4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2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1" dur="2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7" grpId="0" animBg="1"/>
          <p:bldP spid="9" grpId="0" animBg="1"/>
          <p:bldP spid="11" grpId="0" animBg="1"/>
          <p:bldP spid="13" grpId="0" animBg="1"/>
          <p:bldP spid="15" grpId="0" animBg="1"/>
          <p:bldP spid="33" grpId="0" animBg="1"/>
          <p:bldP spid="35" grpId="0" animBg="1"/>
          <p:bldP spid="3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12324EF-F9B0-4969-AED1-091F0BAD3A66}"/>
              </a:ext>
            </a:extLst>
          </p:cNvPr>
          <p:cNvSpPr txBox="1"/>
          <p:nvPr/>
        </p:nvSpPr>
        <p:spPr>
          <a:xfrm>
            <a:off x="1338951" y="3076178"/>
            <a:ext cx="3236412" cy="10556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تلاحظ حالة الطقس من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فوق سطح الأرض 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E378AE-D9D5-4295-B453-AEA9BC54829D}"/>
              </a:ext>
            </a:extLst>
          </p:cNvPr>
          <p:cNvSpPr txBox="1"/>
          <p:nvPr/>
        </p:nvSpPr>
        <p:spPr>
          <a:xfrm>
            <a:off x="2795892" y="931759"/>
            <a:ext cx="6412375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يستخدم العلماء أدوات خاصة لجمع بيانات الطقس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B5A5E9A-0ABD-47BC-9318-EF3BA8302196}"/>
              </a:ext>
            </a:extLst>
          </p:cNvPr>
          <p:cNvSpPr txBox="1"/>
          <p:nvPr/>
        </p:nvSpPr>
        <p:spPr>
          <a:xfrm>
            <a:off x="7694271" y="2259358"/>
            <a:ext cx="2514600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/>
            <a:r>
              <a:rPr lang="ar-SA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البالونات</a:t>
            </a:r>
            <a:endParaRPr lang="ar-S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AE3EADD-1052-4C54-8839-F819DA14C761}"/>
              </a:ext>
            </a:extLst>
          </p:cNvPr>
          <p:cNvSpPr txBox="1"/>
          <p:nvPr/>
        </p:nvSpPr>
        <p:spPr>
          <a:xfrm>
            <a:off x="1574158" y="2293410"/>
            <a:ext cx="2923580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الأقمار الاصطناعية </a:t>
            </a:r>
            <a:endParaRPr lang="ar-S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موصل: على شكل مرفق 9">
            <a:extLst>
              <a:ext uri="{FF2B5EF4-FFF2-40B4-BE49-F238E27FC236}">
                <a16:creationId xmlns:a16="http://schemas.microsoft.com/office/drawing/2014/main" id="{6C108B58-9026-470C-B5AE-D41D3D46B74F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7102467" y="410253"/>
            <a:ext cx="748717" cy="294949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موصل: على شكل مرفق 25">
            <a:extLst>
              <a:ext uri="{FF2B5EF4-FFF2-40B4-BE49-F238E27FC236}">
                <a16:creationId xmlns:a16="http://schemas.microsoft.com/office/drawing/2014/main" id="{41FFB6A1-5E13-493F-B7C8-239695155BA6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rot="5400000">
            <a:off x="4127630" y="418959"/>
            <a:ext cx="782769" cy="29661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6889E6A-98B6-4B23-AA36-26BA0F41558C}"/>
              </a:ext>
            </a:extLst>
          </p:cNvPr>
          <p:cNvSpPr txBox="1"/>
          <p:nvPr/>
        </p:nvSpPr>
        <p:spPr>
          <a:xfrm>
            <a:off x="7284975" y="3076178"/>
            <a:ext cx="3236412" cy="10556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تجمع البيانات حول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الغلاف الجوي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8D9D925-7E7F-4FDC-B737-741E05997E1C}"/>
              </a:ext>
            </a:extLst>
          </p:cNvPr>
          <p:cNvSpPr txBox="1"/>
          <p:nvPr/>
        </p:nvSpPr>
        <p:spPr>
          <a:xfrm>
            <a:off x="8495818" y="272924"/>
            <a:ext cx="342610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أتوقع حالة الطقس ؟</a:t>
            </a:r>
          </a:p>
        </p:txBody>
      </p:sp>
      <p:pic>
        <p:nvPicPr>
          <p:cNvPr id="66" name="Picture 21" descr="Man with a Weather Balloon - Openclipart">
            <a:extLst>
              <a:ext uri="{FF2B5EF4-FFF2-40B4-BE49-F238E27FC236}">
                <a16:creationId xmlns:a16="http://schemas.microsoft.com/office/drawing/2014/main" id="{96887ECB-7894-4A2A-A368-A467AED8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08871" y="3298785"/>
            <a:ext cx="1681083" cy="27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3" descr="أيقونة الفضاء الفضائية في نمط الرسوم المتحركة, قمر صناعي, الاتصال, كرتون  PNG والمتجهات للتحميل مجانا">
            <a:extLst>
              <a:ext uri="{FF2B5EF4-FFF2-40B4-BE49-F238E27FC236}">
                <a16:creationId xmlns:a16="http://schemas.microsoft.com/office/drawing/2014/main" id="{37386AD3-CA6C-4CCD-A909-CA59CC4C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0517">
            <a:off x="820822" y="3674100"/>
            <a:ext cx="2835292" cy="292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2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2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9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8" dur="2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9" dur="2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225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3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2250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accel="92000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4" dur="2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5" dur="2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20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6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20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7" grpId="0" animBg="1"/>
          <p:bldP spid="9" grpId="0" animBg="1"/>
          <p:bldP spid="15" grpId="0" animBg="1"/>
          <p:bldP spid="33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2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2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225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3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2250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accel="9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20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6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20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7" grpId="0" animBg="1"/>
          <p:bldP spid="9" grpId="0" animBg="1"/>
          <p:bldP spid="15" grpId="0" animBg="1"/>
          <p:bldP spid="33" grpId="0" animBg="1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9AB5CE-BE3C-470C-86D5-648FE31F8B26}"/>
              </a:ext>
            </a:extLst>
          </p:cNvPr>
          <p:cNvSpPr txBox="1"/>
          <p:nvPr/>
        </p:nvSpPr>
        <p:spPr>
          <a:xfrm>
            <a:off x="3612028" y="897707"/>
            <a:ext cx="4768770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Arial" panose="020B0604020202020204" pitchFamily="34" charset="0"/>
              </a:rPr>
              <a:t>نحتاج معرفة الأحوال الجوية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95674C60-DDAD-404B-B741-3BF06F08C3B9}"/>
              </a:ext>
            </a:extLst>
          </p:cNvPr>
          <p:cNvSpPr txBox="1"/>
          <p:nvPr/>
        </p:nvSpPr>
        <p:spPr>
          <a:xfrm>
            <a:off x="6742066" y="2522864"/>
            <a:ext cx="5085808" cy="538401"/>
          </a:xfrm>
          <a:prstGeom prst="roundRect">
            <a:avLst>
              <a:gd name="adj" fmla="val 61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1.لتحديد ما نريد ارتداءه في فصل الشتاء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8D9D925-7E7F-4FDC-B737-741E05997E1C}"/>
              </a:ext>
            </a:extLst>
          </p:cNvPr>
          <p:cNvSpPr txBox="1"/>
          <p:nvPr/>
        </p:nvSpPr>
        <p:spPr>
          <a:xfrm>
            <a:off x="8495818" y="272924"/>
            <a:ext cx="342610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أتوقع حالة الطقس ؟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946A9F1-F219-41ED-9F14-2E64D44EDFBA}"/>
              </a:ext>
            </a:extLst>
          </p:cNvPr>
          <p:cNvSpPr txBox="1"/>
          <p:nvPr/>
        </p:nvSpPr>
        <p:spPr>
          <a:xfrm>
            <a:off x="259954" y="2506469"/>
            <a:ext cx="4381494" cy="538401"/>
          </a:xfrm>
          <a:prstGeom prst="roundRect">
            <a:avLst>
              <a:gd name="adj" fmla="val 61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2.المزارع لتحديد مواعيد الزراعة        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0E1172E-A0F6-45B6-A049-F7DC07D8DAB0}"/>
              </a:ext>
            </a:extLst>
          </p:cNvPr>
          <p:cNvSpPr txBox="1"/>
          <p:nvPr/>
        </p:nvSpPr>
        <p:spPr>
          <a:xfrm>
            <a:off x="3813381" y="3844767"/>
            <a:ext cx="4381495" cy="538401"/>
          </a:xfrm>
          <a:prstGeom prst="roundRect">
            <a:avLst>
              <a:gd name="adj" fmla="val 613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3.الطيار لكي يقود الطائرة بأمان</a:t>
            </a:r>
          </a:p>
        </p:txBody>
      </p:sp>
      <p:cxnSp>
        <p:nvCxnSpPr>
          <p:cNvPr id="47" name="موصل: على شكل مرفق 46">
            <a:extLst>
              <a:ext uri="{FF2B5EF4-FFF2-40B4-BE49-F238E27FC236}">
                <a16:creationId xmlns:a16="http://schemas.microsoft.com/office/drawing/2014/main" id="{3B96DF76-BB28-4EE7-B63C-1A431719F56C}"/>
              </a:ext>
            </a:extLst>
          </p:cNvPr>
          <p:cNvCxnSpPr>
            <a:cxnSpLocks/>
            <a:stCxn id="13" idx="2"/>
            <a:endCxn id="39" idx="0"/>
          </p:cNvCxnSpPr>
          <p:nvPr/>
        </p:nvCxnSpPr>
        <p:spPr>
          <a:xfrm rot="16200000" flipH="1">
            <a:off x="7151606" y="389499"/>
            <a:ext cx="978171" cy="328855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موصل: على شكل مرفق 48">
            <a:extLst>
              <a:ext uri="{FF2B5EF4-FFF2-40B4-BE49-F238E27FC236}">
                <a16:creationId xmlns:a16="http://schemas.microsoft.com/office/drawing/2014/main" id="{1DAFFDAF-183B-4B65-B0EC-E3E3C128824B}"/>
              </a:ext>
            </a:extLst>
          </p:cNvPr>
          <p:cNvCxnSpPr>
            <a:cxnSpLocks/>
            <a:stCxn id="13" idx="2"/>
            <a:endCxn id="44" idx="0"/>
          </p:cNvCxnSpPr>
          <p:nvPr/>
        </p:nvCxnSpPr>
        <p:spPr>
          <a:xfrm rot="5400000">
            <a:off x="3742669" y="252725"/>
            <a:ext cx="961776" cy="35457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0F574762-76F2-403A-9E67-D28956ADF8A6}"/>
              </a:ext>
            </a:extLst>
          </p:cNvPr>
          <p:cNvCxnSpPr>
            <a:cxnSpLocks/>
            <a:stCxn id="13" idx="2"/>
            <a:endCxn id="45" idx="0"/>
          </p:cNvCxnSpPr>
          <p:nvPr/>
        </p:nvCxnSpPr>
        <p:spPr>
          <a:xfrm>
            <a:off x="5996413" y="1544693"/>
            <a:ext cx="7716" cy="2300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12324EF-F9B0-4969-AED1-091F0BAD3A66}"/>
              </a:ext>
            </a:extLst>
          </p:cNvPr>
          <p:cNvSpPr txBox="1"/>
          <p:nvPr/>
        </p:nvSpPr>
        <p:spPr>
          <a:xfrm>
            <a:off x="276799" y="2872292"/>
            <a:ext cx="3172457" cy="15323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 عاصفة تحمل فيها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الرياح كميات من الرمل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الهواء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E378AE-D9D5-4295-B453-AEA9BC54829D}"/>
              </a:ext>
            </a:extLst>
          </p:cNvPr>
          <p:cNvSpPr txBox="1"/>
          <p:nvPr/>
        </p:nvSpPr>
        <p:spPr>
          <a:xfrm>
            <a:off x="2795892" y="931759"/>
            <a:ext cx="6412375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أنواع الطقس السيئ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B5A5E9A-0ABD-47BC-9318-EF3BA8302196}"/>
              </a:ext>
            </a:extLst>
          </p:cNvPr>
          <p:cNvSpPr txBox="1"/>
          <p:nvPr/>
        </p:nvSpPr>
        <p:spPr>
          <a:xfrm>
            <a:off x="8461277" y="2190886"/>
            <a:ext cx="3330673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/>
            <a:r>
              <a:rPr lang="ar-SA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العواصف الرعدية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AE3EADD-1052-4C54-8839-F819DA14C761}"/>
              </a:ext>
            </a:extLst>
          </p:cNvPr>
          <p:cNvSpPr txBox="1"/>
          <p:nvPr/>
        </p:nvSpPr>
        <p:spPr>
          <a:xfrm>
            <a:off x="432700" y="2190886"/>
            <a:ext cx="2447085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العاصفة الرملية</a:t>
            </a:r>
          </a:p>
        </p:txBody>
      </p:sp>
      <p:cxnSp>
        <p:nvCxnSpPr>
          <p:cNvPr id="10" name="موصل: على شكل مرفق 9">
            <a:extLst>
              <a:ext uri="{FF2B5EF4-FFF2-40B4-BE49-F238E27FC236}">
                <a16:creationId xmlns:a16="http://schemas.microsoft.com/office/drawing/2014/main" id="{6C108B58-9026-470C-B5AE-D41D3D46B74F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>
            <a:off x="9208267" y="1221200"/>
            <a:ext cx="918347" cy="96968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موصل: على شكل مرفق 25">
            <a:extLst>
              <a:ext uri="{FF2B5EF4-FFF2-40B4-BE49-F238E27FC236}">
                <a16:creationId xmlns:a16="http://schemas.microsoft.com/office/drawing/2014/main" id="{41FFB6A1-5E13-493F-B7C8-239695155BA6}"/>
              </a:ext>
            </a:extLst>
          </p:cNvPr>
          <p:cNvCxnSpPr>
            <a:cxnSpLocks/>
            <a:stCxn id="7" idx="1"/>
            <a:endCxn id="15" idx="0"/>
          </p:cNvCxnSpPr>
          <p:nvPr/>
        </p:nvCxnSpPr>
        <p:spPr>
          <a:xfrm rot="10800000" flipV="1">
            <a:off x="1656244" y="1221200"/>
            <a:ext cx="1139649" cy="96968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6889E6A-98B6-4B23-AA36-26BA0F41558C}"/>
              </a:ext>
            </a:extLst>
          </p:cNvPr>
          <p:cNvSpPr txBox="1"/>
          <p:nvPr/>
        </p:nvSpPr>
        <p:spPr>
          <a:xfrm>
            <a:off x="8495818" y="2809707"/>
            <a:ext cx="3296132" cy="15323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 عواصف مصحوبة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بالرعد والبرق والأمطار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الشديدة والرياح القوية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8D9D925-7E7F-4FDC-B737-741E05997E1C}"/>
              </a:ext>
            </a:extLst>
          </p:cNvPr>
          <p:cNvSpPr txBox="1"/>
          <p:nvPr/>
        </p:nvSpPr>
        <p:spPr>
          <a:xfrm>
            <a:off x="8495818" y="272924"/>
            <a:ext cx="342610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أتوقع حالة الطقس ؟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9EDDFE-E17A-4415-A8D3-976BEFF7A10D}"/>
              </a:ext>
            </a:extLst>
          </p:cNvPr>
          <p:cNvSpPr txBox="1"/>
          <p:nvPr/>
        </p:nvSpPr>
        <p:spPr>
          <a:xfrm>
            <a:off x="4016527" y="3061814"/>
            <a:ext cx="3646025" cy="15323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هي عاصفة مصحوبة بالثلج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وتكون درجة الحرارة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منخفضة والرياح قوية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2600C75-7F6E-45EB-ADAC-1B9A18E95D9B}"/>
              </a:ext>
            </a:extLst>
          </p:cNvPr>
          <p:cNvSpPr txBox="1"/>
          <p:nvPr/>
        </p:nvSpPr>
        <p:spPr>
          <a:xfrm>
            <a:off x="4790649" y="2374911"/>
            <a:ext cx="2447085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العاصفة الثلجية</a:t>
            </a: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D334086F-0C26-4E88-A4A9-442B0DF293F1}"/>
              </a:ext>
            </a:extLst>
          </p:cNvPr>
          <p:cNvCxnSpPr>
            <a:stCxn id="7" idx="2"/>
            <a:endCxn id="13" idx="0"/>
          </p:cNvCxnSpPr>
          <p:nvPr/>
        </p:nvCxnSpPr>
        <p:spPr>
          <a:xfrm>
            <a:off x="6002080" y="1510641"/>
            <a:ext cx="12112" cy="864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صورة 20">
            <a:extLst>
              <a:ext uri="{FF2B5EF4-FFF2-40B4-BE49-F238E27FC236}">
                <a16:creationId xmlns:a16="http://schemas.microsoft.com/office/drawing/2014/main" id="{00542C1B-BA79-43EB-9760-C25292BE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48" y="3943694"/>
            <a:ext cx="3975930" cy="2606587"/>
          </a:xfrm>
          <a:prstGeom prst="rect">
            <a:avLst/>
          </a:prstGeom>
        </p:spPr>
      </p:pic>
      <p:pic>
        <p:nvPicPr>
          <p:cNvPr id="22" name="Picture 6" descr="Sécheresse Avec Illustration De La Terre. Catastrophes Géologiques Dans Le  Style De Bande Dessinée Clip Art Libres De Droits , Vecteurs Et  Illustration. Image 99051529.">
            <a:extLst>
              <a:ext uri="{FF2B5EF4-FFF2-40B4-BE49-F238E27FC236}">
                <a16:creationId xmlns:a16="http://schemas.microsoft.com/office/drawing/2014/main" id="{0CAB1830-CC4A-49D4-B026-176B22755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" y="3943694"/>
            <a:ext cx="3213721" cy="267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الثلوج, البيت, الشتاء صورة بابوا نيو غينيا">
            <a:extLst>
              <a:ext uri="{FF2B5EF4-FFF2-40B4-BE49-F238E27FC236}">
                <a16:creationId xmlns:a16="http://schemas.microsoft.com/office/drawing/2014/main" id="{C9A9BB08-5FE7-40BC-9B3F-7EC374EBD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0" b="99400" l="9444" r="9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2" r="17034" b="3762"/>
          <a:stretch/>
        </p:blipFill>
        <p:spPr bwMode="auto">
          <a:xfrm>
            <a:off x="3925352" y="4404626"/>
            <a:ext cx="3533239" cy="20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1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4" accel="85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6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7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1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500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1500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1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20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2" presetClass="entr" presetSubtype="4" accel="85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61" dur="2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62" dur="2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2000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5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7" presetID="2" presetClass="entr" presetSubtype="4" accel="85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89" dur="2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90" dur="2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4" dur="175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175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750"/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7" grpId="0" animBg="1"/>
          <p:bldP spid="9" grpId="0" animBg="1"/>
          <p:bldP spid="15" grpId="0" animBg="1"/>
          <p:bldP spid="33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1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4" accel="8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1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1500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1500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1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20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2" presetClass="entr" presetSubtype="4" accel="8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20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2000"/>
                                            <p:tgtEl>
                                              <p:spTgt spid="1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5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87" presetID="2" presetClass="entr" presetSubtype="4" accel="8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2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2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4" dur="175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175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750"/>
                                            <p:tgtEl>
                                              <p:spTgt spid="2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7" grpId="0" animBg="1"/>
          <p:bldP spid="9" grpId="0" animBg="1"/>
          <p:bldP spid="15" grpId="0" animBg="1"/>
          <p:bldP spid="33" grpId="0" animBg="1"/>
          <p:bldP spid="12" grpId="0" animBg="1"/>
          <p:bldP spid="1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12324EF-F9B0-4969-AED1-091F0BAD3A66}"/>
              </a:ext>
            </a:extLst>
          </p:cNvPr>
          <p:cNvSpPr txBox="1"/>
          <p:nvPr/>
        </p:nvSpPr>
        <p:spPr>
          <a:xfrm>
            <a:off x="276799" y="3076179"/>
            <a:ext cx="5267474" cy="10556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عاصفة كبيرة مصحوبة برياح قوية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وأمطار غزيرة وتتكون فوق المحيطات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E378AE-D9D5-4295-B453-AEA9BC54829D}"/>
              </a:ext>
            </a:extLst>
          </p:cNvPr>
          <p:cNvSpPr txBox="1"/>
          <p:nvPr/>
        </p:nvSpPr>
        <p:spPr>
          <a:xfrm>
            <a:off x="2795892" y="931759"/>
            <a:ext cx="6412375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الأعاصير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B5A5E9A-0ABD-47BC-9318-EF3BA8302196}"/>
              </a:ext>
            </a:extLst>
          </p:cNvPr>
          <p:cNvSpPr txBox="1"/>
          <p:nvPr/>
        </p:nvSpPr>
        <p:spPr>
          <a:xfrm>
            <a:off x="7392007" y="2293410"/>
            <a:ext cx="2821570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spAutoFit/>
          </a:bodyPr>
          <a:lstStyle/>
          <a:p>
            <a:pPr algn="ctr"/>
            <a:r>
              <a:rPr lang="ar-SA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الإعصار القمعي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AE3EADD-1052-4C54-8839-F819DA14C761}"/>
              </a:ext>
            </a:extLst>
          </p:cNvPr>
          <p:cNvSpPr txBox="1"/>
          <p:nvPr/>
        </p:nvSpPr>
        <p:spPr>
          <a:xfrm>
            <a:off x="1354239" y="2293410"/>
            <a:ext cx="2955874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الإعصار الحلزوني </a:t>
            </a:r>
          </a:p>
        </p:txBody>
      </p:sp>
      <p:cxnSp>
        <p:nvCxnSpPr>
          <p:cNvPr id="10" name="موصل: على شكل مرفق 9">
            <a:extLst>
              <a:ext uri="{FF2B5EF4-FFF2-40B4-BE49-F238E27FC236}">
                <a16:creationId xmlns:a16="http://schemas.microsoft.com/office/drawing/2014/main" id="{6C108B58-9026-470C-B5AE-D41D3D46B74F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7011052" y="501669"/>
            <a:ext cx="782769" cy="28007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موصل: على شكل مرفق 25">
            <a:extLst>
              <a:ext uri="{FF2B5EF4-FFF2-40B4-BE49-F238E27FC236}">
                <a16:creationId xmlns:a16="http://schemas.microsoft.com/office/drawing/2014/main" id="{41FFB6A1-5E13-493F-B7C8-239695155BA6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rot="5400000">
            <a:off x="4025744" y="317073"/>
            <a:ext cx="782769" cy="31699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6889E6A-98B6-4B23-AA36-26BA0F41558C}"/>
              </a:ext>
            </a:extLst>
          </p:cNvPr>
          <p:cNvSpPr txBox="1"/>
          <p:nvPr/>
        </p:nvSpPr>
        <p:spPr>
          <a:xfrm>
            <a:off x="6002079" y="3069719"/>
            <a:ext cx="5601427" cy="10556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عاصفة قوية مع الرياح الدوارة التي </a:t>
            </a:r>
          </a:p>
          <a:p>
            <a:pPr algn="ctr"/>
            <a:r>
              <a:rPr lang="ar-SA" sz="2800" b="1" dirty="0">
                <a:solidFill>
                  <a:srgbClr val="0D5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تتشكل على الأرض ويبدو كقمع كبير وطويل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8D9D925-7E7F-4FDC-B737-741E05997E1C}"/>
              </a:ext>
            </a:extLst>
          </p:cNvPr>
          <p:cNvSpPr txBox="1"/>
          <p:nvPr/>
        </p:nvSpPr>
        <p:spPr>
          <a:xfrm>
            <a:off x="8495818" y="272924"/>
            <a:ext cx="342610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أتوقع حالة الطقس ؟</a:t>
            </a:r>
          </a:p>
        </p:txBody>
      </p:sp>
      <p:pic>
        <p:nvPicPr>
          <p:cNvPr id="20" name="Picture 5" descr="اعصار بالانجليزي Tornado in English">
            <a:extLst>
              <a:ext uri="{FF2B5EF4-FFF2-40B4-BE49-F238E27FC236}">
                <a16:creationId xmlns:a16="http://schemas.microsoft.com/office/drawing/2014/main" id="{19D48A2B-3998-4B2A-80AE-853840F4F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" b="79569" l="6596" r="100000">
                        <a14:foregroundMark x1="78404" y1="13832" x2="36809" y2="13832"/>
                        <a14:foregroundMark x1="42553" y1="17386" x2="6596" y2="31472"/>
                        <a14:foregroundMark x1="74681" y1="8629" x2="98298" y2="24365"/>
                        <a14:foregroundMark x1="88830" y1="27919" x2="98298" y2="27919"/>
                        <a14:foregroundMark x1="30213" y1="6853" x2="14149" y2="10279"/>
                        <a14:foregroundMark x1="69255" y1="72081" x2="54149" y2="73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06" t="3446" b="24959"/>
          <a:stretch/>
        </p:blipFill>
        <p:spPr bwMode="auto">
          <a:xfrm>
            <a:off x="7292052" y="4152612"/>
            <a:ext cx="3368232" cy="23198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7" descr="ما هي الأعاصير وكيف تتكون ولماذا تأخذ هذه الأسماء؟">
            <a:extLst>
              <a:ext uri="{FF2B5EF4-FFF2-40B4-BE49-F238E27FC236}">
                <a16:creationId xmlns:a16="http://schemas.microsoft.com/office/drawing/2014/main" id="{E09FDD4E-9F33-46B0-9313-7B832F777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8" t="12873" r="6517" b="8638"/>
          <a:stretch/>
        </p:blipFill>
        <p:spPr bwMode="auto">
          <a:xfrm>
            <a:off x="942309" y="4152611"/>
            <a:ext cx="3936453" cy="2319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870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2" presetID="2" presetClass="entr" presetSubtype="4" accel="85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24" dur="2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25" dur="2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175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1750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8" presetID="2" presetClass="entr" presetSubtype="4" accel="85000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50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51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175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5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175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7" grpId="0" animBg="1"/>
          <p:bldP spid="9" grpId="0" animBg="1"/>
          <p:bldP spid="15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2" presetID="2" presetClass="entr" presetSubtype="4" accel="8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175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3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1750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8" presetID="2" presetClass="entr" presetSubtype="4" accel="8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175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5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175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7" grpId="0" animBg="1"/>
          <p:bldP spid="9" grpId="0" animBg="1"/>
          <p:bldP spid="15" grpId="0" animBg="1"/>
          <p:bldP spid="33" grpId="0" animBg="1"/>
        </p:bldLst>
      </p:timing>
    </mc:Fallback>
  </mc:AlternateContent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995</Words>
  <Application>Microsoft Office PowerPoint</Application>
  <PresentationFormat>شاشة عريضة</PresentationFormat>
  <Paragraphs>223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40" baseType="lpstr">
      <vt:lpstr>Arial</vt:lpstr>
      <vt:lpstr>ArialMT</vt:lpstr>
      <vt:lpstr>AXtManalBLack</vt:lpstr>
      <vt:lpstr>Bressay</vt:lpstr>
      <vt:lpstr>Calibri</vt:lpstr>
      <vt:lpstr>Calibri Light</vt:lpstr>
      <vt:lpstr>GEFlow-Bold</vt:lpstr>
      <vt:lpstr>Helvetica</vt:lpstr>
      <vt:lpstr>Lotus-Bold</vt:lpstr>
      <vt:lpstr>Noto Naskh Arabic</vt:lpstr>
      <vt:lpstr>Times New Roman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برزنتيشن علوم المرحلة الابتدائية</dc:creator>
  <cp:lastModifiedBy>يوسف البلوي</cp:lastModifiedBy>
  <cp:revision>76</cp:revision>
  <dcterms:created xsi:type="dcterms:W3CDTF">2023-12-12T03:29:56Z</dcterms:created>
  <dcterms:modified xsi:type="dcterms:W3CDTF">2024-01-17T03:53:17Z</dcterms:modified>
</cp:coreProperties>
</file>