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صة الزهراني" initials="حصة" lastIdx="1" clrIdx="0">
    <p:extLst>
      <p:ext uri="{19B8F6BF-5375-455C-9EA6-DF929625EA0E}">
        <p15:presenceInfo xmlns:p15="http://schemas.microsoft.com/office/powerpoint/2012/main" userId="S::t227713@bg.moe.gov.sa::9f18daaf-3143-440a-8b80-a76afd7e4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25T01:49:48.195" idx="1">
    <p:pos x="10" y="10"/>
    <p:text>https://t.me/Hasaaah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entury Gothic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lvl="1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127124" y="329307"/>
            <a:ext cx="5943668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9924392" y="134930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pic>
        <p:nvPicPr>
          <p:cNvPr id="20" name="Google Shape;20;p2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4284620" y="-982581"/>
            <a:ext cx="3294576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pic>
        <p:nvPicPr>
          <p:cNvPr id="88" name="Google Shape;88;p11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7602635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2714740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pic>
        <p:nvPicPr>
          <p:cNvPr id="95" name="Google Shape;95;p12" descr="RedHashing.emf"/>
          <p:cNvPicPr preferRelativeResize="0"/>
          <p:nvPr/>
        </p:nvPicPr>
        <p:blipFill rotWithShape="1">
          <a:blip r:embed="rId2">
            <a:alphaModFix/>
          </a:blip>
          <a:srcRect l="-115" r="59214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pic>
        <p:nvPicPr>
          <p:cNvPr id="27" name="Google Shape;27;p3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Autofit/>
          </a:bodyPr>
          <a:lstStyle>
            <a:lvl1pPr marL="457200" lvl="0" indent="-228600" algn="l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pic>
        <p:nvPicPr>
          <p:cNvPr id="34" name="Google Shape;34;p4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ان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29166" y="2165621"/>
            <a:ext cx="4645152" cy="3293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095606" y="2171769"/>
            <a:ext cx="4645152" cy="328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pic>
        <p:nvPicPr>
          <p:cNvPr id="42" name="Google Shape;42;p5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accent1"/>
                </a:solidFill>
              </a:defRPr>
            </a:lvl1pPr>
            <a:lvl2pPr marL="914400" lvl="1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1129166" y="2974448"/>
            <a:ext cx="4645152" cy="2493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6094337" y="2173181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0" cap="none">
                <a:solidFill>
                  <a:schemeClr val="accent1"/>
                </a:solidFill>
              </a:defRPr>
            </a:lvl1pPr>
            <a:lvl2pPr marL="914400" lvl="1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6094337" y="2971669"/>
            <a:ext cx="4645152" cy="248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pic>
        <p:nvPicPr>
          <p:cNvPr id="52" name="Google Shape;52;p6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pic>
        <p:nvPicPr>
          <p:cNvPr id="58" name="Google Shape;58;p7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مع تسمية توضيحية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723334" y="952578"/>
            <a:ext cx="6012470" cy="4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1124291" y="3274754"/>
            <a:ext cx="3275013" cy="217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pic>
        <p:nvPicPr>
          <p:cNvPr id="70" name="Google Shape;70;p9" descr="RedHashing.emf"/>
          <p:cNvPicPr preferRelativeResize="0"/>
          <p:nvPr/>
        </p:nvPicPr>
        <p:blipFill rotWithShape="1">
          <a:blip r:embed="rId2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262626"/>
                </a:gs>
                <a:gs pos="100000">
                  <a:srgbClr val="0C0C0C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128247" y="3053721"/>
            <a:ext cx="5846486" cy="209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1125300" y="5469856"/>
            <a:ext cx="5849605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125300" y="318640"/>
            <a:ext cx="4877818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6176794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  <p:pic>
        <p:nvPicPr>
          <p:cNvPr id="81" name="Google Shape;81;p10" descr="RedHashing.emf"/>
          <p:cNvPicPr preferRelativeResize="0"/>
          <p:nvPr/>
        </p:nvPicPr>
        <p:blipFill rotWithShape="1">
          <a:blip r:embed="rId2">
            <a:alphaModFix/>
          </a:blip>
          <a:srcRect l="-115" t="474" r="48548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rgbClr val="DDDDE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Google Shape;8;p1"/>
          <p:cNvCxnSpPr/>
          <p:nvPr/>
        </p:nvCxnSpPr>
        <p:spPr>
          <a:xfrm>
            <a:off x="0" y="6121269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r" rtl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r" rt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9918076" y="137408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slide" Target="slide8.xml"/><Relationship Id="rId1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9.png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slide" Target="slide2.xml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jp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9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8.png"/><Relationship Id="rId5" Type="http://schemas.openxmlformats.org/officeDocument/2006/relationships/image" Target="../media/image33.jpg"/><Relationship Id="rId10" Type="http://schemas.openxmlformats.org/officeDocument/2006/relationships/slide" Target="slide2.xml"/><Relationship Id="rId4" Type="http://schemas.openxmlformats.org/officeDocument/2006/relationships/image" Target="../media/image32.png"/><Relationship Id="rId9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1875885" y="3084518"/>
            <a:ext cx="9054059" cy="20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20"/>
              <a:buFont typeface="Arial"/>
              <a:buNone/>
            </a:pPr>
            <a:r>
              <a:rPr lang="ar-SA" sz="8820" b="1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الوحدة 4</a:t>
            </a:r>
            <a:br>
              <a:rPr lang="ar-SA" sz="12420" b="1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801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وسائل الا</a:t>
            </a:r>
            <a:r>
              <a:rPr lang="ar-SA" sz="8010" b="1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تِّــصالات</a:t>
            </a:r>
            <a:br>
              <a:rPr lang="ar-SA" sz="8010" b="1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8010" b="1">
                <a:solidFill>
                  <a:srgbClr val="704410"/>
                </a:solidFill>
                <a:latin typeface="Arial"/>
                <a:ea typeface="Arial"/>
                <a:cs typeface="Arial"/>
                <a:sym typeface="Arial"/>
              </a:rPr>
              <a:t>مدخل الوحدة</a:t>
            </a:r>
            <a:endParaRPr sz="10350" b="1" cap="none">
              <a:solidFill>
                <a:srgbClr val="70441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36871" y="-1517305"/>
            <a:ext cx="2386147" cy="1986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4">
            <a:alphaModFix/>
          </a:blip>
          <a:srcRect l="15551" t="12874" r="12667" b="14037"/>
          <a:stretch/>
        </p:blipFill>
        <p:spPr>
          <a:xfrm>
            <a:off x="91352" y="1442531"/>
            <a:ext cx="2955235" cy="234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9568590E-3048-2B46-86A2-0C788FB5B575}"/>
              </a:ext>
            </a:extLst>
          </p:cNvPr>
          <p:cNvSpPr txBox="1"/>
          <p:nvPr/>
        </p:nvSpPr>
        <p:spPr>
          <a:xfrm flipV="1">
            <a:off x="-4183283" y="4932305"/>
            <a:ext cx="69252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dirty="0"/>
              <a:t>https://t.me/</a:t>
            </a:r>
            <a:r>
              <a:rPr lang="tr-TR" dirty="0" err="1"/>
              <a:t>Hasaaah</a:t>
            </a:r>
            <a:endParaRPr lang="ar-TR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ECED"/>
            </a:gs>
            <a:gs pos="100000">
              <a:srgbClr val="C6C6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22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22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5" name="Google Shape;265;p22"/>
          <p:cNvSpPr/>
          <p:nvPr/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  <a:lin ang="5400000" scaled="0"/>
          </a:gradFill>
          <a:ln>
            <a:noFill/>
          </a:ln>
          <a:effectLst>
            <a:outerShdw blurRad="127000" dist="228600" dir="4740000" sx="98000" sy="98000" algn="tl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22"/>
          <p:cNvSpPr/>
          <p:nvPr/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>
            <a:solidFill>
              <a:srgbClr val="1919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7" name="Google Shape;267;p22" descr="صورة تحتوي على نص  تم إنشاء الوصف تلقائيا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4365" y="1117896"/>
            <a:ext cx="8503269" cy="390833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2"/>
          <p:cNvSpPr txBox="1"/>
          <p:nvPr/>
        </p:nvSpPr>
        <p:spPr>
          <a:xfrm>
            <a:off x="5907159" y="3031549"/>
            <a:ext cx="3809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كيف </a:t>
            </a:r>
            <a:r>
              <a:rPr lang="ar-SA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يرسل الوالد الرسائل </a:t>
            </a:r>
            <a:r>
              <a:rPr lang="ar-SA" sz="3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؟</a:t>
            </a:r>
            <a:endParaRPr sz="32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22"/>
          <p:cNvSpPr/>
          <p:nvPr/>
        </p:nvSpPr>
        <p:spPr>
          <a:xfrm rot="10800000" flipH="1">
            <a:off x="4769190" y="2383433"/>
            <a:ext cx="3087757" cy="687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22"/>
          <p:cNvSpPr/>
          <p:nvPr/>
        </p:nvSpPr>
        <p:spPr>
          <a:xfrm rot="10800000" flipH="1">
            <a:off x="5366479" y="3704829"/>
            <a:ext cx="1291255" cy="6875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22"/>
          <p:cNvSpPr txBox="1"/>
          <p:nvPr/>
        </p:nvSpPr>
        <p:spPr>
          <a:xfrm>
            <a:off x="4438808" y="4360723"/>
            <a:ext cx="52774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لماذا </a:t>
            </a:r>
            <a:r>
              <a:rPr lang="ar-SA" sz="32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يستخدم الوالد البريد الإلكتروني </a:t>
            </a:r>
            <a:r>
              <a:rPr lang="ar-SA" sz="3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؟</a:t>
            </a:r>
            <a:endParaRPr sz="32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2" name="Google Shape;272;p22" descr="عودة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8829" y="13823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014772" y="3782794"/>
            <a:ext cx="495846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059071" y="2432178"/>
            <a:ext cx="462586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ECED"/>
            </a:gs>
            <a:gs pos="100000">
              <a:srgbClr val="C6C6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" name="Google Shape;280;p23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3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3"/>
          <p:cNvSpPr/>
          <p:nvPr/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  <a:lin ang="5400000" scaled="0"/>
          </a:gradFill>
          <a:ln>
            <a:noFill/>
          </a:ln>
          <a:effectLst>
            <a:outerShdw blurRad="127000" dist="228600" dir="4740000" sx="98000" sy="98000" algn="tl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3"/>
          <p:cNvSpPr/>
          <p:nvPr/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>
            <a:solidFill>
              <a:srgbClr val="1919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23" descr="صورة تحتوي على نص  تم إنشاء الوصف تلقائيا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4604" y="803460"/>
            <a:ext cx="8622792" cy="453720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3"/>
          <p:cNvSpPr txBox="1"/>
          <p:nvPr/>
        </p:nvSpPr>
        <p:spPr>
          <a:xfrm>
            <a:off x="7939632" y="2949155"/>
            <a:ext cx="138371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الحاسوب</a:t>
            </a:r>
            <a:endParaRPr/>
          </a:p>
        </p:txBody>
      </p:sp>
      <p:sp>
        <p:nvSpPr>
          <p:cNvPr id="286" name="Google Shape;286;p23"/>
          <p:cNvSpPr txBox="1"/>
          <p:nvPr/>
        </p:nvSpPr>
        <p:spPr>
          <a:xfrm>
            <a:off x="7954622" y="3860594"/>
            <a:ext cx="13981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الصفحات</a:t>
            </a:r>
            <a:endParaRPr/>
          </a:p>
        </p:txBody>
      </p:sp>
      <p:sp>
        <p:nvSpPr>
          <p:cNvPr id="287" name="Google Shape;287;p23"/>
          <p:cNvSpPr txBox="1"/>
          <p:nvPr/>
        </p:nvSpPr>
        <p:spPr>
          <a:xfrm>
            <a:off x="5428378" y="3887773"/>
            <a:ext cx="11336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المواقع</a:t>
            </a:r>
            <a:endParaRPr/>
          </a:p>
        </p:txBody>
      </p:sp>
      <p:sp>
        <p:nvSpPr>
          <p:cNvPr id="288" name="Google Shape;288;p23"/>
          <p:cNvSpPr txBox="1"/>
          <p:nvPr/>
        </p:nvSpPr>
        <p:spPr>
          <a:xfrm>
            <a:off x="2189969" y="3901912"/>
            <a:ext cx="21355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الكتب الإلكترونية</a:t>
            </a:r>
            <a:endParaRPr/>
          </a:p>
        </p:txBody>
      </p:sp>
      <p:sp>
        <p:nvSpPr>
          <p:cNvPr id="289" name="Google Shape;289;p23"/>
          <p:cNvSpPr txBox="1"/>
          <p:nvPr/>
        </p:nvSpPr>
        <p:spPr>
          <a:xfrm>
            <a:off x="5367464" y="2959696"/>
            <a:ext cx="12554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الإنترنت</a:t>
            </a:r>
            <a:endParaRPr/>
          </a:p>
        </p:txBody>
      </p:sp>
      <p:sp>
        <p:nvSpPr>
          <p:cNvPr id="290" name="Google Shape;290;p23"/>
          <p:cNvSpPr txBox="1"/>
          <p:nvPr/>
        </p:nvSpPr>
        <p:spPr>
          <a:xfrm>
            <a:off x="2651552" y="2988715"/>
            <a:ext cx="13404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المعلومات</a:t>
            </a:r>
            <a:endParaRPr/>
          </a:p>
        </p:txBody>
      </p:sp>
      <p:pic>
        <p:nvPicPr>
          <p:cNvPr id="291" name="Google Shape;29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9736687" y="2018413"/>
            <a:ext cx="44714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4" descr="صورة تحتوي على نص  تم إنشاء الوصف تلقائياً"/>
          <p:cNvPicPr preferRelativeResize="0"/>
          <p:nvPr/>
        </p:nvPicPr>
        <p:blipFill rotWithShape="1">
          <a:blip r:embed="rId3">
            <a:alphaModFix/>
          </a:blip>
          <a:srcRect t="4515"/>
          <a:stretch/>
        </p:blipFill>
        <p:spPr>
          <a:xfrm>
            <a:off x="7765366" y="0"/>
            <a:ext cx="4426634" cy="614758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97" name="Google Shape;29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417" y="275167"/>
            <a:ext cx="7281332" cy="614758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98" name="Google Shape;298;p24" descr="عودة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992836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4" descr="صورة تحتوي على سبورة بيضاء  تم إنشاء الوصف تلقائيا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7471" y="781878"/>
            <a:ext cx="8117058" cy="5294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 descr="صورة تحتوي على طعام, المصباح  تم إنشاء الوصف تلقائيا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223889"/>
            <a:ext cx="2037471" cy="116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 descr="صورة تحتوي على طعام, المصباح  تم إنشاء الوصف تلقائيا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2499410"/>
            <a:ext cx="2037471" cy="116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 descr="صورة تحتوي على طعام, المصباح  تم إنشاء الوصف تلقائيا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" y="3770139"/>
            <a:ext cx="2037471" cy="116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 descr="صورة تحتوي على منضدة  تم إنشاء الوصف تلقائياً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551" y="3546427"/>
            <a:ext cx="1651755" cy="983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663" y="4969304"/>
            <a:ext cx="1605306" cy="92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7">
            <a:alphaModFix/>
          </a:blip>
          <a:srcRect l="10900" t="22656" r="10145" b="22942"/>
          <a:stretch/>
        </p:blipFill>
        <p:spPr>
          <a:xfrm>
            <a:off x="213394" y="2300122"/>
            <a:ext cx="1605306" cy="94797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>
            <a:hlinkClick r:id="rId8" action="ppaction://hlinksldjump"/>
          </p:cNvPr>
          <p:cNvSpPr/>
          <p:nvPr/>
        </p:nvSpPr>
        <p:spPr>
          <a:xfrm>
            <a:off x="7360962" y="1059074"/>
            <a:ext cx="2531166" cy="1497247"/>
          </a:xfrm>
          <a:prstGeom prst="star10">
            <a:avLst>
              <a:gd name="adj" fmla="val 43471"/>
              <a:gd name="hf" fmla="val 105146"/>
            </a:avLst>
          </a:prstGeom>
          <a:solidFill>
            <a:srgbClr val="D8E9F0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نشاطات التهيئة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ص123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س1</a:t>
            </a:r>
            <a:endParaRPr/>
          </a:p>
        </p:txBody>
      </p:sp>
      <p:sp>
        <p:nvSpPr>
          <p:cNvPr id="115" name="Google Shape;115;p14">
            <a:hlinkClick r:id="rId9" action="ppaction://hlinksldjump"/>
          </p:cNvPr>
          <p:cNvSpPr/>
          <p:nvPr/>
        </p:nvSpPr>
        <p:spPr>
          <a:xfrm>
            <a:off x="4700766" y="1002164"/>
            <a:ext cx="2531166" cy="1497246"/>
          </a:xfrm>
          <a:prstGeom prst="ellipse">
            <a:avLst/>
          </a:prstGeom>
          <a:solidFill>
            <a:srgbClr val="FDD4C0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نشاطات التهيئة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ص123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 action="ppaction://hlinksldjump"/>
              </a:rPr>
              <a:t>س2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4">
            <a:hlinkClick r:id="rId10" action="ppaction://hlinksldjump"/>
          </p:cNvPr>
          <p:cNvSpPr/>
          <p:nvPr/>
        </p:nvSpPr>
        <p:spPr>
          <a:xfrm>
            <a:off x="7275713" y="2781537"/>
            <a:ext cx="2701663" cy="141329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DD4C0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نص الاستماع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شبكة المعلومات (الأنترنت)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ص125</a:t>
            </a:r>
            <a:endParaRPr/>
          </a:p>
        </p:txBody>
      </p:sp>
      <p:sp>
        <p:nvSpPr>
          <p:cNvPr id="117" name="Google Shape;117;p14">
            <a:hlinkClick r:id="rId11" action="ppaction://hlinksldjump"/>
          </p:cNvPr>
          <p:cNvSpPr/>
          <p:nvPr/>
        </p:nvSpPr>
        <p:spPr>
          <a:xfrm>
            <a:off x="2277504" y="1014794"/>
            <a:ext cx="2325945" cy="1497246"/>
          </a:xfrm>
          <a:prstGeom prst="octagon">
            <a:avLst>
              <a:gd name="adj" fmla="val 29289"/>
            </a:avLst>
          </a:prstGeom>
          <a:solidFill>
            <a:srgbClr val="CFF4DE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نشاطات التهيئة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ص124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س3</a:t>
            </a:r>
            <a:endParaRPr/>
          </a:p>
        </p:txBody>
      </p:sp>
      <p:sp>
        <p:nvSpPr>
          <p:cNvPr id="118" name="Google Shape;118;p14">
            <a:hlinkClick r:id="rId12" action="ppaction://hlinksldjump"/>
          </p:cNvPr>
          <p:cNvSpPr/>
          <p:nvPr/>
        </p:nvSpPr>
        <p:spPr>
          <a:xfrm>
            <a:off x="4674805" y="2745214"/>
            <a:ext cx="2531166" cy="1542551"/>
          </a:xfrm>
          <a:prstGeom prst="star10">
            <a:avLst>
              <a:gd name="adj" fmla="val 42533"/>
              <a:gd name="hf" fmla="val 105146"/>
            </a:avLst>
          </a:prstGeom>
          <a:solidFill>
            <a:srgbClr val="FFFF00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نص الاستماع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أستمع وأجيب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ص 126س1</a:t>
            </a:r>
            <a:endParaRPr/>
          </a:p>
        </p:txBody>
      </p:sp>
      <p:sp>
        <p:nvSpPr>
          <p:cNvPr id="119" name="Google Shape;119;p14">
            <a:hlinkClick r:id="rId13" action="ppaction://hlinksldjump"/>
          </p:cNvPr>
          <p:cNvSpPr/>
          <p:nvPr/>
        </p:nvSpPr>
        <p:spPr>
          <a:xfrm>
            <a:off x="2228486" y="2769253"/>
            <a:ext cx="2325946" cy="141293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AAB8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أسلوب الاستفهام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ص126 س2</a:t>
            </a:r>
            <a:endParaRPr/>
          </a:p>
        </p:txBody>
      </p:sp>
      <p:sp>
        <p:nvSpPr>
          <p:cNvPr id="120" name="Google Shape;120;p14">
            <a:hlinkClick r:id="rId14" action="ppaction://hlinksldjump"/>
          </p:cNvPr>
          <p:cNvSpPr/>
          <p:nvPr/>
        </p:nvSpPr>
        <p:spPr>
          <a:xfrm>
            <a:off x="6010130" y="4443066"/>
            <a:ext cx="2701663" cy="115620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4C4CB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نص الاستماع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أستمع وأجيب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ص126 س3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4">
            <a:hlinkClick r:id="rId15" action="ppaction://hlinksldjump"/>
          </p:cNvPr>
          <p:cNvSpPr/>
          <p:nvPr/>
        </p:nvSpPr>
        <p:spPr>
          <a:xfrm>
            <a:off x="3203600" y="4424765"/>
            <a:ext cx="2701663" cy="119280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F6F3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نشيد</a:t>
            </a:r>
            <a:r>
              <a:rPr lang="ar-SA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(صديق الحاسوب)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ص127</a:t>
            </a:r>
            <a:endParaRPr/>
          </a:p>
        </p:txBody>
      </p:sp>
      <p:pic>
        <p:nvPicPr>
          <p:cNvPr id="122" name="Google Shape;122;p14" descr="صورة تحتوي على نص  تم إنشاء الوصف تلقائياً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82073" y="1009173"/>
            <a:ext cx="1514712" cy="96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 descr="صورة تحتوي على طعام, المصباح  تم إنشاء الوصف تلقائيا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686" y="5148770"/>
            <a:ext cx="2037471" cy="116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8F8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0" y="468768"/>
            <a:ext cx="12192000" cy="6389231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rgbClr val="DDDDE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8129873" y="-2"/>
            <a:ext cx="4062127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/>
          </p:nvPr>
        </p:nvSpPr>
        <p:spPr>
          <a:xfrm>
            <a:off x="8212866" y="7625"/>
            <a:ext cx="3896138" cy="77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Century Gothic"/>
              <a:buNone/>
            </a:pPr>
            <a:r>
              <a:rPr lang="ar-SA" sz="4800">
                <a:solidFill>
                  <a:srgbClr val="FFFF00"/>
                </a:solidFill>
              </a:rPr>
              <a:t>قوانين </a:t>
            </a:r>
            <a:br>
              <a:rPr lang="ar-SA" sz="4800">
                <a:solidFill>
                  <a:srgbClr val="FFFF00"/>
                </a:solidFill>
              </a:rPr>
            </a:br>
            <a:r>
              <a:rPr lang="ar-SA" sz="4800">
                <a:solidFill>
                  <a:srgbClr val="FFFF00"/>
                </a:solidFill>
              </a:rPr>
              <a:t>الصف الافتراضي</a:t>
            </a:r>
            <a:endParaRPr/>
          </a:p>
        </p:txBody>
      </p:sp>
      <p:pic>
        <p:nvPicPr>
          <p:cNvPr id="132" name="Google Shape;13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9872" y="4586068"/>
            <a:ext cx="4062127" cy="227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60935" y="1535532"/>
            <a:ext cx="1688653" cy="14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 descr="صورة تحتوي على نص  تم إنشاء الوصف تلقائياً"/>
          <p:cNvPicPr preferRelativeResize="0"/>
          <p:nvPr/>
        </p:nvPicPr>
        <p:blipFill rotWithShape="1">
          <a:blip r:embed="rId5">
            <a:alphaModFix/>
          </a:blip>
          <a:srcRect l="6034" t="23385" r="9247" b="26154"/>
          <a:stretch/>
        </p:blipFill>
        <p:spPr>
          <a:xfrm>
            <a:off x="8212336" y="3060800"/>
            <a:ext cx="2733960" cy="14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4655" y="-4"/>
            <a:ext cx="7600017" cy="483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 descr="صورة تحتوي على نص  تم إنشاء الوصف تلقائياً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517" y="4614203"/>
            <a:ext cx="7362019" cy="224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 descr="عودة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5722034"/>
            <a:ext cx="80426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ECED"/>
            </a:gs>
            <a:gs pos="100000">
              <a:srgbClr val="C6C6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16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16"/>
          <p:cNvSpPr/>
          <p:nvPr/>
        </p:nvSpPr>
        <p:spPr>
          <a:xfrm>
            <a:off x="0" y="0"/>
            <a:ext cx="12192000" cy="6160168"/>
          </a:xfrm>
          <a:prstGeom prst="rect">
            <a:avLst/>
          </a:prstGeom>
          <a:gradFill>
            <a:gsLst>
              <a:gs pos="0">
                <a:srgbClr val="ECECED"/>
              </a:gs>
              <a:gs pos="100000">
                <a:srgbClr val="C6C6C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654" y="239152"/>
            <a:ext cx="9853842" cy="5615174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147" name="Google Shape;147;p16" descr="صورة تحتوي على علامة, جالس, كمبيوتر, شاشة عرض  تم إنشاء الوصف تلقائياً"/>
          <p:cNvPicPr preferRelativeResize="0"/>
          <p:nvPr/>
        </p:nvPicPr>
        <p:blipFill rotWithShape="1">
          <a:blip r:embed="rId5">
            <a:alphaModFix/>
          </a:blip>
          <a:srcRect b="48155"/>
          <a:stretch/>
        </p:blipFill>
        <p:spPr>
          <a:xfrm>
            <a:off x="9218951" y="1441746"/>
            <a:ext cx="2171634" cy="213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 descr="صورة تحتوي على كمبيوتر محمول, كمبيوتر, جالس, داخلي  تم إنشاء الوصف تلقائياً"/>
          <p:cNvPicPr preferRelativeResize="0"/>
          <p:nvPr/>
        </p:nvPicPr>
        <p:blipFill rotWithShape="1">
          <a:blip r:embed="rId6">
            <a:alphaModFix/>
          </a:blip>
          <a:srcRect b="50326"/>
          <a:stretch/>
        </p:blipFill>
        <p:spPr>
          <a:xfrm>
            <a:off x="9216598" y="3654266"/>
            <a:ext cx="2171634" cy="2156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 descr="صورة تحتوي على نص  تم إنشاء الوصف تلقائياً"/>
          <p:cNvPicPr preferRelativeResize="0"/>
          <p:nvPr/>
        </p:nvPicPr>
        <p:blipFill rotWithShape="1">
          <a:blip r:embed="rId7">
            <a:alphaModFix/>
          </a:blip>
          <a:srcRect b="49771"/>
          <a:stretch/>
        </p:blipFill>
        <p:spPr>
          <a:xfrm>
            <a:off x="6696303" y="3611632"/>
            <a:ext cx="2330816" cy="217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صورة تحتوي على داخلي, جالس, منضدة, كمبيوتر  تم إنشاء الوصف تلقائياً"/>
          <p:cNvPicPr preferRelativeResize="0"/>
          <p:nvPr/>
        </p:nvPicPr>
        <p:blipFill rotWithShape="1">
          <a:blip r:embed="rId8">
            <a:alphaModFix/>
          </a:blip>
          <a:srcRect b="50215"/>
          <a:stretch/>
        </p:blipFill>
        <p:spPr>
          <a:xfrm>
            <a:off x="6696303" y="1439816"/>
            <a:ext cx="2279321" cy="217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 descr="صورة تحتوي على رسم, علامة  تم إنشاء الوصف تلقائياً"/>
          <p:cNvPicPr preferRelativeResize="0"/>
          <p:nvPr/>
        </p:nvPicPr>
        <p:blipFill rotWithShape="1">
          <a:blip r:embed="rId9">
            <a:alphaModFix/>
          </a:blip>
          <a:srcRect b="50306"/>
          <a:stretch/>
        </p:blipFill>
        <p:spPr>
          <a:xfrm>
            <a:off x="4374045" y="1403070"/>
            <a:ext cx="2279321" cy="220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 descr="صورة تحتوي على داخلي, جالس, منضدة, كمبيوتر  تم إنشاء الوصف تلقائياً"/>
          <p:cNvPicPr preferRelativeResize="0"/>
          <p:nvPr/>
        </p:nvPicPr>
        <p:blipFill rotWithShape="1">
          <a:blip r:embed="rId10">
            <a:alphaModFix/>
          </a:blip>
          <a:srcRect b="50083"/>
          <a:stretch/>
        </p:blipFill>
        <p:spPr>
          <a:xfrm>
            <a:off x="4371469" y="3662194"/>
            <a:ext cx="2279321" cy="213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 rotWithShape="1">
          <a:blip r:embed="rId11">
            <a:alphaModFix/>
          </a:blip>
          <a:srcRect l="-59" t="-1453" r="58" b="50193"/>
          <a:stretch/>
        </p:blipFill>
        <p:spPr>
          <a:xfrm>
            <a:off x="2036169" y="3580888"/>
            <a:ext cx="2279321" cy="217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 descr="صورة تحتوي على جالس, كمبيوتر محمول, كمبيوتر, الهاتف  تم إنشاء الوصف تلقائياً"/>
          <p:cNvPicPr preferRelativeResize="0"/>
          <p:nvPr/>
        </p:nvPicPr>
        <p:blipFill rotWithShape="1">
          <a:blip r:embed="rId12">
            <a:alphaModFix/>
          </a:blip>
          <a:srcRect b="50097"/>
          <a:stretch/>
        </p:blipFill>
        <p:spPr>
          <a:xfrm>
            <a:off x="2002936" y="1437246"/>
            <a:ext cx="2279321" cy="217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52242" y="2726547"/>
            <a:ext cx="756028" cy="73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72661" y="4887724"/>
            <a:ext cx="756028" cy="73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999134" y="4942207"/>
            <a:ext cx="756028" cy="73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016469" y="2698841"/>
            <a:ext cx="756028" cy="73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40917" y="2767522"/>
            <a:ext cx="756028" cy="73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32592" y="2220532"/>
            <a:ext cx="1085547" cy="124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42899" y="4425691"/>
            <a:ext cx="1094735" cy="1251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02729" y="4484917"/>
            <a:ext cx="1042918" cy="119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 descr="عودة">
            <a:hlinkClick r:id="rId15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98829" y="13823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ECED"/>
            </a:gs>
            <a:gs pos="100000">
              <a:srgbClr val="C6C6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17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CECED"/>
              </a:gs>
              <a:gs pos="100000">
                <a:srgbClr val="C6C6C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rgbClr val="FCB74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2304" y="480057"/>
            <a:ext cx="10172683" cy="58978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4" name="Google Shape;174;p17"/>
          <p:cNvSpPr txBox="1"/>
          <p:nvPr/>
        </p:nvSpPr>
        <p:spPr>
          <a:xfrm>
            <a:off x="9293901" y="1494568"/>
            <a:ext cx="2003737" cy="461665"/>
          </a:xfrm>
          <a:prstGeom prst="rect">
            <a:avLst/>
          </a:prstGeom>
          <a:gradFill>
            <a:gsLst>
              <a:gs pos="0">
                <a:srgbClr val="4D9DBF"/>
              </a:gs>
              <a:gs pos="69000">
                <a:srgbClr val="2985AC"/>
              </a:gs>
              <a:gs pos="100000">
                <a:srgbClr val="267EA2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لوحة مفاتيح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7017682" y="1494568"/>
            <a:ext cx="2003738" cy="461665"/>
          </a:xfrm>
          <a:prstGeom prst="rect">
            <a:avLst/>
          </a:prstGeom>
          <a:gradFill>
            <a:gsLst>
              <a:gs pos="0">
                <a:srgbClr val="4D9DBF"/>
              </a:gs>
              <a:gs pos="69000">
                <a:srgbClr val="2985AC"/>
              </a:gs>
              <a:gs pos="100000">
                <a:srgbClr val="267EA2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طابعة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4782526" y="1494567"/>
            <a:ext cx="1996649" cy="461665"/>
          </a:xfrm>
          <a:prstGeom prst="rect">
            <a:avLst/>
          </a:prstGeom>
          <a:gradFill>
            <a:gsLst>
              <a:gs pos="0">
                <a:srgbClr val="4D9DBF"/>
              </a:gs>
              <a:gs pos="69000">
                <a:srgbClr val="2985AC"/>
              </a:gs>
              <a:gs pos="100000">
                <a:srgbClr val="267EA2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أسطوانة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2463920" y="1478218"/>
            <a:ext cx="2003739" cy="461665"/>
          </a:xfrm>
          <a:prstGeom prst="rect">
            <a:avLst/>
          </a:prstGeom>
          <a:gradFill>
            <a:gsLst>
              <a:gs pos="0">
                <a:srgbClr val="4D9DBF"/>
              </a:gs>
              <a:gs pos="69000">
                <a:srgbClr val="2985AC"/>
              </a:gs>
              <a:gs pos="100000">
                <a:srgbClr val="267EA2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فارة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9259926" y="5459323"/>
            <a:ext cx="2037712" cy="461665"/>
          </a:xfrm>
          <a:prstGeom prst="rect">
            <a:avLst/>
          </a:prstGeom>
          <a:gradFill>
            <a:gsLst>
              <a:gs pos="0">
                <a:srgbClr val="4D9DBF"/>
              </a:gs>
              <a:gs pos="69000">
                <a:srgbClr val="2985AC"/>
              </a:gs>
              <a:gs pos="100000">
                <a:srgbClr val="267EA2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فلاشة</a:t>
            </a:r>
            <a:endParaRPr sz="2400" b="1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7"/>
          <p:cNvSpPr txBox="1"/>
          <p:nvPr/>
        </p:nvSpPr>
        <p:spPr>
          <a:xfrm>
            <a:off x="7017682" y="5472576"/>
            <a:ext cx="2047932" cy="461665"/>
          </a:xfrm>
          <a:prstGeom prst="rect">
            <a:avLst/>
          </a:prstGeom>
          <a:gradFill>
            <a:gsLst>
              <a:gs pos="0">
                <a:srgbClr val="4D9DBF"/>
              </a:gs>
              <a:gs pos="69000">
                <a:srgbClr val="2985AC"/>
              </a:gs>
              <a:gs pos="100000">
                <a:srgbClr val="267EA2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مكبر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4757598" y="5485174"/>
            <a:ext cx="2021578" cy="461665"/>
          </a:xfrm>
          <a:prstGeom prst="rect">
            <a:avLst/>
          </a:prstGeom>
          <a:gradFill>
            <a:gsLst>
              <a:gs pos="0">
                <a:srgbClr val="4D9DBF"/>
              </a:gs>
              <a:gs pos="69000">
                <a:srgbClr val="2985AC"/>
              </a:gs>
              <a:gs pos="100000">
                <a:srgbClr val="267EA2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كاميرة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2463920" y="5485401"/>
            <a:ext cx="2034886" cy="461665"/>
          </a:xfrm>
          <a:prstGeom prst="rect">
            <a:avLst/>
          </a:prstGeom>
          <a:gradFill>
            <a:gsLst>
              <a:gs pos="0">
                <a:srgbClr val="4D9DBF"/>
              </a:gs>
              <a:gs pos="69000">
                <a:srgbClr val="2985AC"/>
              </a:gs>
              <a:gs pos="100000">
                <a:srgbClr val="267EA2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سماعة</a:t>
            </a:r>
            <a:endParaRPr/>
          </a:p>
        </p:txBody>
      </p:sp>
      <p:pic>
        <p:nvPicPr>
          <p:cNvPr id="182" name="Google Shape;18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0108" y="3965176"/>
            <a:ext cx="1360446" cy="155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3901" y="2640918"/>
            <a:ext cx="1023571" cy="99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6433" y="2552129"/>
            <a:ext cx="1023571" cy="99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7279" y="2630981"/>
            <a:ext cx="1023571" cy="99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7682" y="2631776"/>
            <a:ext cx="1023571" cy="99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2859" y="4458769"/>
            <a:ext cx="1023571" cy="99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16629" y="4401297"/>
            <a:ext cx="1023571" cy="99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2383" y="4507949"/>
            <a:ext cx="1023571" cy="99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 descr="عودة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458" y="58442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ECED"/>
            </a:gs>
            <a:gs pos="100000">
              <a:srgbClr val="C6C6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18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7" name="Google Shape;197;p18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18"/>
          <p:cNvSpPr/>
          <p:nvPr/>
        </p:nvSpPr>
        <p:spPr>
          <a:xfrm>
            <a:off x="1556085" y="533400"/>
            <a:ext cx="9079832" cy="5077326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  <a:lin ang="5400000" scaled="0"/>
          </a:gradFill>
          <a:ln>
            <a:noFill/>
          </a:ln>
          <a:effectLst>
            <a:outerShdw blurRad="127000" dist="228600" dir="4740000" sx="98000" sy="98000" algn="tl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1784605" y="763203"/>
            <a:ext cx="8622792" cy="4617720"/>
          </a:xfrm>
          <a:prstGeom prst="rect">
            <a:avLst/>
          </a:prstGeom>
          <a:gradFill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>
            <a:solidFill>
              <a:srgbClr val="19191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0" name="Google Shape;20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4603" y="762139"/>
            <a:ext cx="8622792" cy="461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13674" y="1690859"/>
            <a:ext cx="2630657" cy="212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7761" y="1525169"/>
            <a:ext cx="2475911" cy="229421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8"/>
          <p:cNvSpPr txBox="1"/>
          <p:nvPr/>
        </p:nvSpPr>
        <p:spPr>
          <a:xfrm>
            <a:off x="5115339" y="2870046"/>
            <a:ext cx="20698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البريد</a:t>
            </a:r>
            <a:r>
              <a:rPr lang="ar-SA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الالكتروني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4" name="Google Shape;204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4038" y="1525169"/>
            <a:ext cx="2893005" cy="239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 descr="صورة تحتوي على هوائي  تم إنشاء الوصف تلقائياً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5716" y="3887573"/>
            <a:ext cx="2184124" cy="141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44348" y="3931399"/>
            <a:ext cx="2084995" cy="137405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8"/>
          <p:cNvSpPr txBox="1"/>
          <p:nvPr/>
        </p:nvSpPr>
        <p:spPr>
          <a:xfrm>
            <a:off x="3584726" y="4907062"/>
            <a:ext cx="20698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قمر صناعي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8"/>
          <p:cNvSpPr txBox="1"/>
          <p:nvPr/>
        </p:nvSpPr>
        <p:spPr>
          <a:xfrm>
            <a:off x="6278898" y="4937804"/>
            <a:ext cx="20698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صحن لاقط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18" descr="عودة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0225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720" y="0"/>
            <a:ext cx="4145280" cy="609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8159263" cy="609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 descr="عودة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9436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ECED"/>
            </a:gs>
            <a:gs pos="100000">
              <a:srgbClr val="C6C6C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20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20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4" name="Google Shape;224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CECED"/>
              </a:gs>
              <a:gs pos="100000">
                <a:srgbClr val="C6C6C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0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lt1"/>
          </a:solidFill>
          <a:ln w="22225" cap="flat" cmpd="sng">
            <a:solidFill>
              <a:srgbClr val="FA9B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20" descr="صورة تحتوي على نص  تم إنشاء الوصف تلقائياً"/>
          <p:cNvPicPr preferRelativeResize="0"/>
          <p:nvPr/>
        </p:nvPicPr>
        <p:blipFill rotWithShape="1">
          <a:blip r:embed="rId4">
            <a:alphaModFix/>
          </a:blip>
          <a:srcRect r="170" b="-1"/>
          <a:stretch/>
        </p:blipFill>
        <p:spPr>
          <a:xfrm>
            <a:off x="477012" y="480060"/>
            <a:ext cx="11237975" cy="589788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0"/>
          <p:cNvSpPr txBox="1"/>
          <p:nvPr/>
        </p:nvSpPr>
        <p:spPr>
          <a:xfrm>
            <a:off x="3322106" y="2973528"/>
            <a:ext cx="22990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i="0" u="none" strike="noStrike" cap="none">
                <a:solidFill>
                  <a:srgbClr val="055D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خلف شاشة الحاسوب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304657" y="4375574"/>
            <a:ext cx="54328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rgbClr val="055D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تساعده في عمله ، وقراءة الصحف والكتب والمجلات</a:t>
            </a:r>
            <a:endParaRPr/>
          </a:p>
        </p:txBody>
      </p:sp>
      <p:sp>
        <p:nvSpPr>
          <p:cNvPr id="229" name="Google Shape;229;p20"/>
          <p:cNvSpPr txBox="1"/>
          <p:nvPr/>
        </p:nvSpPr>
        <p:spPr>
          <a:xfrm>
            <a:off x="5476408" y="3645988"/>
            <a:ext cx="27462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rgbClr val="055D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ما معنى كلمة ( الأنترنت )</a:t>
            </a:r>
            <a:endParaRPr/>
          </a:p>
        </p:txBody>
      </p:sp>
      <p:sp>
        <p:nvSpPr>
          <p:cNvPr id="230" name="Google Shape;230;p20"/>
          <p:cNvSpPr txBox="1"/>
          <p:nvPr/>
        </p:nvSpPr>
        <p:spPr>
          <a:xfrm>
            <a:off x="1353439" y="5035333"/>
            <a:ext cx="19191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rgbClr val="055D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بالبريد الإلكتروني</a:t>
            </a:r>
            <a:endParaRPr/>
          </a:p>
        </p:txBody>
      </p:sp>
      <p:sp>
        <p:nvSpPr>
          <p:cNvPr id="231" name="Google Shape;231;p20"/>
          <p:cNvSpPr/>
          <p:nvPr/>
        </p:nvSpPr>
        <p:spPr>
          <a:xfrm>
            <a:off x="10987790" y="2958400"/>
            <a:ext cx="419725" cy="51557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10991623" y="3654254"/>
            <a:ext cx="419725" cy="51557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>
            <a:off x="10987787" y="4320666"/>
            <a:ext cx="419725" cy="51557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</p:txBody>
      </p:sp>
      <p:sp>
        <p:nvSpPr>
          <p:cNvPr id="234" name="Google Shape;234;p20"/>
          <p:cNvSpPr/>
          <p:nvPr/>
        </p:nvSpPr>
        <p:spPr>
          <a:xfrm>
            <a:off x="10987788" y="4987078"/>
            <a:ext cx="419725" cy="51557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10987789" y="5686047"/>
            <a:ext cx="419725" cy="515570"/>
          </a:xfrm>
          <a:prstGeom prst="ellipse">
            <a:avLst/>
          </a:prstGeom>
          <a:solidFill>
            <a:schemeClr val="lt1"/>
          </a:solidFill>
          <a:ln w="158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1221125" y="5712999"/>
            <a:ext cx="50449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rgbClr val="055D5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تبادل المعلومات - أرسال البريد – الكتب - الأخبار</a:t>
            </a:r>
            <a:endParaRPr/>
          </a:p>
        </p:txBody>
      </p:sp>
      <p:pic>
        <p:nvPicPr>
          <p:cNvPr id="237" name="Google Shape;237;p20" descr="عودة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81893" y="572455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F8F8F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1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1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rgbClr val="DDDDE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4" name="Google Shape;244;p21"/>
          <p:cNvCxnSpPr/>
          <p:nvPr/>
        </p:nvCxnSpPr>
        <p:spPr>
          <a:xfrm>
            <a:off x="0" y="6121269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5" name="Google Shape;245;p21"/>
          <p:cNvPicPr preferRelativeResize="0"/>
          <p:nvPr/>
        </p:nvPicPr>
        <p:blipFill rotWithShape="1">
          <a:blip r:embed="rId4">
            <a:alphaModFix/>
          </a:blip>
          <a:srcRect l="-115" r="15827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/>
          <p:nvPr/>
        </p:nvSpPr>
        <p:spPr>
          <a:xfrm>
            <a:off x="2" y="0"/>
            <a:ext cx="12191696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8F8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>
            <a:gsLst>
              <a:gs pos="0">
                <a:srgbClr val="DCDCE0">
                  <a:alpha val="0"/>
                </a:srgbClr>
              </a:gs>
              <a:gs pos="100000">
                <a:srgbClr val="DDDDE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48" name="Google Shape;248;p21"/>
          <p:cNvGrpSpPr/>
          <p:nvPr/>
        </p:nvGrpSpPr>
        <p:grpSpPr>
          <a:xfrm>
            <a:off x="632237" y="482171"/>
            <a:ext cx="7560115" cy="5149101"/>
            <a:chOff x="632237" y="482171"/>
            <a:chExt cx="7560115" cy="5149101"/>
          </a:xfrm>
        </p:grpSpPr>
        <p:sp>
          <p:nvSpPr>
            <p:cNvPr id="249" name="Google Shape;249;p21"/>
            <p:cNvSpPr/>
            <p:nvPr/>
          </p:nvSpPr>
          <p:spPr>
            <a:xfrm>
              <a:off x="632237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262626"/>
                </a:gs>
                <a:gs pos="100000">
                  <a:srgbClr val="0C0C0C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945296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251" name="Google Shape;251;p21"/>
          <p:cNvPicPr preferRelativeResize="0"/>
          <p:nvPr/>
        </p:nvPicPr>
        <p:blipFill rotWithShape="1">
          <a:blip r:embed="rId5">
            <a:alphaModFix/>
          </a:blip>
          <a:srcRect l="-116" t="474" r="75094" b="36564"/>
          <a:stretch/>
        </p:blipFill>
        <p:spPr>
          <a:xfrm>
            <a:off x="8669363" y="643464"/>
            <a:ext cx="2852928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/>
          <p:nvPr/>
        </p:nvSpPr>
        <p:spPr>
          <a:xfrm>
            <a:off x="1108720" y="977099"/>
            <a:ext cx="6599716" cy="4136205"/>
          </a:xfrm>
          <a:prstGeom prst="rect">
            <a:avLst/>
          </a:prstGeom>
          <a:solidFill>
            <a:srgbClr val="FFFFF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3" name="Google Shape;25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3581" y="827174"/>
            <a:ext cx="6928278" cy="446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3">
            <a:alphaModFix/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21"/>
          <p:cNvCxnSpPr/>
          <p:nvPr/>
        </p:nvCxnSpPr>
        <p:spPr>
          <a:xfrm>
            <a:off x="0" y="6121269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6" name="Google Shape;256;p21"/>
          <p:cNvSpPr txBox="1">
            <a:spLocks noGrp="1"/>
          </p:cNvSpPr>
          <p:nvPr>
            <p:ph type="title"/>
          </p:nvPr>
        </p:nvSpPr>
        <p:spPr>
          <a:xfrm>
            <a:off x="8355776" y="3429000"/>
            <a:ext cx="2387258" cy="1684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Arial"/>
              <a:buNone/>
            </a:pPr>
            <a:r>
              <a:rPr lang="ar-SA" sz="5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أسلوب</a:t>
            </a:r>
            <a:br>
              <a:rPr lang="ar-SA" sz="5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sz="5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الاستفهام</a:t>
            </a:r>
            <a:endParaRPr sz="5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21" descr="عودة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1060" y="6026428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معرض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D96DD18FA41AB42AB89F723B061862E" ma:contentTypeVersion="6" ma:contentTypeDescription="إنشاء مستند جديد." ma:contentTypeScope="" ma:versionID="89dd2a76d4d47537e22dc6c618b82477">
  <xsd:schema xmlns:xsd="http://www.w3.org/2001/XMLSchema" xmlns:xs="http://www.w3.org/2001/XMLSchema" xmlns:p="http://schemas.microsoft.com/office/2006/metadata/properties" xmlns:ns2="3f1f54c3-611e-41f1-8025-f1da17f09d3f" xmlns:ns3="25115772-a155-4218-a5ec-9392646fb163" targetNamespace="http://schemas.microsoft.com/office/2006/metadata/properties" ma:root="true" ma:fieldsID="0b00616970eba27aeadeea5ec91616a0" ns2:_="" ns3:_="">
    <xsd:import namespace="3f1f54c3-611e-41f1-8025-f1da17f09d3f"/>
    <xsd:import namespace="25115772-a155-4218-a5ec-9392646fb1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1f54c3-611e-41f1-8025-f1da17f09d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15772-a155-4218-a5ec-9392646fb16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FC2D16-08EB-4D84-80F6-6BBA0A9FFBD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f1f54c3-611e-41f1-8025-f1da17f09d3f"/>
    <ds:schemaRef ds:uri="25115772-a155-4218-a5ec-9392646fb163"/>
  </ds:schemaRefs>
</ds:datastoreItem>
</file>

<file path=customXml/itemProps2.xml><?xml version="1.0" encoding="utf-8"?>
<ds:datastoreItem xmlns:ds="http://schemas.openxmlformats.org/officeDocument/2006/customXml" ds:itemID="{2FDA89CF-D3AC-44F0-9F46-9BB48A9BB7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8473B8-0434-4562-8A62-90AAFFD9747B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12</Slides>
  <Notes>12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معرض</vt:lpstr>
      <vt:lpstr>الوحدة 4 وسائل الاتِّــصالات مدخل الوحدة</vt:lpstr>
      <vt:lpstr>عرض تقديمي في PowerPoint</vt:lpstr>
      <vt:lpstr>قوانين  الصف الافتراضي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أسلوب  الاستفهام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4 وسائل الاتِّــصالات مدخل الوحدة</dc:title>
  <cp:lastModifiedBy>حصة الزهراني</cp:lastModifiedBy>
  <cp:revision>2</cp:revision>
  <dcterms:modified xsi:type="dcterms:W3CDTF">2021-12-27T22:32:19Z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0x0101006D96DD18FA41AB42AB89F723B061862E</vt:lpwstr>
  </property>
</Properties>
</file>