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82" r:id="rId4"/>
    <p:sldId id="279" r:id="rId5"/>
    <p:sldId id="280" r:id="rId6"/>
    <p:sldId id="281" r:id="rId7"/>
    <p:sldId id="288" r:id="rId8"/>
    <p:sldId id="287" r:id="rId9"/>
    <p:sldId id="286" r:id="rId10"/>
    <p:sldId id="285" r:id="rId11"/>
    <p:sldId id="289" r:id="rId12"/>
    <p:sldId id="290" r:id="rId13"/>
    <p:sldId id="292" r:id="rId14"/>
    <p:sldId id="293" r:id="rId15"/>
    <p:sldId id="284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0D620F-8E3D-78D7-B7A8-40034C0BF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E716B8-5099-6F68-6941-B153638ED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28993F-C3B4-5CB5-3947-70118472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04C663-7E8F-CDC0-E543-0D96A310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285FE7-A251-7A49-F27A-86E7B833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685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6DC14E-4D2D-AE7C-32B0-2B6B9C3A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5017E44-9CF2-7E40-97D0-189752918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DBD3B7-9415-F342-A433-510097EF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7C91E7-2F5D-3CE7-BBF9-896BF2DE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B58154-1B8E-8BDE-2ECD-333853CF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13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8E4AA41-3887-4A4D-5474-0848E2426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82AE3D-A2D2-20B6-A92F-466F54976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CD9ED0-9ECA-4DDC-9B59-F1A2CABF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638874-C692-BA0B-6425-3898C24C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11CE3E-4C73-D7B2-07C7-D8093275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8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5A1B9D32-BB2A-40BA-9803-616277E121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75088" cy="6858000"/>
          </a:xfrm>
          <a:prstGeom prst="rect">
            <a:avLst/>
          </a:prstGeom>
        </p:spPr>
        <p:txBody>
          <a:bodyPr/>
          <a:lstStyle/>
          <a:p>
            <a:endParaRPr lang="ar-SY"/>
          </a:p>
        </p:txBody>
      </p:sp>
      <p:pic>
        <p:nvPicPr>
          <p:cNvPr id="9" name="صورة 8">
            <a:hlinkClick r:id="rId2" action="ppaction://hlinksldjump"/>
            <a:extLst>
              <a:ext uri="{FF2B5EF4-FFF2-40B4-BE49-F238E27FC236}">
                <a16:creationId xmlns:a16="http://schemas.microsoft.com/office/drawing/2014/main" id="{2FBADAF7-AFD3-4703-A00E-125E8DAB1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" y="6259439"/>
            <a:ext cx="598561" cy="5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DC0454-EE1C-F9AB-95C0-EA74A1B7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0B62D7-0604-D79B-61DE-BF56C3540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77054C-F970-F08B-B742-A10E69A6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C91F1B-7D8F-F7F6-7939-52B422EC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CBA787-13E1-80CA-6A82-1539B61F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529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EF37A1-685A-DF25-4548-1351827B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93E33E-BB47-843C-7349-F109AD53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7C9DE6-3B7A-CC5B-38BE-2648F106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D820E4-EA15-5FFD-2135-5AC1E192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02835B-2AA6-078C-0F83-0897F4E5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26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227C1F-FF24-7D3A-B9C3-0BFEA243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C7FA00-25EC-0226-5764-FA9675EAC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A28357-65B0-0156-E1AE-F0BA912DF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C796A55-FC36-CD12-40D1-6A0B3139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065DD2-8F10-220C-B122-D2E5251D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E061F0-2AC8-2C39-8566-23C40E0F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99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D5710F-0F40-7EF2-8665-B66B63F9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DDDE81-AB7E-E6A9-F8FD-B475D59CC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95EBD7-4627-7275-269E-7CD26336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6E4F6D7-F175-E5DB-A88E-D783D6375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F954F65-3A21-84F8-9035-D047FE20E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DCB50FA-8F22-F367-ED90-D74C61A6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4C5F8EB-EDC2-5BC6-232C-270790DC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900E55B-325D-BBC0-7627-CA14A972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67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89DEC5-6B49-836D-E6D4-84AEFF13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491F708-E611-0E14-9D8E-C2E355A2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762B3E-EA0B-2902-7C1F-6D410EE6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43612C-862B-8EC9-1C56-AD53A724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930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EB9FAC8-DCE9-6FE5-306B-E9A3FA64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76AC10C-C696-E7BA-E45E-E21C1F23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0286EC-5A0C-E8B4-DD1E-8FBFE674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64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12F4F9-F43E-2643-C705-DB321C6B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B34B9A-122D-F9A0-06F4-BD6C6D45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34B227A-A6D0-E215-D61B-EAF42BA23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52D94C-C3DE-C550-DD3F-9FBC1631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141062-75F4-AFBB-6B18-CAE7327A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84C8F2-E871-955E-6B2E-9767D4AE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15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4E022B-10E9-6F1C-DF35-DA5FECAF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51AC5F-FD02-2E2D-55F0-F6C65533F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91C0A25-3768-8412-DE9A-1933844CD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30F289-9FF9-FAAA-06A7-F9F8C4EE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B812FA-440B-1189-2704-3BA442A7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3CCDE5-B025-7E62-2424-0D757A03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229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8A1B21-83A3-DF78-0DFA-073D3FC9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137F22-09DE-FC50-EBAE-0274B3D1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14A9AD-79CB-2CFF-477A-E54B7CA0C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7C32-2B92-4215-A389-4571A8D00FDF}" type="datetimeFigureOut">
              <a:rPr lang="ar-SA" smtClean="0"/>
              <a:t>21/03/47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CFD23C-BF6E-5189-334A-6E9D36304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68E9EB-C93C-1702-5329-D339AF535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8138-5A63-4E06-900E-08F59EE2F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6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ه متجهة للألوان المتطايرة">
            <a:extLst>
              <a:ext uri="{FF2B5EF4-FFF2-40B4-BE49-F238E27FC236}">
                <a16:creationId xmlns:a16="http://schemas.microsoft.com/office/drawing/2014/main" id="{2FC6A825-2E02-5FB8-12CA-ADF49D39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88678"/>
            <a:ext cx="12191980" cy="5190968"/>
          </a:xfrm>
          <a:prstGeom prst="rect">
            <a:avLst/>
          </a:prstGeom>
        </p:spPr>
      </p:pic>
      <p:sp>
        <p:nvSpPr>
          <p:cNvPr id="5" name="مربع نص 11">
            <a:extLst>
              <a:ext uri="{FF2B5EF4-FFF2-40B4-BE49-F238E27FC236}">
                <a16:creationId xmlns:a16="http://schemas.microsoft.com/office/drawing/2014/main" id="{1427718A-A33D-4B9A-93F2-F1EDE0D698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542" y="5415088"/>
            <a:ext cx="6471013" cy="1311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السلام عليكم ورحمة الله وبركاته </a:t>
            </a:r>
            <a:b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أهلاً وسهلاً بكم طالباتي العزيزات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4486E7-F8B9-7763-8DBD-890218E68897}"/>
              </a:ext>
            </a:extLst>
          </p:cNvPr>
          <p:cNvSpPr txBox="1"/>
          <p:nvPr/>
        </p:nvSpPr>
        <p:spPr>
          <a:xfrm>
            <a:off x="7437121" y="5685931"/>
            <a:ext cx="46423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الأستاذة : خلود العتيبي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1BF772-E25F-56E9-26ED-7C7AB18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31" y="-88678"/>
            <a:ext cx="2446568" cy="1631045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7E6DA4F-F548-B93A-D705-1F2C04E1CD0B}"/>
              </a:ext>
            </a:extLst>
          </p:cNvPr>
          <p:cNvCxnSpPr/>
          <p:nvPr/>
        </p:nvCxnSpPr>
        <p:spPr>
          <a:xfrm>
            <a:off x="6935372" y="5415088"/>
            <a:ext cx="0" cy="131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5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4C595B-FF56-7E42-B01B-E792628A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7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7200" dirty="0"/>
              <a:t>طالبتي خلال قراءة الصورة ما الأشياء التِي يجوز التنظف بِها هِي : </a:t>
            </a:r>
          </a:p>
        </p:txBody>
      </p:sp>
      <p:pic>
        <p:nvPicPr>
          <p:cNvPr id="4098" name="Picture 2" descr="شطاف حمام">
            <a:extLst>
              <a:ext uri="{FF2B5EF4-FFF2-40B4-BE49-F238E27FC236}">
                <a16:creationId xmlns:a16="http://schemas.microsoft.com/office/drawing/2014/main" id="{05EE0A39-9F74-0AA9-9AA6-D5E6EC3F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95" y="2946574"/>
            <a:ext cx="1449778" cy="29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رول للحمام​ | 280 شيت للحبة | 48 حبة">
            <a:extLst>
              <a:ext uri="{FF2B5EF4-FFF2-40B4-BE49-F238E27FC236}">
                <a16:creationId xmlns:a16="http://schemas.microsoft.com/office/drawing/2014/main" id="{E41A942F-90CF-8B37-4BDC-60F25AAC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3" y="2404003"/>
            <a:ext cx="3919318" cy="39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رول ورق ابيض 90سم/ 7كيلو">
            <a:extLst>
              <a:ext uri="{FF2B5EF4-FFF2-40B4-BE49-F238E27FC236}">
                <a16:creationId xmlns:a16="http://schemas.microsoft.com/office/drawing/2014/main" id="{7BBCD7B3-428A-13A5-C027-AF5209F3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78" y="2946574"/>
            <a:ext cx="3162972" cy="31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97CFE67-BEA6-12A1-18CA-5710F973A32E}"/>
              </a:ext>
            </a:extLst>
          </p:cNvPr>
          <p:cNvSpPr txBox="1"/>
          <p:nvPr/>
        </p:nvSpPr>
        <p:spPr>
          <a:xfrm>
            <a:off x="8552728" y="5966731"/>
            <a:ext cx="30620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ورق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CC722B-7ECF-ABE4-4B97-08E70C664DA8}"/>
              </a:ext>
            </a:extLst>
          </p:cNvPr>
          <p:cNvSpPr txBox="1"/>
          <p:nvPr/>
        </p:nvSpPr>
        <p:spPr>
          <a:xfrm>
            <a:off x="4325376" y="5907824"/>
            <a:ext cx="30620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مناديل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6373E3D-489C-D24F-591A-F4BA6E83F4B7}"/>
              </a:ext>
            </a:extLst>
          </p:cNvPr>
          <p:cNvSpPr txBox="1"/>
          <p:nvPr/>
        </p:nvSpPr>
        <p:spPr>
          <a:xfrm>
            <a:off x="391550" y="5907823"/>
            <a:ext cx="30620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الشطاف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160C13A-7EE8-3914-D90B-CAF9DFAEDD5F}"/>
              </a:ext>
            </a:extLst>
          </p:cNvPr>
          <p:cNvSpPr txBox="1"/>
          <p:nvPr/>
        </p:nvSpPr>
        <p:spPr>
          <a:xfrm>
            <a:off x="8659795" y="2258392"/>
            <a:ext cx="3062068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</a:rPr>
              <a:t>كل:    مُنظف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B94785-E965-5142-1606-B66A508683A0}"/>
              </a:ext>
            </a:extLst>
          </p:cNvPr>
          <p:cNvSpPr txBox="1"/>
          <p:nvPr/>
        </p:nvSpPr>
        <p:spPr>
          <a:xfrm>
            <a:off x="4564966" y="2258391"/>
            <a:ext cx="3062068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</a:rPr>
              <a:t>طَاهِر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9028B8C-5A6C-E03A-C843-A87CC4D2294D}"/>
              </a:ext>
            </a:extLst>
          </p:cNvPr>
          <p:cNvSpPr txBox="1"/>
          <p:nvPr/>
        </p:nvSpPr>
        <p:spPr>
          <a:xfrm>
            <a:off x="495499" y="2115577"/>
            <a:ext cx="3062068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</a:rPr>
              <a:t>مُباح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D343D671-813F-01C2-FCF0-8AD7826D66AD}"/>
              </a:ext>
            </a:extLst>
          </p:cNvPr>
          <p:cNvCxnSpPr/>
          <p:nvPr/>
        </p:nvCxnSpPr>
        <p:spPr>
          <a:xfrm>
            <a:off x="3134419" y="2115577"/>
            <a:ext cx="5923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1EB8A2-F9AC-F112-4BDE-5C32AB05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154111"/>
            <a:ext cx="11605846" cy="1210456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الأشياءُ التِي لاَ يجُـوز التنظفُ بِها هِي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479239-A29D-DBF8-EFA0-2D6ACA71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796" y="2737485"/>
            <a:ext cx="7260102" cy="2397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>
                <a:solidFill>
                  <a:srgbClr val="C00000"/>
                </a:solidFill>
              </a:rPr>
              <a:t>الورق الذي فيه ذكر الله عز وجل . </a:t>
            </a:r>
          </a:p>
        </p:txBody>
      </p:sp>
      <p:pic>
        <p:nvPicPr>
          <p:cNvPr id="5122" name="Picture 2" descr="ذكر الله عز وجل">
            <a:extLst>
              <a:ext uri="{FF2B5EF4-FFF2-40B4-BE49-F238E27FC236}">
                <a16:creationId xmlns:a16="http://schemas.microsoft.com/office/drawing/2014/main" id="{6F3EDC02-AAB9-9595-DE63-6E75885D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" y="1337064"/>
            <a:ext cx="4026361" cy="53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A6637B27-DBB2-D9F2-2349-8EF91A678FD2}"/>
              </a:ext>
            </a:extLst>
          </p:cNvPr>
          <p:cNvCxnSpPr/>
          <p:nvPr/>
        </p:nvCxnSpPr>
        <p:spPr>
          <a:xfrm>
            <a:off x="3415772" y="1153598"/>
            <a:ext cx="5923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7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E560D7-B4AC-7CE0-1667-B662D921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يَجوز التنظف بغير الماءِ بشرطيــنِ هُما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CCC80D-75D1-33BE-05D1-C1C65E4C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013809" cy="3140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chemeClr val="accent1"/>
                </a:solidFill>
              </a:rPr>
              <a:t>1- أن يمسح المخرج ثلاث مسحاتٍ مُنقيات فأكثر .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chemeClr val="accent1"/>
                </a:solidFill>
              </a:rPr>
              <a:t>2- ألا ينتشر البولُ أو الغائطُ عن مخرجه , فلو وقع البول أو الغائط على الجسم فلا بد من غسله بالماء . 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AD7A4D06-5B53-9D1E-AB9C-C65D48113E37}"/>
              </a:ext>
            </a:extLst>
          </p:cNvPr>
          <p:cNvCxnSpPr/>
          <p:nvPr/>
        </p:nvCxnSpPr>
        <p:spPr>
          <a:xfrm>
            <a:off x="3134419" y="1343818"/>
            <a:ext cx="5923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0201376-78CC-0133-3EB2-90D83EBA763B}"/>
              </a:ext>
            </a:extLst>
          </p:cNvPr>
          <p:cNvSpPr txBox="1"/>
          <p:nvPr/>
        </p:nvSpPr>
        <p:spPr>
          <a:xfrm>
            <a:off x="989426" y="5345723"/>
            <a:ext cx="10213145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>
                <a:ln/>
                <a:solidFill>
                  <a:srgbClr val="C00000"/>
                </a:solidFill>
              </a:rPr>
              <a:t>عندما أُصلي أُزيلُ النجاسة عن بدني </a:t>
            </a:r>
          </a:p>
        </p:txBody>
      </p:sp>
    </p:spTree>
    <p:extLst>
      <p:ext uri="{BB962C8B-B14F-4D97-AF65-F5344CB8AC3E}">
        <p14:creationId xmlns:p14="http://schemas.microsoft.com/office/powerpoint/2010/main" val="214996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81" y="1383825"/>
            <a:ext cx="12041944" cy="787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/>
              <a:t> أربط كل كلمة في العمود ( أ ) بما يناسبها في العمود ( ب) :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734053" y="0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254585" y="1032709"/>
            <a:ext cx="6275336" cy="138666"/>
          </a:xfrm>
          <a:prstGeom prst="rect">
            <a:avLst/>
          </a:prstGeom>
        </p:spPr>
      </p:pic>
      <p:pic>
        <p:nvPicPr>
          <p:cNvPr id="8194" name="Picture 2" descr="Experience Icon for Personal Growth Stock Image - Illustration of  brainstorming, experience: 357520445">
            <a:extLst>
              <a:ext uri="{FF2B5EF4-FFF2-40B4-BE49-F238E27FC236}">
                <a16:creationId xmlns:a16="http://schemas.microsoft.com/office/drawing/2014/main" id="{9B235209-2DF0-D731-C670-19AC50C9B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3129" r="15608" b="12718"/>
          <a:stretch/>
        </p:blipFill>
        <p:spPr bwMode="auto">
          <a:xfrm>
            <a:off x="75028" y="0"/>
            <a:ext cx="1273382" cy="13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5861B8EF-199B-E09C-A3E4-55C1F169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18714"/>
              </p:ext>
            </p:extLst>
          </p:nvPr>
        </p:nvGraphicFramePr>
        <p:xfrm>
          <a:off x="9529921" y="2419248"/>
          <a:ext cx="2450905" cy="4189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50905">
                  <a:extLst>
                    <a:ext uri="{9D8B030D-6E8A-4147-A177-3AD203B41FA5}">
                      <a16:colId xmlns:a16="http://schemas.microsoft.com/office/drawing/2014/main" val="707145533"/>
                    </a:ext>
                  </a:extLst>
                </a:gridCol>
              </a:tblGrid>
              <a:tr h="104749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( أ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706933"/>
                  </a:ext>
                </a:extLst>
              </a:tr>
              <a:tr h="104749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الاستجمار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55755"/>
                  </a:ext>
                </a:extLst>
              </a:tr>
              <a:tr h="104749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الوضوء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14364"/>
                  </a:ext>
                </a:extLst>
              </a:tr>
              <a:tr h="104749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الاستنجاءُ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28259"/>
                  </a:ext>
                </a:extLst>
              </a:tr>
            </a:tbl>
          </a:graphicData>
        </a:graphic>
      </p:graphicFrame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E4031846-DB6B-A7EF-0609-267FDE2DA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08289"/>
              </p:ext>
            </p:extLst>
          </p:nvPr>
        </p:nvGraphicFramePr>
        <p:xfrm>
          <a:off x="211174" y="2305903"/>
          <a:ext cx="8539089" cy="42092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39089">
                  <a:extLst>
                    <a:ext uri="{9D8B030D-6E8A-4147-A177-3AD203B41FA5}">
                      <a16:colId xmlns:a16="http://schemas.microsoft.com/office/drawing/2014/main" val="2058907769"/>
                    </a:ext>
                  </a:extLst>
                </a:gridCol>
              </a:tblGrid>
              <a:tr h="104749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( ب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622558"/>
                  </a:ext>
                </a:extLst>
              </a:tr>
              <a:tr h="104749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غسل مخرج البول و الغائط بالماء حتى تزول النجاسة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94132"/>
                  </a:ext>
                </a:extLst>
              </a:tr>
              <a:tr h="104749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مسح مخرج البول و الغائط بالأوراق أو المناديل حتى تزول النجاسة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03819"/>
                  </a:ext>
                </a:extLst>
              </a:tr>
              <a:tr h="104749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غسل أعضاء الضوء بالماء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64664"/>
                  </a:ext>
                </a:extLst>
              </a:tr>
            </a:tbl>
          </a:graphicData>
        </a:graphic>
      </p:graphicFrame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29AA8EB2-7F1A-FDC9-4485-14971EBFAFA7}"/>
              </a:ext>
            </a:extLst>
          </p:cNvPr>
          <p:cNvCxnSpPr/>
          <p:nvPr/>
        </p:nvCxnSpPr>
        <p:spPr>
          <a:xfrm flipH="1">
            <a:off x="8750263" y="5134708"/>
            <a:ext cx="707684" cy="85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442DA31C-A548-F8BD-B6C5-DCB58CB26208}"/>
              </a:ext>
            </a:extLst>
          </p:cNvPr>
          <p:cNvCxnSpPr>
            <a:cxnSpLocks/>
          </p:cNvCxnSpPr>
          <p:nvPr/>
        </p:nvCxnSpPr>
        <p:spPr>
          <a:xfrm flipH="1" flipV="1">
            <a:off x="8822237" y="3995801"/>
            <a:ext cx="860084" cy="182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6172523F-2976-9350-0F9B-BC0208D86042}"/>
              </a:ext>
            </a:extLst>
          </p:cNvPr>
          <p:cNvCxnSpPr/>
          <p:nvPr/>
        </p:nvCxnSpPr>
        <p:spPr>
          <a:xfrm flipH="1">
            <a:off x="8786250" y="4026465"/>
            <a:ext cx="707684" cy="85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9C1E21-4436-035B-3FBA-7D2ABDF0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6989"/>
            <a:ext cx="12041944" cy="1210457"/>
          </a:xfrm>
        </p:spPr>
        <p:txBody>
          <a:bodyPr>
            <a:noAutofit/>
          </a:bodyPr>
          <a:lstStyle/>
          <a:p>
            <a:pPr algn="ctr"/>
            <a:r>
              <a:rPr lang="ar-SA" sz="4800" dirty="0"/>
              <a:t>أُصنفُ المواقف الآتية إلى ما يجب فيه الاستنجاء و ما يكفي فيه الاستجمارُ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9B38CA-927E-6576-DCB3-56EF8700B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" t="4245" r="4185" b="3641"/>
          <a:stretch/>
        </p:blipFill>
        <p:spPr>
          <a:xfrm>
            <a:off x="196948" y="1659988"/>
            <a:ext cx="11844995" cy="4986561"/>
          </a:xfrm>
          <a:prstGeom prst="rect">
            <a:avLst/>
          </a:prstGeom>
        </p:spPr>
      </p:pic>
      <p:pic>
        <p:nvPicPr>
          <p:cNvPr id="6" name="رسم 5" descr="شارة علامة 1 خطوط عريضة">
            <a:extLst>
              <a:ext uri="{FF2B5EF4-FFF2-40B4-BE49-F238E27FC236}">
                <a16:creationId xmlns:a16="http://schemas.microsoft.com/office/drawing/2014/main" id="{94F82D55-D536-1E8F-4FA2-03E7B532E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55" y="3429000"/>
            <a:ext cx="813582" cy="813582"/>
          </a:xfrm>
          <a:prstGeom prst="rect">
            <a:avLst/>
          </a:prstGeom>
        </p:spPr>
      </p:pic>
      <p:pic>
        <p:nvPicPr>
          <p:cNvPr id="7" name="رسم 6" descr="شارة علامة 1 خطوط عريضة">
            <a:extLst>
              <a:ext uri="{FF2B5EF4-FFF2-40B4-BE49-F238E27FC236}">
                <a16:creationId xmlns:a16="http://schemas.microsoft.com/office/drawing/2014/main" id="{CACE1294-046A-A8B8-5DA5-607A0448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1366" y="4384430"/>
            <a:ext cx="813582" cy="813582"/>
          </a:xfrm>
          <a:prstGeom prst="rect">
            <a:avLst/>
          </a:prstGeom>
        </p:spPr>
      </p:pic>
      <p:pic>
        <p:nvPicPr>
          <p:cNvPr id="8" name="رسم 7" descr="شارة علامة 1 خطوط عريضة">
            <a:extLst>
              <a:ext uri="{FF2B5EF4-FFF2-40B4-BE49-F238E27FC236}">
                <a16:creationId xmlns:a16="http://schemas.microsoft.com/office/drawing/2014/main" id="{19C19193-89E5-4A9E-70DE-17E41CBC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1366" y="5509628"/>
            <a:ext cx="813582" cy="8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567D836-5DE3-658F-2657-91AB08BD48C4}"/>
              </a:ext>
            </a:extLst>
          </p:cNvPr>
          <p:cNvSpPr txBox="1"/>
          <p:nvPr/>
        </p:nvSpPr>
        <p:spPr>
          <a:xfrm>
            <a:off x="3954003" y="244256"/>
            <a:ext cx="42839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الواجــب</a:t>
            </a:r>
            <a:endParaRPr lang="ar-SY" sz="8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FEDA69-9F0E-D19D-B500-707A6193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605" y="2520842"/>
            <a:ext cx="7799565" cy="40929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4D8749-40BF-AC89-CF51-184C12C5C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0"/>
            <a:ext cx="3272638" cy="32726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945D48-1C49-DCA2-4190-018B1CC954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4" y="3055896"/>
            <a:ext cx="2190446" cy="2190446"/>
          </a:xfrm>
          <a:prstGeom prst="rect">
            <a:avLst/>
          </a:prstGeom>
        </p:spPr>
      </p:pic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4509E9A-20A0-C718-84FA-DE0A5AC07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279"/>
          <a:stretch>
            <a:fillRect/>
          </a:stretch>
        </p:blipFill>
        <p:spPr>
          <a:xfrm>
            <a:off x="3954003" y="1468683"/>
            <a:ext cx="4076992" cy="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لوحة القوانين الصفية - بنات اولاد">
            <a:extLst>
              <a:ext uri="{FF2B5EF4-FFF2-40B4-BE49-F238E27FC236}">
                <a16:creationId xmlns:a16="http://schemas.microsoft.com/office/drawing/2014/main" id="{4E8FB1EA-A927-F099-20E9-41703EB18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28242" r="3823" b="23676"/>
          <a:stretch/>
        </p:blipFill>
        <p:spPr bwMode="auto">
          <a:xfrm>
            <a:off x="0" y="1"/>
            <a:ext cx="63445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977F7FF-9A67-A9D3-4BB5-CD3B7E44585F}"/>
              </a:ext>
            </a:extLst>
          </p:cNvPr>
          <p:cNvSpPr txBox="1"/>
          <p:nvPr/>
        </p:nvSpPr>
        <p:spPr>
          <a:xfrm>
            <a:off x="7207656" y="4731991"/>
            <a:ext cx="498434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القوانيـــن الصفيــة </a:t>
            </a:r>
            <a:endParaRPr lang="ar-SY" sz="6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8D879ADD-878A-1E94-141C-E9DAF221AD94}"/>
              </a:ext>
            </a:extLst>
          </p:cNvPr>
          <p:cNvCxnSpPr>
            <a:cxnSpLocks/>
          </p:cNvCxnSpPr>
          <p:nvPr/>
        </p:nvCxnSpPr>
        <p:spPr>
          <a:xfrm rot="10800000">
            <a:off x="6344528" y="5253101"/>
            <a:ext cx="90667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AAFC7B8-F1E5-713D-F33C-7AFE8912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4389120" y="0"/>
            <a:ext cx="7802880" cy="15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25C07135-2AE2-211D-4957-6DEEC1B9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56270"/>
            <a:ext cx="12191980" cy="6914270"/>
          </a:xfrm>
          <a:prstGeom prst="rect">
            <a:avLst/>
          </a:prstGeom>
        </p:spPr>
      </p:pic>
      <p:pic>
        <p:nvPicPr>
          <p:cNvPr id="2" name="Picture 2" descr="استراتيجية شريط الذكريات التعليمية">
            <a:extLst>
              <a:ext uri="{FF2B5EF4-FFF2-40B4-BE49-F238E27FC236}">
                <a16:creationId xmlns:a16="http://schemas.microsoft.com/office/drawing/2014/main" id="{622ADA4D-B79D-FAC1-D52B-27129C6D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58261"/>
            <a:ext cx="11521440" cy="64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EAEB3EF-638F-15DA-DFF3-8A8DEB464A1D}"/>
              </a:ext>
            </a:extLst>
          </p:cNvPr>
          <p:cNvSpPr txBox="1"/>
          <p:nvPr/>
        </p:nvSpPr>
        <p:spPr>
          <a:xfrm>
            <a:off x="3237774" y="1111348"/>
            <a:ext cx="543012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/>
              <a:t>طالبتي </a:t>
            </a:r>
            <a:r>
              <a:rPr lang="ar-SA" sz="8000" dirty="0" err="1"/>
              <a:t>أسترجعي</a:t>
            </a:r>
            <a:r>
              <a:rPr lang="ar-SA" sz="8000" dirty="0"/>
              <a:t> شريط ذكرياتك لدرسنا السابق. </a:t>
            </a:r>
            <a:r>
              <a:rPr lang="ar-S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214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EE72372-127D-1EFB-3186-F45C7F097556}"/>
              </a:ext>
            </a:extLst>
          </p:cNvPr>
          <p:cNvSpPr txBox="1"/>
          <p:nvPr/>
        </p:nvSpPr>
        <p:spPr>
          <a:xfrm>
            <a:off x="2677541" y="80724"/>
            <a:ext cx="618040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موضوع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الــــدرس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49D5261-E5FB-D88E-8D54-044ADD1AD500}"/>
              </a:ext>
            </a:extLst>
          </p:cNvPr>
          <p:cNvSpPr txBox="1">
            <a:spLocks/>
          </p:cNvSpPr>
          <p:nvPr/>
        </p:nvSpPr>
        <p:spPr>
          <a:xfrm>
            <a:off x="8736037" y="0"/>
            <a:ext cx="3455963" cy="2377440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المادة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فقـــه</a:t>
            </a: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التاريخ:  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/ 3/ 1447 هـ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4E0F1C-9F7D-3031-2633-DB0F084BEC04}"/>
              </a:ext>
            </a:extLst>
          </p:cNvPr>
          <p:cNvSpPr/>
          <p:nvPr/>
        </p:nvSpPr>
        <p:spPr>
          <a:xfrm>
            <a:off x="0" y="2220396"/>
            <a:ext cx="11535489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إِزالة النجاسةِ عنِ البَدَنِ </a:t>
            </a:r>
          </a:p>
          <a:p>
            <a:pPr algn="ctr"/>
            <a:r>
              <a:rPr lang="ar-SA" sz="115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الجِسـم ) 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37FB626-539B-4E20-CFA2-D83A2BD7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5852159"/>
            <a:ext cx="12192000" cy="10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BF5C49A-C56D-CFA0-B46E-C4A5DD203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79"/>
          <a:stretch>
            <a:fillRect/>
          </a:stretch>
        </p:blipFill>
        <p:spPr>
          <a:xfrm>
            <a:off x="0" y="0"/>
            <a:ext cx="12191980" cy="691427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97D31B-E815-BED4-1C3A-83113D0097EA}"/>
              </a:ext>
            </a:extLst>
          </p:cNvPr>
          <p:cNvSpPr txBox="1"/>
          <p:nvPr/>
        </p:nvSpPr>
        <p:spPr>
          <a:xfrm>
            <a:off x="4009292" y="226582"/>
            <a:ext cx="471736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التمهيـــــــــــــــد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3" name="إزالة النجاسة عن البدن (الجسم)">
            <a:hlinkClick r:id="" action="ppaction://media"/>
            <a:extLst>
              <a:ext uri="{FF2B5EF4-FFF2-40B4-BE49-F238E27FC236}">
                <a16:creationId xmlns:a16="http://schemas.microsoft.com/office/drawing/2014/main" id="{E36F7D97-D85A-AA0D-C981-58F40A4DFB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1615" b="12384"/>
          <a:stretch/>
        </p:blipFill>
        <p:spPr>
          <a:xfrm>
            <a:off x="257897" y="1603364"/>
            <a:ext cx="11676185" cy="5191332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715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4FB036-981A-609A-66F0-17DA21CB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69" y="2003541"/>
            <a:ext cx="11855862" cy="34333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accent2"/>
                </a:solidFill>
              </a:rPr>
              <a:t> </a:t>
            </a:r>
            <a:r>
              <a:rPr lang="ar-SA" sz="4800" dirty="0">
                <a:solidFill>
                  <a:schemeClr val="accent2"/>
                </a:solidFill>
              </a:rPr>
              <a:t>أن تفرق الطالبة بين الاستنجاء و الاستجمار.</a:t>
            </a:r>
          </a:p>
          <a:p>
            <a:endParaRPr lang="ar-SA" sz="5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accent2"/>
                </a:solidFill>
              </a:rPr>
              <a:t> أن تذكر الطالبة الأشياء التي يجوز التنظف بها 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3DCFB-A5DE-3868-501A-3B3B2D87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74" y="-206299"/>
            <a:ext cx="3031946" cy="25556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87ED67-D5E3-42E8-9429-1C90F82CDCBD}"/>
              </a:ext>
            </a:extLst>
          </p:cNvPr>
          <p:cNvSpPr txBox="1"/>
          <p:nvPr/>
        </p:nvSpPr>
        <p:spPr>
          <a:xfrm>
            <a:off x="3179298" y="323319"/>
            <a:ext cx="618040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Picture 3" descr="خلفيه متجهة للألوان المتطايرة">
            <a:extLst>
              <a:ext uri="{FF2B5EF4-FFF2-40B4-BE49-F238E27FC236}">
                <a16:creationId xmlns:a16="http://schemas.microsoft.com/office/drawing/2014/main" id="{99E72734-EA4B-96FE-C4B2-592FC97D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0" y="5436889"/>
            <a:ext cx="12192000" cy="1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7FAF49-C29A-48D6-EE51-0B27AB29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2" y="154110"/>
            <a:ext cx="10515600" cy="872879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الفَرقُ بَينَ الاستِنجَاءِ وَالاسِتجمارِ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41F4B7-D64D-79F8-4E17-48797197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" y="1075123"/>
            <a:ext cx="11924714" cy="3711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/>
              <a:t>الإسلام دينُ الطهارة والنظافة, أوجب على المسلم الطهارة من النجاسات , وأثنى اللهُ سُبحانه على المُتطهريـنَ , فقالَ سُبحانه : </a:t>
            </a:r>
            <a:r>
              <a:rPr lang="ar-SA" sz="3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ar-SA" sz="36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وَاللَّهُ يُحِبُّ الْمُطَّهِّرِينَ ) , </a:t>
            </a:r>
            <a:r>
              <a:rPr lang="ar-SA" sz="3600" b="0" i="0" dirty="0">
                <a:effectLst/>
                <a:latin typeface="Arial" panose="020B0604020202020204" pitchFamily="34" charset="0"/>
              </a:rPr>
              <a:t>ومنَ الطهارةِ التنظف من البولِ و الغائطِ , و يكونُ بإحدى طريقتين هُما : </a:t>
            </a:r>
            <a:endParaRPr lang="ar-S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شطاف حمام">
            <a:extLst>
              <a:ext uri="{FF2B5EF4-FFF2-40B4-BE49-F238E27FC236}">
                <a16:creationId xmlns:a16="http://schemas.microsoft.com/office/drawing/2014/main" id="{95627C29-CC05-DF8B-EEA7-45B35AB3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6" y="3087051"/>
            <a:ext cx="1276485" cy="21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رح مناديل وجه | ٥٠٠ منديل × ٤٠ عبوة">
            <a:extLst>
              <a:ext uri="{FF2B5EF4-FFF2-40B4-BE49-F238E27FC236}">
                <a16:creationId xmlns:a16="http://schemas.microsoft.com/office/drawing/2014/main" id="{F2116354-2DDE-9F66-BC65-A1D60DC83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19517" r="11318" b="21233"/>
          <a:stretch/>
        </p:blipFill>
        <p:spPr bwMode="auto">
          <a:xfrm>
            <a:off x="3404491" y="3153395"/>
            <a:ext cx="2787457" cy="21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834A500D-A09E-4955-3C69-90B0C92BCBBC}"/>
              </a:ext>
            </a:extLst>
          </p:cNvPr>
          <p:cNvCxnSpPr/>
          <p:nvPr/>
        </p:nvCxnSpPr>
        <p:spPr>
          <a:xfrm>
            <a:off x="3303231" y="1026989"/>
            <a:ext cx="5923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E57DE0D-61AD-25DA-6928-8BCFDCC2AF94}"/>
              </a:ext>
            </a:extLst>
          </p:cNvPr>
          <p:cNvSpPr txBox="1"/>
          <p:nvPr/>
        </p:nvSpPr>
        <p:spPr>
          <a:xfrm>
            <a:off x="8862646" y="5697415"/>
            <a:ext cx="30620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</a:rPr>
              <a:t>استنجاء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C2DDA8-593C-92CF-2DAB-BB2157A21DA7}"/>
              </a:ext>
            </a:extLst>
          </p:cNvPr>
          <p:cNvSpPr txBox="1"/>
          <p:nvPr/>
        </p:nvSpPr>
        <p:spPr>
          <a:xfrm>
            <a:off x="241163" y="5782877"/>
            <a:ext cx="293813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</a:rPr>
              <a:t>استجمار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2AC6B1-59BF-5D1D-3585-76B46ABCF75B}"/>
              </a:ext>
            </a:extLst>
          </p:cNvPr>
          <p:cNvSpPr txBox="1"/>
          <p:nvPr/>
        </p:nvSpPr>
        <p:spPr>
          <a:xfrm>
            <a:off x="112841" y="2787861"/>
            <a:ext cx="329004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003366"/>
                </a:solidFill>
              </a:rPr>
              <a:t>مسح مخرج البول و الغائط بالأوراق أو المناديل حتى تزول النجاسة .</a:t>
            </a:r>
          </a:p>
          <a:p>
            <a:pPr algn="ctr" rtl="1"/>
            <a:r>
              <a:rPr lang="ar-SA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ويسمى هذا العمل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A16B4BD-2F34-BC2E-8012-685C49FB843A}"/>
              </a:ext>
            </a:extLst>
          </p:cNvPr>
          <p:cNvSpPr txBox="1"/>
          <p:nvPr/>
        </p:nvSpPr>
        <p:spPr>
          <a:xfrm>
            <a:off x="8651927" y="3087051"/>
            <a:ext cx="330774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003366"/>
                </a:solidFill>
              </a:rPr>
              <a:t>غسل مخرج البول و الغائط بالماء حتى تزول النجاسة .</a:t>
            </a:r>
          </a:p>
          <a:p>
            <a:pPr algn="ctr" rtl="1"/>
            <a:r>
              <a:rPr lang="ar-SA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يسمى هذا العمل</a:t>
            </a:r>
          </a:p>
        </p:txBody>
      </p:sp>
    </p:spTree>
    <p:extLst>
      <p:ext uri="{BB962C8B-B14F-4D97-AF65-F5344CB8AC3E}">
        <p14:creationId xmlns:p14="http://schemas.microsoft.com/office/powerpoint/2010/main" val="15884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CC184-1E2D-F68C-1E76-5A7D287F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1"/>
            <a:ext cx="11774659" cy="3429000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طالبتي المجتهدة خلال دقيقـة واحدة صنفي الكلمات الآتية بكتابة كل كلمة كل كلمة في الحقل المناسب .</a:t>
            </a:r>
            <a:br>
              <a:rPr lang="ar-SA" sz="5400" dirty="0"/>
            </a:br>
            <a:r>
              <a:rPr lang="ar-SA" sz="6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غَسل – مَسح – ماء – مناديل – ورق </a:t>
            </a:r>
            <a:endParaRPr lang="ar-SA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D808B4DA-FE5A-DCAD-E329-201BCE3F1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53691"/>
              </p:ext>
            </p:extLst>
          </p:nvPr>
        </p:nvGraphicFramePr>
        <p:xfrm>
          <a:off x="482990" y="3429000"/>
          <a:ext cx="11226020" cy="308312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5613010">
                  <a:extLst>
                    <a:ext uri="{9D8B030D-6E8A-4147-A177-3AD203B41FA5}">
                      <a16:colId xmlns:a16="http://schemas.microsoft.com/office/drawing/2014/main" val="3464498828"/>
                    </a:ext>
                  </a:extLst>
                </a:gridCol>
                <a:gridCol w="5613010">
                  <a:extLst>
                    <a:ext uri="{9D8B030D-6E8A-4147-A177-3AD203B41FA5}">
                      <a16:colId xmlns:a16="http://schemas.microsoft.com/office/drawing/2014/main" val="4235056585"/>
                    </a:ext>
                  </a:extLst>
                </a:gridCol>
              </a:tblGrid>
              <a:tr h="1541562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0" dirty="0"/>
                        <a:t>استنجــاء</a:t>
                      </a:r>
                      <a:r>
                        <a:rPr lang="ar-S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0" dirty="0"/>
                        <a:t>استجمار</a:t>
                      </a:r>
                      <a:endParaRPr lang="ar-S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977252"/>
                  </a:ext>
                </a:extLst>
              </a:tr>
              <a:tr h="1541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7451"/>
                  </a:ext>
                </a:extLst>
              </a:tr>
            </a:tbl>
          </a:graphicData>
        </a:graphic>
      </p:graphicFrame>
      <p:sp>
        <p:nvSpPr>
          <p:cNvPr id="5" name="AutoShape 2" descr="جرس المنبه على مدار الساعة المكتبية, ساعة حائط, ساعة, زمن PNG وملف PSD  للتحميل مجانا">
            <a:extLst>
              <a:ext uri="{FF2B5EF4-FFF2-40B4-BE49-F238E27FC236}">
                <a16:creationId xmlns:a16="http://schemas.microsoft.com/office/drawing/2014/main" id="{364B1700-3223-0136-1588-B7C1EE9383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4D9ADA8-01CE-CBDC-45DC-14859727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8" y="1754945"/>
            <a:ext cx="1750255" cy="175025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4E3974E-6030-0DA0-D4AA-5C1D3ADDECAD}"/>
              </a:ext>
            </a:extLst>
          </p:cNvPr>
          <p:cNvSpPr txBox="1"/>
          <p:nvPr/>
        </p:nvSpPr>
        <p:spPr>
          <a:xfrm>
            <a:off x="6349216" y="5010398"/>
            <a:ext cx="5397307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- غسل </a:t>
            </a:r>
          </a:p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- مــــاء </a:t>
            </a:r>
          </a:p>
          <a:p>
            <a:pPr algn="ctr"/>
            <a:endParaRPr lang="ar-SA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A8672-DFBC-74D0-1114-DED9071314E4}"/>
              </a:ext>
            </a:extLst>
          </p:cNvPr>
          <p:cNvSpPr txBox="1"/>
          <p:nvPr/>
        </p:nvSpPr>
        <p:spPr>
          <a:xfrm>
            <a:off x="698696" y="4814668"/>
            <a:ext cx="5537981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-  مسح </a:t>
            </a:r>
          </a:p>
          <a:p>
            <a:pPr marL="685800" indent="-685800" algn="ctr">
              <a:buFontTx/>
              <a:buChar char="-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مناديل </a:t>
            </a:r>
          </a:p>
          <a:p>
            <a:pPr marL="685800" indent="-685800" algn="ctr">
              <a:buFontTx/>
              <a:buChar char="-"/>
            </a:pPr>
            <a:r>
              <a:rPr lang="ar-SA" sz="3600" dirty="0">
                <a:solidFill>
                  <a:schemeClr val="accent1">
                    <a:lumMod val="75000"/>
                  </a:schemeClr>
                </a:solidFill>
              </a:rPr>
              <a:t>ورق </a:t>
            </a:r>
          </a:p>
          <a:p>
            <a:pPr algn="ctr"/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B51427-96B6-21F8-C2BA-6F3A9A8A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843" y="182880"/>
            <a:ext cx="6893169" cy="6675119"/>
          </a:xfrm>
        </p:spPr>
        <p:txBody>
          <a:bodyPr>
            <a:normAutofit/>
          </a:bodyPr>
          <a:lstStyle/>
          <a:p>
            <a:pPr algn="ctr"/>
            <a:r>
              <a:rPr lang="ar-SA" sz="8000" dirty="0"/>
              <a:t>من التصنيف السابق أستنتج الفرق بين الاستنجاء وَ الاستجمار . </a:t>
            </a:r>
          </a:p>
        </p:txBody>
      </p:sp>
      <p:pic>
        <p:nvPicPr>
          <p:cNvPr id="3074" name="Picture 2" descr="علامات استفهام التوضيح ، رمز علامة الاستفهام ، علامة استفهام اللون, لون  البداية, نص png">
            <a:extLst>
              <a:ext uri="{FF2B5EF4-FFF2-40B4-BE49-F238E27FC236}">
                <a16:creationId xmlns:a16="http://schemas.microsoft.com/office/drawing/2014/main" id="{726619A2-EF3B-E5AA-38FB-10BCEBB2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8" y="372399"/>
            <a:ext cx="4742502" cy="629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231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345</Words>
  <Application>Microsoft Office PowerPoint</Application>
  <PresentationFormat>شاشة عريضة</PresentationFormat>
  <Paragraphs>59</Paragraphs>
  <Slides>15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JF Flat</vt:lpstr>
      <vt:lpstr>Wingdings</vt:lpstr>
      <vt:lpstr>نسق Office</vt:lpstr>
      <vt:lpstr>السلام عليكم ورحمة الله وبركاته  أهلاً وسهلاً بكم طالباتي العزيزات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الفَرقُ بَينَ الاستِنجَاءِ وَالاسِتجمارِ</vt:lpstr>
      <vt:lpstr>طالبتي المجتهدة خلال دقيقـة واحدة صنفي الكلمات الآتية بكتابة كل كلمة كل كلمة في الحقل المناسب . غَسل – مَسح – ماء – مناديل – ورق </vt:lpstr>
      <vt:lpstr>من التصنيف السابق أستنتج الفرق بين الاستنجاء وَ الاستجمار . </vt:lpstr>
      <vt:lpstr>طالبتي خلال قراءة الصورة ما الأشياء التِي يجوز التنظف بِها هِي : </vt:lpstr>
      <vt:lpstr>الأشياءُ التِي لاَ يجُـوز التنظفُ بِها هِي : </vt:lpstr>
      <vt:lpstr>يَجوز التنظف بغير الماءِ بشرطيــنِ هُما : </vt:lpstr>
      <vt:lpstr>عرض تقديمي في PowerPoint</vt:lpstr>
      <vt:lpstr>أُصنفُ المواقف الآتية إلى ما يجب فيه الاستنجاء و ما يكفي فيه الاستجمارُ :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أهلاً وسهلاً بكم طالباتي العزيزات </dc:title>
  <dc:creator>خلود الغربي</dc:creator>
  <cp:lastModifiedBy>خلود الغربي</cp:lastModifiedBy>
  <cp:revision>12</cp:revision>
  <dcterms:created xsi:type="dcterms:W3CDTF">2025-09-13T19:43:13Z</dcterms:created>
  <dcterms:modified xsi:type="dcterms:W3CDTF">2025-09-13T21:05:46Z</dcterms:modified>
</cp:coreProperties>
</file>