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audio1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  <p:sldMasterId id="2147483696" r:id="rId3"/>
  </p:sldMasterIdLst>
  <p:notesMasterIdLst>
    <p:notesMasterId r:id="rId61"/>
  </p:notesMasterIdLst>
  <p:sldIdLst>
    <p:sldId id="275" r:id="rId4"/>
    <p:sldId id="273" r:id="rId5"/>
    <p:sldId id="324" r:id="rId6"/>
    <p:sldId id="301" r:id="rId7"/>
    <p:sldId id="274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76" r:id="rId20"/>
    <p:sldId id="302" r:id="rId21"/>
    <p:sldId id="284" r:id="rId22"/>
    <p:sldId id="312" r:id="rId23"/>
    <p:sldId id="311" r:id="rId24"/>
    <p:sldId id="268" r:id="rId25"/>
    <p:sldId id="277" r:id="rId26"/>
    <p:sldId id="278" r:id="rId27"/>
    <p:sldId id="285" r:id="rId28"/>
    <p:sldId id="286" r:id="rId29"/>
    <p:sldId id="319" r:id="rId30"/>
    <p:sldId id="307" r:id="rId31"/>
    <p:sldId id="306" r:id="rId32"/>
    <p:sldId id="287" r:id="rId33"/>
    <p:sldId id="318" r:id="rId34"/>
    <p:sldId id="288" r:id="rId35"/>
    <p:sldId id="279" r:id="rId36"/>
    <p:sldId id="271" r:id="rId37"/>
    <p:sldId id="267" r:id="rId38"/>
    <p:sldId id="259" r:id="rId39"/>
    <p:sldId id="260" r:id="rId40"/>
    <p:sldId id="262" r:id="rId41"/>
    <p:sldId id="263" r:id="rId42"/>
    <p:sldId id="264" r:id="rId43"/>
    <p:sldId id="317" r:id="rId44"/>
    <p:sldId id="305" r:id="rId45"/>
    <p:sldId id="313" r:id="rId46"/>
    <p:sldId id="308" r:id="rId47"/>
    <p:sldId id="303" r:id="rId48"/>
    <p:sldId id="314" r:id="rId49"/>
    <p:sldId id="289" r:id="rId50"/>
    <p:sldId id="283" r:id="rId51"/>
    <p:sldId id="281" r:id="rId52"/>
    <p:sldId id="323" r:id="rId53"/>
    <p:sldId id="309" r:id="rId54"/>
    <p:sldId id="310" r:id="rId55"/>
    <p:sldId id="282" r:id="rId56"/>
    <p:sldId id="320" r:id="rId57"/>
    <p:sldId id="321" r:id="rId58"/>
    <p:sldId id="304" r:id="rId59"/>
    <p:sldId id="280" r:id="rId60"/>
  </p:sldIdLst>
  <p:sldSz cx="9144000" cy="6858000" type="screen4x3"/>
  <p:notesSz cx="6858000" cy="91440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63300"/>
    <a:srgbClr val="92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8D7245-F83C-488B-A860-FD63D12C3A8E}" type="datetimeFigureOut">
              <a:rPr lang="ar-SA" smtClean="0"/>
              <a:t>29/03/42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CF3AA5-BB54-4DFC-A54F-38919D092E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464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6CB89-7B5C-482A-AD79-B52D401B0EDA}" type="slidenum">
              <a:rPr lang="ar-SA" smtClean="0">
                <a:solidFill>
                  <a:prstClr val="black"/>
                </a:solidFill>
              </a:rPr>
              <a:pPr/>
              <a:t>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BF5B-BB63-4ED0-86C6-1E6C3865DB20}" type="slidenum">
              <a:rPr lang="ar-SA" smtClean="0">
                <a:solidFill>
                  <a:prstClr val="black"/>
                </a:solidFill>
              </a:rPr>
              <a:pPr/>
              <a:t>10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BF5B-BB63-4ED0-86C6-1E6C3865DB20}" type="slidenum">
              <a:rPr lang="ar-SA" smtClean="0">
                <a:solidFill>
                  <a:prstClr val="black"/>
                </a:solidFill>
              </a:rPr>
              <a:pPr/>
              <a:t>11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BF5B-BB63-4ED0-86C6-1E6C3865DB20}" type="slidenum">
              <a:rPr lang="ar-SA" smtClean="0">
                <a:solidFill>
                  <a:prstClr val="black"/>
                </a:solidFill>
              </a:rPr>
              <a:pPr/>
              <a:t>12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BF5B-BB63-4ED0-86C6-1E6C3865DB20}" type="slidenum">
              <a:rPr lang="ar-SA" smtClean="0">
                <a:solidFill>
                  <a:prstClr val="black"/>
                </a:solidFill>
              </a:rPr>
              <a:pPr/>
              <a:t>13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BF5B-BB63-4ED0-86C6-1E6C3865DB20}" type="slidenum">
              <a:rPr lang="ar-SA" smtClean="0">
                <a:solidFill>
                  <a:prstClr val="black"/>
                </a:solidFill>
              </a:rPr>
              <a:pPr/>
              <a:t>14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BF5B-BB63-4ED0-86C6-1E6C3865DB20}" type="slidenum">
              <a:rPr lang="ar-SA" smtClean="0">
                <a:solidFill>
                  <a:prstClr val="black"/>
                </a:solidFill>
              </a:rPr>
              <a:pPr/>
              <a:t>15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3E29B-D3A8-4E75-A7E5-580D05AC0F2F}" type="slidenum">
              <a:rPr lang="ar-SA" smtClean="0">
                <a:solidFill>
                  <a:prstClr val="black"/>
                </a:solidFill>
              </a:rPr>
              <a:pPr/>
              <a:t>25</a:t>
            </a:fld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24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3E29B-D3A8-4E75-A7E5-580D05AC0F2F}" type="slidenum">
              <a:rPr lang="ar-SA" smtClean="0">
                <a:solidFill>
                  <a:prstClr val="black"/>
                </a:solidFill>
              </a:rPr>
              <a:pPr/>
              <a:t>27</a:t>
            </a:fld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2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71CA-7626-4DDD-912C-C0E895275523}" type="slidenum">
              <a:rPr lang="ar-SA" smtClean="0">
                <a:solidFill>
                  <a:prstClr val="black"/>
                </a:solidFill>
              </a:rPr>
              <a:pPr/>
              <a:t>2</a:t>
            </a:fld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71CA-7626-4DDD-912C-C0E895275523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0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171CA-7626-4DDD-912C-C0E895275523}" type="slidenum">
              <a:rPr lang="ar-SA" smtClean="0">
                <a:solidFill>
                  <a:prstClr val="black"/>
                </a:solidFill>
              </a:rPr>
              <a:pPr/>
              <a:t>4</a:t>
            </a:fld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0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3E29B-D3A8-4E75-A7E5-580D05AC0F2F}" type="slidenum">
              <a:rPr lang="ar-SA" smtClean="0">
                <a:solidFill>
                  <a:prstClr val="black"/>
                </a:solidFill>
              </a:rPr>
              <a:pPr/>
              <a:t>5</a:t>
            </a:fld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24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BF5B-BB63-4ED0-86C6-1E6C3865DB20}" type="slidenum">
              <a:rPr lang="ar-SA" smtClean="0">
                <a:solidFill>
                  <a:prstClr val="black"/>
                </a:solidFill>
              </a:rPr>
              <a:pPr/>
              <a:t>6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BF5B-BB63-4ED0-86C6-1E6C3865DB20}" type="slidenum">
              <a:rPr lang="ar-SA" smtClean="0">
                <a:solidFill>
                  <a:prstClr val="black"/>
                </a:solidFill>
              </a:rPr>
              <a:pPr/>
              <a:t>7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BF5B-BB63-4ED0-86C6-1E6C3865DB20}" type="slidenum">
              <a:rPr lang="ar-SA" smtClean="0">
                <a:solidFill>
                  <a:prstClr val="black"/>
                </a:solidFill>
              </a:rPr>
              <a:pPr/>
              <a:t>8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BF5B-BB63-4ED0-86C6-1E6C3865DB20}" type="slidenum">
              <a:rPr lang="ar-SA" smtClean="0">
                <a:solidFill>
                  <a:prstClr val="black"/>
                </a:solidFill>
              </a:rPr>
              <a:pPr/>
              <a:t>9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8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4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4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3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43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39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3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0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5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8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2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52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8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93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4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86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9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0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02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20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31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97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8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2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5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3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1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5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C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E41E-6D6D-4F81-B89C-60C1DA010B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1103-CAF0-493F-BEB6-EB4E196F5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3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6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7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8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9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0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2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audio" Target="NUL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audio" Target="NUL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3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3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3.xml"/><Relationship Id="rId5" Type="http://schemas.openxmlformats.org/officeDocument/2006/relationships/audio" Target="../media/audio12.wav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24.png"/><Relationship Id="rId7" Type="http://schemas.openxmlformats.org/officeDocument/2006/relationships/slide" Target="slide37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9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10" Type="http://schemas.openxmlformats.org/officeDocument/2006/relationships/slide" Target="slide47.xml"/><Relationship Id="rId4" Type="http://schemas.openxmlformats.org/officeDocument/2006/relationships/image" Target="../media/image25.png"/><Relationship Id="rId9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slide" Target="slide35.xml"/><Relationship Id="rId7" Type="http://schemas.microsoft.com/office/2007/relationships/hdphoto" Target="../media/hdphoto2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audio" Target="../media/audio15.wav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slide" Target="slide35.xml"/><Relationship Id="rId7" Type="http://schemas.microsoft.com/office/2007/relationships/hdphoto" Target="../media/hdphoto2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audio" Target="../media/audio15.wav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slide" Target="slide35.xml"/><Relationship Id="rId7" Type="http://schemas.microsoft.com/office/2007/relationships/hdphoto" Target="../media/hdphoto2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audio" Target="../media/audio15.wav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slide" Target="slide35.xml"/><Relationship Id="rId7" Type="http://schemas.microsoft.com/office/2007/relationships/hdphoto" Target="../media/hdphoto2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audio" Target="../media/audio15.wav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slide" Target="slide35.xml"/><Relationship Id="rId7" Type="http://schemas.microsoft.com/office/2007/relationships/hdphoto" Target="../media/hdphoto2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audio" Target="../media/audio15.wav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slide" Target="slide35.xml"/><Relationship Id="rId7" Type="http://schemas.microsoft.com/office/2007/relationships/hdphoto" Target="../media/hdphoto2.wdp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audio" Target="../media/audio15.wav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audio" Target="NUL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3.wd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3.xml"/><Relationship Id="rId5" Type="http://schemas.openxmlformats.org/officeDocument/2006/relationships/audio" Target="../media/audio12.wav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3.xml"/><Relationship Id="rId5" Type="http://schemas.openxmlformats.org/officeDocument/2006/relationships/audio" Target="../media/audio12.wav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9.xml"/><Relationship Id="rId5" Type="http://schemas.openxmlformats.org/officeDocument/2006/relationships/audio" Target="../media/audio12.wav"/><Relationship Id="rId4" Type="http://schemas.openxmlformats.org/officeDocument/2006/relationships/image" Target="../media/image37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"/>
          <p:cNvSpPr/>
          <p:nvPr/>
        </p:nvSpPr>
        <p:spPr>
          <a:xfrm>
            <a:off x="539503" y="764704"/>
            <a:ext cx="7704905" cy="5269368"/>
          </a:xfrm>
          <a:custGeom>
            <a:avLst/>
            <a:gdLst>
              <a:gd name="connsiteX0" fmla="*/ 401672 w 8662839"/>
              <a:gd name="connsiteY0" fmla="*/ 4409475 h 6215946"/>
              <a:gd name="connsiteX1" fmla="*/ 24300 w 8662839"/>
              <a:gd name="connsiteY1" fmla="*/ 3248332 h 6215946"/>
              <a:gd name="connsiteX2" fmla="*/ 67843 w 8662839"/>
              <a:gd name="connsiteY2" fmla="*/ 1753361 h 6215946"/>
              <a:gd name="connsiteX3" fmla="*/ 314586 w 8662839"/>
              <a:gd name="connsiteY3" fmla="*/ 664789 h 6215946"/>
              <a:gd name="connsiteX4" fmla="*/ 967729 w 8662839"/>
              <a:gd name="connsiteY4" fmla="*/ 11647 h 6215946"/>
              <a:gd name="connsiteX5" fmla="*/ 3290015 w 8662839"/>
              <a:gd name="connsiteY5" fmla="*/ 229361 h 6215946"/>
              <a:gd name="connsiteX6" fmla="*/ 5917100 w 8662839"/>
              <a:gd name="connsiteY6" fmla="*/ 11647 h 6215946"/>
              <a:gd name="connsiteX7" fmla="*/ 8224872 w 8662839"/>
              <a:gd name="connsiteY7" fmla="*/ 200332 h 6215946"/>
              <a:gd name="connsiteX8" fmla="*/ 8660300 w 8662839"/>
              <a:gd name="connsiteY8" fmla="*/ 1521132 h 6215946"/>
              <a:gd name="connsiteX9" fmla="*/ 8413558 w 8662839"/>
              <a:gd name="connsiteY9" fmla="*/ 4075647 h 6215946"/>
              <a:gd name="connsiteX10" fmla="*/ 8616758 w 8662839"/>
              <a:gd name="connsiteY10" fmla="*/ 5323875 h 6215946"/>
              <a:gd name="connsiteX11" fmla="*/ 7716872 w 8662839"/>
              <a:gd name="connsiteY11" fmla="*/ 6209247 h 6215946"/>
              <a:gd name="connsiteX12" fmla="*/ 5176872 w 8662839"/>
              <a:gd name="connsiteY12" fmla="*/ 5744789 h 6215946"/>
              <a:gd name="connsiteX13" fmla="*/ 3565786 w 8662839"/>
              <a:gd name="connsiteY13" fmla="*/ 6020561 h 6215946"/>
              <a:gd name="connsiteX14" fmla="*/ 2607843 w 8662839"/>
              <a:gd name="connsiteY14" fmla="*/ 5672218 h 6215946"/>
              <a:gd name="connsiteX15" fmla="*/ 2607843 w 8662839"/>
              <a:gd name="connsiteY15" fmla="*/ 5672218 h 621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62839" h="6215946">
                <a:moveTo>
                  <a:pt x="401672" y="4409475"/>
                </a:moveTo>
                <a:cubicBezTo>
                  <a:pt x="240805" y="4050246"/>
                  <a:pt x="79938" y="3691018"/>
                  <a:pt x="24300" y="3248332"/>
                </a:cubicBezTo>
                <a:cubicBezTo>
                  <a:pt x="-31338" y="2805646"/>
                  <a:pt x="19462" y="2183951"/>
                  <a:pt x="67843" y="1753361"/>
                </a:cubicBezTo>
                <a:cubicBezTo>
                  <a:pt x="116224" y="1322770"/>
                  <a:pt x="164605" y="955075"/>
                  <a:pt x="314586" y="664789"/>
                </a:cubicBezTo>
                <a:cubicBezTo>
                  <a:pt x="464567" y="374503"/>
                  <a:pt x="471824" y="84218"/>
                  <a:pt x="967729" y="11647"/>
                </a:cubicBezTo>
                <a:cubicBezTo>
                  <a:pt x="1463634" y="-60924"/>
                  <a:pt x="2465120" y="229361"/>
                  <a:pt x="3290015" y="229361"/>
                </a:cubicBezTo>
                <a:cubicBezTo>
                  <a:pt x="4114910" y="229361"/>
                  <a:pt x="5094624" y="16485"/>
                  <a:pt x="5917100" y="11647"/>
                </a:cubicBezTo>
                <a:cubicBezTo>
                  <a:pt x="6739576" y="6809"/>
                  <a:pt x="7767672" y="-51249"/>
                  <a:pt x="8224872" y="200332"/>
                </a:cubicBezTo>
                <a:cubicBezTo>
                  <a:pt x="8682072" y="451913"/>
                  <a:pt x="8628852" y="875246"/>
                  <a:pt x="8660300" y="1521132"/>
                </a:cubicBezTo>
                <a:cubicBezTo>
                  <a:pt x="8691748" y="2167018"/>
                  <a:pt x="8420815" y="3441857"/>
                  <a:pt x="8413558" y="4075647"/>
                </a:cubicBezTo>
                <a:cubicBezTo>
                  <a:pt x="8406301" y="4709437"/>
                  <a:pt x="8732872" y="4968275"/>
                  <a:pt x="8616758" y="5323875"/>
                </a:cubicBezTo>
                <a:cubicBezTo>
                  <a:pt x="8500644" y="5679475"/>
                  <a:pt x="8290186" y="6139095"/>
                  <a:pt x="7716872" y="6209247"/>
                </a:cubicBezTo>
                <a:cubicBezTo>
                  <a:pt x="7143558" y="6279399"/>
                  <a:pt x="5868720" y="5776237"/>
                  <a:pt x="5176872" y="5744789"/>
                </a:cubicBezTo>
                <a:cubicBezTo>
                  <a:pt x="4485024" y="5713341"/>
                  <a:pt x="3993957" y="6032656"/>
                  <a:pt x="3565786" y="6020561"/>
                </a:cubicBezTo>
                <a:cubicBezTo>
                  <a:pt x="3137615" y="6008466"/>
                  <a:pt x="2607843" y="5672218"/>
                  <a:pt x="2607843" y="5672218"/>
                </a:cubicBezTo>
                <a:lnTo>
                  <a:pt x="2607843" y="5672218"/>
                </a:lnTo>
              </a:path>
            </a:pathLst>
          </a:custGeom>
          <a:solidFill>
            <a:schemeClr val="bg1"/>
          </a:solidFill>
          <a:ln w="41275">
            <a:solidFill>
              <a:srgbClr val="FF3788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20917577">
            <a:off x="349400" y="736598"/>
            <a:ext cx="8330586" cy="5473607"/>
          </a:xfrm>
          <a:custGeom>
            <a:avLst/>
            <a:gdLst>
              <a:gd name="connsiteX0" fmla="*/ 1079138 w 8189536"/>
              <a:gd name="connsiteY0" fmla="*/ 621097 h 5786329"/>
              <a:gd name="connsiteX1" fmla="*/ 3169195 w 8189536"/>
              <a:gd name="connsiteY1" fmla="*/ 171154 h 5786329"/>
              <a:gd name="connsiteX2" fmla="*/ 7102567 w 8189536"/>
              <a:gd name="connsiteY2" fmla="*/ 214697 h 5786329"/>
              <a:gd name="connsiteX3" fmla="*/ 7958909 w 8189536"/>
              <a:gd name="connsiteY3" fmla="*/ 2667611 h 5786329"/>
              <a:gd name="connsiteX4" fmla="*/ 7944395 w 8189536"/>
              <a:gd name="connsiteY4" fmla="*/ 4859268 h 5786329"/>
              <a:gd name="connsiteX5" fmla="*/ 5186681 w 8189536"/>
              <a:gd name="connsiteY5" fmla="*/ 5744640 h 5786329"/>
              <a:gd name="connsiteX6" fmla="*/ 1354909 w 8189536"/>
              <a:gd name="connsiteY6" fmla="*/ 5512411 h 5786329"/>
              <a:gd name="connsiteX7" fmla="*/ 135709 w 8189536"/>
              <a:gd name="connsiteY7" fmla="*/ 4380297 h 5786329"/>
              <a:gd name="connsiteX8" fmla="*/ 135709 w 8189536"/>
              <a:gd name="connsiteY8" fmla="*/ 2319268 h 5786329"/>
              <a:gd name="connsiteX9" fmla="*/ 1079138 w 8189536"/>
              <a:gd name="connsiteY9" fmla="*/ 621097 h 57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89536" h="5786329">
                <a:moveTo>
                  <a:pt x="1079138" y="621097"/>
                </a:moveTo>
                <a:cubicBezTo>
                  <a:pt x="1584719" y="263078"/>
                  <a:pt x="2165290" y="238887"/>
                  <a:pt x="3169195" y="171154"/>
                </a:cubicBezTo>
                <a:cubicBezTo>
                  <a:pt x="4173100" y="103421"/>
                  <a:pt x="6304281" y="-201379"/>
                  <a:pt x="7102567" y="214697"/>
                </a:cubicBezTo>
                <a:cubicBezTo>
                  <a:pt x="7900853" y="630773"/>
                  <a:pt x="7818604" y="1893516"/>
                  <a:pt x="7958909" y="2667611"/>
                </a:cubicBezTo>
                <a:cubicBezTo>
                  <a:pt x="8099214" y="3441706"/>
                  <a:pt x="8406433" y="4346430"/>
                  <a:pt x="7944395" y="4859268"/>
                </a:cubicBezTo>
                <a:cubicBezTo>
                  <a:pt x="7482357" y="5372106"/>
                  <a:pt x="6284929" y="5635783"/>
                  <a:pt x="5186681" y="5744640"/>
                </a:cubicBezTo>
                <a:cubicBezTo>
                  <a:pt x="4088433" y="5853497"/>
                  <a:pt x="2196738" y="5739802"/>
                  <a:pt x="1354909" y="5512411"/>
                </a:cubicBezTo>
                <a:cubicBezTo>
                  <a:pt x="513080" y="5285020"/>
                  <a:pt x="338909" y="4912488"/>
                  <a:pt x="135709" y="4380297"/>
                </a:cubicBezTo>
                <a:cubicBezTo>
                  <a:pt x="-67491" y="3848107"/>
                  <a:pt x="-21529" y="2953059"/>
                  <a:pt x="135709" y="2319268"/>
                </a:cubicBezTo>
                <a:cubicBezTo>
                  <a:pt x="292947" y="1685478"/>
                  <a:pt x="573557" y="979116"/>
                  <a:pt x="1079138" y="621097"/>
                </a:cubicBezTo>
                <a:close/>
              </a:path>
            </a:pathLst>
          </a:custGeom>
          <a:noFill/>
          <a:ln w="4762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23491"/>
            <a:ext cx="5076056" cy="216960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69" y="4654257"/>
            <a:ext cx="1380747" cy="136703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622">
            <a:off x="756746" y="4418327"/>
            <a:ext cx="934934" cy="92564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1" y="332656"/>
            <a:ext cx="1712913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30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39208"/>
            <a:ext cx="5238742" cy="2850232"/>
          </a:xfrm>
          <a:prstGeom prst="rect">
            <a:avLst/>
          </a:prstGeom>
        </p:spPr>
      </p:pic>
      <p:sp>
        <p:nvSpPr>
          <p:cNvPr id="14" name="Freeform 208"/>
          <p:cNvSpPr/>
          <p:nvPr/>
        </p:nvSpPr>
        <p:spPr>
          <a:xfrm>
            <a:off x="-180528" y="226134"/>
            <a:ext cx="9644743" cy="914603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7" name="Oval 209"/>
          <p:cNvSpPr/>
          <p:nvPr/>
        </p:nvSpPr>
        <p:spPr>
          <a:xfrm>
            <a:off x="439202" y="888392"/>
            <a:ext cx="283722" cy="33179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222"/>
          <p:cNvSpPr/>
          <p:nvPr/>
        </p:nvSpPr>
        <p:spPr>
          <a:xfrm>
            <a:off x="1724973" y="240320"/>
            <a:ext cx="283722" cy="3317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Oval 223"/>
          <p:cNvSpPr/>
          <p:nvPr/>
        </p:nvSpPr>
        <p:spPr>
          <a:xfrm>
            <a:off x="4283949" y="212070"/>
            <a:ext cx="283722" cy="331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Oval 224"/>
          <p:cNvSpPr/>
          <p:nvPr/>
        </p:nvSpPr>
        <p:spPr>
          <a:xfrm>
            <a:off x="8240079" y="888392"/>
            <a:ext cx="283722" cy="331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Oval 225"/>
          <p:cNvSpPr/>
          <p:nvPr/>
        </p:nvSpPr>
        <p:spPr>
          <a:xfrm>
            <a:off x="6944280" y="140062"/>
            <a:ext cx="283722" cy="331790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Oval 226"/>
          <p:cNvSpPr/>
          <p:nvPr/>
        </p:nvSpPr>
        <p:spPr>
          <a:xfrm>
            <a:off x="3203829" y="888392"/>
            <a:ext cx="283722" cy="331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Oval 229"/>
          <p:cNvSpPr/>
          <p:nvPr/>
        </p:nvSpPr>
        <p:spPr>
          <a:xfrm>
            <a:off x="9320199" y="168312"/>
            <a:ext cx="283722" cy="33179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Oval 234"/>
          <p:cNvSpPr/>
          <p:nvPr/>
        </p:nvSpPr>
        <p:spPr>
          <a:xfrm>
            <a:off x="5799525" y="936970"/>
            <a:ext cx="283722" cy="331790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04800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5" name="Picture 6" descr=";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66" y="1484784"/>
            <a:ext cx="7724838" cy="37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3059832" y="1485235"/>
            <a:ext cx="2880320" cy="1007661"/>
          </a:xfrm>
          <a:prstGeom prst="wedgeRoundRectCallout">
            <a:avLst>
              <a:gd name="adj1" fmla="val -44235"/>
              <a:gd name="adj2" fmla="val 801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أنا وسيلة الاتصال الأسرع ..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63" y="1798545"/>
            <a:ext cx="3022037" cy="4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39208"/>
            <a:ext cx="5238742" cy="2850232"/>
          </a:xfrm>
          <a:prstGeom prst="rect">
            <a:avLst/>
          </a:prstGeom>
        </p:spPr>
      </p:pic>
      <p:sp>
        <p:nvSpPr>
          <p:cNvPr id="14" name="Freeform 208"/>
          <p:cNvSpPr/>
          <p:nvPr/>
        </p:nvSpPr>
        <p:spPr>
          <a:xfrm>
            <a:off x="-180528" y="226134"/>
            <a:ext cx="9644743" cy="914603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7" name="Oval 209"/>
          <p:cNvSpPr/>
          <p:nvPr/>
        </p:nvSpPr>
        <p:spPr>
          <a:xfrm>
            <a:off x="439202" y="888392"/>
            <a:ext cx="283722" cy="33179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222"/>
          <p:cNvSpPr/>
          <p:nvPr/>
        </p:nvSpPr>
        <p:spPr>
          <a:xfrm>
            <a:off x="1724973" y="240320"/>
            <a:ext cx="283722" cy="3317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Oval 223"/>
          <p:cNvSpPr/>
          <p:nvPr/>
        </p:nvSpPr>
        <p:spPr>
          <a:xfrm>
            <a:off x="4283949" y="212070"/>
            <a:ext cx="283722" cy="331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Oval 224"/>
          <p:cNvSpPr/>
          <p:nvPr/>
        </p:nvSpPr>
        <p:spPr>
          <a:xfrm>
            <a:off x="8240079" y="888392"/>
            <a:ext cx="283722" cy="331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Oval 225"/>
          <p:cNvSpPr/>
          <p:nvPr/>
        </p:nvSpPr>
        <p:spPr>
          <a:xfrm>
            <a:off x="6944280" y="140062"/>
            <a:ext cx="283722" cy="331790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Oval 226"/>
          <p:cNvSpPr/>
          <p:nvPr/>
        </p:nvSpPr>
        <p:spPr>
          <a:xfrm>
            <a:off x="3203829" y="888392"/>
            <a:ext cx="283722" cy="331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Oval 229"/>
          <p:cNvSpPr/>
          <p:nvPr/>
        </p:nvSpPr>
        <p:spPr>
          <a:xfrm>
            <a:off x="9320199" y="168312"/>
            <a:ext cx="283722" cy="33179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Oval 234"/>
          <p:cNvSpPr/>
          <p:nvPr/>
        </p:nvSpPr>
        <p:spPr>
          <a:xfrm>
            <a:off x="5799525" y="936970"/>
            <a:ext cx="283722" cy="331790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04800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5" name="Picture 6" descr=";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66" y="1484784"/>
            <a:ext cx="7724838" cy="37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3131840" y="1413227"/>
            <a:ext cx="2880320" cy="1007661"/>
          </a:xfrm>
          <a:prstGeom prst="wedgeRoundRectCallout">
            <a:avLst>
              <a:gd name="adj1" fmla="val -44235"/>
              <a:gd name="adj2" fmla="val 801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أنا وسيلة الاتصال الأكثر استخداماً ..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63" y="1798545"/>
            <a:ext cx="3022037" cy="4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05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39208"/>
            <a:ext cx="5238742" cy="2850232"/>
          </a:xfrm>
          <a:prstGeom prst="rect">
            <a:avLst/>
          </a:prstGeom>
        </p:spPr>
      </p:pic>
      <p:sp>
        <p:nvSpPr>
          <p:cNvPr id="14" name="Freeform 208"/>
          <p:cNvSpPr/>
          <p:nvPr/>
        </p:nvSpPr>
        <p:spPr>
          <a:xfrm>
            <a:off x="-180528" y="226134"/>
            <a:ext cx="9644743" cy="914603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7" name="Oval 209"/>
          <p:cNvSpPr/>
          <p:nvPr/>
        </p:nvSpPr>
        <p:spPr>
          <a:xfrm>
            <a:off x="439202" y="888392"/>
            <a:ext cx="283722" cy="33179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222"/>
          <p:cNvSpPr/>
          <p:nvPr/>
        </p:nvSpPr>
        <p:spPr>
          <a:xfrm>
            <a:off x="1724973" y="240320"/>
            <a:ext cx="283722" cy="3317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Oval 223"/>
          <p:cNvSpPr/>
          <p:nvPr/>
        </p:nvSpPr>
        <p:spPr>
          <a:xfrm>
            <a:off x="4283949" y="212070"/>
            <a:ext cx="283722" cy="331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Oval 224"/>
          <p:cNvSpPr/>
          <p:nvPr/>
        </p:nvSpPr>
        <p:spPr>
          <a:xfrm>
            <a:off x="8240079" y="888392"/>
            <a:ext cx="283722" cy="331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Oval 225"/>
          <p:cNvSpPr/>
          <p:nvPr/>
        </p:nvSpPr>
        <p:spPr>
          <a:xfrm>
            <a:off x="6944280" y="140062"/>
            <a:ext cx="283722" cy="331790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Oval 226"/>
          <p:cNvSpPr/>
          <p:nvPr/>
        </p:nvSpPr>
        <p:spPr>
          <a:xfrm>
            <a:off x="3203829" y="888392"/>
            <a:ext cx="283722" cy="331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Oval 229"/>
          <p:cNvSpPr/>
          <p:nvPr/>
        </p:nvSpPr>
        <p:spPr>
          <a:xfrm>
            <a:off x="9320199" y="168312"/>
            <a:ext cx="283722" cy="33179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Oval 234"/>
          <p:cNvSpPr/>
          <p:nvPr/>
        </p:nvSpPr>
        <p:spPr>
          <a:xfrm>
            <a:off x="5799525" y="936970"/>
            <a:ext cx="283722" cy="331790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04800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5" name="Picture 6" descr=";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66" y="1484784"/>
            <a:ext cx="7724838" cy="37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3059832" y="1340768"/>
            <a:ext cx="3096344" cy="1150126"/>
          </a:xfrm>
          <a:prstGeom prst="wedgeRoundRectCallout">
            <a:avLst>
              <a:gd name="adj1" fmla="val -44235"/>
              <a:gd name="adj2" fmla="val 801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أنا وسيلة الاتصال يتم شحن بطاريتي وتتحول الطاقة الكهربائية إلى طاقة كيميائية ..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63" y="1798545"/>
            <a:ext cx="3022037" cy="4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76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39208"/>
            <a:ext cx="5238742" cy="2850232"/>
          </a:xfrm>
          <a:prstGeom prst="rect">
            <a:avLst/>
          </a:prstGeom>
        </p:spPr>
      </p:pic>
      <p:sp>
        <p:nvSpPr>
          <p:cNvPr id="14" name="Freeform 208"/>
          <p:cNvSpPr/>
          <p:nvPr/>
        </p:nvSpPr>
        <p:spPr>
          <a:xfrm>
            <a:off x="-180528" y="226134"/>
            <a:ext cx="9644743" cy="914603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7" name="Oval 209"/>
          <p:cNvSpPr/>
          <p:nvPr/>
        </p:nvSpPr>
        <p:spPr>
          <a:xfrm>
            <a:off x="439202" y="888392"/>
            <a:ext cx="283722" cy="33179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222"/>
          <p:cNvSpPr/>
          <p:nvPr/>
        </p:nvSpPr>
        <p:spPr>
          <a:xfrm>
            <a:off x="1724973" y="240320"/>
            <a:ext cx="283722" cy="3317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Oval 223"/>
          <p:cNvSpPr/>
          <p:nvPr/>
        </p:nvSpPr>
        <p:spPr>
          <a:xfrm>
            <a:off x="4283949" y="212070"/>
            <a:ext cx="283722" cy="331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Oval 224"/>
          <p:cNvSpPr/>
          <p:nvPr/>
        </p:nvSpPr>
        <p:spPr>
          <a:xfrm>
            <a:off x="8240079" y="888392"/>
            <a:ext cx="283722" cy="331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Oval 225"/>
          <p:cNvSpPr/>
          <p:nvPr/>
        </p:nvSpPr>
        <p:spPr>
          <a:xfrm>
            <a:off x="6944280" y="140062"/>
            <a:ext cx="283722" cy="331790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Oval 226"/>
          <p:cNvSpPr/>
          <p:nvPr/>
        </p:nvSpPr>
        <p:spPr>
          <a:xfrm>
            <a:off x="3203829" y="888392"/>
            <a:ext cx="283722" cy="331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Oval 229"/>
          <p:cNvSpPr/>
          <p:nvPr/>
        </p:nvSpPr>
        <p:spPr>
          <a:xfrm>
            <a:off x="9320199" y="168312"/>
            <a:ext cx="283722" cy="33179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Oval 234"/>
          <p:cNvSpPr/>
          <p:nvPr/>
        </p:nvSpPr>
        <p:spPr>
          <a:xfrm>
            <a:off x="5799525" y="936970"/>
            <a:ext cx="283722" cy="331790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04800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5" name="Picture 6" descr=";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66" y="1484784"/>
            <a:ext cx="7724838" cy="37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3131840" y="1196752"/>
            <a:ext cx="2880320" cy="1007661"/>
          </a:xfrm>
          <a:prstGeom prst="wedgeRoundRectCallout">
            <a:avLst>
              <a:gd name="adj1" fmla="val -44235"/>
              <a:gd name="adj2" fmla="val 801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أنا تجدوني مع الكبير </a:t>
            </a:r>
          </a:p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والصغير ..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63" y="1798545"/>
            <a:ext cx="3022037" cy="4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63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39208"/>
            <a:ext cx="5238742" cy="2850232"/>
          </a:xfrm>
          <a:prstGeom prst="rect">
            <a:avLst/>
          </a:prstGeom>
        </p:spPr>
      </p:pic>
      <p:sp>
        <p:nvSpPr>
          <p:cNvPr id="14" name="Freeform 208"/>
          <p:cNvSpPr/>
          <p:nvPr/>
        </p:nvSpPr>
        <p:spPr>
          <a:xfrm>
            <a:off x="-180528" y="226134"/>
            <a:ext cx="9644743" cy="914603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7" name="Oval 209"/>
          <p:cNvSpPr/>
          <p:nvPr/>
        </p:nvSpPr>
        <p:spPr>
          <a:xfrm>
            <a:off x="439202" y="888392"/>
            <a:ext cx="283722" cy="33179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222"/>
          <p:cNvSpPr/>
          <p:nvPr/>
        </p:nvSpPr>
        <p:spPr>
          <a:xfrm>
            <a:off x="1724973" y="240320"/>
            <a:ext cx="283722" cy="3317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Oval 223"/>
          <p:cNvSpPr/>
          <p:nvPr/>
        </p:nvSpPr>
        <p:spPr>
          <a:xfrm>
            <a:off x="4283949" y="212070"/>
            <a:ext cx="283722" cy="331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Oval 224"/>
          <p:cNvSpPr/>
          <p:nvPr/>
        </p:nvSpPr>
        <p:spPr>
          <a:xfrm>
            <a:off x="8240079" y="888392"/>
            <a:ext cx="283722" cy="331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Oval 225"/>
          <p:cNvSpPr/>
          <p:nvPr/>
        </p:nvSpPr>
        <p:spPr>
          <a:xfrm>
            <a:off x="6944280" y="140062"/>
            <a:ext cx="283722" cy="331790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Oval 226"/>
          <p:cNvSpPr/>
          <p:nvPr/>
        </p:nvSpPr>
        <p:spPr>
          <a:xfrm>
            <a:off x="3203829" y="888392"/>
            <a:ext cx="283722" cy="331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Oval 229"/>
          <p:cNvSpPr/>
          <p:nvPr/>
        </p:nvSpPr>
        <p:spPr>
          <a:xfrm>
            <a:off x="9320199" y="168312"/>
            <a:ext cx="283722" cy="33179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Oval 234"/>
          <p:cNvSpPr/>
          <p:nvPr/>
        </p:nvSpPr>
        <p:spPr>
          <a:xfrm>
            <a:off x="5799525" y="936970"/>
            <a:ext cx="283722" cy="331790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04800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5" name="Picture 6" descr=";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66" y="1484784"/>
            <a:ext cx="7724838" cy="37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3131840" y="1341219"/>
            <a:ext cx="2880320" cy="1007661"/>
          </a:xfrm>
          <a:prstGeom prst="wedgeRoundRectCallout">
            <a:avLst>
              <a:gd name="adj1" fmla="val -44235"/>
              <a:gd name="adj2" fmla="val 801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أنا أحتاج لأبراج ففي بعض المناطق لا أعمل ..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63" y="1798545"/>
            <a:ext cx="3022037" cy="4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88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39208"/>
            <a:ext cx="5238742" cy="2850232"/>
          </a:xfrm>
          <a:prstGeom prst="rect">
            <a:avLst/>
          </a:prstGeom>
        </p:spPr>
      </p:pic>
      <p:sp>
        <p:nvSpPr>
          <p:cNvPr id="14" name="Freeform 208"/>
          <p:cNvSpPr/>
          <p:nvPr/>
        </p:nvSpPr>
        <p:spPr>
          <a:xfrm>
            <a:off x="-180528" y="226134"/>
            <a:ext cx="9644743" cy="914603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7" name="Oval 209"/>
          <p:cNvSpPr/>
          <p:nvPr/>
        </p:nvSpPr>
        <p:spPr>
          <a:xfrm>
            <a:off x="439202" y="888392"/>
            <a:ext cx="283722" cy="33179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222"/>
          <p:cNvSpPr/>
          <p:nvPr/>
        </p:nvSpPr>
        <p:spPr>
          <a:xfrm>
            <a:off x="1724973" y="240320"/>
            <a:ext cx="283722" cy="3317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Oval 223"/>
          <p:cNvSpPr/>
          <p:nvPr/>
        </p:nvSpPr>
        <p:spPr>
          <a:xfrm>
            <a:off x="4283949" y="212070"/>
            <a:ext cx="283722" cy="331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Oval 224"/>
          <p:cNvSpPr/>
          <p:nvPr/>
        </p:nvSpPr>
        <p:spPr>
          <a:xfrm>
            <a:off x="8240079" y="888392"/>
            <a:ext cx="283722" cy="331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Oval 225"/>
          <p:cNvSpPr/>
          <p:nvPr/>
        </p:nvSpPr>
        <p:spPr>
          <a:xfrm>
            <a:off x="6944280" y="140062"/>
            <a:ext cx="283722" cy="331790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Oval 226"/>
          <p:cNvSpPr/>
          <p:nvPr/>
        </p:nvSpPr>
        <p:spPr>
          <a:xfrm>
            <a:off x="3203829" y="888392"/>
            <a:ext cx="283722" cy="331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Oval 229"/>
          <p:cNvSpPr/>
          <p:nvPr/>
        </p:nvSpPr>
        <p:spPr>
          <a:xfrm>
            <a:off x="9320199" y="168312"/>
            <a:ext cx="283722" cy="33179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Oval 234"/>
          <p:cNvSpPr/>
          <p:nvPr/>
        </p:nvSpPr>
        <p:spPr>
          <a:xfrm>
            <a:off x="5799525" y="936970"/>
            <a:ext cx="283722" cy="331790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04800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5" name="Picture 6" descr=";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66" y="1484784"/>
            <a:ext cx="7724838" cy="37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3347864" y="1485235"/>
            <a:ext cx="2880320" cy="1007661"/>
          </a:xfrm>
          <a:prstGeom prst="wedgeRoundRectCallout">
            <a:avLst>
              <a:gd name="adj1" fmla="val -44235"/>
              <a:gd name="adj2" fmla="val 801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فمن أنا  ؟؟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63" y="1798545"/>
            <a:ext cx="3022037" cy="4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0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29208" y="274645"/>
            <a:ext cx="4298776" cy="6198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66" y="260648"/>
            <a:ext cx="4337014" cy="6212567"/>
          </a:xfrm>
        </p:spPr>
      </p:pic>
      <p:sp>
        <p:nvSpPr>
          <p:cNvPr id="5" name="Rectangle 4"/>
          <p:cNvSpPr/>
          <p:nvPr/>
        </p:nvSpPr>
        <p:spPr>
          <a:xfrm>
            <a:off x="-24971" y="2803575"/>
            <a:ext cx="48850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i="1" dirty="0" smtClean="0">
                <a:solidFill>
                  <a:prstClr val="black"/>
                </a:solidFill>
              </a:rPr>
              <a:t>الهاتف المحمول</a:t>
            </a:r>
          </a:p>
        </p:txBody>
      </p:sp>
    </p:spTree>
    <p:extLst>
      <p:ext uri="{BB962C8B-B14F-4D97-AF65-F5344CB8AC3E}">
        <p14:creationId xmlns:p14="http://schemas.microsoft.com/office/powerpoint/2010/main" val="30213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/>
          <p:cNvSpPr/>
          <p:nvPr/>
        </p:nvSpPr>
        <p:spPr>
          <a:xfrm>
            <a:off x="-540568" y="5913276"/>
            <a:ext cx="10297144" cy="828092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475656" y="1046402"/>
            <a:ext cx="5976664" cy="3822758"/>
          </a:xfrm>
          <a:prstGeom prst="wedgeEllipseCallout">
            <a:avLst>
              <a:gd name="adj1" fmla="val -48989"/>
              <a:gd name="adj2" fmla="val 70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2420888"/>
            <a:ext cx="48850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i="1" dirty="0" smtClean="0">
                <a:solidFill>
                  <a:prstClr val="black"/>
                </a:solidFill>
              </a:rPr>
              <a:t>الهاتف المحمول</a:t>
            </a:r>
          </a:p>
          <a:p>
            <a:pPr algn="ctr" rtl="1"/>
            <a:r>
              <a:rPr lang="ar-SA" sz="3200" b="1" i="1" dirty="0" smtClean="0">
                <a:solidFill>
                  <a:prstClr val="black"/>
                </a:solidFill>
              </a:rPr>
              <a:t>(أقرأ النص )</a:t>
            </a:r>
          </a:p>
          <a:p>
            <a:pPr algn="ctr"/>
            <a:endParaRPr lang="ar-SA" sz="3200" b="1" i="1" dirty="0" smtClean="0">
              <a:solidFill>
                <a:prstClr val="black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76264"/>
            <a:ext cx="327754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6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/>
          <p:cNvSpPr/>
          <p:nvPr/>
        </p:nvSpPr>
        <p:spPr>
          <a:xfrm>
            <a:off x="-540568" y="5733256"/>
            <a:ext cx="10297144" cy="828092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398813" y="1017193"/>
            <a:ext cx="5976664" cy="3822758"/>
          </a:xfrm>
          <a:prstGeom prst="wedgeEllipseCallout">
            <a:avLst>
              <a:gd name="adj1" fmla="val -48989"/>
              <a:gd name="adj2" fmla="val 70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2420888"/>
            <a:ext cx="488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i="1" dirty="0" smtClean="0">
                <a:solidFill>
                  <a:prstClr val="black"/>
                </a:solidFill>
              </a:rPr>
              <a:t>أهداف الدرس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53" y="1980220"/>
            <a:ext cx="327754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/>
          <p:cNvSpPr/>
          <p:nvPr/>
        </p:nvSpPr>
        <p:spPr>
          <a:xfrm>
            <a:off x="-540568" y="5913276"/>
            <a:ext cx="10297144" cy="828092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475656" y="980728"/>
            <a:ext cx="5976664" cy="3822758"/>
          </a:xfrm>
          <a:prstGeom prst="wedgeEllipseCallout">
            <a:avLst>
              <a:gd name="adj1" fmla="val -48989"/>
              <a:gd name="adj2" fmla="val 70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3688" y="2567806"/>
            <a:ext cx="488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i="1" dirty="0" smtClean="0">
                <a:solidFill>
                  <a:prstClr val="black"/>
                </a:solidFill>
              </a:rPr>
              <a:t>اقرئي الدرس قراءة صامتة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76264"/>
            <a:ext cx="327754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"/>
          <p:cNvSpPr/>
          <p:nvPr/>
        </p:nvSpPr>
        <p:spPr>
          <a:xfrm>
            <a:off x="611560" y="692696"/>
            <a:ext cx="8039606" cy="5638082"/>
          </a:xfrm>
          <a:custGeom>
            <a:avLst/>
            <a:gdLst>
              <a:gd name="connsiteX0" fmla="*/ 1079138 w 8189536"/>
              <a:gd name="connsiteY0" fmla="*/ 621097 h 5786329"/>
              <a:gd name="connsiteX1" fmla="*/ 3169195 w 8189536"/>
              <a:gd name="connsiteY1" fmla="*/ 171154 h 5786329"/>
              <a:gd name="connsiteX2" fmla="*/ 7102567 w 8189536"/>
              <a:gd name="connsiteY2" fmla="*/ 214697 h 5786329"/>
              <a:gd name="connsiteX3" fmla="*/ 7958909 w 8189536"/>
              <a:gd name="connsiteY3" fmla="*/ 2667611 h 5786329"/>
              <a:gd name="connsiteX4" fmla="*/ 7944395 w 8189536"/>
              <a:gd name="connsiteY4" fmla="*/ 4859268 h 5786329"/>
              <a:gd name="connsiteX5" fmla="*/ 5186681 w 8189536"/>
              <a:gd name="connsiteY5" fmla="*/ 5744640 h 5786329"/>
              <a:gd name="connsiteX6" fmla="*/ 1354909 w 8189536"/>
              <a:gd name="connsiteY6" fmla="*/ 5512411 h 5786329"/>
              <a:gd name="connsiteX7" fmla="*/ 135709 w 8189536"/>
              <a:gd name="connsiteY7" fmla="*/ 4380297 h 5786329"/>
              <a:gd name="connsiteX8" fmla="*/ 135709 w 8189536"/>
              <a:gd name="connsiteY8" fmla="*/ 2319268 h 5786329"/>
              <a:gd name="connsiteX9" fmla="*/ 1079138 w 8189536"/>
              <a:gd name="connsiteY9" fmla="*/ 621097 h 57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89536" h="5786329">
                <a:moveTo>
                  <a:pt x="1079138" y="621097"/>
                </a:moveTo>
                <a:cubicBezTo>
                  <a:pt x="1584719" y="263078"/>
                  <a:pt x="2165290" y="238887"/>
                  <a:pt x="3169195" y="171154"/>
                </a:cubicBezTo>
                <a:cubicBezTo>
                  <a:pt x="4173100" y="103421"/>
                  <a:pt x="6304281" y="-201379"/>
                  <a:pt x="7102567" y="214697"/>
                </a:cubicBezTo>
                <a:cubicBezTo>
                  <a:pt x="7900853" y="630773"/>
                  <a:pt x="7818604" y="1893516"/>
                  <a:pt x="7958909" y="2667611"/>
                </a:cubicBezTo>
                <a:cubicBezTo>
                  <a:pt x="8099214" y="3441706"/>
                  <a:pt x="8406433" y="4346430"/>
                  <a:pt x="7944395" y="4859268"/>
                </a:cubicBezTo>
                <a:cubicBezTo>
                  <a:pt x="7482357" y="5372106"/>
                  <a:pt x="6284929" y="5635783"/>
                  <a:pt x="5186681" y="5744640"/>
                </a:cubicBezTo>
                <a:cubicBezTo>
                  <a:pt x="4088433" y="5853497"/>
                  <a:pt x="2196738" y="5739802"/>
                  <a:pt x="1354909" y="5512411"/>
                </a:cubicBezTo>
                <a:cubicBezTo>
                  <a:pt x="513080" y="5285020"/>
                  <a:pt x="338909" y="4912488"/>
                  <a:pt x="135709" y="4380297"/>
                </a:cubicBezTo>
                <a:cubicBezTo>
                  <a:pt x="-67491" y="3848107"/>
                  <a:pt x="-21529" y="2953059"/>
                  <a:pt x="135709" y="2319268"/>
                </a:cubicBezTo>
                <a:cubicBezTo>
                  <a:pt x="292947" y="1685478"/>
                  <a:pt x="573557" y="979116"/>
                  <a:pt x="1079138" y="621097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FF66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>
          <a:xfrm rot="20917577">
            <a:off x="277392" y="668290"/>
            <a:ext cx="8330586" cy="5473607"/>
          </a:xfrm>
          <a:custGeom>
            <a:avLst/>
            <a:gdLst>
              <a:gd name="connsiteX0" fmla="*/ 1079138 w 8189536"/>
              <a:gd name="connsiteY0" fmla="*/ 621097 h 5786329"/>
              <a:gd name="connsiteX1" fmla="*/ 3169195 w 8189536"/>
              <a:gd name="connsiteY1" fmla="*/ 171154 h 5786329"/>
              <a:gd name="connsiteX2" fmla="*/ 7102567 w 8189536"/>
              <a:gd name="connsiteY2" fmla="*/ 214697 h 5786329"/>
              <a:gd name="connsiteX3" fmla="*/ 7958909 w 8189536"/>
              <a:gd name="connsiteY3" fmla="*/ 2667611 h 5786329"/>
              <a:gd name="connsiteX4" fmla="*/ 7944395 w 8189536"/>
              <a:gd name="connsiteY4" fmla="*/ 4859268 h 5786329"/>
              <a:gd name="connsiteX5" fmla="*/ 5186681 w 8189536"/>
              <a:gd name="connsiteY5" fmla="*/ 5744640 h 5786329"/>
              <a:gd name="connsiteX6" fmla="*/ 1354909 w 8189536"/>
              <a:gd name="connsiteY6" fmla="*/ 5512411 h 5786329"/>
              <a:gd name="connsiteX7" fmla="*/ 135709 w 8189536"/>
              <a:gd name="connsiteY7" fmla="*/ 4380297 h 5786329"/>
              <a:gd name="connsiteX8" fmla="*/ 135709 w 8189536"/>
              <a:gd name="connsiteY8" fmla="*/ 2319268 h 5786329"/>
              <a:gd name="connsiteX9" fmla="*/ 1079138 w 8189536"/>
              <a:gd name="connsiteY9" fmla="*/ 621097 h 57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89536" h="5786329">
                <a:moveTo>
                  <a:pt x="1079138" y="621097"/>
                </a:moveTo>
                <a:cubicBezTo>
                  <a:pt x="1584719" y="263078"/>
                  <a:pt x="2165290" y="238887"/>
                  <a:pt x="3169195" y="171154"/>
                </a:cubicBezTo>
                <a:cubicBezTo>
                  <a:pt x="4173100" y="103421"/>
                  <a:pt x="6304281" y="-201379"/>
                  <a:pt x="7102567" y="214697"/>
                </a:cubicBezTo>
                <a:cubicBezTo>
                  <a:pt x="7900853" y="630773"/>
                  <a:pt x="7818604" y="1893516"/>
                  <a:pt x="7958909" y="2667611"/>
                </a:cubicBezTo>
                <a:cubicBezTo>
                  <a:pt x="8099214" y="3441706"/>
                  <a:pt x="8406433" y="4346430"/>
                  <a:pt x="7944395" y="4859268"/>
                </a:cubicBezTo>
                <a:cubicBezTo>
                  <a:pt x="7482357" y="5372106"/>
                  <a:pt x="6284929" y="5635783"/>
                  <a:pt x="5186681" y="5744640"/>
                </a:cubicBezTo>
                <a:cubicBezTo>
                  <a:pt x="4088433" y="5853497"/>
                  <a:pt x="2196738" y="5739802"/>
                  <a:pt x="1354909" y="5512411"/>
                </a:cubicBezTo>
                <a:cubicBezTo>
                  <a:pt x="513080" y="5285020"/>
                  <a:pt x="338909" y="4912488"/>
                  <a:pt x="135709" y="4380297"/>
                </a:cubicBezTo>
                <a:cubicBezTo>
                  <a:pt x="-67491" y="3848107"/>
                  <a:pt x="-21529" y="2953059"/>
                  <a:pt x="135709" y="2319268"/>
                </a:cubicBezTo>
                <a:cubicBezTo>
                  <a:pt x="292947" y="1685478"/>
                  <a:pt x="573557" y="979116"/>
                  <a:pt x="1079138" y="621097"/>
                </a:cubicBezTo>
                <a:close/>
              </a:path>
            </a:pathLst>
          </a:custGeom>
          <a:noFill/>
          <a:ln w="4762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979712" y="2852936"/>
            <a:ext cx="504056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السلام عليكم ورحمة الله </a:t>
            </a:r>
            <a:r>
              <a:rPr lang="ar-SA" sz="3200" b="1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وبركاته</a:t>
            </a:r>
          </a:p>
          <a:p>
            <a:pPr algn="ctr"/>
            <a:endParaRPr lang="ar-SA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طالبات الصف </a:t>
            </a:r>
            <a:r>
              <a:rPr lang="ar-SA" sz="3200" b="1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الثالث</a:t>
            </a:r>
            <a:endParaRPr lang="ar-SA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ar-SA" sz="3200" b="1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يرحبن بكن ضيفاتنا الكريمات </a:t>
            </a:r>
            <a:endParaRPr lang="ar-SA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3" descr="D:\شغل منى الجديد\سكربز\سكرابز\سكرابز\br5x7egert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06" y="-120328"/>
            <a:ext cx="2388691" cy="24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78955"/>
            <a:ext cx="672982" cy="116587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1334941" cy="293687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" y="1114276"/>
            <a:ext cx="1712913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037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استراتيجية المناقشة النشطة 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648055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7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/>
          <p:cNvSpPr/>
          <p:nvPr/>
        </p:nvSpPr>
        <p:spPr>
          <a:xfrm>
            <a:off x="-540568" y="5913276"/>
            <a:ext cx="10297144" cy="828092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475656" y="980728"/>
            <a:ext cx="5976664" cy="3822758"/>
          </a:xfrm>
          <a:prstGeom prst="wedgeEllipseCallout">
            <a:avLst>
              <a:gd name="adj1" fmla="val -48989"/>
              <a:gd name="adj2" fmla="val 70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3626" y="2692052"/>
            <a:ext cx="4885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i="1" dirty="0">
                <a:solidFill>
                  <a:prstClr val="black"/>
                </a:solidFill>
              </a:rPr>
              <a:t>ل</a:t>
            </a:r>
            <a:r>
              <a:rPr lang="ar-SA" sz="3200" b="1" i="1" dirty="0" smtClean="0">
                <a:solidFill>
                  <a:prstClr val="black"/>
                </a:solidFill>
              </a:rPr>
              <a:t>نستمع إلى قراءة النص التالي جيدا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76264"/>
            <a:ext cx="327754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340768"/>
            <a:ext cx="9144000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251520" y="3413317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 smtClean="0"/>
              <a:t>اصطَحَبَ </a:t>
            </a:r>
            <a:r>
              <a:rPr lang="ar-SA" sz="2800" dirty="0"/>
              <a:t>الوالِدُ ابْنَهُ </a:t>
            </a:r>
            <a:r>
              <a:rPr lang="ar-SA" sz="2800" dirty="0" err="1" smtClean="0"/>
              <a:t>فوازا</a:t>
            </a:r>
            <a:r>
              <a:rPr lang="ar-SA" sz="2800" dirty="0" smtClean="0"/>
              <a:t> </a:t>
            </a:r>
            <a:r>
              <a:rPr lang="ar-SA" sz="2800" dirty="0"/>
              <a:t>لِزيارَةِ جارِهِم في </a:t>
            </a:r>
            <a:r>
              <a:rPr lang="ar-SA" sz="2800" dirty="0" smtClean="0"/>
              <a:t>الْمُستَشفى </a:t>
            </a:r>
            <a:r>
              <a:rPr lang="ar-SA" sz="2800" dirty="0"/>
              <a:t>، </a:t>
            </a:r>
            <a:r>
              <a:rPr lang="ar-SA" sz="2800" dirty="0" smtClean="0"/>
              <a:t>وعِنْدَ </a:t>
            </a:r>
            <a:r>
              <a:rPr lang="ar-SA" sz="2800" dirty="0"/>
              <a:t>وُلُوجِهِمَا الْمُستَشْفَى لَمَحَ </a:t>
            </a:r>
            <a:r>
              <a:rPr lang="ar-SA" sz="2800" dirty="0" err="1" smtClean="0"/>
              <a:t>فوازلوحَةً</a:t>
            </a:r>
            <a:r>
              <a:rPr lang="ar-SA" sz="2800" dirty="0" smtClean="0"/>
              <a:t> </a:t>
            </a:r>
            <a:r>
              <a:rPr lang="ar-SA" sz="2800" dirty="0" smtClean="0"/>
              <a:t>تُشِيرُ إلى مَنْعِ استِخْدَامِ الْهاتِفِ </a:t>
            </a:r>
            <a:r>
              <a:rPr lang="ar-SA" sz="2800" dirty="0"/>
              <a:t>المَحْمُولِ</a:t>
            </a:r>
            <a:r>
              <a:rPr lang="ar-SA" sz="2800" dirty="0" smtClean="0"/>
              <a:t>, </a:t>
            </a:r>
            <a:r>
              <a:rPr lang="ar-SA" sz="2800" dirty="0"/>
              <a:t>مَكتوبًا عليها </a:t>
            </a:r>
            <a:r>
              <a:rPr lang="ar-SA" sz="2800" dirty="0" smtClean="0"/>
              <a:t>( يُمنعُ </a:t>
            </a:r>
            <a:r>
              <a:rPr lang="ar-SA" sz="2800" dirty="0"/>
              <a:t>استِخْدَامِ الْهاتِفِ المَحْمُولِ </a:t>
            </a:r>
            <a:r>
              <a:rPr lang="ar-SA" sz="2800" dirty="0" smtClean="0"/>
              <a:t>).</a:t>
            </a:r>
          </a:p>
          <a:p>
            <a:pPr algn="r" rtl="1"/>
            <a:r>
              <a:rPr lang="ar-SA" sz="2800" dirty="0" smtClean="0"/>
              <a:t>سأَلَ </a:t>
            </a:r>
            <a:r>
              <a:rPr lang="ar-SA" sz="2800" dirty="0" smtClean="0"/>
              <a:t>فواز ٌ </a:t>
            </a:r>
            <a:r>
              <a:rPr lang="ar-SA" sz="2800" dirty="0" smtClean="0"/>
              <a:t>والِدَهُ </a:t>
            </a:r>
            <a:r>
              <a:rPr lang="ar-SA" sz="2800" dirty="0"/>
              <a:t>: </a:t>
            </a:r>
            <a:r>
              <a:rPr lang="ar-SA" sz="2800" dirty="0" smtClean="0"/>
              <a:t>لِماذا يُمْنَعُ استِخْدامُ </a:t>
            </a:r>
            <a:r>
              <a:rPr lang="ar-SA" sz="2800" dirty="0"/>
              <a:t>الْهاتِفِ المَحْمُولِ في </a:t>
            </a:r>
            <a:r>
              <a:rPr lang="ar-SA" sz="2800" dirty="0" smtClean="0"/>
              <a:t>الْمُستَشفى </a:t>
            </a:r>
            <a:r>
              <a:rPr lang="ar-SA" sz="2800" dirty="0"/>
              <a:t>يا </a:t>
            </a:r>
            <a:r>
              <a:rPr lang="ar-SA" sz="2800" dirty="0" smtClean="0"/>
              <a:t>أَبِي ؟</a:t>
            </a:r>
            <a:endParaRPr lang="ar-SA" sz="2800" dirty="0"/>
          </a:p>
        </p:txBody>
      </p:sp>
      <p:sp>
        <p:nvSpPr>
          <p:cNvPr id="9" name="مستطيل 8"/>
          <p:cNvSpPr/>
          <p:nvPr/>
        </p:nvSpPr>
        <p:spPr>
          <a:xfrm>
            <a:off x="323528" y="5356373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 smtClean="0"/>
              <a:t>الوَالِدُ وهُوَ </a:t>
            </a:r>
            <a:r>
              <a:rPr lang="ar-SA" sz="2800" dirty="0"/>
              <a:t>يُغْلِقُ </a:t>
            </a:r>
            <a:r>
              <a:rPr lang="ar-SA" sz="2800" dirty="0" smtClean="0"/>
              <a:t>جِهَازَهُ : </a:t>
            </a:r>
            <a:r>
              <a:rPr lang="ar-SA" sz="2800" dirty="0"/>
              <a:t>الهاتفُ </a:t>
            </a:r>
            <a:r>
              <a:rPr lang="ar-SA" sz="2800" dirty="0" smtClean="0"/>
              <a:t>المَحْمُولُ </a:t>
            </a:r>
            <a:r>
              <a:rPr lang="ar-SA" sz="2800" dirty="0"/>
              <a:t>قد </a:t>
            </a:r>
            <a:r>
              <a:rPr lang="ar-SA" sz="2800" dirty="0" smtClean="0"/>
              <a:t>يُؤَثِّرُ </a:t>
            </a:r>
            <a:r>
              <a:rPr lang="ar-SA" sz="2800" dirty="0"/>
              <a:t>على </a:t>
            </a:r>
            <a:r>
              <a:rPr lang="ar-SA" sz="2800" dirty="0" smtClean="0"/>
              <a:t>بَعْضِ الأَجْهِزَةِ </a:t>
            </a:r>
            <a:r>
              <a:rPr lang="ar-SA" sz="2800" dirty="0"/>
              <a:t>الطِّبِّيَّةِ في </a:t>
            </a:r>
            <a:r>
              <a:rPr lang="ar-SA" sz="2800" dirty="0" smtClean="0"/>
              <a:t>الْمُستَشفى </a:t>
            </a:r>
            <a:r>
              <a:rPr lang="ar-SA" sz="2800" dirty="0"/>
              <a:t>يا بُنَيَّ .</a:t>
            </a:r>
          </a:p>
          <a:p>
            <a:pPr algn="r" rtl="1"/>
            <a:r>
              <a:rPr lang="ar-SA" sz="2800" dirty="0" smtClean="0"/>
              <a:t>فواز : </a:t>
            </a:r>
            <a:r>
              <a:rPr lang="ar-SA" sz="2800" dirty="0"/>
              <a:t>حقًّا يا </a:t>
            </a:r>
            <a:r>
              <a:rPr lang="ar-SA" sz="2800" dirty="0" smtClean="0"/>
              <a:t>أَبِي ؟!</a:t>
            </a:r>
            <a:endParaRPr lang="ar-S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18328" r="10440" b="14103"/>
          <a:stretch/>
        </p:blipFill>
        <p:spPr bwMode="auto">
          <a:xfrm>
            <a:off x="3875568" y="131155"/>
            <a:ext cx="5088920" cy="3009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340768"/>
            <a:ext cx="9144000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5536" y="341331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/>
              <a:t>الوالِدُ : لَيْسَ هَذا </a:t>
            </a:r>
            <a:r>
              <a:rPr lang="ar-SA" sz="2800" dirty="0" smtClean="0"/>
              <a:t>فَحَسبُ </a:t>
            </a:r>
            <a:r>
              <a:rPr lang="ar-SA" sz="2800" dirty="0"/>
              <a:t>يا بُنَيَّ , فَهُناكَ </a:t>
            </a:r>
            <a:r>
              <a:rPr lang="ar-SA" sz="2800" dirty="0" smtClean="0"/>
              <a:t>أماكِنُ </a:t>
            </a:r>
            <a:r>
              <a:rPr lang="ar-SA" sz="2800" dirty="0"/>
              <a:t>يُحْظَرُ </a:t>
            </a:r>
            <a:r>
              <a:rPr lang="ar-SA" sz="2800" dirty="0" smtClean="0"/>
              <a:t>فِيهَا استِخْدامُ الهاتِفِ المَحْمُولِ</a:t>
            </a:r>
            <a:r>
              <a:rPr lang="ar-SA" sz="2800" dirty="0"/>
              <a:t>.</a:t>
            </a:r>
          </a:p>
          <a:p>
            <a:pPr algn="r" rtl="1"/>
            <a:r>
              <a:rPr lang="ar-SA" sz="2800" dirty="0" smtClean="0"/>
              <a:t>فواز : </a:t>
            </a:r>
            <a:r>
              <a:rPr lang="ar-SA" sz="2800" dirty="0"/>
              <a:t>مِثْلُ مَاذَا يَا </a:t>
            </a:r>
            <a:r>
              <a:rPr lang="ar-SA" sz="2800" dirty="0" smtClean="0"/>
              <a:t>أبي </a:t>
            </a:r>
            <a:r>
              <a:rPr lang="ar-SA" sz="2800" dirty="0"/>
              <a:t>؟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51520" y="486916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/>
              <a:t>الوالِدُ : مِثْلُ الطَّائِراتِ </a:t>
            </a:r>
            <a:r>
              <a:rPr lang="ar-SA" sz="2800" dirty="0" smtClean="0"/>
              <a:t>فَإنَّهُ </a:t>
            </a:r>
            <a:r>
              <a:rPr lang="ar-SA" sz="2800" dirty="0"/>
              <a:t>قَدْ يُعَطِّلُ </a:t>
            </a:r>
            <a:r>
              <a:rPr lang="ar-SA" sz="2800" dirty="0" smtClean="0"/>
              <a:t>أَجْهِزَةَ الاتِّصالاتِ </a:t>
            </a:r>
            <a:r>
              <a:rPr lang="ar-SA" sz="2800" dirty="0"/>
              <a:t>داخَلَ </a:t>
            </a:r>
            <a:r>
              <a:rPr lang="ar-SA" sz="2800" dirty="0" smtClean="0"/>
              <a:t>الطَّائِرَةِ؛ لِذا عَلَيْنا أَنَّ </a:t>
            </a:r>
            <a:r>
              <a:rPr lang="ar-SA" sz="2800" dirty="0"/>
              <a:t>نُغْلِقَ الْهاتِفَ </a:t>
            </a:r>
            <a:r>
              <a:rPr lang="ar-SA" sz="2800" dirty="0" smtClean="0"/>
              <a:t>المَحْمُولِ عِنْدَ صُعُودِنَا إلى الطَّائِرةِ </a:t>
            </a:r>
            <a:r>
              <a:rPr lang="ar-SA" sz="28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18328" r="10440" b="14103"/>
          <a:stretch/>
        </p:blipFill>
        <p:spPr bwMode="auto">
          <a:xfrm>
            <a:off x="3875568" y="131155"/>
            <a:ext cx="5088920" cy="3009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340768"/>
            <a:ext cx="9144000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4016" y="3627021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 smtClean="0"/>
              <a:t>وأهمُّ </a:t>
            </a:r>
            <a:r>
              <a:rPr lang="ar-SA" sz="2800" dirty="0"/>
              <a:t>هذهِ </a:t>
            </a:r>
            <a:r>
              <a:rPr lang="ar-SA" sz="2800" dirty="0" smtClean="0"/>
              <a:t>الأماكِنِ الْمَساجِدُ (بُيُوتُ اللَّهِ) </a:t>
            </a:r>
            <a:r>
              <a:rPr lang="ar-SA" sz="2800" dirty="0"/>
              <a:t>فَرَنيْنُ الْهاتِفِ المَحْمُولِ </a:t>
            </a:r>
            <a:r>
              <a:rPr lang="ar-SA" sz="2800" dirty="0" smtClean="0"/>
              <a:t>يُزعِجُ المُصلِّينَ </a:t>
            </a:r>
            <a:r>
              <a:rPr lang="ar-SA" sz="2800" dirty="0"/>
              <a:t>وَيقْطَعُ </a:t>
            </a:r>
            <a:r>
              <a:rPr lang="ar-SA" sz="2800" dirty="0" smtClean="0"/>
              <a:t>خُشُوعَهُم </a:t>
            </a:r>
            <a:r>
              <a:rPr lang="ar-SA" sz="2800" dirty="0"/>
              <a:t>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51520" y="486916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/>
              <a:t>إنَ الْهاتِفِ </a:t>
            </a:r>
            <a:r>
              <a:rPr lang="ar-SA" sz="2800" dirty="0" smtClean="0"/>
              <a:t>المَحْمُولَ يا </a:t>
            </a:r>
            <a:r>
              <a:rPr lang="ar-SA" sz="2800" dirty="0"/>
              <a:t>بُنَيَّ نِعْمَةٌ مِنَ اللَّهِ مَنَّ </a:t>
            </a:r>
            <a:r>
              <a:rPr lang="ar-SA" sz="2800" dirty="0" smtClean="0"/>
              <a:t>بِهَا عَلَيْنَا </a:t>
            </a:r>
            <a:r>
              <a:rPr lang="ar-SA" sz="2800" dirty="0"/>
              <a:t>، </a:t>
            </a:r>
            <a:r>
              <a:rPr lang="ar-SA" sz="2800" dirty="0" smtClean="0"/>
              <a:t>وَبَعْضُنا يُسيءُ </a:t>
            </a:r>
            <a:r>
              <a:rPr lang="ar-SA" sz="2800" dirty="0" err="1" smtClean="0"/>
              <a:t>استِخْدامَه،غَيْر</a:t>
            </a:r>
            <a:r>
              <a:rPr lang="ar-SA" sz="2800" dirty="0" smtClean="0"/>
              <a:t> مُقَدِّرٍ لِهَذِهِ النِّعْمَةِ.</a:t>
            </a:r>
            <a:endParaRPr lang="ar-S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6" t="16146" r="21962" b="22396"/>
          <a:stretch/>
        </p:blipFill>
        <p:spPr bwMode="auto">
          <a:xfrm>
            <a:off x="3779912" y="134975"/>
            <a:ext cx="5172776" cy="3005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1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51520" y="692696"/>
            <a:ext cx="6408712" cy="3618420"/>
          </a:xfrm>
          <a:prstGeom prst="cloud">
            <a:avLst/>
          </a:prstGeom>
          <a:solidFill>
            <a:srgbClr val="92D050">
              <a:alpha val="64000"/>
            </a:srgbClr>
          </a:solidFill>
          <a:ln w="85725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589891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prstClr val="black"/>
                </a:solidFill>
              </a:rPr>
              <a:t>الآن صديقاتي سنطبق استراتيجية الرؤوس المرقمة</a:t>
            </a:r>
          </a:p>
        </p:txBody>
      </p:sp>
      <p:sp>
        <p:nvSpPr>
          <p:cNvPr id="50" name="Freeform 49"/>
          <p:cNvSpPr/>
          <p:nvPr/>
        </p:nvSpPr>
        <p:spPr>
          <a:xfrm>
            <a:off x="-540569" y="4653136"/>
            <a:ext cx="9983755" cy="1721287"/>
          </a:xfrm>
          <a:custGeom>
            <a:avLst/>
            <a:gdLst>
              <a:gd name="connsiteX0" fmla="*/ 0 w 9983755"/>
              <a:gd name="connsiteY0" fmla="*/ 1716833 h 1721287"/>
              <a:gd name="connsiteX1" fmla="*/ 1194319 w 9983755"/>
              <a:gd name="connsiteY1" fmla="*/ 653143 h 1721287"/>
              <a:gd name="connsiteX2" fmla="*/ 2332653 w 9983755"/>
              <a:gd name="connsiteY2" fmla="*/ 1343608 h 1721287"/>
              <a:gd name="connsiteX3" fmla="*/ 3638939 w 9983755"/>
              <a:gd name="connsiteY3" fmla="*/ 317241 h 1721287"/>
              <a:gd name="connsiteX4" fmla="*/ 5467739 w 9983755"/>
              <a:gd name="connsiteY4" fmla="*/ 1586204 h 1721287"/>
              <a:gd name="connsiteX5" fmla="*/ 6941976 w 9983755"/>
              <a:gd name="connsiteY5" fmla="*/ 1474237 h 1721287"/>
              <a:gd name="connsiteX6" fmla="*/ 8789437 w 9983755"/>
              <a:gd name="connsiteY6" fmla="*/ 1642188 h 1721287"/>
              <a:gd name="connsiteX7" fmla="*/ 9983755 w 9983755"/>
              <a:gd name="connsiteY7" fmla="*/ 0 h 1721287"/>
              <a:gd name="connsiteX8" fmla="*/ 9983755 w 9983755"/>
              <a:gd name="connsiteY8" fmla="*/ 0 h 17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3755" h="1721287">
                <a:moveTo>
                  <a:pt x="0" y="1716833"/>
                </a:moveTo>
                <a:cubicBezTo>
                  <a:pt x="402772" y="1216090"/>
                  <a:pt x="805544" y="715347"/>
                  <a:pt x="1194319" y="653143"/>
                </a:cubicBezTo>
                <a:cubicBezTo>
                  <a:pt x="1583094" y="590939"/>
                  <a:pt x="1925217" y="1399592"/>
                  <a:pt x="2332653" y="1343608"/>
                </a:cubicBezTo>
                <a:cubicBezTo>
                  <a:pt x="2740089" y="1287624"/>
                  <a:pt x="3116425" y="276808"/>
                  <a:pt x="3638939" y="317241"/>
                </a:cubicBezTo>
                <a:cubicBezTo>
                  <a:pt x="4161453" y="357674"/>
                  <a:pt x="4917233" y="1393371"/>
                  <a:pt x="5467739" y="1586204"/>
                </a:cubicBezTo>
                <a:cubicBezTo>
                  <a:pt x="6018245" y="1779037"/>
                  <a:pt x="6388360" y="1464906"/>
                  <a:pt x="6941976" y="1474237"/>
                </a:cubicBezTo>
                <a:cubicBezTo>
                  <a:pt x="7495592" y="1483568"/>
                  <a:pt x="8282474" y="1887894"/>
                  <a:pt x="8789437" y="1642188"/>
                </a:cubicBezTo>
                <a:cubicBezTo>
                  <a:pt x="9296400" y="1396482"/>
                  <a:pt x="9983755" y="0"/>
                  <a:pt x="9983755" y="0"/>
                </a:cubicBezTo>
                <a:lnTo>
                  <a:pt x="9983755" y="0"/>
                </a:lnTo>
              </a:path>
            </a:pathLst>
          </a:custGeom>
          <a:ln w="1174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-612576" y="4221088"/>
            <a:ext cx="9983755" cy="1721287"/>
          </a:xfrm>
          <a:custGeom>
            <a:avLst/>
            <a:gdLst>
              <a:gd name="connsiteX0" fmla="*/ 0 w 9983755"/>
              <a:gd name="connsiteY0" fmla="*/ 1716833 h 1721287"/>
              <a:gd name="connsiteX1" fmla="*/ 1194319 w 9983755"/>
              <a:gd name="connsiteY1" fmla="*/ 653143 h 1721287"/>
              <a:gd name="connsiteX2" fmla="*/ 2332653 w 9983755"/>
              <a:gd name="connsiteY2" fmla="*/ 1343608 h 1721287"/>
              <a:gd name="connsiteX3" fmla="*/ 3638939 w 9983755"/>
              <a:gd name="connsiteY3" fmla="*/ 317241 h 1721287"/>
              <a:gd name="connsiteX4" fmla="*/ 5467739 w 9983755"/>
              <a:gd name="connsiteY4" fmla="*/ 1586204 h 1721287"/>
              <a:gd name="connsiteX5" fmla="*/ 6941976 w 9983755"/>
              <a:gd name="connsiteY5" fmla="*/ 1474237 h 1721287"/>
              <a:gd name="connsiteX6" fmla="*/ 8789437 w 9983755"/>
              <a:gd name="connsiteY6" fmla="*/ 1642188 h 1721287"/>
              <a:gd name="connsiteX7" fmla="*/ 9983755 w 9983755"/>
              <a:gd name="connsiteY7" fmla="*/ 0 h 1721287"/>
              <a:gd name="connsiteX8" fmla="*/ 9983755 w 9983755"/>
              <a:gd name="connsiteY8" fmla="*/ 0 h 17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3755" h="1721287">
                <a:moveTo>
                  <a:pt x="0" y="1716833"/>
                </a:moveTo>
                <a:cubicBezTo>
                  <a:pt x="402772" y="1216090"/>
                  <a:pt x="805544" y="715347"/>
                  <a:pt x="1194319" y="653143"/>
                </a:cubicBezTo>
                <a:cubicBezTo>
                  <a:pt x="1583094" y="590939"/>
                  <a:pt x="1925217" y="1399592"/>
                  <a:pt x="2332653" y="1343608"/>
                </a:cubicBezTo>
                <a:cubicBezTo>
                  <a:pt x="2740089" y="1287624"/>
                  <a:pt x="3116425" y="276808"/>
                  <a:pt x="3638939" y="317241"/>
                </a:cubicBezTo>
                <a:cubicBezTo>
                  <a:pt x="4161453" y="357674"/>
                  <a:pt x="4917233" y="1393371"/>
                  <a:pt x="5467739" y="1586204"/>
                </a:cubicBezTo>
                <a:cubicBezTo>
                  <a:pt x="6018245" y="1779037"/>
                  <a:pt x="6388360" y="1464906"/>
                  <a:pt x="6941976" y="1474237"/>
                </a:cubicBezTo>
                <a:cubicBezTo>
                  <a:pt x="7495592" y="1483568"/>
                  <a:pt x="8282474" y="1887894"/>
                  <a:pt x="8789437" y="1642188"/>
                </a:cubicBezTo>
                <a:cubicBezTo>
                  <a:pt x="9296400" y="1396482"/>
                  <a:pt x="9983755" y="0"/>
                  <a:pt x="9983755" y="0"/>
                </a:cubicBezTo>
                <a:lnTo>
                  <a:pt x="9983755" y="0"/>
                </a:lnTo>
              </a:path>
            </a:pathLst>
          </a:custGeom>
          <a:ln w="1174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08" y="1628800"/>
            <a:ext cx="3683632" cy="4420358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827584" y="2463279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prstClr val="black"/>
                </a:solidFill>
              </a:rPr>
              <a:t>- سأحدد رقماً وسأطلب من كل طالبة تحمل الرقم نفسه في كل مجموعة أن تقوم بقراءة النص.</a:t>
            </a:r>
          </a:p>
        </p:txBody>
      </p:sp>
    </p:spTree>
    <p:extLst>
      <p:ext uri="{BB962C8B-B14F-4D97-AF65-F5344CB8AC3E}">
        <p14:creationId xmlns:p14="http://schemas.microsoft.com/office/powerpoint/2010/main" val="14206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340768"/>
            <a:ext cx="914400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520" y="3284984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 smtClean="0">
                <a:solidFill>
                  <a:prstClr val="black"/>
                </a:solidFill>
              </a:rPr>
              <a:t>اصطَحَبَ </a:t>
            </a:r>
            <a:r>
              <a:rPr lang="ar-SA" sz="2800" dirty="0">
                <a:solidFill>
                  <a:prstClr val="black"/>
                </a:solidFill>
              </a:rPr>
              <a:t>الوالِدُ ابْنَهُ </a:t>
            </a:r>
            <a:r>
              <a:rPr lang="ar-SA" sz="2800" dirty="0" smtClean="0">
                <a:solidFill>
                  <a:prstClr val="black"/>
                </a:solidFill>
              </a:rPr>
              <a:t>فواز لِزيارَةِ </a:t>
            </a:r>
            <a:r>
              <a:rPr lang="ar-SA" sz="2800" dirty="0">
                <a:solidFill>
                  <a:prstClr val="black"/>
                </a:solidFill>
              </a:rPr>
              <a:t>جارِهِم في </a:t>
            </a:r>
            <a:r>
              <a:rPr lang="ar-SA" sz="2800" dirty="0" smtClean="0">
                <a:solidFill>
                  <a:prstClr val="black"/>
                </a:solidFill>
              </a:rPr>
              <a:t>الْمُستَشفى </a:t>
            </a:r>
            <a:r>
              <a:rPr lang="ar-SA" sz="2800" dirty="0">
                <a:solidFill>
                  <a:prstClr val="black"/>
                </a:solidFill>
              </a:rPr>
              <a:t>، </a:t>
            </a:r>
            <a:r>
              <a:rPr lang="ar-SA" sz="2800" dirty="0" smtClean="0">
                <a:solidFill>
                  <a:prstClr val="black"/>
                </a:solidFill>
              </a:rPr>
              <a:t>وعِنْدَ </a:t>
            </a:r>
            <a:r>
              <a:rPr lang="ar-SA" sz="2800" dirty="0">
                <a:solidFill>
                  <a:prstClr val="black"/>
                </a:solidFill>
              </a:rPr>
              <a:t>وُلُوجِهِمَا الْمُستَشْفَى لَمَحَ رائِدٌ لوحَةً </a:t>
            </a:r>
            <a:r>
              <a:rPr lang="ar-SA" sz="2800" dirty="0" smtClean="0">
                <a:solidFill>
                  <a:prstClr val="black"/>
                </a:solidFill>
              </a:rPr>
              <a:t>تُشِيرُ إلى مَنْعِ استِخْدَامِ الْهاتِفِ </a:t>
            </a:r>
            <a:r>
              <a:rPr lang="ar-SA" sz="2800" dirty="0">
                <a:solidFill>
                  <a:prstClr val="black"/>
                </a:solidFill>
              </a:rPr>
              <a:t>المَحْمُولِ</a:t>
            </a:r>
            <a:r>
              <a:rPr lang="ar-SA" sz="2800" dirty="0" smtClean="0">
                <a:solidFill>
                  <a:prstClr val="black"/>
                </a:solidFill>
              </a:rPr>
              <a:t>, </a:t>
            </a:r>
            <a:r>
              <a:rPr lang="ar-SA" sz="2800" dirty="0">
                <a:solidFill>
                  <a:prstClr val="black"/>
                </a:solidFill>
              </a:rPr>
              <a:t>مَكتوبًا عليها </a:t>
            </a:r>
            <a:r>
              <a:rPr lang="ar-SA" sz="2800" dirty="0" smtClean="0">
                <a:solidFill>
                  <a:prstClr val="black"/>
                </a:solidFill>
              </a:rPr>
              <a:t>( يُمنعُ </a:t>
            </a:r>
            <a:r>
              <a:rPr lang="ar-SA" sz="2800" dirty="0">
                <a:solidFill>
                  <a:prstClr val="black"/>
                </a:solidFill>
              </a:rPr>
              <a:t>استِخْدَامِ الْهاتِفِ المَحْمُولِ </a:t>
            </a:r>
            <a:r>
              <a:rPr lang="ar-SA" sz="2800" dirty="0" smtClean="0">
                <a:solidFill>
                  <a:prstClr val="black"/>
                </a:solidFill>
              </a:rPr>
              <a:t>).</a:t>
            </a:r>
          </a:p>
          <a:p>
            <a:pPr algn="r" rtl="1"/>
            <a:r>
              <a:rPr lang="ar-SA" sz="2800" dirty="0" smtClean="0">
                <a:solidFill>
                  <a:prstClr val="black"/>
                </a:solidFill>
              </a:rPr>
              <a:t>سأَلَ </a:t>
            </a:r>
            <a:r>
              <a:rPr lang="ar-SA" sz="2800" dirty="0" smtClean="0">
                <a:solidFill>
                  <a:prstClr val="black"/>
                </a:solidFill>
              </a:rPr>
              <a:t>فواز </a:t>
            </a:r>
            <a:r>
              <a:rPr lang="ar-SA" sz="2800" dirty="0" smtClean="0">
                <a:solidFill>
                  <a:prstClr val="black"/>
                </a:solidFill>
              </a:rPr>
              <a:t>والِدَهُ </a:t>
            </a:r>
            <a:r>
              <a:rPr lang="ar-SA" sz="2800" dirty="0">
                <a:solidFill>
                  <a:prstClr val="black"/>
                </a:solidFill>
              </a:rPr>
              <a:t>: </a:t>
            </a:r>
            <a:r>
              <a:rPr lang="ar-SA" sz="2800" dirty="0" smtClean="0">
                <a:solidFill>
                  <a:prstClr val="black"/>
                </a:solidFill>
              </a:rPr>
              <a:t>لِماذا يُمْنَعُ استِخْدامُ </a:t>
            </a:r>
            <a:r>
              <a:rPr lang="ar-SA" sz="2800" dirty="0">
                <a:solidFill>
                  <a:prstClr val="black"/>
                </a:solidFill>
              </a:rPr>
              <a:t>الْهاتِفِ المَحْمُولِ في </a:t>
            </a:r>
            <a:r>
              <a:rPr lang="ar-SA" sz="2800" dirty="0" smtClean="0">
                <a:solidFill>
                  <a:prstClr val="black"/>
                </a:solidFill>
              </a:rPr>
              <a:t>الْمُستَشفى </a:t>
            </a:r>
            <a:r>
              <a:rPr lang="ar-SA" sz="2800" dirty="0">
                <a:solidFill>
                  <a:prstClr val="black"/>
                </a:solidFill>
              </a:rPr>
              <a:t>يا </a:t>
            </a:r>
            <a:r>
              <a:rPr lang="ar-SA" sz="2800" dirty="0" smtClean="0">
                <a:solidFill>
                  <a:prstClr val="black"/>
                </a:solidFill>
              </a:rPr>
              <a:t>أَبِي ؟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7504" y="5301208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 smtClean="0">
                <a:solidFill>
                  <a:prstClr val="black"/>
                </a:solidFill>
              </a:rPr>
              <a:t>الوَالِدُ وهُوَ </a:t>
            </a:r>
            <a:r>
              <a:rPr lang="ar-SA" sz="2800" dirty="0">
                <a:solidFill>
                  <a:prstClr val="black"/>
                </a:solidFill>
              </a:rPr>
              <a:t>يُغْلِقُ </a:t>
            </a:r>
            <a:r>
              <a:rPr lang="ar-SA" sz="2800" dirty="0" smtClean="0">
                <a:solidFill>
                  <a:prstClr val="black"/>
                </a:solidFill>
              </a:rPr>
              <a:t>جِهَازَهُ : </a:t>
            </a:r>
            <a:r>
              <a:rPr lang="ar-SA" sz="2800" dirty="0">
                <a:solidFill>
                  <a:prstClr val="black"/>
                </a:solidFill>
              </a:rPr>
              <a:t>الهاتفُ </a:t>
            </a:r>
            <a:r>
              <a:rPr lang="ar-SA" sz="2800" dirty="0" smtClean="0">
                <a:solidFill>
                  <a:prstClr val="black"/>
                </a:solidFill>
              </a:rPr>
              <a:t>المَحْمُولُ </a:t>
            </a:r>
            <a:r>
              <a:rPr lang="ar-SA" sz="2800" dirty="0">
                <a:solidFill>
                  <a:prstClr val="black"/>
                </a:solidFill>
              </a:rPr>
              <a:t>قد </a:t>
            </a:r>
            <a:r>
              <a:rPr lang="ar-SA" sz="2800" dirty="0" smtClean="0">
                <a:solidFill>
                  <a:prstClr val="black"/>
                </a:solidFill>
              </a:rPr>
              <a:t>يُؤَثِّرُ </a:t>
            </a:r>
            <a:r>
              <a:rPr lang="ar-SA" sz="2800" dirty="0">
                <a:solidFill>
                  <a:prstClr val="black"/>
                </a:solidFill>
              </a:rPr>
              <a:t>على </a:t>
            </a:r>
            <a:r>
              <a:rPr lang="ar-SA" sz="2800" dirty="0" smtClean="0">
                <a:solidFill>
                  <a:prstClr val="black"/>
                </a:solidFill>
              </a:rPr>
              <a:t>بَعْضِ الأَجْهِزَةِ </a:t>
            </a:r>
            <a:r>
              <a:rPr lang="ar-SA" sz="2800" dirty="0">
                <a:solidFill>
                  <a:prstClr val="black"/>
                </a:solidFill>
              </a:rPr>
              <a:t>الطِّبِّيَّةِ في </a:t>
            </a:r>
            <a:r>
              <a:rPr lang="ar-SA" sz="2800" dirty="0" smtClean="0">
                <a:solidFill>
                  <a:prstClr val="black"/>
                </a:solidFill>
              </a:rPr>
              <a:t>الْمُستَشفى </a:t>
            </a:r>
            <a:r>
              <a:rPr lang="ar-SA" sz="2800" dirty="0">
                <a:solidFill>
                  <a:prstClr val="black"/>
                </a:solidFill>
              </a:rPr>
              <a:t>يا بُنَيَّ .</a:t>
            </a:r>
          </a:p>
          <a:p>
            <a:pPr algn="r" rtl="1"/>
            <a:r>
              <a:rPr lang="ar-SA" sz="2800" dirty="0" smtClean="0">
                <a:solidFill>
                  <a:prstClr val="black"/>
                </a:solidFill>
              </a:rPr>
              <a:t>رَائِدٌ</a:t>
            </a:r>
            <a:r>
              <a:rPr lang="ar-SA" sz="2800" dirty="0">
                <a:solidFill>
                  <a:prstClr val="black"/>
                </a:solidFill>
              </a:rPr>
              <a:t>: حقًّا يا </a:t>
            </a:r>
            <a:r>
              <a:rPr lang="ar-SA" sz="2800" dirty="0" smtClean="0">
                <a:solidFill>
                  <a:prstClr val="black"/>
                </a:solidFill>
              </a:rPr>
              <a:t>أَبِي ؟!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18328" r="10440" b="14103"/>
          <a:stretch/>
        </p:blipFill>
        <p:spPr bwMode="auto">
          <a:xfrm>
            <a:off x="3875568" y="131155"/>
            <a:ext cx="5088920" cy="3009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27584" y="1480138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استراتيجية الرؤوس المرقمة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687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95536" y="1503445"/>
            <a:ext cx="6408712" cy="3618420"/>
          </a:xfrm>
          <a:prstGeom prst="cloud">
            <a:avLst/>
          </a:prstGeom>
          <a:solidFill>
            <a:srgbClr val="92D050">
              <a:alpha val="64000"/>
            </a:srgbClr>
          </a:solidFill>
          <a:ln w="85725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545295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prstClr val="black"/>
                </a:solidFill>
              </a:rPr>
              <a:t>الآن صديقاتي سنطبق استراتيجية الأسهم </a:t>
            </a:r>
          </a:p>
        </p:txBody>
      </p:sp>
      <p:sp>
        <p:nvSpPr>
          <p:cNvPr id="50" name="Freeform 49"/>
          <p:cNvSpPr/>
          <p:nvPr/>
        </p:nvSpPr>
        <p:spPr>
          <a:xfrm>
            <a:off x="-540569" y="4653136"/>
            <a:ext cx="9983755" cy="1721287"/>
          </a:xfrm>
          <a:custGeom>
            <a:avLst/>
            <a:gdLst>
              <a:gd name="connsiteX0" fmla="*/ 0 w 9983755"/>
              <a:gd name="connsiteY0" fmla="*/ 1716833 h 1721287"/>
              <a:gd name="connsiteX1" fmla="*/ 1194319 w 9983755"/>
              <a:gd name="connsiteY1" fmla="*/ 653143 h 1721287"/>
              <a:gd name="connsiteX2" fmla="*/ 2332653 w 9983755"/>
              <a:gd name="connsiteY2" fmla="*/ 1343608 h 1721287"/>
              <a:gd name="connsiteX3" fmla="*/ 3638939 w 9983755"/>
              <a:gd name="connsiteY3" fmla="*/ 317241 h 1721287"/>
              <a:gd name="connsiteX4" fmla="*/ 5467739 w 9983755"/>
              <a:gd name="connsiteY4" fmla="*/ 1586204 h 1721287"/>
              <a:gd name="connsiteX5" fmla="*/ 6941976 w 9983755"/>
              <a:gd name="connsiteY5" fmla="*/ 1474237 h 1721287"/>
              <a:gd name="connsiteX6" fmla="*/ 8789437 w 9983755"/>
              <a:gd name="connsiteY6" fmla="*/ 1642188 h 1721287"/>
              <a:gd name="connsiteX7" fmla="*/ 9983755 w 9983755"/>
              <a:gd name="connsiteY7" fmla="*/ 0 h 1721287"/>
              <a:gd name="connsiteX8" fmla="*/ 9983755 w 9983755"/>
              <a:gd name="connsiteY8" fmla="*/ 0 h 17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3755" h="1721287">
                <a:moveTo>
                  <a:pt x="0" y="1716833"/>
                </a:moveTo>
                <a:cubicBezTo>
                  <a:pt x="402772" y="1216090"/>
                  <a:pt x="805544" y="715347"/>
                  <a:pt x="1194319" y="653143"/>
                </a:cubicBezTo>
                <a:cubicBezTo>
                  <a:pt x="1583094" y="590939"/>
                  <a:pt x="1925217" y="1399592"/>
                  <a:pt x="2332653" y="1343608"/>
                </a:cubicBezTo>
                <a:cubicBezTo>
                  <a:pt x="2740089" y="1287624"/>
                  <a:pt x="3116425" y="276808"/>
                  <a:pt x="3638939" y="317241"/>
                </a:cubicBezTo>
                <a:cubicBezTo>
                  <a:pt x="4161453" y="357674"/>
                  <a:pt x="4917233" y="1393371"/>
                  <a:pt x="5467739" y="1586204"/>
                </a:cubicBezTo>
                <a:cubicBezTo>
                  <a:pt x="6018245" y="1779037"/>
                  <a:pt x="6388360" y="1464906"/>
                  <a:pt x="6941976" y="1474237"/>
                </a:cubicBezTo>
                <a:cubicBezTo>
                  <a:pt x="7495592" y="1483568"/>
                  <a:pt x="8282474" y="1887894"/>
                  <a:pt x="8789437" y="1642188"/>
                </a:cubicBezTo>
                <a:cubicBezTo>
                  <a:pt x="9296400" y="1396482"/>
                  <a:pt x="9983755" y="0"/>
                  <a:pt x="9983755" y="0"/>
                </a:cubicBezTo>
                <a:lnTo>
                  <a:pt x="9983755" y="0"/>
                </a:lnTo>
              </a:path>
            </a:pathLst>
          </a:custGeom>
          <a:ln w="1174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-612576" y="4221088"/>
            <a:ext cx="9983755" cy="1721287"/>
          </a:xfrm>
          <a:custGeom>
            <a:avLst/>
            <a:gdLst>
              <a:gd name="connsiteX0" fmla="*/ 0 w 9983755"/>
              <a:gd name="connsiteY0" fmla="*/ 1716833 h 1721287"/>
              <a:gd name="connsiteX1" fmla="*/ 1194319 w 9983755"/>
              <a:gd name="connsiteY1" fmla="*/ 653143 h 1721287"/>
              <a:gd name="connsiteX2" fmla="*/ 2332653 w 9983755"/>
              <a:gd name="connsiteY2" fmla="*/ 1343608 h 1721287"/>
              <a:gd name="connsiteX3" fmla="*/ 3638939 w 9983755"/>
              <a:gd name="connsiteY3" fmla="*/ 317241 h 1721287"/>
              <a:gd name="connsiteX4" fmla="*/ 5467739 w 9983755"/>
              <a:gd name="connsiteY4" fmla="*/ 1586204 h 1721287"/>
              <a:gd name="connsiteX5" fmla="*/ 6941976 w 9983755"/>
              <a:gd name="connsiteY5" fmla="*/ 1474237 h 1721287"/>
              <a:gd name="connsiteX6" fmla="*/ 8789437 w 9983755"/>
              <a:gd name="connsiteY6" fmla="*/ 1642188 h 1721287"/>
              <a:gd name="connsiteX7" fmla="*/ 9983755 w 9983755"/>
              <a:gd name="connsiteY7" fmla="*/ 0 h 1721287"/>
              <a:gd name="connsiteX8" fmla="*/ 9983755 w 9983755"/>
              <a:gd name="connsiteY8" fmla="*/ 0 h 17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3755" h="1721287">
                <a:moveTo>
                  <a:pt x="0" y="1716833"/>
                </a:moveTo>
                <a:cubicBezTo>
                  <a:pt x="402772" y="1216090"/>
                  <a:pt x="805544" y="715347"/>
                  <a:pt x="1194319" y="653143"/>
                </a:cubicBezTo>
                <a:cubicBezTo>
                  <a:pt x="1583094" y="590939"/>
                  <a:pt x="1925217" y="1399592"/>
                  <a:pt x="2332653" y="1343608"/>
                </a:cubicBezTo>
                <a:cubicBezTo>
                  <a:pt x="2740089" y="1287624"/>
                  <a:pt x="3116425" y="276808"/>
                  <a:pt x="3638939" y="317241"/>
                </a:cubicBezTo>
                <a:cubicBezTo>
                  <a:pt x="4161453" y="357674"/>
                  <a:pt x="4917233" y="1393371"/>
                  <a:pt x="5467739" y="1586204"/>
                </a:cubicBezTo>
                <a:cubicBezTo>
                  <a:pt x="6018245" y="1779037"/>
                  <a:pt x="6388360" y="1464906"/>
                  <a:pt x="6941976" y="1474237"/>
                </a:cubicBezTo>
                <a:cubicBezTo>
                  <a:pt x="7495592" y="1483568"/>
                  <a:pt x="8282474" y="1887894"/>
                  <a:pt x="8789437" y="1642188"/>
                </a:cubicBezTo>
                <a:cubicBezTo>
                  <a:pt x="9296400" y="1396482"/>
                  <a:pt x="9983755" y="0"/>
                  <a:pt x="9983755" y="0"/>
                </a:cubicBezTo>
                <a:lnTo>
                  <a:pt x="9983755" y="0"/>
                </a:lnTo>
              </a:path>
            </a:pathLst>
          </a:custGeom>
          <a:ln w="1174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3683632" cy="44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0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397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"/>
          <p:cNvSpPr/>
          <p:nvPr/>
        </p:nvSpPr>
        <p:spPr>
          <a:xfrm>
            <a:off x="611560" y="692696"/>
            <a:ext cx="8039606" cy="5638082"/>
          </a:xfrm>
          <a:custGeom>
            <a:avLst/>
            <a:gdLst>
              <a:gd name="connsiteX0" fmla="*/ 1079138 w 8189536"/>
              <a:gd name="connsiteY0" fmla="*/ 621097 h 5786329"/>
              <a:gd name="connsiteX1" fmla="*/ 3169195 w 8189536"/>
              <a:gd name="connsiteY1" fmla="*/ 171154 h 5786329"/>
              <a:gd name="connsiteX2" fmla="*/ 7102567 w 8189536"/>
              <a:gd name="connsiteY2" fmla="*/ 214697 h 5786329"/>
              <a:gd name="connsiteX3" fmla="*/ 7958909 w 8189536"/>
              <a:gd name="connsiteY3" fmla="*/ 2667611 h 5786329"/>
              <a:gd name="connsiteX4" fmla="*/ 7944395 w 8189536"/>
              <a:gd name="connsiteY4" fmla="*/ 4859268 h 5786329"/>
              <a:gd name="connsiteX5" fmla="*/ 5186681 w 8189536"/>
              <a:gd name="connsiteY5" fmla="*/ 5744640 h 5786329"/>
              <a:gd name="connsiteX6" fmla="*/ 1354909 w 8189536"/>
              <a:gd name="connsiteY6" fmla="*/ 5512411 h 5786329"/>
              <a:gd name="connsiteX7" fmla="*/ 135709 w 8189536"/>
              <a:gd name="connsiteY7" fmla="*/ 4380297 h 5786329"/>
              <a:gd name="connsiteX8" fmla="*/ 135709 w 8189536"/>
              <a:gd name="connsiteY8" fmla="*/ 2319268 h 5786329"/>
              <a:gd name="connsiteX9" fmla="*/ 1079138 w 8189536"/>
              <a:gd name="connsiteY9" fmla="*/ 621097 h 57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89536" h="5786329">
                <a:moveTo>
                  <a:pt x="1079138" y="621097"/>
                </a:moveTo>
                <a:cubicBezTo>
                  <a:pt x="1584719" y="263078"/>
                  <a:pt x="2165290" y="238887"/>
                  <a:pt x="3169195" y="171154"/>
                </a:cubicBezTo>
                <a:cubicBezTo>
                  <a:pt x="4173100" y="103421"/>
                  <a:pt x="6304281" y="-201379"/>
                  <a:pt x="7102567" y="214697"/>
                </a:cubicBezTo>
                <a:cubicBezTo>
                  <a:pt x="7900853" y="630773"/>
                  <a:pt x="7818604" y="1893516"/>
                  <a:pt x="7958909" y="2667611"/>
                </a:cubicBezTo>
                <a:cubicBezTo>
                  <a:pt x="8099214" y="3441706"/>
                  <a:pt x="8406433" y="4346430"/>
                  <a:pt x="7944395" y="4859268"/>
                </a:cubicBezTo>
                <a:cubicBezTo>
                  <a:pt x="7482357" y="5372106"/>
                  <a:pt x="6284929" y="5635783"/>
                  <a:pt x="5186681" y="5744640"/>
                </a:cubicBezTo>
                <a:cubicBezTo>
                  <a:pt x="4088433" y="5853497"/>
                  <a:pt x="2196738" y="5739802"/>
                  <a:pt x="1354909" y="5512411"/>
                </a:cubicBezTo>
                <a:cubicBezTo>
                  <a:pt x="513080" y="5285020"/>
                  <a:pt x="338909" y="4912488"/>
                  <a:pt x="135709" y="4380297"/>
                </a:cubicBezTo>
                <a:cubicBezTo>
                  <a:pt x="-67491" y="3848107"/>
                  <a:pt x="-21529" y="2953059"/>
                  <a:pt x="135709" y="2319268"/>
                </a:cubicBezTo>
                <a:cubicBezTo>
                  <a:pt x="292947" y="1685478"/>
                  <a:pt x="573557" y="979116"/>
                  <a:pt x="1079138" y="621097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FF66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>
          <a:xfrm rot="20917577">
            <a:off x="277392" y="668290"/>
            <a:ext cx="8330586" cy="5473607"/>
          </a:xfrm>
          <a:custGeom>
            <a:avLst/>
            <a:gdLst>
              <a:gd name="connsiteX0" fmla="*/ 1079138 w 8189536"/>
              <a:gd name="connsiteY0" fmla="*/ 621097 h 5786329"/>
              <a:gd name="connsiteX1" fmla="*/ 3169195 w 8189536"/>
              <a:gd name="connsiteY1" fmla="*/ 171154 h 5786329"/>
              <a:gd name="connsiteX2" fmla="*/ 7102567 w 8189536"/>
              <a:gd name="connsiteY2" fmla="*/ 214697 h 5786329"/>
              <a:gd name="connsiteX3" fmla="*/ 7958909 w 8189536"/>
              <a:gd name="connsiteY3" fmla="*/ 2667611 h 5786329"/>
              <a:gd name="connsiteX4" fmla="*/ 7944395 w 8189536"/>
              <a:gd name="connsiteY4" fmla="*/ 4859268 h 5786329"/>
              <a:gd name="connsiteX5" fmla="*/ 5186681 w 8189536"/>
              <a:gd name="connsiteY5" fmla="*/ 5744640 h 5786329"/>
              <a:gd name="connsiteX6" fmla="*/ 1354909 w 8189536"/>
              <a:gd name="connsiteY6" fmla="*/ 5512411 h 5786329"/>
              <a:gd name="connsiteX7" fmla="*/ 135709 w 8189536"/>
              <a:gd name="connsiteY7" fmla="*/ 4380297 h 5786329"/>
              <a:gd name="connsiteX8" fmla="*/ 135709 w 8189536"/>
              <a:gd name="connsiteY8" fmla="*/ 2319268 h 5786329"/>
              <a:gd name="connsiteX9" fmla="*/ 1079138 w 8189536"/>
              <a:gd name="connsiteY9" fmla="*/ 621097 h 57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89536" h="5786329">
                <a:moveTo>
                  <a:pt x="1079138" y="621097"/>
                </a:moveTo>
                <a:cubicBezTo>
                  <a:pt x="1584719" y="263078"/>
                  <a:pt x="2165290" y="238887"/>
                  <a:pt x="3169195" y="171154"/>
                </a:cubicBezTo>
                <a:cubicBezTo>
                  <a:pt x="4173100" y="103421"/>
                  <a:pt x="6304281" y="-201379"/>
                  <a:pt x="7102567" y="214697"/>
                </a:cubicBezTo>
                <a:cubicBezTo>
                  <a:pt x="7900853" y="630773"/>
                  <a:pt x="7818604" y="1893516"/>
                  <a:pt x="7958909" y="2667611"/>
                </a:cubicBezTo>
                <a:cubicBezTo>
                  <a:pt x="8099214" y="3441706"/>
                  <a:pt x="8406433" y="4346430"/>
                  <a:pt x="7944395" y="4859268"/>
                </a:cubicBezTo>
                <a:cubicBezTo>
                  <a:pt x="7482357" y="5372106"/>
                  <a:pt x="6284929" y="5635783"/>
                  <a:pt x="5186681" y="5744640"/>
                </a:cubicBezTo>
                <a:cubicBezTo>
                  <a:pt x="4088433" y="5853497"/>
                  <a:pt x="2196738" y="5739802"/>
                  <a:pt x="1354909" y="5512411"/>
                </a:cubicBezTo>
                <a:cubicBezTo>
                  <a:pt x="513080" y="5285020"/>
                  <a:pt x="338909" y="4912488"/>
                  <a:pt x="135709" y="4380297"/>
                </a:cubicBezTo>
                <a:cubicBezTo>
                  <a:pt x="-67491" y="3848107"/>
                  <a:pt x="-21529" y="2953059"/>
                  <a:pt x="135709" y="2319268"/>
                </a:cubicBezTo>
                <a:cubicBezTo>
                  <a:pt x="292947" y="1685478"/>
                  <a:pt x="573557" y="979116"/>
                  <a:pt x="1079138" y="621097"/>
                </a:cubicBezTo>
                <a:close/>
              </a:path>
            </a:pathLst>
          </a:custGeom>
          <a:noFill/>
          <a:ln w="4762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979712" y="2852936"/>
            <a:ext cx="504056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السلام عليكم ورحمة الله </a:t>
            </a:r>
            <a:r>
              <a:rPr lang="ar-SA" sz="3200" b="1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وبركاته</a:t>
            </a:r>
          </a:p>
          <a:p>
            <a:pPr algn="ctr"/>
            <a:endParaRPr lang="ar-SA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2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طالبات الصف </a:t>
            </a:r>
            <a:r>
              <a:rPr lang="ar-SA" sz="3200" b="1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الثالث</a:t>
            </a:r>
            <a:endParaRPr lang="ar-SA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r>
              <a:rPr lang="ar-SA" sz="3200" b="1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يرحبن بكن ضيفاتنا الكريمات </a:t>
            </a:r>
            <a:endParaRPr lang="ar-SA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3" descr="D:\شغل منى الجديد\سكربز\سكرابز\سكرابز\br5x7egert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09" y="-315416"/>
            <a:ext cx="2388691" cy="24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3" y="-22516"/>
            <a:ext cx="1105030" cy="116587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"/>
            <a:ext cx="1334941" cy="293687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052736"/>
            <a:ext cx="6624736" cy="545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8695"/>
            <a:ext cx="1712913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873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340768"/>
            <a:ext cx="914400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395536" y="3413318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/>
              <a:t>الوالِدُ : لَيْسَ هَذا </a:t>
            </a:r>
            <a:r>
              <a:rPr lang="ar-SA" sz="2800" dirty="0" smtClean="0"/>
              <a:t>فَحَسبُ </a:t>
            </a:r>
            <a:r>
              <a:rPr lang="ar-SA" sz="2800" dirty="0"/>
              <a:t>يا بُنَيَّ , فَهُناكَ </a:t>
            </a:r>
            <a:r>
              <a:rPr lang="ar-SA" sz="2800" dirty="0" smtClean="0"/>
              <a:t>أماكِنُ </a:t>
            </a:r>
            <a:r>
              <a:rPr lang="ar-SA" sz="2800" dirty="0"/>
              <a:t>يُحْظَرُ </a:t>
            </a:r>
            <a:r>
              <a:rPr lang="ar-SA" sz="2800" dirty="0" smtClean="0"/>
              <a:t>فِيهَا استِخْدامُ الهاتِفِ المَحْمُولِ</a:t>
            </a:r>
            <a:r>
              <a:rPr lang="ar-SA" sz="2800" dirty="0"/>
              <a:t>.</a:t>
            </a:r>
          </a:p>
          <a:p>
            <a:pPr algn="r" rtl="1"/>
            <a:r>
              <a:rPr lang="ar-SA" sz="2800" dirty="0" smtClean="0"/>
              <a:t>فواز : </a:t>
            </a:r>
            <a:r>
              <a:rPr lang="ar-SA" sz="2800" dirty="0"/>
              <a:t>مِثْلُ مَاذَا يَا </a:t>
            </a:r>
            <a:r>
              <a:rPr lang="ar-SA" sz="2800" dirty="0" smtClean="0"/>
              <a:t>أبي </a:t>
            </a:r>
            <a:r>
              <a:rPr lang="ar-SA" sz="2800" dirty="0"/>
              <a:t>؟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51520" y="486916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/>
              <a:t>الوالِدُ : مِثْلُ الطَّائِراتِ </a:t>
            </a:r>
            <a:r>
              <a:rPr lang="ar-SA" sz="2800" dirty="0" smtClean="0"/>
              <a:t>فَإنَّهُ </a:t>
            </a:r>
            <a:r>
              <a:rPr lang="ar-SA" sz="2800" dirty="0"/>
              <a:t>قَدْ يُعَطِّلُ </a:t>
            </a:r>
            <a:r>
              <a:rPr lang="ar-SA" sz="2800" dirty="0" smtClean="0"/>
              <a:t>أَجْهِزَةَ الاتِّصالاتِ </a:t>
            </a:r>
            <a:r>
              <a:rPr lang="ar-SA" sz="2800" dirty="0"/>
              <a:t>داخَلَ </a:t>
            </a:r>
            <a:r>
              <a:rPr lang="ar-SA" sz="2800" dirty="0" smtClean="0"/>
              <a:t>الطَّائِرَةِ؛ لِذا عَلَيْنا أَنَّ </a:t>
            </a:r>
            <a:r>
              <a:rPr lang="ar-SA" sz="2800" dirty="0"/>
              <a:t>نُغْلِقَ الْهاتِفَ </a:t>
            </a:r>
            <a:r>
              <a:rPr lang="ar-SA" sz="2800" dirty="0" smtClean="0"/>
              <a:t>المَحْمُولِ عِنْدَ صُعُودِنَا إلى الطَّائِرةِ </a:t>
            </a:r>
            <a:r>
              <a:rPr lang="ar-SA" sz="28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18328" r="10440" b="14103"/>
          <a:stretch/>
        </p:blipFill>
        <p:spPr bwMode="auto">
          <a:xfrm>
            <a:off x="3875568" y="131155"/>
            <a:ext cx="5088920" cy="3009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827584" y="1480138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استراتيجية الرؤوس المرقمة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169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sp>
        <p:nvSpPr>
          <p:cNvPr id="4" name="سحابة 3"/>
          <p:cNvSpPr/>
          <p:nvPr/>
        </p:nvSpPr>
        <p:spPr>
          <a:xfrm>
            <a:off x="179512" y="332656"/>
            <a:ext cx="8424936" cy="61206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استراتيجية كنز المعلومات 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34651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1340768"/>
            <a:ext cx="9144000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144016" y="3627021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 smtClean="0"/>
              <a:t>وأهمُّ </a:t>
            </a:r>
            <a:r>
              <a:rPr lang="ar-SA" sz="2800" dirty="0"/>
              <a:t>هذهِ </a:t>
            </a:r>
            <a:r>
              <a:rPr lang="ar-SA" sz="2800" dirty="0" smtClean="0"/>
              <a:t>الأماكِنِ الْمَساجِدُ (بُيُوتُ اللَّهِ) </a:t>
            </a:r>
            <a:r>
              <a:rPr lang="ar-SA" sz="2800" dirty="0"/>
              <a:t>فَرَنيْنُ الْهاتِفِ المَحْمُولِ </a:t>
            </a:r>
            <a:r>
              <a:rPr lang="ar-SA" sz="2800" dirty="0" smtClean="0"/>
              <a:t>يُزعِجُ المُصلِّينَ </a:t>
            </a:r>
            <a:r>
              <a:rPr lang="ar-SA" sz="2800" dirty="0"/>
              <a:t>وَيقْطَعُ </a:t>
            </a:r>
            <a:r>
              <a:rPr lang="ar-SA" sz="2800" dirty="0" smtClean="0"/>
              <a:t>خُشُوعَهُم </a:t>
            </a:r>
            <a:r>
              <a:rPr lang="ar-SA" sz="2800" dirty="0"/>
              <a:t>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51520" y="486916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/>
              <a:t>إنَ الْهاتِفِ </a:t>
            </a:r>
            <a:r>
              <a:rPr lang="ar-SA" sz="2800" dirty="0" smtClean="0"/>
              <a:t>المَحْمُولَ يا </a:t>
            </a:r>
            <a:r>
              <a:rPr lang="ar-SA" sz="2800" dirty="0"/>
              <a:t>بُنَيَّ نِعْمَةٌ مِنَ اللَّهِ مَنَّ </a:t>
            </a:r>
            <a:r>
              <a:rPr lang="ar-SA" sz="2800" dirty="0" smtClean="0"/>
              <a:t>بِهَا عَلَيْنَا </a:t>
            </a:r>
            <a:r>
              <a:rPr lang="ar-SA" sz="2800" dirty="0"/>
              <a:t>، </a:t>
            </a:r>
            <a:r>
              <a:rPr lang="ar-SA" sz="2800" dirty="0" smtClean="0"/>
              <a:t>وَبَعْضُنا يُسيءُ </a:t>
            </a:r>
            <a:r>
              <a:rPr lang="ar-SA" sz="2800" dirty="0" err="1" smtClean="0"/>
              <a:t>استِخْدامَه،غَيْر</a:t>
            </a:r>
            <a:r>
              <a:rPr lang="ar-SA" sz="2800" dirty="0" smtClean="0"/>
              <a:t> مُقَدِّرٍ لِهَذِهِ النِّعْمَةِ.</a:t>
            </a:r>
            <a:endParaRPr lang="ar-S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6" t="16146" r="21962" b="22396"/>
          <a:stretch/>
        </p:blipFill>
        <p:spPr bwMode="auto">
          <a:xfrm>
            <a:off x="3779912" y="134975"/>
            <a:ext cx="5172776" cy="3005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827584" y="1480138"/>
            <a:ext cx="2366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prstClr val="black"/>
                </a:solidFill>
              </a:rPr>
              <a:t>استراتيجية الرؤوس المرقمة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8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475656" y="1046402"/>
            <a:ext cx="5976664" cy="3822758"/>
          </a:xfrm>
          <a:prstGeom prst="wedgeEllipseCallout">
            <a:avLst>
              <a:gd name="adj1" fmla="val -48989"/>
              <a:gd name="adj2" fmla="val 70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16" y="908720"/>
            <a:ext cx="6521498" cy="48588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349188" y="152371"/>
            <a:ext cx="8229600" cy="771764"/>
          </a:xfrm>
        </p:spPr>
        <p:txBody>
          <a:bodyPr/>
          <a:lstStyle/>
          <a:p>
            <a:r>
              <a:rPr lang="ar-SA" dirty="0" smtClean="0"/>
              <a:t>استراتيجية البحث والاكتشاف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65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36512" y="6350552"/>
            <a:ext cx="9180512" cy="5081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ounded Rectangle 22"/>
          <p:cNvSpPr/>
          <p:nvPr/>
        </p:nvSpPr>
        <p:spPr>
          <a:xfrm>
            <a:off x="2627784" y="836712"/>
            <a:ext cx="410288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استراتيجية عجلة الألوان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Rounded Rectangle 22"/>
          <p:cNvSpPr/>
          <p:nvPr/>
        </p:nvSpPr>
        <p:spPr>
          <a:xfrm>
            <a:off x="1475656" y="2420888"/>
            <a:ext cx="6206202" cy="2232248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عليك أن تضغطي على زر ( أدر العجلة ) واللون الذي تتوقفي عليه تقومين باختياره من لوحة الأسئلة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24" descr="ورررد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49050">
            <a:off x="7053322" y="4080665"/>
            <a:ext cx="1607794" cy="2990496"/>
          </a:xfrm>
          <a:prstGeom prst="rect">
            <a:avLst/>
          </a:prstGeom>
        </p:spPr>
      </p:pic>
      <p:pic>
        <p:nvPicPr>
          <p:cNvPr id="7" name="Picture 23" descr="ورررد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53710">
            <a:off x="708548" y="-613764"/>
            <a:ext cx="1607794" cy="299049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34167"/>
          <a:stretch/>
        </p:blipFill>
        <p:spPr>
          <a:xfrm flipH="1">
            <a:off x="-36512" y="4005064"/>
            <a:ext cx="1944216" cy="4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0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5796136" y="144016"/>
            <a:ext cx="3183995" cy="47971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Rectangle 33"/>
          <p:cNvSpPr/>
          <p:nvPr/>
        </p:nvSpPr>
        <p:spPr>
          <a:xfrm>
            <a:off x="251520" y="1215008"/>
            <a:ext cx="5029200" cy="4648200"/>
          </a:xfrm>
          <a:prstGeom prst="rect">
            <a:avLst/>
          </a:prstGeom>
          <a:solidFill>
            <a:schemeClr val="bg1"/>
          </a:solidFill>
          <a:ln w="476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49" name="Line 3"/>
          <p:cNvSpPr>
            <a:spLocks noChangeShapeType="1"/>
          </p:cNvSpPr>
          <p:nvPr/>
        </p:nvSpPr>
        <p:spPr bwMode="auto">
          <a:xfrm flipV="1">
            <a:off x="2698673" y="5615136"/>
            <a:ext cx="0" cy="838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50" name="Text Box 4"/>
          <p:cNvSpPr txBox="1">
            <a:spLocks noChangeArrowheads="1"/>
          </p:cNvSpPr>
          <p:nvPr/>
        </p:nvSpPr>
        <p:spPr bwMode="auto">
          <a:xfrm>
            <a:off x="1631873" y="6286500"/>
            <a:ext cx="21336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012160" y="5122118"/>
            <a:ext cx="2520280" cy="1619250"/>
            <a:chOff x="8009930" y="5086350"/>
            <a:chExt cx="2520280" cy="1619250"/>
          </a:xfrm>
        </p:grpSpPr>
        <p:pic>
          <p:nvPicPr>
            <p:cNvPr id="1054" name="Picture 36" descr="gif_BIM0271.gif"/>
            <p:cNvPicPr>
              <a:picLocks noChangeAspect="1"/>
            </p:cNvPicPr>
            <p:nvPr/>
          </p:nvPicPr>
          <p:blipFill>
            <a:blip r:embed="rId3" cstate="print"/>
            <a:srcRect b="32610"/>
            <a:stretch>
              <a:fillRect/>
            </a:stretch>
          </p:blipFill>
          <p:spPr bwMode="auto">
            <a:xfrm>
              <a:off x="8513986" y="5086350"/>
              <a:ext cx="1601839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8009930" y="5553472"/>
              <a:ext cx="2520280" cy="784830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ar-SA" dirty="0" smtClean="0">
                <a:solidFill>
                  <a:sysClr val="windowText" lastClr="000000"/>
                </a:solidFill>
              </a:endParaRPr>
            </a:p>
            <a:p>
              <a:pPr algn="ctr">
                <a:spcBef>
                  <a:spcPct val="50000"/>
                </a:spcBef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658002" y="5678324"/>
              <a:ext cx="134203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ar-SA" sz="2800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</a:rPr>
                <a:t>أدر العجلة</a:t>
              </a:r>
              <a:endParaRPr lang="en-US" sz="28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7568">
            <a:off x="647425" y="1412776"/>
            <a:ext cx="42386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1403648" y="980728"/>
            <a:ext cx="26642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prstClr val="white"/>
                </a:solidFill>
              </a:rPr>
              <a:t>عجلة </a:t>
            </a:r>
            <a:r>
              <a:rPr lang="ar-SA" sz="2800" b="1" dirty="0" smtClean="0">
                <a:solidFill>
                  <a:prstClr val="white"/>
                </a:solidFill>
              </a:rPr>
              <a:t>الألوان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3" name="Rectangle 9">
            <a:hlinkClick r:id="rId5" action="ppaction://hlinksldjump"/>
          </p:cNvPr>
          <p:cNvSpPr/>
          <p:nvPr/>
        </p:nvSpPr>
        <p:spPr>
          <a:xfrm>
            <a:off x="6084243" y="404664"/>
            <a:ext cx="2592289" cy="648072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Rectangle 4">
            <a:hlinkClick r:id="rId6" action="ppaction://hlinksldjump"/>
          </p:cNvPr>
          <p:cNvSpPr/>
          <p:nvPr/>
        </p:nvSpPr>
        <p:spPr>
          <a:xfrm>
            <a:off x="6085066" y="2276873"/>
            <a:ext cx="2607108" cy="648071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hlinkClick r:id="rId7" action="ppaction://hlinksldjump"/>
          </p:cNvPr>
          <p:cNvSpPr/>
          <p:nvPr/>
        </p:nvSpPr>
        <p:spPr>
          <a:xfrm>
            <a:off x="6085066" y="1340769"/>
            <a:ext cx="2607108" cy="648071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Rectangle 7">
            <a:hlinkClick r:id="rId8" action="ppaction://hlinksldjump"/>
          </p:cNvPr>
          <p:cNvSpPr/>
          <p:nvPr/>
        </p:nvSpPr>
        <p:spPr>
          <a:xfrm>
            <a:off x="6084168" y="3212976"/>
            <a:ext cx="2590942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7" name="Rectangle 3">
            <a:hlinkClick r:id="rId9" action="ppaction://hlinksldjump"/>
          </p:cNvPr>
          <p:cNvSpPr/>
          <p:nvPr/>
        </p:nvSpPr>
        <p:spPr>
          <a:xfrm>
            <a:off x="6084243" y="4149080"/>
            <a:ext cx="2592289" cy="648072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8" name="Rounded Rectangle 20">
            <a:hlinkClick r:id="rId10" action="ppaction://hlinksldjump"/>
          </p:cNvPr>
          <p:cNvSpPr/>
          <p:nvPr/>
        </p:nvSpPr>
        <p:spPr>
          <a:xfrm>
            <a:off x="107504" y="144016"/>
            <a:ext cx="1152128" cy="404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prstClr val="white"/>
                </a:solidFill>
              </a:rPr>
              <a:t>التالي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59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4720" y="2348880"/>
            <a:ext cx="5843584" cy="23042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إلى أَينَ اصطَحَبَ الوالِدُ ابنَهُ ؟ ولِماذا ؟</a:t>
            </a:r>
            <a:endParaRPr lang="ar-SA" sz="3600" b="1" dirty="0">
              <a:solidFill>
                <a:schemeClr val="bg1"/>
              </a:solidFill>
              <a:latin typeface="Adobe Arabic" pitchFamily="18" charset="-78"/>
            </a:endParaRPr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6156176" y="47667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العودة للعجلة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24" name="Picture 23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53710">
            <a:off x="745060" y="-586381"/>
            <a:ext cx="1607794" cy="2990496"/>
          </a:xfrm>
          <a:prstGeom prst="rect">
            <a:avLst/>
          </a:prstGeom>
        </p:spPr>
      </p:pic>
      <p:pic>
        <p:nvPicPr>
          <p:cNvPr id="25" name="Picture 24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754942">
            <a:off x="6862104" y="4148096"/>
            <a:ext cx="1607794" cy="2990496"/>
          </a:xfrm>
          <a:prstGeom prst="rect">
            <a:avLst/>
          </a:prstGeom>
        </p:spPr>
      </p:pic>
      <p:pic>
        <p:nvPicPr>
          <p:cNvPr id="6" name="صورة 5">
            <a:hlinkClick r:id="" action="ppaction://noaction">
              <a:snd r:embed="rId5" name="خطأ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082360"/>
            <a:ext cx="514992" cy="514992"/>
          </a:xfrm>
          <a:prstGeom prst="rect">
            <a:avLst/>
          </a:prstGeom>
        </p:spPr>
      </p:pic>
      <p:pic>
        <p:nvPicPr>
          <p:cNvPr id="7" name="Picture 2">
            <a:hlinkClick r:id="" action="ppaction://noaction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1" y="6074347"/>
            <a:ext cx="533400" cy="52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5" y="4653136"/>
            <a:ext cx="1712141" cy="21602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1600" y="1340768"/>
            <a:ext cx="6759251" cy="3816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8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ar-SA" sz="2800" b="1" dirty="0" smtClean="0"/>
          </a:p>
          <a:p>
            <a:pPr algn="ctr" rtl="1"/>
            <a:endParaRPr lang="ar-SA" sz="2800" b="1" dirty="0"/>
          </a:p>
          <a:p>
            <a:pPr algn="ctr" rtl="1"/>
            <a:endParaRPr lang="ar-SA" sz="2800" b="1" dirty="0" smtClean="0"/>
          </a:p>
          <a:p>
            <a:pPr algn="ctr" rtl="1"/>
            <a:r>
              <a:rPr lang="ar-SA" sz="2800" b="1" dirty="0" smtClean="0"/>
              <a:t>أَضعُ </a:t>
            </a:r>
            <a:r>
              <a:rPr lang="ar-SA" sz="2800" b="1" dirty="0"/>
              <a:t>عَلامَةَ </a:t>
            </a:r>
            <a:r>
              <a:rPr lang="ar-SA" sz="2800" b="1" dirty="0" smtClean="0"/>
              <a:t>(    )عَنْ </a:t>
            </a:r>
            <a:r>
              <a:rPr lang="ar-SA" sz="2800" b="1" dirty="0"/>
              <a:t>يَمينِ ا</a:t>
            </a:r>
            <a:r>
              <a:rPr lang="ar-SA" sz="2800" b="1" dirty="0" smtClean="0"/>
              <a:t>لإِجابَةِ الصحيحَةِ :</a:t>
            </a:r>
          </a:p>
          <a:p>
            <a:pPr algn="ctr" rtl="1"/>
            <a:endParaRPr lang="ar-SA" sz="2800" b="1" dirty="0"/>
          </a:p>
          <a:p>
            <a:pPr marL="514350" indent="-514350" algn="r" rtl="1">
              <a:buAutoNum type="arabic1Minus"/>
            </a:pPr>
            <a:r>
              <a:rPr lang="ar-SA" sz="2800" b="1" dirty="0" smtClean="0"/>
              <a:t>مِنْ الأماكِنَ </a:t>
            </a:r>
            <a:r>
              <a:rPr lang="ar-SA" sz="2800" b="1" dirty="0"/>
              <a:t>الَّتي يُحْظَرُ فيها </a:t>
            </a:r>
            <a:r>
              <a:rPr lang="ar-SA" sz="2800" b="1" dirty="0" smtClean="0"/>
              <a:t>استِخْدامُ </a:t>
            </a:r>
            <a:r>
              <a:rPr lang="ar-SA" sz="2800" b="1" dirty="0"/>
              <a:t>الهاتِفِ </a:t>
            </a:r>
            <a:r>
              <a:rPr lang="ar-SA" sz="2800" b="1" dirty="0" smtClean="0"/>
              <a:t>المحمول:</a:t>
            </a:r>
          </a:p>
          <a:p>
            <a:pPr algn="ctr" rtl="1"/>
            <a:endParaRPr lang="ar-SA" sz="800" b="1" dirty="0" smtClean="0"/>
          </a:p>
          <a:p>
            <a:pPr marL="457200" indent="-457200" algn="ctr" rtl="1">
              <a:buFont typeface="Wingdings" pitchFamily="2" charset="2"/>
              <a:buChar char="q"/>
            </a:pPr>
            <a:r>
              <a:rPr lang="ar-SA" sz="2800" b="1" dirty="0" smtClean="0"/>
              <a:t>المساجِدُ</a:t>
            </a:r>
          </a:p>
          <a:p>
            <a:pPr algn="ctr" rtl="1"/>
            <a:endParaRPr lang="ar-SA" sz="900" b="1" dirty="0" smtClean="0"/>
          </a:p>
          <a:p>
            <a:pPr marL="457200" indent="-457200" algn="ctr" rtl="1">
              <a:buFont typeface="Wingdings" pitchFamily="2" charset="2"/>
              <a:buChar char="q"/>
            </a:pPr>
            <a:r>
              <a:rPr lang="ar-SA" sz="2800" b="1" dirty="0" smtClean="0"/>
              <a:t>المُتَن</a:t>
            </a:r>
            <a:r>
              <a:rPr lang="ar-SA" sz="2800" b="1" dirty="0"/>
              <a:t>زَّ</a:t>
            </a:r>
            <a:r>
              <a:rPr lang="ar-SA" sz="2800" b="1" dirty="0" smtClean="0"/>
              <a:t>هاتُ والحَدائقُ</a:t>
            </a:r>
            <a:endParaRPr lang="ar-SA" sz="2800" b="1" dirty="0"/>
          </a:p>
          <a:p>
            <a:pPr algn="ctr" rtl="1"/>
            <a:endParaRPr lang="ar-SA" sz="2800" b="1" dirty="0"/>
          </a:p>
          <a:p>
            <a:pPr algn="ctr" rtl="1"/>
            <a:endParaRPr lang="ar-SA" sz="2800" b="1" dirty="0"/>
          </a:p>
          <a:p>
            <a:pPr algn="ctr"/>
            <a:endParaRPr lang="ar-SA" sz="2800" b="1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6156176" y="47667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العودة للعجلة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24" name="Picture 23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53710">
            <a:off x="708548" y="-613764"/>
            <a:ext cx="1607794" cy="2990496"/>
          </a:xfrm>
          <a:prstGeom prst="rect">
            <a:avLst/>
          </a:prstGeom>
        </p:spPr>
      </p:pic>
      <p:pic>
        <p:nvPicPr>
          <p:cNvPr id="6" name="Picture 24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754942">
            <a:off x="6862104" y="4148096"/>
            <a:ext cx="1607794" cy="2990496"/>
          </a:xfrm>
          <a:prstGeom prst="rect">
            <a:avLst/>
          </a:prstGeom>
        </p:spPr>
      </p:pic>
      <p:pic>
        <p:nvPicPr>
          <p:cNvPr id="8" name="صورة 7">
            <a:hlinkClick r:id="" action="ppaction://noaction">
              <a:snd r:embed="rId5" name="خطأ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082360"/>
            <a:ext cx="514992" cy="514992"/>
          </a:xfrm>
          <a:prstGeom prst="rect">
            <a:avLst/>
          </a:prstGeom>
        </p:spPr>
      </p:pic>
      <p:pic>
        <p:nvPicPr>
          <p:cNvPr id="9" name="Picture 2">
            <a:hlinkClick r:id="" action="ppaction://noaction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1" y="6074347"/>
            <a:ext cx="533400" cy="52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شكل حر 11"/>
          <p:cNvSpPr/>
          <p:nvPr/>
        </p:nvSpPr>
        <p:spPr>
          <a:xfrm>
            <a:off x="5094020" y="1988840"/>
            <a:ext cx="276056" cy="183620"/>
          </a:xfrm>
          <a:custGeom>
            <a:avLst/>
            <a:gdLst>
              <a:gd name="connsiteX0" fmla="*/ 27653 w 315036"/>
              <a:gd name="connsiteY0" fmla="*/ 104503 h 367239"/>
              <a:gd name="connsiteX1" fmla="*/ 27653 w 315036"/>
              <a:gd name="connsiteY1" fmla="*/ 365760 h 367239"/>
              <a:gd name="connsiteX2" fmla="*/ 315036 w 315036"/>
              <a:gd name="connsiteY2" fmla="*/ 0 h 367239"/>
              <a:gd name="connsiteX3" fmla="*/ 315036 w 315036"/>
              <a:gd name="connsiteY3" fmla="*/ 0 h 36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36" h="367239">
                <a:moveTo>
                  <a:pt x="27653" y="104503"/>
                </a:moveTo>
                <a:cubicBezTo>
                  <a:pt x="3704" y="243840"/>
                  <a:pt x="-20244" y="383177"/>
                  <a:pt x="27653" y="365760"/>
                </a:cubicBezTo>
                <a:cubicBezTo>
                  <a:pt x="75550" y="348343"/>
                  <a:pt x="315036" y="0"/>
                  <a:pt x="315036" y="0"/>
                </a:cubicBezTo>
                <a:lnTo>
                  <a:pt x="315036" y="0"/>
                </a:ln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5" y="4653136"/>
            <a:ext cx="1712141" cy="21602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75656" y="2348880"/>
            <a:ext cx="5904656" cy="205567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/>
              <a:t>لِماذا يُمْنَعُ </a:t>
            </a:r>
            <a:r>
              <a:rPr lang="ar-SA" sz="3600" b="1" dirty="0" smtClean="0"/>
              <a:t>استِخْدامُ الهاتف المحمول </a:t>
            </a:r>
            <a:r>
              <a:rPr lang="ar-SA" sz="3600" b="1" dirty="0"/>
              <a:t>في </a:t>
            </a:r>
            <a:r>
              <a:rPr lang="ar-SA" sz="3600" b="1" dirty="0" smtClean="0"/>
              <a:t>الْمُستَشفى </a:t>
            </a:r>
            <a:r>
              <a:rPr lang="ar-SA" sz="3600" b="1" dirty="0"/>
              <a:t>؟</a:t>
            </a:r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6156176" y="47667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العودة للعجلة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24" name="Picture 23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53710">
            <a:off x="708548" y="-613764"/>
            <a:ext cx="1607794" cy="2990496"/>
          </a:xfrm>
          <a:prstGeom prst="rect">
            <a:avLst/>
          </a:prstGeom>
        </p:spPr>
      </p:pic>
      <p:pic>
        <p:nvPicPr>
          <p:cNvPr id="6" name="Picture 24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754942">
            <a:off x="6862104" y="4148096"/>
            <a:ext cx="1607794" cy="2990496"/>
          </a:xfrm>
          <a:prstGeom prst="rect">
            <a:avLst/>
          </a:prstGeom>
        </p:spPr>
      </p:pic>
      <p:pic>
        <p:nvPicPr>
          <p:cNvPr id="7" name="صورة 6">
            <a:hlinkClick r:id="" action="ppaction://noaction">
              <a:snd r:embed="rId5" name="خطأ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082360"/>
            <a:ext cx="514992" cy="514992"/>
          </a:xfrm>
          <a:prstGeom prst="rect">
            <a:avLst/>
          </a:prstGeom>
        </p:spPr>
      </p:pic>
      <p:pic>
        <p:nvPicPr>
          <p:cNvPr id="8" name="Picture 2">
            <a:hlinkClick r:id="" action="ppaction://noaction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1" y="6074347"/>
            <a:ext cx="533400" cy="52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5" y="4653136"/>
            <a:ext cx="1712141" cy="21602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988840"/>
            <a:ext cx="7704856" cy="31683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2800" b="1" dirty="0" smtClean="0">
              <a:solidFill>
                <a:schemeClr val="tx1"/>
              </a:solidFill>
            </a:endParaRPr>
          </a:p>
          <a:p>
            <a:pPr algn="ctr" rtl="1"/>
            <a:endParaRPr lang="ar-SA" sz="2800" b="1" dirty="0">
              <a:solidFill>
                <a:schemeClr val="tx1"/>
              </a:solidFill>
            </a:endParaRPr>
          </a:p>
          <a:p>
            <a:pPr algn="ctr" rtl="1"/>
            <a:endParaRPr lang="ar-SA" sz="2800" b="1" dirty="0" smtClean="0">
              <a:solidFill>
                <a:schemeClr val="tx1"/>
              </a:solidFill>
            </a:endParaRPr>
          </a:p>
          <a:p>
            <a:pPr algn="ctr" rtl="1"/>
            <a:endParaRPr lang="ar-SA" sz="2800" b="1" dirty="0">
              <a:solidFill>
                <a:schemeClr val="tx1"/>
              </a:solidFill>
            </a:endParaRPr>
          </a:p>
          <a:p>
            <a:pPr algn="ctr" rtl="1"/>
            <a:r>
              <a:rPr lang="ar-SA" sz="2800" b="1" dirty="0" smtClean="0">
                <a:solidFill>
                  <a:schemeClr val="tx1"/>
                </a:solidFill>
              </a:rPr>
              <a:t>أَضعُ </a:t>
            </a:r>
            <a:r>
              <a:rPr lang="ar-SA" sz="2800" b="1" dirty="0">
                <a:solidFill>
                  <a:schemeClr val="tx1"/>
                </a:solidFill>
              </a:rPr>
              <a:t>عَلامَةَ (    )عَنْ يَمينِ الإِجابَةِ الصحيحَةِ </a:t>
            </a:r>
            <a:r>
              <a:rPr lang="ar-SA" sz="2800" b="1" dirty="0" smtClean="0">
                <a:solidFill>
                  <a:schemeClr val="tx1"/>
                </a:solidFill>
              </a:rPr>
              <a:t>:</a:t>
            </a:r>
          </a:p>
          <a:p>
            <a:pPr algn="ctr" rtl="1"/>
            <a:endParaRPr lang="ar-SA" sz="2800" b="1" dirty="0" smtClean="0">
              <a:solidFill>
                <a:schemeClr val="tx1"/>
              </a:solidFill>
            </a:endParaRPr>
          </a:p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ب- وعِنْدَ ولوجِهما داخِلَ </a:t>
            </a:r>
            <a:r>
              <a:rPr lang="ar-SA" sz="2800" b="1" dirty="0" smtClean="0">
                <a:solidFill>
                  <a:schemeClr val="tx1"/>
                </a:solidFill>
              </a:rPr>
              <a:t>الْمُستَشفى </a:t>
            </a:r>
            <a:r>
              <a:rPr lang="ar-SA" sz="2800" b="1" dirty="0">
                <a:solidFill>
                  <a:schemeClr val="tx1"/>
                </a:solidFill>
              </a:rPr>
              <a:t>لَمَحَ رائِدٌ لوحَةً </a:t>
            </a:r>
            <a:r>
              <a:rPr lang="ar-SA" sz="2800" b="1" dirty="0" smtClean="0">
                <a:solidFill>
                  <a:schemeClr val="tx1"/>
                </a:solidFill>
              </a:rPr>
              <a:t>تُشيرُ إلى أَنَّ :</a:t>
            </a:r>
          </a:p>
          <a:p>
            <a:pPr marL="457200" indent="-457200" algn="ctr" rtl="1">
              <a:buFont typeface="Wingdings" pitchFamily="2" charset="2"/>
              <a:buChar char="q"/>
            </a:pPr>
            <a:r>
              <a:rPr lang="ar-SA" sz="2800" b="1" dirty="0"/>
              <a:t>الدُّخوْلَ </a:t>
            </a:r>
            <a:r>
              <a:rPr lang="ar-SA" sz="2800" b="1" dirty="0" smtClean="0"/>
              <a:t>مَمْنوعٌ</a:t>
            </a:r>
          </a:p>
          <a:p>
            <a:pPr marL="457200" indent="-457200" algn="ctr" rtl="1">
              <a:buFont typeface="Wingdings" pitchFamily="2" charset="2"/>
              <a:buChar char="q"/>
            </a:pPr>
            <a:r>
              <a:rPr lang="ar-SA" sz="2800" b="1" dirty="0" smtClean="0"/>
              <a:t>استِخْدامَ الهاتف المحمول </a:t>
            </a:r>
            <a:r>
              <a:rPr lang="ar-SA" sz="2800" b="1" dirty="0"/>
              <a:t>مَمْنوعٌ</a:t>
            </a:r>
            <a:endParaRPr lang="ar-SA" sz="2800" b="1" dirty="0" smtClean="0">
              <a:solidFill>
                <a:schemeClr val="tx1"/>
              </a:solidFill>
            </a:endParaRPr>
          </a:p>
          <a:p>
            <a:pPr algn="ctr" rtl="1"/>
            <a:endParaRPr lang="ar-SA" sz="2800" b="1" dirty="0">
              <a:solidFill>
                <a:schemeClr val="tx1"/>
              </a:solidFill>
            </a:endParaRPr>
          </a:p>
          <a:p>
            <a:pPr algn="ctr" rtl="1"/>
            <a:endParaRPr lang="ar-SA" sz="2800" b="1" dirty="0" smtClean="0">
              <a:solidFill>
                <a:schemeClr val="tx1"/>
              </a:solidFill>
            </a:endParaRPr>
          </a:p>
          <a:p>
            <a:pPr algn="ctr" rtl="1"/>
            <a:endParaRPr lang="ar-SA" sz="2800" b="1" dirty="0">
              <a:solidFill>
                <a:schemeClr val="tx1"/>
              </a:solidFill>
            </a:endParaRPr>
          </a:p>
          <a:p>
            <a:pPr algn="ctr" rtl="1"/>
            <a:endParaRPr lang="ar-SA" sz="2800" b="1" dirty="0">
              <a:solidFill>
                <a:schemeClr val="tx1"/>
              </a:solidFill>
            </a:endParaRPr>
          </a:p>
          <a:p>
            <a:pPr algn="ctr" rtl="1"/>
            <a:endParaRPr lang="ar-SA" sz="2800" b="1" dirty="0" smtClean="0">
              <a:solidFill>
                <a:schemeClr val="bg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6156176" y="47667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العودة للعجلة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24" name="Picture 23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53710">
            <a:off x="708548" y="-613764"/>
            <a:ext cx="1607794" cy="2990496"/>
          </a:xfrm>
          <a:prstGeom prst="rect">
            <a:avLst/>
          </a:prstGeom>
        </p:spPr>
      </p:pic>
      <p:pic>
        <p:nvPicPr>
          <p:cNvPr id="6" name="Picture 24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754942">
            <a:off x="6862104" y="4148096"/>
            <a:ext cx="1607794" cy="2990496"/>
          </a:xfrm>
          <a:prstGeom prst="rect">
            <a:avLst/>
          </a:prstGeom>
        </p:spPr>
      </p:pic>
      <p:pic>
        <p:nvPicPr>
          <p:cNvPr id="7" name="صورة 6">
            <a:hlinkClick r:id="" action="ppaction://noaction">
              <a:snd r:embed="rId5" name="خطأ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082360"/>
            <a:ext cx="514992" cy="514992"/>
          </a:xfrm>
          <a:prstGeom prst="rect">
            <a:avLst/>
          </a:prstGeom>
        </p:spPr>
      </p:pic>
      <p:pic>
        <p:nvPicPr>
          <p:cNvPr id="8" name="Picture 2">
            <a:hlinkClick r:id="" action="ppaction://noaction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1" y="6074347"/>
            <a:ext cx="533400" cy="52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حر 8"/>
          <p:cNvSpPr/>
          <p:nvPr/>
        </p:nvSpPr>
        <p:spPr>
          <a:xfrm>
            <a:off x="5232048" y="2453292"/>
            <a:ext cx="276056" cy="183620"/>
          </a:xfrm>
          <a:custGeom>
            <a:avLst/>
            <a:gdLst>
              <a:gd name="connsiteX0" fmla="*/ 27653 w 315036"/>
              <a:gd name="connsiteY0" fmla="*/ 104503 h 367239"/>
              <a:gd name="connsiteX1" fmla="*/ 27653 w 315036"/>
              <a:gd name="connsiteY1" fmla="*/ 365760 h 367239"/>
              <a:gd name="connsiteX2" fmla="*/ 315036 w 315036"/>
              <a:gd name="connsiteY2" fmla="*/ 0 h 367239"/>
              <a:gd name="connsiteX3" fmla="*/ 315036 w 315036"/>
              <a:gd name="connsiteY3" fmla="*/ 0 h 36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36" h="367239">
                <a:moveTo>
                  <a:pt x="27653" y="104503"/>
                </a:moveTo>
                <a:cubicBezTo>
                  <a:pt x="3704" y="243840"/>
                  <a:pt x="-20244" y="383177"/>
                  <a:pt x="27653" y="365760"/>
                </a:cubicBezTo>
                <a:cubicBezTo>
                  <a:pt x="75550" y="348343"/>
                  <a:pt x="315036" y="0"/>
                  <a:pt x="315036" y="0"/>
                </a:cubicBezTo>
                <a:lnTo>
                  <a:pt x="315036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5" y="4653136"/>
            <a:ext cx="1712141" cy="21602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"/>
          <p:cNvSpPr/>
          <p:nvPr/>
        </p:nvSpPr>
        <p:spPr>
          <a:xfrm>
            <a:off x="611560" y="692696"/>
            <a:ext cx="8039606" cy="5638082"/>
          </a:xfrm>
          <a:custGeom>
            <a:avLst/>
            <a:gdLst>
              <a:gd name="connsiteX0" fmla="*/ 1079138 w 8189536"/>
              <a:gd name="connsiteY0" fmla="*/ 621097 h 5786329"/>
              <a:gd name="connsiteX1" fmla="*/ 3169195 w 8189536"/>
              <a:gd name="connsiteY1" fmla="*/ 171154 h 5786329"/>
              <a:gd name="connsiteX2" fmla="*/ 7102567 w 8189536"/>
              <a:gd name="connsiteY2" fmla="*/ 214697 h 5786329"/>
              <a:gd name="connsiteX3" fmla="*/ 7958909 w 8189536"/>
              <a:gd name="connsiteY3" fmla="*/ 2667611 h 5786329"/>
              <a:gd name="connsiteX4" fmla="*/ 7944395 w 8189536"/>
              <a:gd name="connsiteY4" fmla="*/ 4859268 h 5786329"/>
              <a:gd name="connsiteX5" fmla="*/ 5186681 w 8189536"/>
              <a:gd name="connsiteY5" fmla="*/ 5744640 h 5786329"/>
              <a:gd name="connsiteX6" fmla="*/ 1354909 w 8189536"/>
              <a:gd name="connsiteY6" fmla="*/ 5512411 h 5786329"/>
              <a:gd name="connsiteX7" fmla="*/ 135709 w 8189536"/>
              <a:gd name="connsiteY7" fmla="*/ 4380297 h 5786329"/>
              <a:gd name="connsiteX8" fmla="*/ 135709 w 8189536"/>
              <a:gd name="connsiteY8" fmla="*/ 2319268 h 5786329"/>
              <a:gd name="connsiteX9" fmla="*/ 1079138 w 8189536"/>
              <a:gd name="connsiteY9" fmla="*/ 621097 h 57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89536" h="5786329">
                <a:moveTo>
                  <a:pt x="1079138" y="621097"/>
                </a:moveTo>
                <a:cubicBezTo>
                  <a:pt x="1584719" y="263078"/>
                  <a:pt x="2165290" y="238887"/>
                  <a:pt x="3169195" y="171154"/>
                </a:cubicBezTo>
                <a:cubicBezTo>
                  <a:pt x="4173100" y="103421"/>
                  <a:pt x="6304281" y="-201379"/>
                  <a:pt x="7102567" y="214697"/>
                </a:cubicBezTo>
                <a:cubicBezTo>
                  <a:pt x="7900853" y="630773"/>
                  <a:pt x="7818604" y="1893516"/>
                  <a:pt x="7958909" y="2667611"/>
                </a:cubicBezTo>
                <a:cubicBezTo>
                  <a:pt x="8099214" y="3441706"/>
                  <a:pt x="8406433" y="4346430"/>
                  <a:pt x="7944395" y="4859268"/>
                </a:cubicBezTo>
                <a:cubicBezTo>
                  <a:pt x="7482357" y="5372106"/>
                  <a:pt x="6284929" y="5635783"/>
                  <a:pt x="5186681" y="5744640"/>
                </a:cubicBezTo>
                <a:cubicBezTo>
                  <a:pt x="4088433" y="5853497"/>
                  <a:pt x="2196738" y="5739802"/>
                  <a:pt x="1354909" y="5512411"/>
                </a:cubicBezTo>
                <a:cubicBezTo>
                  <a:pt x="513080" y="5285020"/>
                  <a:pt x="338909" y="4912488"/>
                  <a:pt x="135709" y="4380297"/>
                </a:cubicBezTo>
                <a:cubicBezTo>
                  <a:pt x="-67491" y="3848107"/>
                  <a:pt x="-21529" y="2953059"/>
                  <a:pt x="135709" y="2319268"/>
                </a:cubicBezTo>
                <a:cubicBezTo>
                  <a:pt x="292947" y="1685478"/>
                  <a:pt x="573557" y="979116"/>
                  <a:pt x="1079138" y="621097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FF66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>
          <a:xfrm rot="20917577">
            <a:off x="277392" y="668290"/>
            <a:ext cx="8330586" cy="5473607"/>
          </a:xfrm>
          <a:custGeom>
            <a:avLst/>
            <a:gdLst>
              <a:gd name="connsiteX0" fmla="*/ 1079138 w 8189536"/>
              <a:gd name="connsiteY0" fmla="*/ 621097 h 5786329"/>
              <a:gd name="connsiteX1" fmla="*/ 3169195 w 8189536"/>
              <a:gd name="connsiteY1" fmla="*/ 171154 h 5786329"/>
              <a:gd name="connsiteX2" fmla="*/ 7102567 w 8189536"/>
              <a:gd name="connsiteY2" fmla="*/ 214697 h 5786329"/>
              <a:gd name="connsiteX3" fmla="*/ 7958909 w 8189536"/>
              <a:gd name="connsiteY3" fmla="*/ 2667611 h 5786329"/>
              <a:gd name="connsiteX4" fmla="*/ 7944395 w 8189536"/>
              <a:gd name="connsiteY4" fmla="*/ 4859268 h 5786329"/>
              <a:gd name="connsiteX5" fmla="*/ 5186681 w 8189536"/>
              <a:gd name="connsiteY5" fmla="*/ 5744640 h 5786329"/>
              <a:gd name="connsiteX6" fmla="*/ 1354909 w 8189536"/>
              <a:gd name="connsiteY6" fmla="*/ 5512411 h 5786329"/>
              <a:gd name="connsiteX7" fmla="*/ 135709 w 8189536"/>
              <a:gd name="connsiteY7" fmla="*/ 4380297 h 5786329"/>
              <a:gd name="connsiteX8" fmla="*/ 135709 w 8189536"/>
              <a:gd name="connsiteY8" fmla="*/ 2319268 h 5786329"/>
              <a:gd name="connsiteX9" fmla="*/ 1079138 w 8189536"/>
              <a:gd name="connsiteY9" fmla="*/ 621097 h 578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89536" h="5786329">
                <a:moveTo>
                  <a:pt x="1079138" y="621097"/>
                </a:moveTo>
                <a:cubicBezTo>
                  <a:pt x="1584719" y="263078"/>
                  <a:pt x="2165290" y="238887"/>
                  <a:pt x="3169195" y="171154"/>
                </a:cubicBezTo>
                <a:cubicBezTo>
                  <a:pt x="4173100" y="103421"/>
                  <a:pt x="6304281" y="-201379"/>
                  <a:pt x="7102567" y="214697"/>
                </a:cubicBezTo>
                <a:cubicBezTo>
                  <a:pt x="7900853" y="630773"/>
                  <a:pt x="7818604" y="1893516"/>
                  <a:pt x="7958909" y="2667611"/>
                </a:cubicBezTo>
                <a:cubicBezTo>
                  <a:pt x="8099214" y="3441706"/>
                  <a:pt x="8406433" y="4346430"/>
                  <a:pt x="7944395" y="4859268"/>
                </a:cubicBezTo>
                <a:cubicBezTo>
                  <a:pt x="7482357" y="5372106"/>
                  <a:pt x="6284929" y="5635783"/>
                  <a:pt x="5186681" y="5744640"/>
                </a:cubicBezTo>
                <a:cubicBezTo>
                  <a:pt x="4088433" y="5853497"/>
                  <a:pt x="2196738" y="5739802"/>
                  <a:pt x="1354909" y="5512411"/>
                </a:cubicBezTo>
                <a:cubicBezTo>
                  <a:pt x="513080" y="5285020"/>
                  <a:pt x="338909" y="4912488"/>
                  <a:pt x="135709" y="4380297"/>
                </a:cubicBezTo>
                <a:cubicBezTo>
                  <a:pt x="-67491" y="3848107"/>
                  <a:pt x="-21529" y="2953059"/>
                  <a:pt x="135709" y="2319268"/>
                </a:cubicBezTo>
                <a:cubicBezTo>
                  <a:pt x="292947" y="1685478"/>
                  <a:pt x="573557" y="979116"/>
                  <a:pt x="1079138" y="621097"/>
                </a:cubicBezTo>
                <a:close/>
              </a:path>
            </a:pathLst>
          </a:custGeom>
          <a:noFill/>
          <a:ln w="47625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1979712" y="2564904"/>
            <a:ext cx="504056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مراجعة الدرس السابق</a:t>
            </a:r>
            <a:endParaRPr lang="ar-SA" sz="32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3" descr="D:\شغل منى الجديد\سكربز\سكرابز\سكرابز\br5x7egert3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506" y="-120328"/>
            <a:ext cx="2388691" cy="24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78955"/>
            <a:ext cx="672982" cy="116587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1334941" cy="293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99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3649" y="2276872"/>
            <a:ext cx="6593902" cy="21602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3600" b="1" dirty="0" smtClean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/>
              <a:t>مَتى يَكونُ </a:t>
            </a:r>
            <a:r>
              <a:rPr lang="ar-SA" sz="3600" b="1" dirty="0" smtClean="0"/>
              <a:t>الهاتف المحمول نِعْمَةً </a:t>
            </a:r>
            <a:r>
              <a:rPr lang="ar-SA" sz="3600" b="1" dirty="0"/>
              <a:t>مِنَ اللهِ </a:t>
            </a:r>
            <a:r>
              <a:rPr lang="ar-SA" sz="3600" b="1" dirty="0" smtClean="0"/>
              <a:t>؟</a:t>
            </a:r>
          </a:p>
          <a:p>
            <a:pPr algn="ctr" rtl="1"/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6156176" y="47667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prstClr val="white"/>
                </a:solidFill>
              </a:rPr>
              <a:t>العودة للعجلة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24" name="Picture 23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53710">
            <a:off x="708548" y="-613764"/>
            <a:ext cx="1607794" cy="2990496"/>
          </a:xfrm>
          <a:prstGeom prst="rect">
            <a:avLst/>
          </a:prstGeom>
        </p:spPr>
      </p:pic>
      <p:pic>
        <p:nvPicPr>
          <p:cNvPr id="6" name="Picture 24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754942">
            <a:off x="6862104" y="4148096"/>
            <a:ext cx="1607794" cy="2990496"/>
          </a:xfrm>
          <a:prstGeom prst="rect">
            <a:avLst/>
          </a:prstGeom>
        </p:spPr>
      </p:pic>
      <p:pic>
        <p:nvPicPr>
          <p:cNvPr id="7" name="صورة 6">
            <a:hlinkClick r:id="" action="ppaction://noaction">
              <a:snd r:embed="rId5" name="خطأ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082360"/>
            <a:ext cx="514992" cy="514992"/>
          </a:xfrm>
          <a:prstGeom prst="rect">
            <a:avLst/>
          </a:prstGeom>
        </p:spPr>
      </p:pic>
      <p:pic>
        <p:nvPicPr>
          <p:cNvPr id="9" name="Picture 2">
            <a:hlinkClick r:id="" action="ppaction://noaction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1" y="6074347"/>
            <a:ext cx="533400" cy="52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5" y="4653136"/>
            <a:ext cx="1712141" cy="21602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sp>
        <p:nvSpPr>
          <p:cNvPr id="4" name="سحابة 3"/>
          <p:cNvSpPr/>
          <p:nvPr/>
        </p:nvSpPr>
        <p:spPr>
          <a:xfrm>
            <a:off x="179512" y="332656"/>
            <a:ext cx="8424936" cy="61206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استراتيجية كنز المعلومات 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35660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999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300" y="1091394"/>
            <a:ext cx="8136904" cy="4968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SA" sz="3600" b="1" dirty="0" smtClean="0">
              <a:solidFill>
                <a:schemeClr val="tx1"/>
              </a:solidFill>
            </a:endParaRPr>
          </a:p>
          <a:p>
            <a:pPr algn="ctr" rtl="1"/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hlinkClick r:id="rId3" action="ppaction://hlinksldjump"/>
          </p:cNvPr>
          <p:cNvSpPr/>
          <p:nvPr/>
        </p:nvSpPr>
        <p:spPr>
          <a:xfrm>
            <a:off x="809974" y="0"/>
            <a:ext cx="7596059" cy="10913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اقرئي الكلمات التالية بالألوان:</a:t>
            </a:r>
          </a:p>
          <a:p>
            <a:pPr algn="ctr"/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" name="Picture 23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53710">
            <a:off x="343318" y="-221385"/>
            <a:ext cx="1607794" cy="2258157"/>
          </a:xfrm>
          <a:prstGeom prst="rect">
            <a:avLst/>
          </a:prstGeom>
        </p:spPr>
      </p:pic>
      <p:pic>
        <p:nvPicPr>
          <p:cNvPr id="6" name="Picture 24" descr="ورررد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754942">
            <a:off x="6862104" y="4148096"/>
            <a:ext cx="1607794" cy="2990496"/>
          </a:xfrm>
          <a:prstGeom prst="rect">
            <a:avLst/>
          </a:prstGeom>
        </p:spPr>
      </p:pic>
      <p:pic>
        <p:nvPicPr>
          <p:cNvPr id="7" name="صورة 6">
            <a:hlinkClick r:id="" action="ppaction://noaction">
              <a:snd r:embed="rId5" name="خطأ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" y="259650"/>
            <a:ext cx="514992" cy="514992"/>
          </a:xfrm>
          <a:prstGeom prst="rect">
            <a:avLst/>
          </a:prstGeom>
        </p:spPr>
      </p:pic>
      <p:pic>
        <p:nvPicPr>
          <p:cNvPr id="9" name="Picture 2">
            <a:hlinkClick r:id="" action="ppaction://noaction">
              <a:snd r:embed="rId8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5107"/>
            <a:ext cx="533400" cy="52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56555"/>
              </p:ext>
            </p:extLst>
          </p:nvPr>
        </p:nvGraphicFramePr>
        <p:xfrm>
          <a:off x="85894" y="1268760"/>
          <a:ext cx="8791406" cy="547260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795991"/>
                <a:gridCol w="1720572"/>
                <a:gridCol w="1758281"/>
                <a:gridCol w="1758281"/>
                <a:gridCol w="1758281"/>
              </a:tblGrid>
              <a:tr h="102350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00B0F0"/>
                          </a:solidFill>
                        </a:rPr>
                        <a:t>أصفر</a:t>
                      </a:r>
                      <a:endParaRPr lang="ar-SA" sz="4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 smtClean="0">
                          <a:solidFill>
                            <a:srgbClr val="FF0000"/>
                          </a:solidFill>
                        </a:rPr>
                        <a:t>أحمر</a:t>
                      </a:r>
                      <a:endParaRPr lang="ar-SA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FFFF00"/>
                          </a:solidFill>
                        </a:rPr>
                        <a:t>أسود</a:t>
                      </a:r>
                      <a:endParaRPr lang="ar-SA" sz="4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00B0F0"/>
                          </a:solidFill>
                        </a:rPr>
                        <a:t>أبيض</a:t>
                      </a:r>
                      <a:endParaRPr lang="ar-SA" sz="4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00B050"/>
                          </a:solidFill>
                        </a:rPr>
                        <a:t>بني </a:t>
                      </a:r>
                      <a:endParaRPr lang="ar-SA" sz="4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22258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FF0000"/>
                          </a:solidFill>
                        </a:rPr>
                        <a:t>أبيض</a:t>
                      </a:r>
                      <a:endParaRPr lang="ar-SA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rgbClr val="FF3399"/>
                          </a:solidFill>
                        </a:rPr>
                        <a:t>بنفسجي</a:t>
                      </a:r>
                      <a:endParaRPr lang="ar-SA" sz="4400" b="1" dirty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7030A0"/>
                          </a:solidFill>
                        </a:rPr>
                        <a:t>أصفر </a:t>
                      </a:r>
                      <a:endParaRPr lang="ar-SA" sz="4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/>
                        <a:t>وردي</a:t>
                      </a:r>
                      <a:endParaRPr lang="ar-SA" sz="4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برتقالي </a:t>
                      </a:r>
                      <a:endParaRPr lang="ar-SA" sz="4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564830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00B0F0"/>
                          </a:solidFill>
                        </a:rPr>
                        <a:t>أحمر </a:t>
                      </a:r>
                      <a:endParaRPr lang="ar-SA" sz="4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أزرق</a:t>
                      </a:r>
                      <a:endParaRPr lang="ar-SA" sz="4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663300"/>
                          </a:solidFill>
                        </a:rPr>
                        <a:t>بني</a:t>
                      </a:r>
                      <a:endParaRPr lang="ar-SA" sz="4800" b="1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00B050"/>
                          </a:solidFill>
                        </a:rPr>
                        <a:t>أسود</a:t>
                      </a:r>
                      <a:endParaRPr lang="ar-SA" sz="4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/>
                        <a:t>أصفر</a:t>
                      </a:r>
                      <a:endParaRPr lang="ar-SA" sz="4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661694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/>
                        <a:t>أصفر</a:t>
                      </a:r>
                      <a:endParaRPr lang="ar-SA" sz="48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 smtClean="0">
                          <a:solidFill>
                            <a:srgbClr val="7030A0"/>
                          </a:solidFill>
                        </a:rPr>
                        <a:t>بنفسجي</a:t>
                      </a:r>
                      <a:endParaRPr lang="ar-SA" sz="4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00B0F0"/>
                          </a:solidFill>
                        </a:rPr>
                        <a:t>أخضر</a:t>
                      </a:r>
                      <a:endParaRPr lang="ar-SA" sz="48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FFFF00"/>
                          </a:solidFill>
                        </a:rPr>
                        <a:t>أحمر</a:t>
                      </a:r>
                      <a:endParaRPr lang="ar-SA" sz="4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rgbClr val="FF3399"/>
                          </a:solidFill>
                        </a:rPr>
                        <a:t>أزرق</a:t>
                      </a:r>
                      <a:endParaRPr lang="ar-SA" sz="4800" b="1" dirty="0">
                        <a:solidFill>
                          <a:srgbClr val="FF3399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26804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938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3649" y="2276872"/>
            <a:ext cx="6593902" cy="216024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</a:rPr>
              <a:t>استراتيجية العروض العلمية </a:t>
            </a:r>
          </a:p>
        </p:txBody>
      </p:sp>
      <p:pic>
        <p:nvPicPr>
          <p:cNvPr id="24" name="Picture 23" descr="ورررد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53710">
            <a:off x="708548" y="-613764"/>
            <a:ext cx="1607794" cy="2990496"/>
          </a:xfrm>
          <a:prstGeom prst="rect">
            <a:avLst/>
          </a:prstGeom>
        </p:spPr>
      </p:pic>
      <p:pic>
        <p:nvPicPr>
          <p:cNvPr id="6" name="Picture 24" descr="ورررد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54942">
            <a:off x="6862104" y="4148096"/>
            <a:ext cx="1607794" cy="299049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5" y="4653136"/>
            <a:ext cx="171214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2070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498080" cy="3024336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FF3399"/>
                </a:solidFill>
              </a:rPr>
              <a:t>من هو مخترع الهاتف وكيف تم اختراعه؟</a:t>
            </a:r>
            <a:endParaRPr lang="ar-SA" dirty="0">
              <a:solidFill>
                <a:srgbClr val="FF3399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498">
            <a:off x="-198702" y="592786"/>
            <a:ext cx="4717949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63217">
            <a:off x="6021915" y="4821133"/>
            <a:ext cx="310356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1712913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2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وسيلة شرح مستطيلة مستديرة الزوايا 2"/>
          <p:cNvSpPr/>
          <p:nvPr/>
        </p:nvSpPr>
        <p:spPr>
          <a:xfrm flipH="1">
            <a:off x="5076056" y="175456"/>
            <a:ext cx="3816424" cy="792088"/>
          </a:xfrm>
          <a:prstGeom prst="wedgeRoundRectCallout">
            <a:avLst>
              <a:gd name="adj1" fmla="val -39774"/>
              <a:gd name="adj2" fmla="val 501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800" dirty="0" smtClean="0">
              <a:solidFill>
                <a:schemeClr val="tx1"/>
              </a:solidFill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استراتيجية حل المشكلات</a:t>
            </a:r>
          </a:p>
          <a:p>
            <a:pPr algn="ctr" rtl="1"/>
            <a:endParaRPr lang="ar-SA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-144016" y="6093296"/>
            <a:ext cx="9396536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22">
            <a:off x="5566387" y="1403598"/>
            <a:ext cx="4262197" cy="511023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8620380" y="6119584"/>
            <a:ext cx="576064" cy="4571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Freeform 208"/>
          <p:cNvSpPr/>
          <p:nvPr/>
        </p:nvSpPr>
        <p:spPr>
          <a:xfrm>
            <a:off x="-304799" y="314673"/>
            <a:ext cx="9909642" cy="1050070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0" name="Oval 209"/>
          <p:cNvSpPr/>
          <p:nvPr/>
        </p:nvSpPr>
        <p:spPr>
          <a:xfrm>
            <a:off x="572036" y="976930"/>
            <a:ext cx="291515" cy="380933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Oval 222"/>
          <p:cNvSpPr/>
          <p:nvPr/>
        </p:nvSpPr>
        <p:spPr>
          <a:xfrm>
            <a:off x="1857807" y="328858"/>
            <a:ext cx="291515" cy="3809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2" name="Oval 223"/>
          <p:cNvSpPr/>
          <p:nvPr/>
        </p:nvSpPr>
        <p:spPr>
          <a:xfrm>
            <a:off x="4416783" y="300608"/>
            <a:ext cx="291515" cy="3809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3" name="Oval 224"/>
          <p:cNvSpPr/>
          <p:nvPr/>
        </p:nvSpPr>
        <p:spPr>
          <a:xfrm>
            <a:off x="8372913" y="976930"/>
            <a:ext cx="291515" cy="3809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4" name="Oval 225"/>
          <p:cNvSpPr/>
          <p:nvPr/>
        </p:nvSpPr>
        <p:spPr>
          <a:xfrm>
            <a:off x="7077114" y="228600"/>
            <a:ext cx="291515" cy="380933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Oval 226"/>
          <p:cNvSpPr/>
          <p:nvPr/>
        </p:nvSpPr>
        <p:spPr>
          <a:xfrm>
            <a:off x="3336663" y="976930"/>
            <a:ext cx="291515" cy="38093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Oval 229"/>
          <p:cNvSpPr/>
          <p:nvPr/>
        </p:nvSpPr>
        <p:spPr>
          <a:xfrm>
            <a:off x="9453033" y="256850"/>
            <a:ext cx="291515" cy="380933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Oval 234"/>
          <p:cNvSpPr/>
          <p:nvPr/>
        </p:nvSpPr>
        <p:spPr>
          <a:xfrm>
            <a:off x="5932359" y="1025508"/>
            <a:ext cx="291515" cy="380933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وسيلة شرح مستطيلة مستديرة الزوايا 17"/>
          <p:cNvSpPr/>
          <p:nvPr/>
        </p:nvSpPr>
        <p:spPr>
          <a:xfrm flipH="1">
            <a:off x="1475656" y="1628800"/>
            <a:ext cx="5040560" cy="1872208"/>
          </a:xfrm>
          <a:prstGeom prst="wedgeRoundRectCallout">
            <a:avLst>
              <a:gd name="adj1" fmla="val -43207"/>
              <a:gd name="adj2" fmla="val 722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800" dirty="0" smtClean="0">
              <a:solidFill>
                <a:prstClr val="black"/>
              </a:solidFill>
            </a:endParaRPr>
          </a:p>
          <a:p>
            <a:pPr algn="ctr" rtl="1"/>
            <a:r>
              <a:rPr lang="ar-SA" sz="2800" dirty="0" smtClean="0">
                <a:solidFill>
                  <a:prstClr val="black"/>
                </a:solidFill>
              </a:rPr>
              <a:t>ساعدوني في حل هذه المشكلة يا صديقاتي</a:t>
            </a:r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0594" flipH="1">
            <a:off x="4846917" y="5724480"/>
            <a:ext cx="1240278" cy="11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6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-144016" y="6093296"/>
            <a:ext cx="9396536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22">
            <a:off x="5566387" y="1403598"/>
            <a:ext cx="4262197" cy="511023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8620380" y="6119584"/>
            <a:ext cx="576064" cy="4571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Freeform 208"/>
          <p:cNvSpPr/>
          <p:nvPr/>
        </p:nvSpPr>
        <p:spPr>
          <a:xfrm>
            <a:off x="-304799" y="314673"/>
            <a:ext cx="9909642" cy="1050070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0" name="Oval 209"/>
          <p:cNvSpPr/>
          <p:nvPr/>
        </p:nvSpPr>
        <p:spPr>
          <a:xfrm>
            <a:off x="572036" y="976930"/>
            <a:ext cx="291515" cy="380933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Oval 222"/>
          <p:cNvSpPr/>
          <p:nvPr/>
        </p:nvSpPr>
        <p:spPr>
          <a:xfrm>
            <a:off x="1857807" y="328858"/>
            <a:ext cx="291515" cy="3809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2" name="Oval 223"/>
          <p:cNvSpPr/>
          <p:nvPr/>
        </p:nvSpPr>
        <p:spPr>
          <a:xfrm>
            <a:off x="4416783" y="300608"/>
            <a:ext cx="291515" cy="3809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3" name="Oval 224"/>
          <p:cNvSpPr/>
          <p:nvPr/>
        </p:nvSpPr>
        <p:spPr>
          <a:xfrm>
            <a:off x="8372913" y="976930"/>
            <a:ext cx="291515" cy="3809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4" name="Oval 225"/>
          <p:cNvSpPr/>
          <p:nvPr/>
        </p:nvSpPr>
        <p:spPr>
          <a:xfrm>
            <a:off x="7077114" y="228600"/>
            <a:ext cx="291515" cy="380933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Oval 226"/>
          <p:cNvSpPr/>
          <p:nvPr/>
        </p:nvSpPr>
        <p:spPr>
          <a:xfrm>
            <a:off x="3336663" y="976930"/>
            <a:ext cx="291515" cy="38093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Oval 229"/>
          <p:cNvSpPr/>
          <p:nvPr/>
        </p:nvSpPr>
        <p:spPr>
          <a:xfrm>
            <a:off x="9453033" y="256850"/>
            <a:ext cx="291515" cy="380933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Oval 234"/>
          <p:cNvSpPr/>
          <p:nvPr/>
        </p:nvSpPr>
        <p:spPr>
          <a:xfrm>
            <a:off x="5932359" y="1025508"/>
            <a:ext cx="291515" cy="380933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وسيلة شرح مستطيلة مستديرة الزوايا 17"/>
          <p:cNvSpPr/>
          <p:nvPr/>
        </p:nvSpPr>
        <p:spPr>
          <a:xfrm flipH="1">
            <a:off x="1547664" y="1628800"/>
            <a:ext cx="5040560" cy="1944216"/>
          </a:xfrm>
          <a:prstGeom prst="wedgeRoundRectCallout">
            <a:avLst>
              <a:gd name="adj1" fmla="val -42300"/>
              <a:gd name="adj2" fmla="val 715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800" dirty="0" smtClean="0">
              <a:solidFill>
                <a:schemeClr val="tx1"/>
              </a:solidFill>
            </a:endParaRPr>
          </a:p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إنني حزينة جداً </a:t>
            </a:r>
          </a:p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اشترى لي جدي هاتفاً محمولاً لكن لم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 rtl="1"/>
            <a:r>
              <a:rPr lang="ar-SA" sz="2800" dirty="0" smtClean="0">
                <a:solidFill>
                  <a:schemeClr val="tx1"/>
                </a:solidFill>
              </a:rPr>
              <a:t>يعجبني شكله ولا يمكنني تغييره فهو جديد</a:t>
            </a:r>
          </a:p>
          <a:p>
            <a:pPr algn="ctr" rtl="1"/>
            <a:endParaRPr lang="ar-SA" sz="2800" dirty="0" smtClean="0">
              <a:solidFill>
                <a:schemeClr val="tx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0594" flipH="1">
            <a:off x="4846917" y="5724480"/>
            <a:ext cx="1240278" cy="113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51520" y="548680"/>
            <a:ext cx="6408712" cy="3330388"/>
          </a:xfrm>
          <a:prstGeom prst="cloud">
            <a:avLst/>
          </a:prstGeom>
          <a:solidFill>
            <a:srgbClr val="92D050">
              <a:alpha val="64000"/>
            </a:srgbClr>
          </a:solidFill>
          <a:ln w="85725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661899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 smtClean="0">
                <a:solidFill>
                  <a:prstClr val="black"/>
                </a:solidFill>
              </a:rPr>
              <a:t>أنا هايدي وسأصحبكن للتعرف على درسنا اليوم ..</a:t>
            </a:r>
          </a:p>
          <a:p>
            <a:pPr algn="ctr"/>
            <a:r>
              <a:rPr lang="ar-SA" sz="2400" b="1" dirty="0" smtClean="0">
                <a:solidFill>
                  <a:prstClr val="black"/>
                </a:solidFill>
              </a:rPr>
              <a:t>هل أنتن مستعدات ؟؟</a:t>
            </a:r>
            <a:endParaRPr lang="ar-EG" sz="2400" b="1" dirty="0">
              <a:solidFill>
                <a:prstClr val="black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-540569" y="4653136"/>
            <a:ext cx="9983755" cy="1721287"/>
          </a:xfrm>
          <a:custGeom>
            <a:avLst/>
            <a:gdLst>
              <a:gd name="connsiteX0" fmla="*/ 0 w 9983755"/>
              <a:gd name="connsiteY0" fmla="*/ 1716833 h 1721287"/>
              <a:gd name="connsiteX1" fmla="*/ 1194319 w 9983755"/>
              <a:gd name="connsiteY1" fmla="*/ 653143 h 1721287"/>
              <a:gd name="connsiteX2" fmla="*/ 2332653 w 9983755"/>
              <a:gd name="connsiteY2" fmla="*/ 1343608 h 1721287"/>
              <a:gd name="connsiteX3" fmla="*/ 3638939 w 9983755"/>
              <a:gd name="connsiteY3" fmla="*/ 317241 h 1721287"/>
              <a:gd name="connsiteX4" fmla="*/ 5467739 w 9983755"/>
              <a:gd name="connsiteY4" fmla="*/ 1586204 h 1721287"/>
              <a:gd name="connsiteX5" fmla="*/ 6941976 w 9983755"/>
              <a:gd name="connsiteY5" fmla="*/ 1474237 h 1721287"/>
              <a:gd name="connsiteX6" fmla="*/ 8789437 w 9983755"/>
              <a:gd name="connsiteY6" fmla="*/ 1642188 h 1721287"/>
              <a:gd name="connsiteX7" fmla="*/ 9983755 w 9983755"/>
              <a:gd name="connsiteY7" fmla="*/ 0 h 1721287"/>
              <a:gd name="connsiteX8" fmla="*/ 9983755 w 9983755"/>
              <a:gd name="connsiteY8" fmla="*/ 0 h 17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3755" h="1721287">
                <a:moveTo>
                  <a:pt x="0" y="1716833"/>
                </a:moveTo>
                <a:cubicBezTo>
                  <a:pt x="402772" y="1216090"/>
                  <a:pt x="805544" y="715347"/>
                  <a:pt x="1194319" y="653143"/>
                </a:cubicBezTo>
                <a:cubicBezTo>
                  <a:pt x="1583094" y="590939"/>
                  <a:pt x="1925217" y="1399592"/>
                  <a:pt x="2332653" y="1343608"/>
                </a:cubicBezTo>
                <a:cubicBezTo>
                  <a:pt x="2740089" y="1287624"/>
                  <a:pt x="3116425" y="276808"/>
                  <a:pt x="3638939" y="317241"/>
                </a:cubicBezTo>
                <a:cubicBezTo>
                  <a:pt x="4161453" y="357674"/>
                  <a:pt x="4917233" y="1393371"/>
                  <a:pt x="5467739" y="1586204"/>
                </a:cubicBezTo>
                <a:cubicBezTo>
                  <a:pt x="6018245" y="1779037"/>
                  <a:pt x="6388360" y="1464906"/>
                  <a:pt x="6941976" y="1474237"/>
                </a:cubicBezTo>
                <a:cubicBezTo>
                  <a:pt x="7495592" y="1483568"/>
                  <a:pt x="8282474" y="1887894"/>
                  <a:pt x="8789437" y="1642188"/>
                </a:cubicBezTo>
                <a:cubicBezTo>
                  <a:pt x="9296400" y="1396482"/>
                  <a:pt x="9983755" y="0"/>
                  <a:pt x="9983755" y="0"/>
                </a:cubicBezTo>
                <a:lnTo>
                  <a:pt x="9983755" y="0"/>
                </a:lnTo>
              </a:path>
            </a:pathLst>
          </a:custGeom>
          <a:ln w="1174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-612576" y="4221088"/>
            <a:ext cx="9983755" cy="1721287"/>
          </a:xfrm>
          <a:custGeom>
            <a:avLst/>
            <a:gdLst>
              <a:gd name="connsiteX0" fmla="*/ 0 w 9983755"/>
              <a:gd name="connsiteY0" fmla="*/ 1716833 h 1721287"/>
              <a:gd name="connsiteX1" fmla="*/ 1194319 w 9983755"/>
              <a:gd name="connsiteY1" fmla="*/ 653143 h 1721287"/>
              <a:gd name="connsiteX2" fmla="*/ 2332653 w 9983755"/>
              <a:gd name="connsiteY2" fmla="*/ 1343608 h 1721287"/>
              <a:gd name="connsiteX3" fmla="*/ 3638939 w 9983755"/>
              <a:gd name="connsiteY3" fmla="*/ 317241 h 1721287"/>
              <a:gd name="connsiteX4" fmla="*/ 5467739 w 9983755"/>
              <a:gd name="connsiteY4" fmla="*/ 1586204 h 1721287"/>
              <a:gd name="connsiteX5" fmla="*/ 6941976 w 9983755"/>
              <a:gd name="connsiteY5" fmla="*/ 1474237 h 1721287"/>
              <a:gd name="connsiteX6" fmla="*/ 8789437 w 9983755"/>
              <a:gd name="connsiteY6" fmla="*/ 1642188 h 1721287"/>
              <a:gd name="connsiteX7" fmla="*/ 9983755 w 9983755"/>
              <a:gd name="connsiteY7" fmla="*/ 0 h 1721287"/>
              <a:gd name="connsiteX8" fmla="*/ 9983755 w 9983755"/>
              <a:gd name="connsiteY8" fmla="*/ 0 h 172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3755" h="1721287">
                <a:moveTo>
                  <a:pt x="0" y="1716833"/>
                </a:moveTo>
                <a:cubicBezTo>
                  <a:pt x="402772" y="1216090"/>
                  <a:pt x="805544" y="715347"/>
                  <a:pt x="1194319" y="653143"/>
                </a:cubicBezTo>
                <a:cubicBezTo>
                  <a:pt x="1583094" y="590939"/>
                  <a:pt x="1925217" y="1399592"/>
                  <a:pt x="2332653" y="1343608"/>
                </a:cubicBezTo>
                <a:cubicBezTo>
                  <a:pt x="2740089" y="1287624"/>
                  <a:pt x="3116425" y="276808"/>
                  <a:pt x="3638939" y="317241"/>
                </a:cubicBezTo>
                <a:cubicBezTo>
                  <a:pt x="4161453" y="357674"/>
                  <a:pt x="4917233" y="1393371"/>
                  <a:pt x="5467739" y="1586204"/>
                </a:cubicBezTo>
                <a:cubicBezTo>
                  <a:pt x="6018245" y="1779037"/>
                  <a:pt x="6388360" y="1464906"/>
                  <a:pt x="6941976" y="1474237"/>
                </a:cubicBezTo>
                <a:cubicBezTo>
                  <a:pt x="7495592" y="1483568"/>
                  <a:pt x="8282474" y="1887894"/>
                  <a:pt x="8789437" y="1642188"/>
                </a:cubicBezTo>
                <a:cubicBezTo>
                  <a:pt x="9296400" y="1396482"/>
                  <a:pt x="9983755" y="0"/>
                  <a:pt x="9983755" y="0"/>
                </a:cubicBezTo>
                <a:lnTo>
                  <a:pt x="9983755" y="0"/>
                </a:lnTo>
              </a:path>
            </a:pathLst>
          </a:custGeom>
          <a:ln w="1174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08" y="1628800"/>
            <a:ext cx="3683632" cy="44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الأدوات اللازمة لتزيين الهاتف المحمول 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960440" cy="4669979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403244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044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91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-144016" y="6093296"/>
            <a:ext cx="9396536" cy="8640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22">
            <a:off x="5566387" y="1403598"/>
            <a:ext cx="4262197" cy="5110233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8620380" y="6119584"/>
            <a:ext cx="576064" cy="4571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Freeform 208"/>
          <p:cNvSpPr/>
          <p:nvPr/>
        </p:nvSpPr>
        <p:spPr>
          <a:xfrm>
            <a:off x="-304799" y="314673"/>
            <a:ext cx="9909642" cy="1050070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0" name="Oval 209"/>
          <p:cNvSpPr/>
          <p:nvPr/>
        </p:nvSpPr>
        <p:spPr>
          <a:xfrm>
            <a:off x="572036" y="976930"/>
            <a:ext cx="291515" cy="380933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Oval 222"/>
          <p:cNvSpPr/>
          <p:nvPr/>
        </p:nvSpPr>
        <p:spPr>
          <a:xfrm>
            <a:off x="1857807" y="328858"/>
            <a:ext cx="291515" cy="38093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2" name="Oval 223"/>
          <p:cNvSpPr/>
          <p:nvPr/>
        </p:nvSpPr>
        <p:spPr>
          <a:xfrm>
            <a:off x="4416783" y="300608"/>
            <a:ext cx="291515" cy="3809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3" name="Oval 224"/>
          <p:cNvSpPr/>
          <p:nvPr/>
        </p:nvSpPr>
        <p:spPr>
          <a:xfrm>
            <a:off x="8372913" y="976930"/>
            <a:ext cx="291515" cy="3809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4" name="Oval 225"/>
          <p:cNvSpPr/>
          <p:nvPr/>
        </p:nvSpPr>
        <p:spPr>
          <a:xfrm>
            <a:off x="7077114" y="228600"/>
            <a:ext cx="291515" cy="380933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Oval 226"/>
          <p:cNvSpPr/>
          <p:nvPr/>
        </p:nvSpPr>
        <p:spPr>
          <a:xfrm>
            <a:off x="3336663" y="976930"/>
            <a:ext cx="291515" cy="38093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Oval 229"/>
          <p:cNvSpPr/>
          <p:nvPr/>
        </p:nvSpPr>
        <p:spPr>
          <a:xfrm>
            <a:off x="9453033" y="256850"/>
            <a:ext cx="291515" cy="380933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Oval 234"/>
          <p:cNvSpPr/>
          <p:nvPr/>
        </p:nvSpPr>
        <p:spPr>
          <a:xfrm>
            <a:off x="5932359" y="1025508"/>
            <a:ext cx="291515" cy="380933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وسيلة شرح مستطيلة مستديرة الزوايا 17"/>
          <p:cNvSpPr/>
          <p:nvPr/>
        </p:nvSpPr>
        <p:spPr>
          <a:xfrm flipH="1">
            <a:off x="1403648" y="1196752"/>
            <a:ext cx="5040560" cy="2448272"/>
          </a:xfrm>
          <a:prstGeom prst="wedgeRoundRectCallout">
            <a:avLst>
              <a:gd name="adj1" fmla="val -49254"/>
              <a:gd name="adj2" fmla="val 755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800" dirty="0" smtClean="0">
              <a:solidFill>
                <a:prstClr val="black"/>
              </a:solidFill>
            </a:endParaRPr>
          </a:p>
          <a:p>
            <a:pPr algn="ctr" rtl="1"/>
            <a:r>
              <a:rPr lang="ar-SA" sz="2800" dirty="0" smtClean="0">
                <a:solidFill>
                  <a:prstClr val="black"/>
                </a:solidFill>
              </a:rPr>
              <a:t>شكراً لكن صديقاتي على مساعدتي في حل المشكلة وتزيين هاتفي المحمول ..</a:t>
            </a:r>
          </a:p>
          <a:p>
            <a:pPr algn="ctr"/>
            <a:r>
              <a:rPr lang="ar-SA" sz="2800" dirty="0" smtClean="0">
                <a:solidFill>
                  <a:prstClr val="black"/>
                </a:solidFill>
              </a:rPr>
              <a:t>لقد أصبح جميلاً جداً </a:t>
            </a:r>
          </a:p>
          <a:p>
            <a:pPr algn="ctr"/>
            <a:endParaRPr lang="ar-SA" sz="2800" dirty="0">
              <a:solidFill>
                <a:prstClr val="black"/>
              </a:solidFill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7" t="31841" r="53431" b="61536"/>
          <a:stretch/>
        </p:blipFill>
        <p:spPr>
          <a:xfrm rot="263222">
            <a:off x="7230595" y="3777792"/>
            <a:ext cx="538322" cy="181118"/>
          </a:xfrm>
          <a:prstGeom prst="rect">
            <a:avLst/>
          </a:prstGeom>
        </p:spPr>
      </p:pic>
      <p:sp>
        <p:nvSpPr>
          <p:cNvPr id="2" name="قمر 1"/>
          <p:cNvSpPr/>
          <p:nvPr/>
        </p:nvSpPr>
        <p:spPr>
          <a:xfrm rot="16200000">
            <a:off x="7478833" y="3743544"/>
            <a:ext cx="79311" cy="299714"/>
          </a:xfrm>
          <a:prstGeom prst="mo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6736" flipH="1">
            <a:off x="4970726" y="5593995"/>
            <a:ext cx="902514" cy="12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</p:txBody>
      </p:sp>
      <p:sp>
        <p:nvSpPr>
          <p:cNvPr id="4" name="سحابة 3"/>
          <p:cNvSpPr/>
          <p:nvPr/>
        </p:nvSpPr>
        <p:spPr>
          <a:xfrm>
            <a:off x="179512" y="332656"/>
            <a:ext cx="8424936" cy="61206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استراتيجية كنز المعلومات </a:t>
            </a:r>
            <a:endParaRPr lang="ar-SA" sz="5400" dirty="0"/>
          </a:p>
        </p:txBody>
      </p:sp>
    </p:spTree>
    <p:extLst>
      <p:ext uri="{BB962C8B-B14F-4D97-AF65-F5344CB8AC3E}">
        <p14:creationId xmlns:p14="http://schemas.microsoft.com/office/powerpoint/2010/main" val="5945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36512" y="6350552"/>
            <a:ext cx="9180512" cy="5081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ounded Rectangle 22"/>
          <p:cNvSpPr/>
          <p:nvPr/>
        </p:nvSpPr>
        <p:spPr>
          <a:xfrm>
            <a:off x="1475656" y="1916832"/>
            <a:ext cx="6206202" cy="2736304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 smtClean="0">
                <a:solidFill>
                  <a:prstClr val="black"/>
                </a:solidFill>
              </a:rPr>
              <a:t>الزمن :دقيقتان                                                               </a:t>
            </a:r>
          </a:p>
          <a:p>
            <a:pPr algn="ctr"/>
            <a:r>
              <a:rPr lang="ar-SA" sz="4000" b="1" dirty="0" smtClean="0">
                <a:solidFill>
                  <a:prstClr val="black"/>
                </a:solidFill>
              </a:rPr>
              <a:t>استراتيجية </a:t>
            </a:r>
            <a:r>
              <a:rPr lang="ar-SA" sz="4000" b="1" dirty="0" err="1" smtClean="0">
                <a:solidFill>
                  <a:prstClr val="black"/>
                </a:solidFill>
              </a:rPr>
              <a:t>الذكاءات</a:t>
            </a:r>
            <a:r>
              <a:rPr lang="ar-SA" sz="4000" b="1" dirty="0" smtClean="0">
                <a:solidFill>
                  <a:prstClr val="black"/>
                </a:solidFill>
              </a:rPr>
              <a:t> المتعددة </a:t>
            </a:r>
          </a:p>
          <a:p>
            <a:pPr algn="ctr"/>
            <a:r>
              <a:rPr lang="ar-SA" b="1" dirty="0" smtClean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6" name="Picture 24" descr="ورررد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49050">
            <a:off x="7053322" y="4080665"/>
            <a:ext cx="1607794" cy="2990496"/>
          </a:xfrm>
          <a:prstGeom prst="rect">
            <a:avLst/>
          </a:prstGeom>
        </p:spPr>
      </p:pic>
      <p:pic>
        <p:nvPicPr>
          <p:cNvPr id="7" name="Picture 23" descr="ورررد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53710">
            <a:off x="708548" y="-613764"/>
            <a:ext cx="1607794" cy="299049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1712913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2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36512" y="6350552"/>
            <a:ext cx="9180512" cy="5081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ounded Rectangle 22"/>
          <p:cNvSpPr/>
          <p:nvPr/>
        </p:nvSpPr>
        <p:spPr>
          <a:xfrm>
            <a:off x="2627784" y="836712"/>
            <a:ext cx="4102886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الواجب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Rounded Rectangle 22"/>
          <p:cNvSpPr/>
          <p:nvPr/>
        </p:nvSpPr>
        <p:spPr>
          <a:xfrm>
            <a:off x="1651017" y="2240158"/>
            <a:ext cx="6206202" cy="2232248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solidFill>
                  <a:prstClr val="black"/>
                </a:solidFill>
              </a:rPr>
              <a:t>انسخي الدرس </a:t>
            </a:r>
            <a:r>
              <a:rPr lang="ar-SA" sz="2800" b="1" dirty="0" smtClean="0">
                <a:solidFill>
                  <a:prstClr val="black"/>
                </a:solidFill>
              </a:rPr>
              <a:t>صــــــ128ــ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24" descr="ورررد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49050">
            <a:off x="7053322" y="4080665"/>
            <a:ext cx="1607794" cy="2990496"/>
          </a:xfrm>
          <a:prstGeom prst="rect">
            <a:avLst/>
          </a:prstGeom>
        </p:spPr>
      </p:pic>
      <p:pic>
        <p:nvPicPr>
          <p:cNvPr id="7" name="Picture 23" descr="ورررد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53710">
            <a:off x="708548" y="-613764"/>
            <a:ext cx="1607794" cy="299049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34167"/>
          <a:stretch/>
        </p:blipFill>
        <p:spPr>
          <a:xfrm flipH="1">
            <a:off x="-36512" y="4005064"/>
            <a:ext cx="1944216" cy="46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159" y="1988840"/>
            <a:ext cx="6677105" cy="489654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968552" cy="6858000"/>
          </a:xfrm>
          <a:prstGeom prst="rect">
            <a:avLst/>
          </a:prstGeom>
        </p:spPr>
      </p:pic>
      <p:sp>
        <p:nvSpPr>
          <p:cNvPr id="3" name="وسيلة شرح مستطيلة مستديرة الزوايا 2"/>
          <p:cNvSpPr/>
          <p:nvPr/>
        </p:nvSpPr>
        <p:spPr>
          <a:xfrm flipH="1">
            <a:off x="107504" y="2420888"/>
            <a:ext cx="2520280" cy="1152128"/>
          </a:xfrm>
          <a:prstGeom prst="wedgeRoundRectCallout">
            <a:avLst>
              <a:gd name="adj1" fmla="val -12750"/>
              <a:gd name="adj2" fmla="val 662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400" dirty="0" smtClean="0">
              <a:solidFill>
                <a:schemeClr val="tx1"/>
              </a:solidFill>
            </a:endParaRPr>
          </a:p>
          <a:p>
            <a:pPr algn="ctr" rtl="1"/>
            <a:r>
              <a:rPr lang="ar-SA" sz="2400" dirty="0" smtClean="0">
                <a:solidFill>
                  <a:schemeClr val="tx1"/>
                </a:solidFill>
              </a:rPr>
              <a:t>إلى اللقاء صديقاتي </a:t>
            </a:r>
          </a:p>
          <a:p>
            <a:pPr algn="ctr"/>
            <a:r>
              <a:rPr lang="ar-SA" sz="2400" dirty="0" smtClean="0">
                <a:solidFill>
                  <a:schemeClr val="tx1"/>
                </a:solidFill>
              </a:rPr>
              <a:t>أتمنى لكن التوفيق دائماً</a:t>
            </a:r>
          </a:p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9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39208"/>
            <a:ext cx="5238742" cy="2850232"/>
          </a:xfrm>
          <a:prstGeom prst="rect">
            <a:avLst/>
          </a:prstGeom>
        </p:spPr>
      </p:pic>
      <p:sp>
        <p:nvSpPr>
          <p:cNvPr id="14" name="Freeform 208"/>
          <p:cNvSpPr/>
          <p:nvPr/>
        </p:nvSpPr>
        <p:spPr>
          <a:xfrm>
            <a:off x="-180528" y="226134"/>
            <a:ext cx="9644743" cy="914603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7" name="Oval 209"/>
          <p:cNvSpPr/>
          <p:nvPr/>
        </p:nvSpPr>
        <p:spPr>
          <a:xfrm>
            <a:off x="439202" y="888392"/>
            <a:ext cx="283722" cy="33179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222"/>
          <p:cNvSpPr/>
          <p:nvPr/>
        </p:nvSpPr>
        <p:spPr>
          <a:xfrm>
            <a:off x="1724973" y="240320"/>
            <a:ext cx="283722" cy="3317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Oval 223"/>
          <p:cNvSpPr/>
          <p:nvPr/>
        </p:nvSpPr>
        <p:spPr>
          <a:xfrm>
            <a:off x="4283949" y="212070"/>
            <a:ext cx="283722" cy="331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Oval 224"/>
          <p:cNvSpPr/>
          <p:nvPr/>
        </p:nvSpPr>
        <p:spPr>
          <a:xfrm>
            <a:off x="8240079" y="888392"/>
            <a:ext cx="283722" cy="331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Oval 225"/>
          <p:cNvSpPr/>
          <p:nvPr/>
        </p:nvSpPr>
        <p:spPr>
          <a:xfrm>
            <a:off x="6944280" y="140062"/>
            <a:ext cx="283722" cy="331790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Oval 226"/>
          <p:cNvSpPr/>
          <p:nvPr/>
        </p:nvSpPr>
        <p:spPr>
          <a:xfrm>
            <a:off x="3203829" y="888392"/>
            <a:ext cx="283722" cy="331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Oval 229"/>
          <p:cNvSpPr/>
          <p:nvPr/>
        </p:nvSpPr>
        <p:spPr>
          <a:xfrm>
            <a:off x="9320199" y="168312"/>
            <a:ext cx="283722" cy="33179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Oval 234"/>
          <p:cNvSpPr/>
          <p:nvPr/>
        </p:nvSpPr>
        <p:spPr>
          <a:xfrm>
            <a:off x="5799525" y="936970"/>
            <a:ext cx="283722" cy="331790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04800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5" name="Picture 6" descr=";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66" y="1484784"/>
            <a:ext cx="7724838" cy="37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3059832" y="1485235"/>
            <a:ext cx="2880320" cy="1007661"/>
          </a:xfrm>
          <a:prstGeom prst="wedgeRoundRectCallout">
            <a:avLst>
              <a:gd name="adj1" fmla="val -44235"/>
              <a:gd name="adj2" fmla="val 801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السلام عليكم صديقاتي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63" y="1798545"/>
            <a:ext cx="3022037" cy="4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35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39208"/>
            <a:ext cx="5238742" cy="2850232"/>
          </a:xfrm>
          <a:prstGeom prst="rect">
            <a:avLst/>
          </a:prstGeom>
        </p:spPr>
      </p:pic>
      <p:sp>
        <p:nvSpPr>
          <p:cNvPr id="14" name="Freeform 208"/>
          <p:cNvSpPr/>
          <p:nvPr/>
        </p:nvSpPr>
        <p:spPr>
          <a:xfrm>
            <a:off x="-180528" y="226134"/>
            <a:ext cx="9644743" cy="914603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7" name="Oval 209"/>
          <p:cNvSpPr/>
          <p:nvPr/>
        </p:nvSpPr>
        <p:spPr>
          <a:xfrm>
            <a:off x="439202" y="888392"/>
            <a:ext cx="283722" cy="33179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222"/>
          <p:cNvSpPr/>
          <p:nvPr/>
        </p:nvSpPr>
        <p:spPr>
          <a:xfrm>
            <a:off x="1724973" y="240320"/>
            <a:ext cx="283722" cy="3317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Oval 223"/>
          <p:cNvSpPr/>
          <p:nvPr/>
        </p:nvSpPr>
        <p:spPr>
          <a:xfrm>
            <a:off x="4283949" y="212070"/>
            <a:ext cx="283722" cy="331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Oval 224"/>
          <p:cNvSpPr/>
          <p:nvPr/>
        </p:nvSpPr>
        <p:spPr>
          <a:xfrm>
            <a:off x="8240079" y="888392"/>
            <a:ext cx="283722" cy="331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Oval 225"/>
          <p:cNvSpPr/>
          <p:nvPr/>
        </p:nvSpPr>
        <p:spPr>
          <a:xfrm>
            <a:off x="6944280" y="140062"/>
            <a:ext cx="283722" cy="331790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Oval 226"/>
          <p:cNvSpPr/>
          <p:nvPr/>
        </p:nvSpPr>
        <p:spPr>
          <a:xfrm>
            <a:off x="3203829" y="888392"/>
            <a:ext cx="283722" cy="331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Oval 229"/>
          <p:cNvSpPr/>
          <p:nvPr/>
        </p:nvSpPr>
        <p:spPr>
          <a:xfrm>
            <a:off x="9320199" y="168312"/>
            <a:ext cx="283722" cy="33179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Oval 234"/>
          <p:cNvSpPr/>
          <p:nvPr/>
        </p:nvSpPr>
        <p:spPr>
          <a:xfrm>
            <a:off x="5799525" y="936970"/>
            <a:ext cx="283722" cy="331790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04800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5" name="Picture 6" descr=";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66" y="1484784"/>
            <a:ext cx="7724838" cy="37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3131840" y="1556792"/>
            <a:ext cx="2880320" cy="1007661"/>
          </a:xfrm>
          <a:prstGeom prst="wedgeRoundRectCallout">
            <a:avLst>
              <a:gd name="adj1" fmla="val -44235"/>
              <a:gd name="adj2" fmla="val 801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أحتاج المساعدة في حل اللغز التالي ..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63" y="1798545"/>
            <a:ext cx="3022037" cy="4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7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39208"/>
            <a:ext cx="5238742" cy="2850232"/>
          </a:xfrm>
          <a:prstGeom prst="rect">
            <a:avLst/>
          </a:prstGeom>
        </p:spPr>
      </p:pic>
      <p:sp>
        <p:nvSpPr>
          <p:cNvPr id="14" name="Freeform 208"/>
          <p:cNvSpPr/>
          <p:nvPr/>
        </p:nvSpPr>
        <p:spPr>
          <a:xfrm>
            <a:off x="-180528" y="226134"/>
            <a:ext cx="9644743" cy="914603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7" name="Oval 209"/>
          <p:cNvSpPr/>
          <p:nvPr/>
        </p:nvSpPr>
        <p:spPr>
          <a:xfrm>
            <a:off x="439202" y="888392"/>
            <a:ext cx="283722" cy="33179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222"/>
          <p:cNvSpPr/>
          <p:nvPr/>
        </p:nvSpPr>
        <p:spPr>
          <a:xfrm>
            <a:off x="1724973" y="240320"/>
            <a:ext cx="283722" cy="3317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Oval 223"/>
          <p:cNvSpPr/>
          <p:nvPr/>
        </p:nvSpPr>
        <p:spPr>
          <a:xfrm>
            <a:off x="4283949" y="212070"/>
            <a:ext cx="283722" cy="331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Oval 224"/>
          <p:cNvSpPr/>
          <p:nvPr/>
        </p:nvSpPr>
        <p:spPr>
          <a:xfrm>
            <a:off x="8240079" y="888392"/>
            <a:ext cx="283722" cy="331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Oval 225"/>
          <p:cNvSpPr/>
          <p:nvPr/>
        </p:nvSpPr>
        <p:spPr>
          <a:xfrm>
            <a:off x="6944280" y="140062"/>
            <a:ext cx="283722" cy="331790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Oval 226"/>
          <p:cNvSpPr/>
          <p:nvPr/>
        </p:nvSpPr>
        <p:spPr>
          <a:xfrm>
            <a:off x="3203829" y="888392"/>
            <a:ext cx="283722" cy="331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Oval 229"/>
          <p:cNvSpPr/>
          <p:nvPr/>
        </p:nvSpPr>
        <p:spPr>
          <a:xfrm>
            <a:off x="9320199" y="168312"/>
            <a:ext cx="283722" cy="33179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Oval 234"/>
          <p:cNvSpPr/>
          <p:nvPr/>
        </p:nvSpPr>
        <p:spPr>
          <a:xfrm>
            <a:off x="5799525" y="936970"/>
            <a:ext cx="283722" cy="331790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04800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5" name="Picture 6" descr=";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66" y="1484784"/>
            <a:ext cx="7724838" cy="37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3203848" y="1413227"/>
            <a:ext cx="2880320" cy="1007661"/>
          </a:xfrm>
          <a:prstGeom prst="wedgeRoundRectCallout">
            <a:avLst>
              <a:gd name="adj1" fmla="val -44235"/>
              <a:gd name="adj2" fmla="val 801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لغزنا هو .. 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63" y="1798545"/>
            <a:ext cx="3022037" cy="4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5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39208"/>
            <a:ext cx="5238742" cy="2850232"/>
          </a:xfrm>
          <a:prstGeom prst="rect">
            <a:avLst/>
          </a:prstGeom>
        </p:spPr>
      </p:pic>
      <p:sp>
        <p:nvSpPr>
          <p:cNvPr id="14" name="Freeform 208"/>
          <p:cNvSpPr/>
          <p:nvPr/>
        </p:nvSpPr>
        <p:spPr>
          <a:xfrm>
            <a:off x="-180528" y="226134"/>
            <a:ext cx="9644743" cy="914603"/>
          </a:xfrm>
          <a:custGeom>
            <a:avLst/>
            <a:gdLst>
              <a:gd name="connsiteX0" fmla="*/ 0 w 9644743"/>
              <a:gd name="connsiteY0" fmla="*/ 239486 h 914603"/>
              <a:gd name="connsiteX1" fmla="*/ 762000 w 9644743"/>
              <a:gd name="connsiteY1" fmla="*/ 870857 h 914603"/>
              <a:gd name="connsiteX2" fmla="*/ 2068286 w 9644743"/>
              <a:gd name="connsiteY2" fmla="*/ 174171 h 914603"/>
              <a:gd name="connsiteX3" fmla="*/ 3548743 w 9644743"/>
              <a:gd name="connsiteY3" fmla="*/ 849086 h 914603"/>
              <a:gd name="connsiteX4" fmla="*/ 4615543 w 9644743"/>
              <a:gd name="connsiteY4" fmla="*/ 152400 h 914603"/>
              <a:gd name="connsiteX5" fmla="*/ 6204857 w 9644743"/>
              <a:gd name="connsiteY5" fmla="*/ 914400 h 914603"/>
              <a:gd name="connsiteX6" fmla="*/ 7249886 w 9644743"/>
              <a:gd name="connsiteY6" fmla="*/ 65314 h 914603"/>
              <a:gd name="connsiteX7" fmla="*/ 8621486 w 9644743"/>
              <a:gd name="connsiteY7" fmla="*/ 870857 h 914603"/>
              <a:gd name="connsiteX8" fmla="*/ 9644743 w 9644743"/>
              <a:gd name="connsiteY8" fmla="*/ 0 h 9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4743" h="914603">
                <a:moveTo>
                  <a:pt x="0" y="239486"/>
                </a:moveTo>
                <a:cubicBezTo>
                  <a:pt x="208643" y="560614"/>
                  <a:pt x="417286" y="881743"/>
                  <a:pt x="762000" y="870857"/>
                </a:cubicBezTo>
                <a:cubicBezTo>
                  <a:pt x="1106714" y="859971"/>
                  <a:pt x="1603829" y="177799"/>
                  <a:pt x="2068286" y="174171"/>
                </a:cubicBezTo>
                <a:cubicBezTo>
                  <a:pt x="2532743" y="170543"/>
                  <a:pt x="3124200" y="852714"/>
                  <a:pt x="3548743" y="849086"/>
                </a:cubicBezTo>
                <a:cubicBezTo>
                  <a:pt x="3973286" y="845458"/>
                  <a:pt x="4172857" y="141514"/>
                  <a:pt x="4615543" y="152400"/>
                </a:cubicBezTo>
                <a:cubicBezTo>
                  <a:pt x="5058229" y="163286"/>
                  <a:pt x="5765800" y="928914"/>
                  <a:pt x="6204857" y="914400"/>
                </a:cubicBezTo>
                <a:cubicBezTo>
                  <a:pt x="6643914" y="899886"/>
                  <a:pt x="6847115" y="72571"/>
                  <a:pt x="7249886" y="65314"/>
                </a:cubicBezTo>
                <a:cubicBezTo>
                  <a:pt x="7652657" y="58057"/>
                  <a:pt x="8222343" y="881743"/>
                  <a:pt x="8621486" y="870857"/>
                </a:cubicBezTo>
                <a:cubicBezTo>
                  <a:pt x="9020629" y="859971"/>
                  <a:pt x="9644743" y="0"/>
                  <a:pt x="964474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7" name="Oval 209"/>
          <p:cNvSpPr/>
          <p:nvPr/>
        </p:nvSpPr>
        <p:spPr>
          <a:xfrm>
            <a:off x="439202" y="888392"/>
            <a:ext cx="283722" cy="33179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Oval 222"/>
          <p:cNvSpPr/>
          <p:nvPr/>
        </p:nvSpPr>
        <p:spPr>
          <a:xfrm>
            <a:off x="1724973" y="240320"/>
            <a:ext cx="283722" cy="33179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Oval 223"/>
          <p:cNvSpPr/>
          <p:nvPr/>
        </p:nvSpPr>
        <p:spPr>
          <a:xfrm>
            <a:off x="4283949" y="212070"/>
            <a:ext cx="283722" cy="3317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Oval 224"/>
          <p:cNvSpPr/>
          <p:nvPr/>
        </p:nvSpPr>
        <p:spPr>
          <a:xfrm>
            <a:off x="8240079" y="888392"/>
            <a:ext cx="283722" cy="331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Oval 225"/>
          <p:cNvSpPr/>
          <p:nvPr/>
        </p:nvSpPr>
        <p:spPr>
          <a:xfrm>
            <a:off x="6944280" y="140062"/>
            <a:ext cx="283722" cy="331790"/>
          </a:xfrm>
          <a:prstGeom prst="ellipse">
            <a:avLst/>
          </a:prstGeom>
          <a:solidFill>
            <a:srgbClr val="AFF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Oval 226"/>
          <p:cNvSpPr/>
          <p:nvPr/>
        </p:nvSpPr>
        <p:spPr>
          <a:xfrm>
            <a:off x="3203829" y="888392"/>
            <a:ext cx="283722" cy="3317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Oval 229"/>
          <p:cNvSpPr/>
          <p:nvPr/>
        </p:nvSpPr>
        <p:spPr>
          <a:xfrm>
            <a:off x="9320199" y="168312"/>
            <a:ext cx="283722" cy="33179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Oval 234"/>
          <p:cNvSpPr/>
          <p:nvPr/>
        </p:nvSpPr>
        <p:spPr>
          <a:xfrm>
            <a:off x="5799525" y="936970"/>
            <a:ext cx="283722" cy="331790"/>
          </a:xfrm>
          <a:prstGeom prst="ellipse">
            <a:avLst/>
          </a:prstGeom>
          <a:solidFill>
            <a:srgbClr val="FFFF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04800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5" name="Picture 6" descr=";k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66" y="1484784"/>
            <a:ext cx="7724838" cy="37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وسيلة شرح مستطيلة مستديرة الزوايا 1"/>
          <p:cNvSpPr/>
          <p:nvPr/>
        </p:nvSpPr>
        <p:spPr>
          <a:xfrm>
            <a:off x="3131840" y="1485235"/>
            <a:ext cx="2880320" cy="1007661"/>
          </a:xfrm>
          <a:prstGeom prst="wedgeRoundRectCallout">
            <a:avLst>
              <a:gd name="adj1" fmla="val -44235"/>
              <a:gd name="adj2" fmla="val 80111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b="1" dirty="0" smtClean="0">
                <a:solidFill>
                  <a:prstClr val="black"/>
                </a:solidFill>
              </a:rPr>
              <a:t>من أنا ؟؟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063" y="1798545"/>
            <a:ext cx="3022037" cy="4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58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8d1beb876037ae7457ba792d0cecaebf3b4bc"/>
</p:tagLst>
</file>

<file path=ppt/theme/theme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695</Words>
  <Application>Microsoft Office PowerPoint</Application>
  <PresentationFormat>عرض على الشاشة (3:4)‏</PresentationFormat>
  <Paragraphs>156</Paragraphs>
  <Slides>57</Slides>
  <Notes>17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57</vt:i4>
      </vt:variant>
    </vt:vector>
  </HeadingPairs>
  <TitlesOfParts>
    <vt:vector size="60" baseType="lpstr">
      <vt:lpstr>15_Office Theme</vt:lpstr>
      <vt:lpstr>3_Office Theme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استراتيجية المناقشة النشطة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استراتيجية البحث والاكتشاف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من هو مخترع الهاتف وكيف تم اختراعه؟</vt:lpstr>
      <vt:lpstr>عرض تقديمي في PowerPoint</vt:lpstr>
      <vt:lpstr>عرض تقديمي في PowerPoint</vt:lpstr>
      <vt:lpstr>عرض تقديمي في PowerPoint</vt:lpstr>
      <vt:lpstr>الأدوات اللازمة لتزيين الهاتف المحمول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nane</dc:creator>
  <cp:lastModifiedBy>Razer</cp:lastModifiedBy>
  <cp:revision>102</cp:revision>
  <dcterms:created xsi:type="dcterms:W3CDTF">2012-11-25T05:15:30Z</dcterms:created>
  <dcterms:modified xsi:type="dcterms:W3CDTF">2020-11-14T19:14:16Z</dcterms:modified>
</cp:coreProperties>
</file>