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9" r:id="rId2"/>
    <p:sldId id="267" r:id="rId3"/>
    <p:sldId id="264" r:id="rId4"/>
    <p:sldId id="268" r:id="rId5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78F68D-90FA-495F-8E54-A87662E5DC4D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6AB824-BD39-47CF-89E0-2F0EB0971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3" Type="http://schemas.openxmlformats.org/officeDocument/2006/relationships/image" Target="../media/image13.jpeg"/><Relationship Id="rId7" Type="http://schemas.openxmlformats.org/officeDocument/2006/relationships/image" Target="../media/image15.png"/><Relationship Id="rId12" Type="http://schemas.openxmlformats.org/officeDocument/2006/relationships/image" Target="../media/image2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4.png"/><Relationship Id="rId10" Type="http://schemas.openxmlformats.org/officeDocument/2006/relationships/image" Target="../media/image18.jpeg"/><Relationship Id="rId4" Type="http://schemas.openxmlformats.org/officeDocument/2006/relationships/image" Target="../media/image1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3676650" y="3228975"/>
            <a:ext cx="581025" cy="314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27865" y="2415478"/>
            <a:ext cx="6519066" cy="21660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19"/>
            <a:ext cx="6519066" cy="21962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307290" y="760556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331106" y="7153274"/>
            <a:ext cx="6526894" cy="172684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                                                                         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3200400" y="4738622"/>
            <a:ext cx="35858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ar-SA" sz="1200" b="1" dirty="0"/>
              <a:t>ضع علامة ( صح ) أمام المواد التي يجذبها المغناطيس </a:t>
            </a:r>
            <a:r>
              <a:rPr lang="ar-SA" sz="1200" b="1" dirty="0" err="1"/>
              <a:t>و</a:t>
            </a:r>
            <a:r>
              <a:rPr lang="ar-SA" sz="1200" b="1" dirty="0"/>
              <a:t> ( خطأ ) أمام المواد التي لا يجذبها المغناطيس:</a:t>
            </a:r>
            <a:endParaRPr lang="en-US" sz="1200" dirty="0"/>
          </a:p>
          <a:p>
            <a:r>
              <a:rPr lang="ar-SA" sz="1200" b="1" dirty="0"/>
              <a:t> </a:t>
            </a:r>
            <a:endParaRPr lang="en-US" sz="1200" dirty="0"/>
          </a:p>
          <a:p>
            <a:r>
              <a:rPr lang="ar-SA" sz="1200" b="1" dirty="0"/>
              <a:t> </a:t>
            </a:r>
            <a:endParaRPr lang="en-US" sz="1200" dirty="0"/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marL="228600" lvl="0" indent="-228600"/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397182" y="7208367"/>
            <a:ext cx="34608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الثالث:</a:t>
            </a:r>
            <a:r>
              <a:rPr lang="en-US" sz="1200" b="1" dirty="0"/>
              <a:t> </a:t>
            </a:r>
            <a:endParaRPr lang="ar-SA" sz="1200" b="1" dirty="0"/>
          </a:p>
          <a:p>
            <a:r>
              <a:rPr lang="ar-SA" sz="1200" b="1" dirty="0" err="1"/>
              <a:t>اكملي</a:t>
            </a:r>
            <a:r>
              <a:rPr lang="ar-SA" sz="1200" b="1" dirty="0"/>
              <a:t> الفراغ بالكلمة المناسبة: ( حركية -  حرارية  )</a:t>
            </a:r>
          </a:p>
          <a:p>
            <a:endParaRPr lang="ar-SA" sz="1200" b="1" dirty="0"/>
          </a:p>
          <a:p>
            <a:r>
              <a:rPr lang="ar-SA" sz="1200" b="1" dirty="0"/>
              <a:t>الطاقة التي تحول الصلب </a:t>
            </a:r>
            <a:r>
              <a:rPr lang="ar-SA" sz="1200" b="1" dirty="0" err="1"/>
              <a:t>الى</a:t>
            </a:r>
            <a:r>
              <a:rPr lang="ar-SA" sz="1200" b="1" dirty="0"/>
              <a:t> سائل تسمى---------------</a:t>
            </a:r>
            <a:endParaRPr lang="en-US" sz="1200" dirty="0"/>
          </a:p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 </a:t>
            </a:r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استنتاج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ان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التسخين والتبريد يغيران حالة المادة عماليا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35457" y="4680820"/>
          <a:ext cx="3014705" cy="106665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09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تصنيف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الاجسام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حيث انجذابها للمغناطيس من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عدمة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68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6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844466" y="7548411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الحرارة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dirty="0">
                  <a:solidFill>
                    <a:schemeClr val="tx1"/>
                  </a:solidFill>
                </a:rPr>
                <a:t> </a:t>
              </a:r>
              <a:r>
                <a:rPr lang="ar-SA" sz="1600" b="1" dirty="0">
                  <a:solidFill>
                    <a:schemeClr val="tx1"/>
                  </a:solidFill>
                </a:rPr>
                <a:t>الثاني مادة العلوم /  الفترة </a:t>
              </a:r>
              <a:r>
                <a:rPr lang="ar-SA" sz="1600" b="1" dirty="0" err="1">
                  <a:solidFill>
                    <a:schemeClr val="tx1"/>
                  </a:solidFill>
                </a:rPr>
                <a:t>الرابعه</a:t>
              </a:r>
              <a:endParaRPr lang="ar-SA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sp>
        <p:nvSpPr>
          <p:cNvPr id="35" name="مربع نص 34"/>
          <p:cNvSpPr txBox="1"/>
          <p:nvPr/>
        </p:nvSpPr>
        <p:spPr>
          <a:xfrm>
            <a:off x="3267075" y="2552700"/>
            <a:ext cx="339090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السؤال الأول </a:t>
            </a:r>
            <a:r>
              <a:rPr lang="ar-SA" sz="1200" b="1" dirty="0"/>
              <a:t>:</a:t>
            </a:r>
          </a:p>
          <a:p>
            <a:endParaRPr lang="ar-SA" sz="1200" b="1" dirty="0"/>
          </a:p>
          <a:p>
            <a:r>
              <a:rPr lang="ar-SA" sz="1200" b="1" dirty="0"/>
              <a:t>  أ ) </a:t>
            </a:r>
            <a:r>
              <a:rPr lang="ar-SA" sz="1200" b="1" dirty="0" err="1"/>
              <a:t>أختاري</a:t>
            </a:r>
            <a:r>
              <a:rPr lang="ar-SA" sz="1200" b="1" dirty="0"/>
              <a:t> </a:t>
            </a:r>
            <a:r>
              <a:rPr lang="ar-SA" sz="1200" b="1" dirty="0" err="1"/>
              <a:t>الاجابة</a:t>
            </a:r>
            <a:r>
              <a:rPr lang="ar-SA" sz="1200" b="1" dirty="0"/>
              <a:t> الصحيحة من بين </a:t>
            </a:r>
            <a:r>
              <a:rPr lang="ar-SA" sz="1200" b="1" dirty="0" err="1"/>
              <a:t>الاقواس</a:t>
            </a:r>
            <a:r>
              <a:rPr lang="ar-SA" sz="1200" b="1" dirty="0"/>
              <a:t> : </a:t>
            </a:r>
          </a:p>
          <a:p>
            <a:endParaRPr lang="en-US" sz="1200" dirty="0"/>
          </a:p>
          <a:p>
            <a:r>
              <a:rPr lang="ar-SA" sz="1200" b="1" dirty="0"/>
              <a:t>      1_   يتجمد الماء بسبب ( التسخين    _   التبريد )</a:t>
            </a:r>
          </a:p>
          <a:p>
            <a:endParaRPr lang="ar-SA" sz="1200" b="1" dirty="0"/>
          </a:p>
          <a:p>
            <a:endParaRPr lang="en-US" sz="1200" dirty="0"/>
          </a:p>
          <a:p>
            <a:r>
              <a:rPr lang="ar-SA" sz="1200" b="1" dirty="0"/>
              <a:t>   2-   تنصهر قطعة </a:t>
            </a:r>
            <a:r>
              <a:rPr lang="ar-SA" sz="1200" b="1" dirty="0" err="1"/>
              <a:t>الشوكولاته</a:t>
            </a:r>
            <a:r>
              <a:rPr lang="ar-SA" sz="1200" b="1" dirty="0"/>
              <a:t> بسبب ( الحرارة   _   البرودة ) </a:t>
            </a:r>
          </a:p>
        </p:txBody>
      </p:sp>
      <p:graphicFrame>
        <p:nvGraphicFramePr>
          <p:cNvPr id="40" name="جدول 39"/>
          <p:cNvGraphicFramePr>
            <a:graphicFrameLocks noGrp="1"/>
          </p:cNvGraphicFramePr>
          <p:nvPr/>
        </p:nvGraphicFramePr>
        <p:xfrm>
          <a:off x="3476623" y="5366957"/>
          <a:ext cx="3114676" cy="14463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64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4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6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2075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جسم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ينجذب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err="1"/>
                        <a:t>لاينجذب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09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09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09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 descr="sm_screw_1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19751" y="6076949"/>
            <a:ext cx="828674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imag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29276" y="5676901"/>
            <a:ext cx="7429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ممحاة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600700" y="6400800"/>
            <a:ext cx="8858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مربع نص 4"/>
          <p:cNvSpPr txBox="1"/>
          <p:nvPr/>
        </p:nvSpPr>
        <p:spPr>
          <a:xfrm>
            <a:off x="2812682" y="149699"/>
            <a:ext cx="15106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/>
              <a:t>النموذج 1</a:t>
            </a: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42140" y="843853"/>
            <a:ext cx="6519066" cy="24898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1724026" y="3505200"/>
            <a:ext cx="50145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الخامس: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ضعي خط تحت الصورة التي تمثل الكهرباء الساكنة:       </a:t>
            </a:r>
          </a:p>
          <a:p>
            <a:pPr lvl="0"/>
            <a:r>
              <a:rPr lang="ar-SA" sz="1200" dirty="0">
                <a:solidFill>
                  <a:prstClr val="black"/>
                </a:solidFill>
              </a:rPr>
              <a:t>  </a:t>
            </a: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427890" y="909419"/>
          <a:ext cx="3014705" cy="101653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قطبي المغناطيس وكيف يحدث التجاذب والتنافر بينهما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76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454532" y="35759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لاشكال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الكهرباء (المتحركة –الساكنة 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135174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معلمة المادة :                              مديرة المدرسة :</a:t>
            </a:r>
          </a:p>
        </p:txBody>
      </p:sp>
      <p:sp>
        <p:nvSpPr>
          <p:cNvPr id="35" name="مربع نص 34"/>
          <p:cNvSpPr txBox="1"/>
          <p:nvPr/>
        </p:nvSpPr>
        <p:spPr>
          <a:xfrm>
            <a:off x="3248025" y="923924"/>
            <a:ext cx="3429000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SA" sz="1200" b="1" u="sng" dirty="0"/>
              <a:t>السؤال الرابع </a:t>
            </a:r>
            <a:r>
              <a:rPr lang="ar-SA" sz="1200" b="1" dirty="0"/>
              <a:t>: </a:t>
            </a:r>
          </a:p>
          <a:p>
            <a:pPr lvl="0"/>
            <a:r>
              <a:rPr lang="ar-SA" sz="1200" b="1" dirty="0"/>
              <a:t>أ-حدد قطبي المغناطيس في الصورة التالية :</a:t>
            </a:r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-----------                                          -----------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ب-استنتج هل يحدث تنافر أو تجاذب من خلال الصورة التالية: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قطبان مختلفان   ------------------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قطبان متشابهين -----------------</a:t>
            </a:r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en-US" sz="1200" dirty="0"/>
          </a:p>
        </p:txBody>
      </p:sp>
      <p:pic>
        <p:nvPicPr>
          <p:cNvPr id="2050" name="Picture 2" descr="1_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9A"/>
              </a:clrFrom>
              <a:clrTo>
                <a:srgbClr val="FFFF9A">
                  <a:alpha val="0"/>
                </a:srgbClr>
              </a:clrTo>
            </a:clrChange>
          </a:blip>
          <a:srcRect l="10745" t="10498" r="10561" b="46895"/>
          <a:stretch>
            <a:fillRect/>
          </a:stretch>
        </p:blipFill>
        <p:spPr bwMode="auto">
          <a:xfrm>
            <a:off x="4210050" y="1552575"/>
            <a:ext cx="1685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المغناطيس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81AEDC"/>
              </a:clrFrom>
              <a:clrTo>
                <a:srgbClr val="81AE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8038" y="2105025"/>
            <a:ext cx="1141412" cy="1119188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914400"/>
            <a:ext cx="130516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  <a:r>
              <a:rPr kumimoji="0" lang="en-US" sz="2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en-US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7" name="Picture 9" descr="C:\Users\Win7\Pictures\th (31ورق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43550" y="4981574"/>
            <a:ext cx="990600" cy="809625"/>
          </a:xfrm>
          <a:prstGeom prst="rect">
            <a:avLst/>
          </a:prstGeom>
          <a:noFill/>
        </p:spPr>
      </p:pic>
      <p:pic>
        <p:nvPicPr>
          <p:cNvPr id="2059" name="Picture 11" descr="C:\Users\Win7\Pictures\برق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00276" y="5019675"/>
            <a:ext cx="1200150" cy="766763"/>
          </a:xfrm>
          <a:prstGeom prst="rect">
            <a:avLst/>
          </a:prstGeom>
          <a:noFill/>
        </p:spPr>
      </p:pic>
      <p:pic>
        <p:nvPicPr>
          <p:cNvPr id="6152" name="Picture 8" descr="http://tse1.mm.bing.net/th?&amp;id=OIP.M1448d6bf561192fc072ee2d9e7ed844bo0&amp;w=300&amp;h=230&amp;c=0&amp;pid=1.9&amp;rs=0&amp;p=0&amp;r=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48101" y="4886325"/>
            <a:ext cx="1276350" cy="1092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مستطيل 59"/>
          <p:cNvSpPr/>
          <p:nvPr/>
        </p:nvSpPr>
        <p:spPr>
          <a:xfrm>
            <a:off x="5943600" y="7210425"/>
            <a:ext cx="714375" cy="209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5668963" y="3078163"/>
            <a:ext cx="762000" cy="207962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76225" y="2358328"/>
            <a:ext cx="6448425" cy="225177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2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381375" y="2405953"/>
            <a:ext cx="3336981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الأول</a:t>
            </a:r>
            <a:r>
              <a:rPr lang="ar-SA" sz="1200" b="1" dirty="0"/>
              <a:t>:</a:t>
            </a:r>
          </a:p>
          <a:p>
            <a:r>
              <a:rPr lang="ar-SA" sz="1200" b="1" dirty="0"/>
              <a:t> أ-ضعي دائرة حول </a:t>
            </a:r>
            <a:r>
              <a:rPr lang="ar-SA" sz="1200" b="1" dirty="0" err="1"/>
              <a:t>الاجسام</a:t>
            </a:r>
            <a:r>
              <a:rPr lang="ar-SA" sz="1200" b="1" dirty="0"/>
              <a:t> التي يجذبها  المغناطيس؟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                    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0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834036"/>
            <a:ext cx="652689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0" y="0"/>
            <a:ext cx="66103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sp>
            <p:nvSpPr>
              <p:cNvPr id="30" name="مستطيل مستدير الزوايا 29"/>
              <p:cNvSpPr/>
              <p:nvPr/>
            </p:nvSpPr>
            <p:spPr>
              <a:xfrm>
                <a:off x="1031967" y="530427"/>
                <a:ext cx="4869470" cy="43379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1600" b="1" dirty="0">
                    <a:solidFill>
                      <a:schemeClr val="tx1"/>
                    </a:solidFill>
                  </a:rPr>
                  <a:t>الاختبار الدوري للصف</a:t>
                </a:r>
                <a:r>
                  <a:rPr lang="ar-SA" sz="1600" dirty="0">
                    <a:solidFill>
                      <a:schemeClr val="tx1"/>
                    </a:solidFill>
                  </a:rPr>
                  <a:t>.الثاني.</a:t>
                </a:r>
                <a:r>
                  <a:rPr lang="ar-SA" sz="1600" b="1" dirty="0">
                    <a:solidFill>
                      <a:schemeClr val="tx1"/>
                    </a:solidFill>
                  </a:rPr>
                  <a:t>مادة العلوم /  </a:t>
                </a:r>
                <a:r>
                  <a:rPr lang="ar-SA" sz="1600" b="1">
                    <a:solidFill>
                      <a:schemeClr val="tx1"/>
                    </a:solidFill>
                  </a:rPr>
                  <a:t>الفترة الرابعة</a:t>
                </a:r>
                <a:r>
                  <a:rPr lang="ar-SA" sz="1600">
                    <a:solidFill>
                      <a:schemeClr val="tx1"/>
                    </a:solidFill>
                  </a:rPr>
                  <a:t>......</a:t>
                </a:r>
                <a:endParaRPr lang="ar-SA" sz="16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634905" cy="1145825"/>
                <a:chOff x="0" y="1130922"/>
                <a:chExt cx="6780132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780132" cy="1145825"/>
                  <a:chOff x="-1" y="108632"/>
                  <a:chExt cx="6780133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046206" y="232893"/>
                    <a:ext cx="4733926" cy="1436361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3400425" y="4738622"/>
            <a:ext cx="33858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الثاني : اختاري </a:t>
            </a:r>
            <a:r>
              <a:rPr lang="ar-SA" sz="1200" b="1" dirty="0" err="1">
                <a:solidFill>
                  <a:prstClr val="black"/>
                </a:solidFill>
              </a:rPr>
              <a:t>الاجابة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  <a:r>
              <a:rPr lang="ar-SA" sz="1200" b="1" dirty="0" err="1">
                <a:solidFill>
                  <a:prstClr val="black"/>
                </a:solidFill>
              </a:rPr>
              <a:t>الصحيحه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/>
              <a:t>احد </a:t>
            </a:r>
            <a:r>
              <a:rPr lang="ar-SA" sz="1200" b="1" dirty="0" err="1"/>
              <a:t>اشكال</a:t>
            </a:r>
            <a:r>
              <a:rPr lang="ar-SA" sz="1200" b="1" dirty="0"/>
              <a:t> الطاقة التي تغير حالة المادة :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أ-القوة         </a:t>
            </a:r>
            <a:r>
              <a:rPr lang="ar-SA" sz="1200" b="1" dirty="0" err="1"/>
              <a:t>ب</a:t>
            </a:r>
            <a:r>
              <a:rPr lang="ar-SA" sz="1200" b="1" dirty="0"/>
              <a:t>- الحرارة           </a:t>
            </a:r>
            <a:r>
              <a:rPr lang="ar-SA" sz="1200" b="1" dirty="0" err="1"/>
              <a:t>ج</a:t>
            </a:r>
            <a:r>
              <a:rPr lang="ar-SA" sz="1200" b="1" dirty="0"/>
              <a:t>- الحركة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                                      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                                             </a:t>
            </a: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3503672" y="6865464"/>
            <a:ext cx="32432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الثالث:صلي كل صورة </a:t>
            </a:r>
            <a:r>
              <a:rPr lang="ar-SA" sz="1200" b="1" dirty="0" err="1">
                <a:solidFill>
                  <a:prstClr val="black"/>
                </a:solidFill>
              </a:rPr>
              <a:t>بمايناسبها</a:t>
            </a:r>
            <a:r>
              <a:rPr lang="ar-SA" sz="1200" b="1" dirty="0">
                <a:solidFill>
                  <a:prstClr val="black"/>
                </a:solidFill>
              </a:rPr>
              <a:t>: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كهرباء ساكنة                            كهرباء متحركة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352426" y="2490569"/>
          <a:ext cx="3137794" cy="12560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7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7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23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تصنيف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الاجسام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حيث انجذابها للمغناطيس من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عدمة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339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None/>
                      </a:pP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None/>
                      </a:pP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غيرمتقن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marL="57150" indent="-57150" algn="r" rtl="1">
                        <a:buFont typeface="Wingdings" panose="05000000000000000000" pitchFamily="2" charset="2"/>
                        <a:buNone/>
                      </a:pP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55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406907" y="489989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الحرارة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368216" y="689118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لاشكال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الكهرباء (المتحركة-الساكنة)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صورة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453" y="1313677"/>
            <a:ext cx="753979" cy="565484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pic>
        <p:nvPicPr>
          <p:cNvPr id="48" name="صورة 47" descr="ممحاة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19787" y="3938587"/>
            <a:ext cx="6191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صورة 48" descr="sm_screw_1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4005262"/>
            <a:ext cx="10858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صورة 49" descr="image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57637" y="3890962"/>
            <a:ext cx="7524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صورة 50" descr="Scissors_svg.pn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776537" y="3971925"/>
            <a:ext cx="923925" cy="304800"/>
          </a:xfrm>
          <a:prstGeom prst="rect">
            <a:avLst/>
          </a:prstGeom>
        </p:spPr>
      </p:pic>
      <p:pic>
        <p:nvPicPr>
          <p:cNvPr id="52" name="صورة 51" descr="CIRK4CAPFIGTQCAU4Z3N1CAO2AP9VCAF7TAY4CAS6Z8SSCACPLW8SCAKXZNCECA35HNLPCA0RUSS3CA3W19E7CAKB9NW8CAFC2FI0CAE8WJJ7CAY5A7W6CA7UWW6YCA0UP320CABAMTMYCAXIPH6ECAUKAEWI.jpg"/>
          <p:cNvPicPr/>
          <p:nvPr/>
        </p:nvPicPr>
        <p:blipFill>
          <a:blip r:embed="rId10"/>
          <a:stretch>
            <a:fillRect/>
          </a:stretch>
        </p:blipFill>
        <p:spPr>
          <a:xfrm>
            <a:off x="5962650" y="8020050"/>
            <a:ext cx="623887" cy="561974"/>
          </a:xfrm>
          <a:prstGeom prst="rect">
            <a:avLst/>
          </a:prstGeom>
        </p:spPr>
      </p:pic>
      <p:pic>
        <p:nvPicPr>
          <p:cNvPr id="54" name="صورة 53" descr="BE2DQCAPFV18ACA4C3652CA1I8DRACAR1CB3GCAY4O7NFCADQ7EN8CABR3L9FCAHNDHFPCAFWIRTPCAGKW458CAMO0QUPCA79PXP8CAUEIY75CAPQJKMPCA10C8ILCA6L44I2CAV8WRRVCA7OA1GOCA9KAAPP.jpg"/>
          <p:cNvPicPr/>
          <p:nvPr/>
        </p:nvPicPr>
        <p:blipFill>
          <a:blip r:embed="rId11"/>
          <a:stretch>
            <a:fillRect/>
          </a:stretch>
        </p:blipFill>
        <p:spPr>
          <a:xfrm>
            <a:off x="4953000" y="7929562"/>
            <a:ext cx="547687" cy="809625"/>
          </a:xfrm>
          <a:prstGeom prst="rect">
            <a:avLst/>
          </a:prstGeom>
        </p:spPr>
      </p:pic>
      <p:pic>
        <p:nvPicPr>
          <p:cNvPr id="56" name="صورة 55" descr="WG7RPCATACFVWCA4CFT16CARDWAYUCAWY8FVWCAB6591XCAYQV5M3CANQGFK1CAX91HHDCABNFY59CAUQHJSTCAYXQ8Z9CARKD2OYCASGQB9FCAATAPTVCA8126GWCA5YMFB3CA1KVV5LCA9HGKYWCATRKHVN.jpg"/>
          <p:cNvPicPr/>
          <p:nvPr/>
        </p:nvPicPr>
        <p:blipFill>
          <a:blip r:embed="rId12"/>
          <a:stretch>
            <a:fillRect/>
          </a:stretch>
        </p:blipFill>
        <p:spPr>
          <a:xfrm>
            <a:off x="3943350" y="8096250"/>
            <a:ext cx="757237" cy="447675"/>
          </a:xfrm>
          <a:prstGeom prst="rect">
            <a:avLst/>
          </a:prstGeom>
        </p:spPr>
      </p:pic>
      <p:pic>
        <p:nvPicPr>
          <p:cNvPr id="57" name="صورة 56" descr="UASNMCAL8ZNYGCABFC3Q5CAKU0OWFCA8L99UUCAQD30KVCAM0FO0CCAY1N9W8CAW92GKVCATSTEJQCALFZBBPCAL1ZEATCA3PAQY7CA7RI2GCCA0XAQ9ICAO6UK76CAD9X49XCAWSC1GJCASPOLAVCAC18DK6.jpg"/>
          <p:cNvPicPr/>
          <p:nvPr/>
        </p:nvPicPr>
        <p:blipFill>
          <a:blip r:embed="rId13"/>
          <a:stretch>
            <a:fillRect/>
          </a:stretch>
        </p:blipFill>
        <p:spPr>
          <a:xfrm>
            <a:off x="3209925" y="8096250"/>
            <a:ext cx="647700" cy="6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70715" y="377127"/>
            <a:ext cx="6519066" cy="26803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200" dirty="0"/>
              <a:t>استنتج هل يحدث تنافر </a:t>
            </a:r>
            <a:r>
              <a:rPr lang="ar-SA" sz="1200" dirty="0" err="1"/>
              <a:t>او</a:t>
            </a:r>
            <a:r>
              <a:rPr lang="ar-SA" sz="1200" dirty="0"/>
              <a:t> تجاذب من خلال </a:t>
            </a:r>
            <a:r>
              <a:rPr lang="ar-SA" sz="1200" dirty="0" err="1"/>
              <a:t>الصوره</a:t>
            </a:r>
            <a:r>
              <a:rPr lang="ar-SA" sz="1200" dirty="0"/>
              <a:t> التالية</a:t>
            </a:r>
          </a:p>
          <a:p>
            <a:endParaRPr lang="ar-SA" sz="1200" dirty="0"/>
          </a:p>
          <a:p>
            <a:r>
              <a:rPr lang="ar-SA" sz="1200" dirty="0"/>
              <a:t>قطبان متشابهان -----------</a:t>
            </a:r>
          </a:p>
          <a:p>
            <a:endParaRPr lang="ar-SA" sz="1200" dirty="0"/>
          </a:p>
          <a:p>
            <a:r>
              <a:rPr lang="ar-SA" sz="1200" dirty="0"/>
              <a:t>قطبان مختلفان ----------</a:t>
            </a:r>
          </a:p>
        </p:txBody>
      </p:sp>
      <p:sp>
        <p:nvSpPr>
          <p:cNvPr id="41" name="مربع نص 40"/>
          <p:cNvSpPr txBox="1"/>
          <p:nvPr/>
        </p:nvSpPr>
        <p:spPr>
          <a:xfrm>
            <a:off x="3305175" y="481903"/>
            <a:ext cx="333698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 السؤال </a:t>
            </a:r>
            <a:r>
              <a:rPr lang="ar-SA" sz="1200" b="1"/>
              <a:t>الرابع:  حددي </a:t>
            </a:r>
            <a:r>
              <a:rPr lang="ar-SA" sz="1200" b="1" dirty="0"/>
              <a:t>قطبي المغناطيس في الصورة التالية </a:t>
            </a:r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r>
              <a:rPr lang="ar-SA" sz="1200" b="1" dirty="0">
                <a:solidFill>
                  <a:schemeClr val="tx1"/>
                </a:solidFill>
              </a:rPr>
              <a:t>----------                                      ----------</a:t>
            </a: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46915" y="480794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قطبي المغناطيس وكيف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يحدثالتجاذب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والتنافر بينهما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مستطيل 25"/>
          <p:cNvSpPr/>
          <p:nvPr/>
        </p:nvSpPr>
        <p:spPr>
          <a:xfrm>
            <a:off x="276225" y="3505200"/>
            <a:ext cx="6391275" cy="20955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3324225" y="3568003"/>
            <a:ext cx="333698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السؤال الخامس: اذكري بعض استخدامات الكهرباء 2فقط  ؟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r>
              <a:rPr lang="ar-SA" sz="1200" b="1" dirty="0">
                <a:solidFill>
                  <a:schemeClr val="tx1"/>
                </a:solidFill>
              </a:rPr>
              <a:t>1-</a:t>
            </a:r>
          </a:p>
          <a:p>
            <a:endParaRPr lang="ar-SA" sz="1200" b="1" dirty="0"/>
          </a:p>
          <a:p>
            <a:r>
              <a:rPr lang="ar-SA" sz="1200" b="1">
                <a:solidFill>
                  <a:schemeClr val="tx1"/>
                </a:solidFill>
              </a:rPr>
              <a:t>2-</a:t>
            </a:r>
            <a:endParaRPr lang="ar-SA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358691" y="369078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>
                          <a:solidFill>
                            <a:schemeClr val="tx1"/>
                          </a:solidFill>
                        </a:rPr>
                        <a:t>بعض استخدامات الكهرباء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590551" y="6762750"/>
            <a:ext cx="6004506" cy="3788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معلمة المادة/                                     قائدة المدرسة/</a:t>
            </a:r>
          </a:p>
        </p:txBody>
      </p:sp>
      <p:pic>
        <p:nvPicPr>
          <p:cNvPr id="12" name="Picture 5" descr="المغناطيس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81AEDC"/>
              </a:clrFrom>
              <a:clrTo>
                <a:srgbClr val="81AE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35163" y="1676400"/>
            <a:ext cx="1141412" cy="1119188"/>
          </a:xfrm>
          <a:prstGeom prst="rect">
            <a:avLst/>
          </a:prstGeom>
          <a:noFill/>
        </p:spPr>
      </p:pic>
      <p:pic>
        <p:nvPicPr>
          <p:cNvPr id="13" name="Picture 2" descr="1_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9A"/>
              </a:clrFrom>
              <a:clrTo>
                <a:srgbClr val="FFFF9A">
                  <a:alpha val="0"/>
                </a:srgbClr>
              </a:clrTo>
            </a:clrChange>
          </a:blip>
          <a:srcRect l="10745" t="10498" r="10561" b="46895"/>
          <a:stretch>
            <a:fillRect/>
          </a:stretch>
        </p:blipFill>
        <p:spPr bwMode="auto">
          <a:xfrm>
            <a:off x="4400550" y="723900"/>
            <a:ext cx="1685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660</Words>
  <Application>Microsoft Office PowerPoint</Application>
  <PresentationFormat>عرض على الشاشة (4:3)</PresentationFormat>
  <Paragraphs>267</Paragraphs>
  <Slides>4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110</cp:revision>
  <dcterms:created xsi:type="dcterms:W3CDTF">2016-10-19T21:09:54Z</dcterms:created>
  <dcterms:modified xsi:type="dcterms:W3CDTF">2017-04-24T15:31:49Z</dcterms:modified>
</cp:coreProperties>
</file>