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media1.mp3" ContentType="audio/unknown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13"/>
          </p:nvPr>
        </p:nvSpPr>
        <p:spPr>
          <a:xfrm>
            <a:off x="1270000" y="6362700"/>
            <a:ext cx="10464800" cy="49730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14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1786999" y="8025702"/>
            <a:ext cx="323724" cy="336676"/>
          </a:xfrm>
          <a:prstGeom prst="rect">
            <a:avLst/>
          </a:prstGeom>
        </p:spPr>
        <p:txBody>
          <a:bodyPr lIns="48766" tIns="48766" rIns="48766" bIns="48766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نص العنوان"/>
          <p:cNvSpPr txBox="1"/>
          <p:nvPr>
            <p:ph type="title"/>
          </p:nvPr>
        </p:nvSpPr>
        <p:spPr>
          <a:xfrm>
            <a:off x="1625599" y="2416387"/>
            <a:ext cx="9753602" cy="2546774"/>
          </a:xfrm>
          <a:prstGeom prst="rect">
            <a:avLst/>
          </a:prstGeom>
        </p:spPr>
        <p:txBody>
          <a:bodyPr lIns="48767" tIns="48767" rIns="48767" bIns="48767" anchor="b"/>
          <a:lstStyle>
            <a:lvl1pPr defTabSz="1300480">
              <a:lnSpc>
                <a:spcPct val="90000"/>
              </a:lnSpc>
              <a:defRPr sz="8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1625599" y="5061373"/>
            <a:ext cx="9753602" cy="1766147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26" name="رقم الشريحة"/>
          <p:cNvSpPr txBox="1"/>
          <p:nvPr>
            <p:ph type="sldNum" sz="quarter" idx="2"/>
          </p:nvPr>
        </p:nvSpPr>
        <p:spPr>
          <a:xfrm>
            <a:off x="894079" y="8025701"/>
            <a:ext cx="323726" cy="336678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l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صورة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صورة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8.jpeg"/><Relationship Id="rId6" Type="http://schemas.openxmlformats.org/officeDocument/2006/relationships/image" Target="../media/image1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0.png"/><Relationship Id="rId4" Type="http://schemas.openxmlformats.org/officeDocument/2006/relationships/hyperlink" Target="https://create.kahoot.it/share/1e269181-5d6f-44f9-af43-5a43bfc2b8dc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5.jpeg"/><Relationship Id="rId5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تجميع"/>
          <p:cNvGrpSpPr/>
          <p:nvPr/>
        </p:nvGrpSpPr>
        <p:grpSpPr>
          <a:xfrm>
            <a:off x="462221" y="-349312"/>
            <a:ext cx="12595624" cy="9049532"/>
            <a:chOff x="0" y="0"/>
            <a:chExt cx="12595623" cy="9049531"/>
          </a:xfrm>
        </p:grpSpPr>
        <p:sp>
          <p:nvSpPr>
            <p:cNvPr id="135" name="مستطيل مستدير الزوايا"/>
            <p:cNvSpPr/>
            <p:nvPr/>
          </p:nvSpPr>
          <p:spPr>
            <a:xfrm>
              <a:off x="0" y="728009"/>
              <a:ext cx="12108365" cy="8321523"/>
            </a:xfrm>
            <a:prstGeom prst="roundRect">
              <a:avLst>
                <a:gd name="adj" fmla="val 6559"/>
              </a:avLst>
            </a:prstGeom>
            <a:solidFill>
              <a:srgbClr val="F6E6CD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8455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1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pic>
          <p:nvPicPr>
            <p:cNvPr id="136" name="C8BB5B4D-EAA0-421C-BE5C-AD8A387BC232-L0-001.png" descr="C8BB5B4D-EAA0-421C-BE5C-AD8A387BC232-L0-00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562552" y="0"/>
              <a:ext cx="2033072" cy="3388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8" name="E833612A-629E-410A-9CF7-38FBE22A8B45-L0-001.jpeg" descr="E833612A-629E-410A-9CF7-38FBE22A8B45-L0-001.jpe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73478" y="4040073"/>
            <a:ext cx="6773109" cy="2235008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pic>
        <p:nvPicPr>
          <p:cNvPr id="139" name="F5084034-317E-4A9B-8E03-C86E67205EBA-L0-001.jpeg" descr="F5084034-317E-4A9B-8E03-C86E67205EBA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80332" y="1057024"/>
            <a:ext cx="6475449" cy="7565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pic>
        <p:nvPicPr>
          <p:cNvPr id="140" name="ADB177BC-9EA5-4E54-BAE7-6FECD0A64BFA-L0-001.jpeg" descr="ADB177BC-9EA5-4E54-BAE7-6FECD0A64BFA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1437" y="1111132"/>
            <a:ext cx="2488582" cy="6483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3" name="اعداد : مهرة العبادي"/>
          <p:cNvGrpSpPr/>
          <p:nvPr/>
        </p:nvGrpSpPr>
        <p:grpSpPr>
          <a:xfrm>
            <a:off x="552367" y="7237087"/>
            <a:ext cx="2726034" cy="1350125"/>
            <a:chOff x="0" y="0"/>
            <a:chExt cx="2726032" cy="1350123"/>
          </a:xfrm>
        </p:grpSpPr>
        <p:sp>
          <p:nvSpPr>
            <p:cNvPr id="142" name="اعداد : مهرة العبادي"/>
            <p:cNvSpPr/>
            <p:nvPr/>
          </p:nvSpPr>
          <p:spPr>
            <a:xfrm>
              <a:off x="82550" y="82550"/>
              <a:ext cx="2560933" cy="1185024"/>
            </a:xfrm>
            <a:prstGeom prst="ellipse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200">
                  <a:solidFill>
                    <a:srgbClr val="0061FE"/>
                  </a:solidFill>
                  <a:latin typeface="Beirut"/>
                  <a:ea typeface="Beirut"/>
                  <a:cs typeface="Beirut"/>
                  <a:sym typeface="Beirut"/>
                </a:defRPr>
              </a:lvl1pPr>
            </a:lstStyle>
            <a:p>
              <a:pPr/>
              <a:r>
                <a:t>اعداد : مهرة العبادي </a:t>
              </a:r>
            </a:p>
          </p:txBody>
        </p:sp>
        <p:pic>
          <p:nvPicPr>
            <p:cNvPr id="141" name="اعداد : مهرة العبادي اعداد : مهرة العبادي " descr="اعداد : مهرة العبادي اعداد : مهرة العبادي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2726033" cy="135012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تجميع"/>
          <p:cNvGrpSpPr/>
          <p:nvPr/>
        </p:nvGrpSpPr>
        <p:grpSpPr>
          <a:xfrm>
            <a:off x="448217" y="-11971"/>
            <a:ext cx="12595624" cy="9049532"/>
            <a:chOff x="0" y="0"/>
            <a:chExt cx="12595623" cy="9049531"/>
          </a:xfrm>
        </p:grpSpPr>
        <p:sp>
          <p:nvSpPr>
            <p:cNvPr id="232" name="مستطيل مستدير الزوايا"/>
            <p:cNvSpPr/>
            <p:nvPr/>
          </p:nvSpPr>
          <p:spPr>
            <a:xfrm>
              <a:off x="0" y="728009"/>
              <a:ext cx="12108365" cy="8321523"/>
            </a:xfrm>
            <a:prstGeom prst="roundRect">
              <a:avLst>
                <a:gd name="adj" fmla="val 6559"/>
              </a:avLst>
            </a:prstGeom>
            <a:solidFill>
              <a:srgbClr val="F6E6CD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8455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1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pic>
          <p:nvPicPr>
            <p:cNvPr id="233" name="C8BB5B4D-EAA0-421C-BE5C-AD8A387BC232-L0-001.png" descr="C8BB5B4D-EAA0-421C-BE5C-AD8A387BC232-L0-00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562552" y="0"/>
              <a:ext cx="2033072" cy="3388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5" name="2A907E18-F61A-4E32-8458-E6C84A042FC5-L0-001.jpeg" descr="2A907E18-F61A-4E32-8458-E6C84A042FC5-L0-001.jpe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09296" y="1366969"/>
            <a:ext cx="3683001" cy="1600201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  <a:reflection blurRad="0" stA="29000" stPos="0" endA="0" endPos="40000" dist="0" dir="5400000" fadeDir="5400000" sx="100000" sy="-100000" kx="0" ky="0" algn="bl" rotWithShape="0"/>
          </a:effectLst>
        </p:spPr>
      </p:pic>
      <p:pic>
        <p:nvPicPr>
          <p:cNvPr id="236" name="BAA51552-C4F6-46C7-8C71-2C176CC8F27C-L0-001.jpeg" descr="BAA51552-C4F6-46C7-8C71-2C176CC8F27C-L0-001.jpe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51050" y="3356750"/>
            <a:ext cx="8902700" cy="33401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grpSp>
        <p:nvGrpSpPr>
          <p:cNvPr id="239" name="39CF1327-4343-49D0-9628-BA7D1011F223-L0-001.jpeg"/>
          <p:cNvGrpSpPr/>
          <p:nvPr/>
        </p:nvGrpSpPr>
        <p:grpSpPr>
          <a:xfrm>
            <a:off x="7841967" y="7570258"/>
            <a:ext cx="4298685" cy="1296143"/>
            <a:chOff x="0" y="0"/>
            <a:chExt cx="4298684" cy="1296142"/>
          </a:xfrm>
        </p:grpSpPr>
        <p:pic>
          <p:nvPicPr>
            <p:cNvPr id="238" name="39CF1327-4343-49D0-9628-BA7D1011F223-L0-001.jpeg" descr="39CF1327-4343-49D0-9628-BA7D1011F223-L0-00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3350" y="133350"/>
              <a:ext cx="4031985" cy="10294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7" name="39CF1327-4343-49D0-9628-BA7D1011F223-L0-001.jpeg" descr="39CF1327-4343-49D0-9628-BA7D1011F223-L0-001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298685" cy="129614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تجميع"/>
          <p:cNvGrpSpPr/>
          <p:nvPr/>
        </p:nvGrpSpPr>
        <p:grpSpPr>
          <a:xfrm>
            <a:off x="448217" y="-11971"/>
            <a:ext cx="12595624" cy="9049532"/>
            <a:chOff x="0" y="0"/>
            <a:chExt cx="12595623" cy="9049531"/>
          </a:xfrm>
        </p:grpSpPr>
        <p:sp>
          <p:nvSpPr>
            <p:cNvPr id="241" name="مستطيل مستدير الزوايا"/>
            <p:cNvSpPr/>
            <p:nvPr/>
          </p:nvSpPr>
          <p:spPr>
            <a:xfrm>
              <a:off x="0" y="728009"/>
              <a:ext cx="12108365" cy="8321523"/>
            </a:xfrm>
            <a:prstGeom prst="roundRect">
              <a:avLst>
                <a:gd name="adj" fmla="val 6559"/>
              </a:avLst>
            </a:prstGeom>
            <a:solidFill>
              <a:srgbClr val="F6E6CD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8455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1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pic>
          <p:nvPicPr>
            <p:cNvPr id="242" name="C8BB5B4D-EAA0-421C-BE5C-AD8A387BC232-L0-001.png" descr="C8BB5B4D-EAA0-421C-BE5C-AD8A387BC232-L0-00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562552" y="0"/>
              <a:ext cx="2033072" cy="3388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3" name="الواجب"/>
            <p:cNvSpPr txBox="1"/>
            <p:nvPr/>
          </p:nvSpPr>
          <p:spPr>
            <a:xfrm>
              <a:off x="6884231" y="3704227"/>
              <a:ext cx="1987479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0" sz="4000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  <a:latin typeface="Beirut"/>
                  <a:ea typeface="Beirut"/>
                  <a:cs typeface="Beirut"/>
                  <a:sym typeface="Beirut"/>
                </a:defRPr>
              </a:lvl1pPr>
            </a:lstStyle>
            <a:p>
              <a:pPr/>
              <a:r>
                <a:t>الواجب </a:t>
              </a:r>
            </a:p>
          </p:txBody>
        </p:sp>
      </p:grpSp>
      <p:pic>
        <p:nvPicPr>
          <p:cNvPr id="245" name="5F72C373-884B-4933-8241-13CAB74BD1C7-L0-001.png" descr="5F72C373-884B-4933-8241-13CAB74BD1C7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67050" y="2178050"/>
            <a:ext cx="7124700" cy="565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لعبة التميز بين التاء المربوطة والمفتوحة  والهاء">
            <a:hlinkClick r:id="rId4" invalidUrl="" action="" tgtFrame="" tooltip="" history="1" highlightClick="0" endSnd="0"/>
          </p:cNvPr>
          <p:cNvSpPr txBox="1"/>
          <p:nvPr/>
        </p:nvSpPr>
        <p:spPr>
          <a:xfrm>
            <a:off x="3715749" y="4755907"/>
            <a:ext cx="5827302" cy="495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لعبة التميز بين التاء المربوطة والمفتوحة  والهاء </a:t>
            </a:r>
          </a:p>
        </p:txBody>
      </p:sp>
      <p:sp>
        <p:nvSpPr>
          <p:cNvPr id="247" name="حل الواجب الموجود على منصة مدرستي"/>
          <p:cNvSpPr txBox="1"/>
          <p:nvPr/>
        </p:nvSpPr>
        <p:spPr>
          <a:xfrm>
            <a:off x="4198557" y="5679931"/>
            <a:ext cx="5094945" cy="495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حل الواجب الموجود على منصة مدرستي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تجميع"/>
          <p:cNvGrpSpPr/>
          <p:nvPr/>
        </p:nvGrpSpPr>
        <p:grpSpPr>
          <a:xfrm>
            <a:off x="448217" y="-11971"/>
            <a:ext cx="12595624" cy="9049532"/>
            <a:chOff x="0" y="0"/>
            <a:chExt cx="12595623" cy="9049531"/>
          </a:xfrm>
        </p:grpSpPr>
        <p:sp>
          <p:nvSpPr>
            <p:cNvPr id="145" name="مستطيل مستدير الزوايا"/>
            <p:cNvSpPr/>
            <p:nvPr/>
          </p:nvSpPr>
          <p:spPr>
            <a:xfrm>
              <a:off x="0" y="728009"/>
              <a:ext cx="12108365" cy="8321523"/>
            </a:xfrm>
            <a:prstGeom prst="roundRect">
              <a:avLst>
                <a:gd name="adj" fmla="val 6559"/>
              </a:avLst>
            </a:prstGeom>
            <a:solidFill>
              <a:srgbClr val="F6E6CD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8455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1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pic>
          <p:nvPicPr>
            <p:cNvPr id="146" name="C8BB5B4D-EAA0-421C-BE5C-AD8A387BC232-L0-001.png" descr="C8BB5B4D-EAA0-421C-BE5C-AD8A387BC232-L0-00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562552" y="0"/>
              <a:ext cx="2033072" cy="3388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0" name="التاء  والهاء المربوطة"/>
          <p:cNvGrpSpPr/>
          <p:nvPr/>
        </p:nvGrpSpPr>
        <p:grpSpPr>
          <a:xfrm>
            <a:off x="6076353" y="1466726"/>
            <a:ext cx="5075343" cy="1324038"/>
            <a:chOff x="0" y="0"/>
            <a:chExt cx="5075341" cy="1324037"/>
          </a:xfrm>
        </p:grpSpPr>
        <p:sp>
          <p:nvSpPr>
            <p:cNvPr id="149" name="التاء  والهاء المربوطة"/>
            <p:cNvSpPr/>
            <p:nvPr/>
          </p:nvSpPr>
          <p:spPr>
            <a:xfrm>
              <a:off x="69850" y="69850"/>
              <a:ext cx="4935642" cy="1184338"/>
            </a:xfrm>
            <a:prstGeom prst="roundRect">
              <a:avLst>
                <a:gd name="adj" fmla="val 18792"/>
              </a:avLst>
            </a:prstGeom>
            <a:solidFill>
              <a:srgbClr val="BD4FB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4100">
                  <a:solidFill>
                    <a:srgbClr val="FFFFFF"/>
                  </a:solidFill>
                  <a:latin typeface="Beirut"/>
                  <a:ea typeface="Beirut"/>
                  <a:cs typeface="Beirut"/>
                  <a:sym typeface="Beirut"/>
                </a:defRPr>
              </a:lvl1pPr>
            </a:lstStyle>
            <a:p>
              <a:pPr/>
              <a:r>
                <a:t>التاء  والهاء المربوطة </a:t>
              </a:r>
            </a:p>
          </p:txBody>
        </p:sp>
        <p:pic>
          <p:nvPicPr>
            <p:cNvPr id="148" name="التاء  والهاء المربوطة التاء  والهاء المربوطة " descr="التاء  والهاء المربوطة التاء  والهاء المربوطة 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075342" cy="1324038"/>
            </a:xfrm>
            <a:prstGeom prst="rect">
              <a:avLst/>
            </a:prstGeom>
            <a:effectLst/>
          </p:spPr>
        </p:pic>
      </p:grpSp>
      <p:sp>
        <p:nvSpPr>
          <p:cNvPr id="151" name="تعريف التاء المربوطة والهاء"/>
          <p:cNvSpPr txBox="1"/>
          <p:nvPr/>
        </p:nvSpPr>
        <p:spPr>
          <a:xfrm>
            <a:off x="3513762" y="3060929"/>
            <a:ext cx="597727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000">
                <a:solidFill>
                  <a:srgbClr val="016E8F"/>
                </a:solidFill>
                <a:latin typeface="Beirut"/>
                <a:ea typeface="Beirut"/>
                <a:cs typeface="Beirut"/>
                <a:sym typeface="Beirut"/>
              </a:defRPr>
            </a:lvl1pPr>
          </a:lstStyle>
          <a:p>
            <a:pPr/>
            <a:r>
              <a:t>تعريف التاء المربوطة والهاء </a:t>
            </a:r>
          </a:p>
        </p:txBody>
      </p:sp>
      <p:pic>
        <p:nvPicPr>
          <p:cNvPr id="152" name="التاء المربوطة:  هي تلك التاء التي تأتي في نهاية الكلمة… التاء المربوطة:  هي تلك التاء التي تأتي في نهاية الكلمة&#10; وتأتي إما متصلة بالحرف الذي قبلها أو تأتي منفصلة، &#10;وهي التي تنطق هاء عند الوقوف عليها بالسكون ." descr="التاء المربوطة:  هي تلك التاء التي تأتي في نهاية الكلمة… التاء المربوطة:  هي تلك التاء التي تأتي في نهاية الكلمة وتأتي إما متصلة بالحرف الذي قبلها أو تأتي منفصلة، وهي التي تنطق هاء عند الوقوف عليها بالسكون .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90831" y="3877196"/>
            <a:ext cx="7761137" cy="1869722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  <a:reflection blurRad="0" stA="11000" stPos="0" endA="0" endPos="40000" dist="0" dir="5400000" fadeDir="5400000" sx="100000" sy="-100000" kx="0" ky="0" algn="bl" rotWithShape="0"/>
          </a:effectLst>
        </p:spPr>
      </p:pic>
      <p:grpSp>
        <p:nvGrpSpPr>
          <p:cNvPr id="155" name="الهاءالمربوطة :  تكتب دائمًا هاء عند الوقوف عليها وعند تحريكها ووصلها فيما بعدها."/>
          <p:cNvGrpSpPr/>
          <p:nvPr/>
        </p:nvGrpSpPr>
        <p:grpSpPr>
          <a:xfrm>
            <a:off x="1174342" y="6130975"/>
            <a:ext cx="11143375" cy="825860"/>
            <a:chOff x="0" y="0"/>
            <a:chExt cx="11143373" cy="825858"/>
          </a:xfrm>
        </p:grpSpPr>
        <p:sp>
          <p:nvSpPr>
            <p:cNvPr id="154" name="الهاءالمربوطة :  تكتب دائمًا هاء عند الوقوف عليها وعند تحريكها ووصلها فيما بعدها."/>
            <p:cNvSpPr txBox="1"/>
            <p:nvPr/>
          </p:nvSpPr>
          <p:spPr>
            <a:xfrm>
              <a:off x="57150" y="57150"/>
              <a:ext cx="11029074" cy="711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r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0" sz="30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solidFill>
                    <a:srgbClr val="B92D5D"/>
                  </a:solidFill>
                  <a:latin typeface="Beirut"/>
                  <a:ea typeface="Beirut"/>
                  <a:cs typeface="Beirut"/>
                  <a:sym typeface="Beirut"/>
                </a:rPr>
                <a:t>الهاءالمربوطة</a:t>
              </a:r>
              <a:r>
                <a:t> :  تكتب دائمًا هاء عند الوقوف عليها وعند تحريكها ووصلها فيما بعدها.</a:t>
              </a:r>
            </a:p>
          </p:txBody>
        </p:sp>
        <p:pic>
          <p:nvPicPr>
            <p:cNvPr id="153" name="الهاءالمربوطة :  تكتب دائمًا هاء عند الوقوف عليها وعند تحريكها ووصلها فيما بعدها. الهاءالمربوطة :  تكتب دائمًا هاء عند الوقوف عليها وعند تحريكها ووصلها فيما بعدها." descr="الهاءالمربوطة :  تكتب دائمًا هاء عند الوقوف عليها وعند تحريكها ووصلها فيما بعدها. الهاءالمربوطة :  تكتب دائمًا هاء عند الوقوف عليها وعند تحريكها ووصلها فيما بعدها.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143374" cy="82585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تجميع"/>
          <p:cNvGrpSpPr/>
          <p:nvPr/>
        </p:nvGrpSpPr>
        <p:grpSpPr>
          <a:xfrm>
            <a:off x="386882" y="-27305"/>
            <a:ext cx="12595625" cy="9049532"/>
            <a:chOff x="0" y="0"/>
            <a:chExt cx="12595623" cy="9049531"/>
          </a:xfrm>
        </p:grpSpPr>
        <p:sp>
          <p:nvSpPr>
            <p:cNvPr id="157" name="مستطيل مستدير الزوايا"/>
            <p:cNvSpPr/>
            <p:nvPr/>
          </p:nvSpPr>
          <p:spPr>
            <a:xfrm>
              <a:off x="0" y="728009"/>
              <a:ext cx="12108365" cy="8321523"/>
            </a:xfrm>
            <a:prstGeom prst="roundRect">
              <a:avLst>
                <a:gd name="adj" fmla="val 6559"/>
              </a:avLst>
            </a:prstGeom>
            <a:solidFill>
              <a:srgbClr val="F6E6CD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8455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1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pic>
          <p:nvPicPr>
            <p:cNvPr id="158" name="C8BB5B4D-EAA0-421C-BE5C-AD8A387BC232-L0-001.png" descr="C8BB5B4D-EAA0-421C-BE5C-AD8A387BC232-L0-00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562552" y="0"/>
              <a:ext cx="2033072" cy="3388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0" name="للتفريق بين الهاء ( ـه ) و التاء ( ـة ) لدينا ثلاث خطوات سهلة وبسيطة ."/>
          <p:cNvSpPr txBox="1"/>
          <p:nvPr/>
        </p:nvSpPr>
        <p:spPr>
          <a:xfrm>
            <a:off x="1838172" y="2508590"/>
            <a:ext cx="898664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200">
                <a:solidFill>
                  <a:srgbClr val="B51A00"/>
                </a:solidFill>
                <a:latin typeface="Beirut"/>
                <a:ea typeface="Beirut"/>
                <a:cs typeface="Beirut"/>
                <a:sym typeface="Beirut"/>
              </a:defRPr>
            </a:pPr>
            <a:r>
              <a:t>للتفريق بين الهاء ( ـه ) و التاء ( ـة ) لدينا ثلاث خطوات سهلة وبسيطة .</a:t>
            </a:r>
          </a:p>
          <a:p>
            <a:pPr algn="r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 </a:t>
            </a:r>
          </a:p>
        </p:txBody>
      </p:sp>
      <p:pic>
        <p:nvPicPr>
          <p:cNvPr id="161" name="بيضاوي بيضاوي" descr="بيضاوي بيضاوي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07618" y="3623989"/>
            <a:ext cx="3672069" cy="1746945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62" name="١ـ التشكيل .( وضع الحركات عليها)"/>
          <p:cNvSpPr txBox="1"/>
          <p:nvPr/>
        </p:nvSpPr>
        <p:spPr>
          <a:xfrm>
            <a:off x="8957660" y="4127500"/>
            <a:ext cx="2825627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800">
                <a:latin typeface="Mishafi"/>
                <a:ea typeface="Mishafi"/>
                <a:cs typeface="Mishafi"/>
                <a:sym typeface="Mishafi"/>
              </a:defRPr>
            </a:lvl1pPr>
          </a:lstStyle>
          <a:p>
            <a:pPr/>
            <a:r>
              <a:t>١ـ التشكيل .( وضع الحركات عليها)</a:t>
            </a:r>
          </a:p>
        </p:txBody>
      </p:sp>
      <p:pic>
        <p:nvPicPr>
          <p:cNvPr id="163" name="بيضاوي بيضاوي" descr="بيضاوي بيضاوي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48660" y="4629953"/>
            <a:ext cx="3983098" cy="1890868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64" name="٢ـ وصل الكلمة في جملة.( إضافتها في جملة )"/>
          <p:cNvSpPr txBox="1"/>
          <p:nvPr/>
        </p:nvSpPr>
        <p:spPr>
          <a:xfrm>
            <a:off x="5073222" y="5225139"/>
            <a:ext cx="3533974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800">
                <a:latin typeface="Mishafi"/>
                <a:ea typeface="Mishafi"/>
                <a:cs typeface="Mishafi"/>
                <a:sym typeface="Mishafi"/>
              </a:defRPr>
            </a:lvl1pPr>
          </a:lstStyle>
          <a:p>
            <a:pPr/>
            <a:r>
              <a:t>٢ـ وصل الكلمة في جملة.( إضافتها في جملة )</a:t>
            </a:r>
          </a:p>
        </p:txBody>
      </p:sp>
      <p:pic>
        <p:nvPicPr>
          <p:cNvPr id="165" name="بيضاوي بيضاوي" descr="بيضاوي بيضاوي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63390" y="6520928"/>
            <a:ext cx="4300750" cy="2037855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66" name="٣ـ إدخال الكلمة في ضمير .( انسب الكلمة لك أو لغيرك)"/>
          <p:cNvSpPr txBox="1"/>
          <p:nvPr/>
        </p:nvSpPr>
        <p:spPr>
          <a:xfrm>
            <a:off x="1175247" y="7171555"/>
            <a:ext cx="407703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500">
                <a:latin typeface="Mishafi"/>
                <a:ea typeface="Mishafi"/>
                <a:cs typeface="Mishafi"/>
                <a:sym typeface="Mishafi"/>
              </a:defRPr>
            </a:lvl1pPr>
          </a:lstStyle>
          <a:p>
            <a:pPr/>
            <a:r>
              <a:t>٣ـ إدخال الكلمة في ضمير .( انسب الكلمة لك أو لغيرك)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تجميع"/>
          <p:cNvGrpSpPr/>
          <p:nvPr/>
        </p:nvGrpSpPr>
        <p:grpSpPr>
          <a:xfrm>
            <a:off x="448217" y="-11971"/>
            <a:ext cx="12595624" cy="9049532"/>
            <a:chOff x="0" y="0"/>
            <a:chExt cx="12595623" cy="9049531"/>
          </a:xfrm>
        </p:grpSpPr>
        <p:sp>
          <p:nvSpPr>
            <p:cNvPr id="168" name="مستطيل مستدير الزوايا"/>
            <p:cNvSpPr/>
            <p:nvPr/>
          </p:nvSpPr>
          <p:spPr>
            <a:xfrm>
              <a:off x="0" y="728009"/>
              <a:ext cx="12108365" cy="8321523"/>
            </a:xfrm>
            <a:prstGeom prst="roundRect">
              <a:avLst>
                <a:gd name="adj" fmla="val 6559"/>
              </a:avLst>
            </a:prstGeom>
            <a:solidFill>
              <a:srgbClr val="F6E6CD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8455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1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pic>
          <p:nvPicPr>
            <p:cNvPr id="169" name="C8BB5B4D-EAA0-421C-BE5C-AD8A387BC232-L0-001.png" descr="C8BB5B4D-EAA0-421C-BE5C-AD8A387BC232-L0-00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562552" y="0"/>
              <a:ext cx="2033072" cy="3388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3" name="١-التشكيل:…"/>
          <p:cNvGrpSpPr/>
          <p:nvPr/>
        </p:nvGrpSpPr>
        <p:grpSpPr>
          <a:xfrm>
            <a:off x="720319" y="2878358"/>
            <a:ext cx="11246661" cy="3268875"/>
            <a:chOff x="0" y="0"/>
            <a:chExt cx="11246659" cy="3268873"/>
          </a:xfrm>
        </p:grpSpPr>
        <p:sp>
          <p:nvSpPr>
            <p:cNvPr id="172" name="١-التشكيل:…"/>
            <p:cNvSpPr txBox="1"/>
            <p:nvPr/>
          </p:nvSpPr>
          <p:spPr>
            <a:xfrm>
              <a:off x="158749" y="158749"/>
              <a:ext cx="10929161" cy="295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r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0" sz="3500">
                  <a:solidFill>
                    <a:srgbClr val="B92D5D"/>
                  </a:solidFill>
                  <a:latin typeface="Beirut"/>
                  <a:ea typeface="Beirut"/>
                  <a:cs typeface="Beirut"/>
                  <a:sym typeface="Beirut"/>
                </a:defRPr>
              </a:pPr>
              <a:r>
                <a:t>١-التشكيل:</a:t>
              </a:r>
              <a:endParaRPr sz="1900"/>
            </a:p>
            <a:p>
              <a:pPr algn="r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9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وهو وضع الحركات على حرف التاء ( ـة ) ٲو الهاء ( ـه )</a:t>
              </a:r>
            </a:p>
            <a:p>
              <a:pPr algn="r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9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 ثم نلاحظ كيف يصبح نطقها فإن بقيت تاء فهي حتمًا تاء مربوطة وإما إن بقيت هاء فهي ليست بتاء ، مثال ذلك</a:t>
              </a:r>
              <a:endParaRPr b="0"/>
            </a:p>
            <a:p>
              <a:pPr algn="r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900">
                  <a:solidFill>
                    <a:srgbClr val="4E7A27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المملكــةُ العربيــةُ السعوديــةُ</a:t>
              </a:r>
              <a:endParaRPr b="0"/>
            </a:p>
            <a:p>
              <a:pPr algn="r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900">
                  <a:solidFill>
                    <a:srgbClr val="4E7A27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المملكـةِ العربيـــةِ السعوديــةِ</a:t>
              </a:r>
              <a:endParaRPr b="0"/>
            </a:p>
            <a:p>
              <a:pPr algn="r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9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ا</a:t>
              </a:r>
              <a:r>
                <a:rPr>
                  <a:solidFill>
                    <a:srgbClr val="4E7A27"/>
                  </a:solidFill>
                </a:rPr>
                <a:t>لممكلــةَ العربيــةَ السعوديــةَ</a:t>
              </a:r>
              <a:endParaRPr b="0"/>
            </a:p>
            <a:p>
              <a:pPr algn="r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9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* نلاحط بٲن في جميع الحركات بقيت التاء ثابتة فهي إذًا تاء مربوطة ( ــة)</a:t>
              </a:r>
            </a:p>
          </p:txBody>
        </p:sp>
        <p:pic>
          <p:nvPicPr>
            <p:cNvPr id="171" name="١-التشكيل:… ١-التشكيل:&#10;وهو وضع الحركات على حرف التاء ( ـة ) ٲو الهاء ( ـه )&#10; ثم نلاحظ كيف يصبح نطقها فإن بقيت تاء فهي حتمًا تاء مربوطة وإما إن بقيت هاء فهي ليست بتاء ، مثال ذلك&#10;المملكــةُ العربيــةُ السعوديــةُ&#10;المملكـةِ العربيـــةِ السعوديــةِ&#10;الممكلــةَ العربيــةَ السعوديــةَ&#10;* نلاحط بٲن في جميع الحركات بقيت التاء ثابتة فهي إذًا تاء مربوطة ( ــة)" descr="١-التشكيل:… ١-التشكيل:وهو وضع الحركات على حرف التاء ( ـة ) ٲو الهاء ( ـه ) ثم نلاحظ كيف يصبح نطقها فإن بقيت تاء فهي حتمًا تاء مربوطة وإما إن بقيت هاء فهي ليست بتاء ، مثال ذلكالمملكــةُ العربيــةُ السعوديــةُالمملكـةِ العربيـــةِ السعوديــةِالممكلــةَ العربيــةَ السعوديــةَ* نلاحط بٲن في جميع الحركات بقيت التاء ثابتة فهي إذًا تاء مربوطة ( ــة)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11246661" cy="326887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تجميع"/>
          <p:cNvGrpSpPr/>
          <p:nvPr/>
        </p:nvGrpSpPr>
        <p:grpSpPr>
          <a:xfrm>
            <a:off x="448217" y="-11971"/>
            <a:ext cx="12595624" cy="9049532"/>
            <a:chOff x="0" y="0"/>
            <a:chExt cx="12595623" cy="9049531"/>
          </a:xfrm>
        </p:grpSpPr>
        <p:sp>
          <p:nvSpPr>
            <p:cNvPr id="175" name="مستطيل مستدير الزوايا"/>
            <p:cNvSpPr/>
            <p:nvPr/>
          </p:nvSpPr>
          <p:spPr>
            <a:xfrm>
              <a:off x="0" y="728009"/>
              <a:ext cx="12108365" cy="8321523"/>
            </a:xfrm>
            <a:prstGeom prst="roundRect">
              <a:avLst>
                <a:gd name="adj" fmla="val 6559"/>
              </a:avLst>
            </a:prstGeom>
            <a:solidFill>
              <a:srgbClr val="F6E6CD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8455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1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pic>
          <p:nvPicPr>
            <p:cNvPr id="176" name="C8BB5B4D-EAA0-421C-BE5C-AD8A387BC232-L0-001.png" descr="C8BB5B4D-EAA0-421C-BE5C-AD8A387BC232-L0-00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562552" y="0"/>
              <a:ext cx="2033072" cy="3388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0" name="ونأخذ مثال آخر على كلمة…"/>
          <p:cNvGrpSpPr/>
          <p:nvPr/>
        </p:nvGrpSpPr>
        <p:grpSpPr>
          <a:xfrm>
            <a:off x="2297717" y="2484560"/>
            <a:ext cx="9132732" cy="3435116"/>
            <a:chOff x="0" y="0"/>
            <a:chExt cx="9132730" cy="3435114"/>
          </a:xfrm>
        </p:grpSpPr>
        <p:sp>
          <p:nvSpPr>
            <p:cNvPr id="179" name="ونأخذ مثال آخر على كلمة…"/>
            <p:cNvSpPr txBox="1"/>
            <p:nvPr/>
          </p:nvSpPr>
          <p:spPr>
            <a:xfrm>
              <a:off x="158750" y="158750"/>
              <a:ext cx="8815231" cy="3117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0" sz="2900">
                  <a:solidFill>
                    <a:srgbClr val="B92D5D"/>
                  </a:solidFill>
                  <a:latin typeface="Beirut"/>
                  <a:ea typeface="Beirut"/>
                  <a:cs typeface="Beirut"/>
                  <a:sym typeface="Beirut"/>
                </a:defRPr>
              </a:pPr>
              <a:r>
                <a:t>ونأخذ مثال آخر على كلمة</a:t>
              </a:r>
            </a:p>
            <a:p>
              <a:pPr algn="r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500">
                  <a:solidFill>
                    <a:srgbClr val="38571A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اللــــــهُ</a:t>
              </a:r>
              <a:endParaRPr b="0"/>
            </a:p>
            <a:p>
              <a:pPr algn="r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500">
                  <a:solidFill>
                    <a:srgbClr val="38571A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اللــــــهِ</a:t>
              </a:r>
              <a:endParaRPr b="0"/>
            </a:p>
            <a:p>
              <a:pPr algn="r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500">
                  <a:solidFill>
                    <a:srgbClr val="38571A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اللــــــهَ</a:t>
              </a:r>
              <a:endParaRPr b="0"/>
            </a:p>
            <a:p>
              <a:pPr algn="r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0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*نلاحظ هذه المرة بٲن حرف الهاء استمر في نطقه هاء ولم يتغير فهو حتمًا هاء ( ــه )</a:t>
              </a:r>
              <a:endParaRPr b="0"/>
            </a:p>
            <a:p>
              <a:pPr algn="r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0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٢ـ وصل الكلمة : إن التاء المربوطة( ــة) في حالة السكون تنطق هاء (ــه)</a:t>
              </a:r>
            </a:p>
            <a:p>
              <a:pPr algn="r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/>
                <a:t> </a:t>
              </a:r>
              <a:r>
                <a:rPr sz="1900"/>
                <a:t>و</a:t>
              </a:r>
              <a:r>
                <a:rPr sz="2000"/>
                <a:t>هذا هوأحد ٲهم الأسباب للأخطاء الشائعة في عدم التفريق بينها</a:t>
              </a:r>
            </a:p>
          </p:txBody>
        </p:sp>
        <p:pic>
          <p:nvPicPr>
            <p:cNvPr id="178" name="ونأخذ مثال آخر على كلمة… ونأخذ مثال آخر على كلمة&#10;اللــــــهُ&#10;اللــــــهِ&#10;اللــــــهَ&#10;*نلاحظ هذه المرة بٲن حرف الهاء استمر في نطقه هاء ولم يتغير فهو حتمًا هاء ( ــه )&#10;٢ـ وصل الكلمة : إن التاء المربوطة( ــة) في حالة السكون تنطق هاء (ــه)&#10; وهذا هوأحد ٲهم الأسباب للأخطاء الشائعة في عدم التفريق بينها" descr="ونأخذ مثال آخر على كلمة… ونأخذ مثال آخر على كلمةاللــــــهُاللــــــهِاللــــــهَ*نلاحظ هذه المرة بٲن حرف الهاء استمر في نطقه هاء ولم يتغير فهو حتمًا هاء ( ــه )٢ـ وصل الكلمة : إن التاء المربوطة( ــة) في حالة السكون تنطق هاء (ــه) وهذا هوأحد ٲهم الأسباب للأخطاء الشائعة في عدم التفريق بينها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9132731" cy="343511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تجميع"/>
          <p:cNvGrpSpPr/>
          <p:nvPr/>
        </p:nvGrpSpPr>
        <p:grpSpPr>
          <a:xfrm>
            <a:off x="448217" y="-11971"/>
            <a:ext cx="12595624" cy="9049532"/>
            <a:chOff x="0" y="0"/>
            <a:chExt cx="12595623" cy="9049531"/>
          </a:xfrm>
        </p:grpSpPr>
        <p:sp>
          <p:nvSpPr>
            <p:cNvPr id="182" name="مستطيل مستدير الزوايا"/>
            <p:cNvSpPr/>
            <p:nvPr/>
          </p:nvSpPr>
          <p:spPr>
            <a:xfrm>
              <a:off x="0" y="728009"/>
              <a:ext cx="12108365" cy="8321523"/>
            </a:xfrm>
            <a:prstGeom prst="roundRect">
              <a:avLst>
                <a:gd name="adj" fmla="val 6559"/>
              </a:avLst>
            </a:prstGeom>
            <a:solidFill>
              <a:srgbClr val="F6E6CD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8455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1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pic>
          <p:nvPicPr>
            <p:cNvPr id="183" name="C8BB5B4D-EAA0-421C-BE5C-AD8A387BC232-L0-001.png" descr="C8BB5B4D-EAA0-421C-BE5C-AD8A387BC232-L0-00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562552" y="0"/>
              <a:ext cx="2033072" cy="3388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7" name="٣ـ إداخال الكلمة في ضمير:…"/>
          <p:cNvGrpSpPr/>
          <p:nvPr/>
        </p:nvGrpSpPr>
        <p:grpSpPr>
          <a:xfrm>
            <a:off x="1202077" y="3222524"/>
            <a:ext cx="10283145" cy="2987879"/>
            <a:chOff x="0" y="0"/>
            <a:chExt cx="10283143" cy="2987877"/>
          </a:xfrm>
        </p:grpSpPr>
        <p:sp>
          <p:nvSpPr>
            <p:cNvPr id="186" name="٣ـ إداخال الكلمة في ضمير:…"/>
            <p:cNvSpPr txBox="1"/>
            <p:nvPr/>
          </p:nvSpPr>
          <p:spPr>
            <a:xfrm>
              <a:off x="158750" y="158750"/>
              <a:ext cx="9965644" cy="2670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r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0" sz="3500">
                  <a:solidFill>
                    <a:srgbClr val="B92D5D"/>
                  </a:solidFill>
                  <a:latin typeface="Beirut"/>
                  <a:ea typeface="Beirut"/>
                  <a:cs typeface="Beirut"/>
                  <a:sym typeface="Beirut"/>
                </a:defRPr>
              </a:pPr>
              <a:r>
                <a:t>٣ـ إداخال الكلمة في ضمير:</a:t>
              </a:r>
            </a:p>
            <a:p>
              <a:pPr algn="r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5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 يوضح لنا ما إن كانت الكلمة نهايتها تاء مربوطة ( ــة) ٲم هاء ( ــه ) مثال ذلك</a:t>
              </a:r>
              <a:endParaRPr b="0"/>
            </a:p>
            <a:p>
              <a:pPr algn="r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5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مدرســة ـــــــ مدرس(تـ)ـي</a:t>
              </a:r>
              <a:endParaRPr b="0"/>
            </a:p>
            <a:p>
              <a:pPr algn="r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5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كورة ـــــــ كور(ت)ــي</a:t>
              </a:r>
              <a:endParaRPr b="0"/>
            </a:p>
            <a:p>
              <a:pPr algn="r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5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سيارة ـــــ سيار(ت)ـــي</a:t>
              </a:r>
            </a:p>
          </p:txBody>
        </p:sp>
        <p:pic>
          <p:nvPicPr>
            <p:cNvPr id="185" name="٣ـ إداخال الكلمة في ضمير:… ٣ـ إداخال الكلمة في ضمير:&#10; يوضح لنا ما إن كانت الكلمة نهايتها تاء مربوطة ( ــة) ٲم هاء ( ــه ) مثال ذلك&#10;مدرســة ـــــــ مدرس(تـ)ـي&#10;كورة ـــــــ كور(ت)ــي&#10;سيارة ـــــ سيار(ت)ـــي" descr="٣ـ إداخال الكلمة في ضمير:… ٣ـ إداخال الكلمة في ضمير: يوضح لنا ما إن كانت الكلمة نهايتها تاء مربوطة ( ــة) ٲم هاء ( ــه ) مثال ذلكمدرســة ـــــــ مدرس(تـ)ـيكورة ـــــــ كور(ت)ــيسيارة ـــــ سيار(ت)ـــي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283144" cy="298787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تجميع"/>
          <p:cNvGrpSpPr/>
          <p:nvPr/>
        </p:nvGrpSpPr>
        <p:grpSpPr>
          <a:xfrm>
            <a:off x="448217" y="-11971"/>
            <a:ext cx="12595624" cy="9049532"/>
            <a:chOff x="0" y="0"/>
            <a:chExt cx="12595623" cy="9049531"/>
          </a:xfrm>
        </p:grpSpPr>
        <p:sp>
          <p:nvSpPr>
            <p:cNvPr id="189" name="مستطيل مستدير الزوايا"/>
            <p:cNvSpPr/>
            <p:nvPr/>
          </p:nvSpPr>
          <p:spPr>
            <a:xfrm>
              <a:off x="0" y="728009"/>
              <a:ext cx="12108365" cy="8321523"/>
            </a:xfrm>
            <a:prstGeom prst="roundRect">
              <a:avLst>
                <a:gd name="adj" fmla="val 6559"/>
              </a:avLst>
            </a:prstGeom>
            <a:solidFill>
              <a:srgbClr val="F6E6CD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8455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1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pic>
          <p:nvPicPr>
            <p:cNvPr id="190" name="C8BB5B4D-EAA0-421C-BE5C-AD8A387BC232-L0-001.png" descr="C8BB5B4D-EAA0-421C-BE5C-AD8A387BC232-L0-00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562552" y="0"/>
              <a:ext cx="2033072" cy="3388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2" name="F5084034-317E-4A9B-8E03-C86E67205EBA-L0-001.jpeg" descr="F5084034-317E-4A9B-8E03-C86E67205EBA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1604" y="1177333"/>
            <a:ext cx="9241592" cy="107977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  <p:pic>
        <p:nvPicPr>
          <p:cNvPr id="193" name="E833612A-629E-410A-9CF7-38FBE22A8B45-L0-001.jpeg" descr="E833612A-629E-410A-9CF7-38FBE22A8B45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69467" y="2858813"/>
            <a:ext cx="3065866" cy="91065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94" name="B62E9D69-060C-46A2-8175-3AD842D0E09C-L0-001.jpeg" descr="B62E9D69-060C-46A2-8175-3AD842D0E09C-L0-001.jpe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3968" y="4046014"/>
            <a:ext cx="10604123" cy="3809281"/>
          </a:xfrm>
          <a:prstGeom prst="rect">
            <a:avLst/>
          </a:prstGeom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صورة 4" descr="صورة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219198"/>
            <a:ext cx="12999751" cy="7315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صورة 8" descr="صورة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798" y="3002863"/>
            <a:ext cx="6006830" cy="5505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صورة 9" descr="صورة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0173" y="3002862"/>
            <a:ext cx="6006830" cy="5505496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مربع نص 19"/>
          <p:cNvSpPr txBox="1"/>
          <p:nvPr/>
        </p:nvSpPr>
        <p:spPr>
          <a:xfrm>
            <a:off x="8262803" y="7080633"/>
            <a:ext cx="3041570" cy="1020227"/>
          </a:xfrm>
          <a:prstGeom prst="rect">
            <a:avLst/>
          </a:prstGeom>
          <a:solidFill>
            <a:srgbClr val="92929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r" defTabSz="1300480">
              <a:defRPr b="0" sz="5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تاء مربوطة</a:t>
            </a:r>
          </a:p>
        </p:txBody>
      </p:sp>
      <p:sp>
        <p:nvSpPr>
          <p:cNvPr id="200" name="مربع نص 20"/>
          <p:cNvSpPr txBox="1"/>
          <p:nvPr/>
        </p:nvSpPr>
        <p:spPr>
          <a:xfrm>
            <a:off x="1773237" y="7094615"/>
            <a:ext cx="2895952" cy="992263"/>
          </a:xfrm>
          <a:prstGeom prst="rect">
            <a:avLst/>
          </a:prstGeom>
          <a:solidFill>
            <a:srgbClr val="92929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r" defTabSz="1300480">
              <a:defRPr b="0" sz="5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هاء مربوطة </a:t>
            </a:r>
          </a:p>
        </p:txBody>
      </p:sp>
      <p:grpSp>
        <p:nvGrpSpPr>
          <p:cNvPr id="203" name="مجموعة 36"/>
          <p:cNvGrpSpPr/>
          <p:nvPr/>
        </p:nvGrpSpPr>
        <p:grpSpPr>
          <a:xfrm>
            <a:off x="11504734" y="1448723"/>
            <a:ext cx="1188477" cy="1324616"/>
            <a:chOff x="0" y="0"/>
            <a:chExt cx="1188475" cy="1324615"/>
          </a:xfrm>
        </p:grpSpPr>
        <p:pic>
          <p:nvPicPr>
            <p:cNvPr id="201" name="صورة 11" descr="صورة 1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88476" cy="13246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2" name="مربع نص 21"/>
            <p:cNvSpPr txBox="1"/>
            <p:nvPr/>
          </p:nvSpPr>
          <p:spPr>
            <a:xfrm>
              <a:off x="273747" y="556446"/>
              <a:ext cx="674992" cy="5319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algn="r" defTabSz="1300480">
                <a:defRPr b="0" sz="28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به</a:t>
              </a:r>
            </a:p>
          </p:txBody>
        </p:sp>
      </p:grpSp>
      <p:grpSp>
        <p:nvGrpSpPr>
          <p:cNvPr id="206" name="مجموعة 35"/>
          <p:cNvGrpSpPr/>
          <p:nvPr/>
        </p:nvGrpSpPr>
        <p:grpSpPr>
          <a:xfrm>
            <a:off x="10316257" y="1448723"/>
            <a:ext cx="1188477" cy="1324616"/>
            <a:chOff x="0" y="0"/>
            <a:chExt cx="1188475" cy="1324615"/>
          </a:xfrm>
        </p:grpSpPr>
        <p:pic>
          <p:nvPicPr>
            <p:cNvPr id="204" name="صورة 12" descr="صورة 1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88476" cy="13246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5" name="مربع نص 22"/>
            <p:cNvSpPr txBox="1"/>
            <p:nvPr/>
          </p:nvSpPr>
          <p:spPr>
            <a:xfrm>
              <a:off x="277960" y="556446"/>
              <a:ext cx="674992" cy="5319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algn="r" defTabSz="1300480">
                <a:defRPr b="0" sz="28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عربة</a:t>
              </a:r>
            </a:p>
          </p:txBody>
        </p:sp>
      </p:grpSp>
      <p:grpSp>
        <p:nvGrpSpPr>
          <p:cNvPr id="209" name="مجموعة 34"/>
          <p:cNvGrpSpPr/>
          <p:nvPr/>
        </p:nvGrpSpPr>
        <p:grpSpPr>
          <a:xfrm>
            <a:off x="9037873" y="1448721"/>
            <a:ext cx="1188477" cy="1324617"/>
            <a:chOff x="0" y="0"/>
            <a:chExt cx="1188475" cy="1324615"/>
          </a:xfrm>
        </p:grpSpPr>
        <p:pic>
          <p:nvPicPr>
            <p:cNvPr id="207" name="صورة 13" descr="صورة 13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88476" cy="13246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8" name="مربع نص 23"/>
            <p:cNvSpPr/>
            <p:nvPr/>
          </p:nvSpPr>
          <p:spPr>
            <a:xfrm>
              <a:off x="190570" y="556448"/>
              <a:ext cx="84807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algn="r" defTabSz="1300480">
                <a:defRPr b="0" sz="28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وضعه</a:t>
              </a:r>
            </a:p>
          </p:txBody>
        </p:sp>
      </p:grpSp>
      <p:grpSp>
        <p:nvGrpSpPr>
          <p:cNvPr id="212" name="مجموعة 33"/>
          <p:cNvGrpSpPr/>
          <p:nvPr/>
        </p:nvGrpSpPr>
        <p:grpSpPr>
          <a:xfrm>
            <a:off x="7804445" y="1478982"/>
            <a:ext cx="1143521" cy="1539500"/>
            <a:chOff x="0" y="0"/>
            <a:chExt cx="1143520" cy="1539499"/>
          </a:xfrm>
        </p:grpSpPr>
        <p:pic>
          <p:nvPicPr>
            <p:cNvPr id="210" name="صورة 14" descr="صورة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43521" cy="12745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1" name="مربع نص 24"/>
            <p:cNvSpPr txBox="1"/>
            <p:nvPr/>
          </p:nvSpPr>
          <p:spPr>
            <a:xfrm>
              <a:off x="96756" y="563365"/>
              <a:ext cx="815997" cy="976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t">
              <a:noAutofit/>
            </a:bodyPr>
            <a:lstStyle>
              <a:lvl1pPr algn="r" defTabSz="1300480">
                <a:defRPr b="0" sz="23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النظافة</a:t>
              </a:r>
            </a:p>
          </p:txBody>
        </p:sp>
      </p:grpSp>
      <p:grpSp>
        <p:nvGrpSpPr>
          <p:cNvPr id="215" name="مجموعة 32"/>
          <p:cNvGrpSpPr/>
          <p:nvPr/>
        </p:nvGrpSpPr>
        <p:grpSpPr>
          <a:xfrm>
            <a:off x="5802287" y="1448717"/>
            <a:ext cx="1206346" cy="1324617"/>
            <a:chOff x="0" y="0"/>
            <a:chExt cx="1206345" cy="1324615"/>
          </a:xfrm>
        </p:grpSpPr>
        <p:pic>
          <p:nvPicPr>
            <p:cNvPr id="213" name="صورة 15" descr="صورة 1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869" y="0"/>
              <a:ext cx="1188477" cy="13246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4" name="مربع نص 25"/>
            <p:cNvSpPr/>
            <p:nvPr/>
          </p:nvSpPr>
          <p:spPr>
            <a:xfrm>
              <a:off x="0" y="549594"/>
              <a:ext cx="88641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algn="r" defTabSz="1300480">
                <a:defRPr b="0" sz="28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يده</a:t>
              </a:r>
            </a:p>
          </p:txBody>
        </p:sp>
      </p:grpSp>
      <p:grpSp>
        <p:nvGrpSpPr>
          <p:cNvPr id="218" name="مجموعة 31"/>
          <p:cNvGrpSpPr/>
          <p:nvPr/>
        </p:nvGrpSpPr>
        <p:grpSpPr>
          <a:xfrm>
            <a:off x="4496818" y="1448717"/>
            <a:ext cx="1188477" cy="1324617"/>
            <a:chOff x="0" y="0"/>
            <a:chExt cx="1188475" cy="1324615"/>
          </a:xfrm>
        </p:grpSpPr>
        <p:pic>
          <p:nvPicPr>
            <p:cNvPr id="216" name="صورة 16" descr="صورة 1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88476" cy="13246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7" name="مربع نص 26"/>
            <p:cNvSpPr/>
            <p:nvPr/>
          </p:nvSpPr>
          <p:spPr>
            <a:xfrm>
              <a:off x="172996" y="556452"/>
              <a:ext cx="84807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algn="r" defTabSz="1300480">
                <a:defRPr b="0" sz="19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المدرسة </a:t>
              </a:r>
            </a:p>
          </p:txBody>
        </p:sp>
      </p:grpSp>
      <p:grpSp>
        <p:nvGrpSpPr>
          <p:cNvPr id="221" name="مجموعة 30"/>
          <p:cNvGrpSpPr/>
          <p:nvPr/>
        </p:nvGrpSpPr>
        <p:grpSpPr>
          <a:xfrm>
            <a:off x="3203379" y="1448717"/>
            <a:ext cx="1188476" cy="1324617"/>
            <a:chOff x="0" y="0"/>
            <a:chExt cx="1188475" cy="1324615"/>
          </a:xfrm>
        </p:grpSpPr>
        <p:pic>
          <p:nvPicPr>
            <p:cNvPr id="219" name="صورة 17" descr="صورة 1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88476" cy="13246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0" name="مربع نص 27"/>
            <p:cNvSpPr txBox="1"/>
            <p:nvPr/>
          </p:nvSpPr>
          <p:spPr>
            <a:xfrm>
              <a:off x="170199" y="556452"/>
              <a:ext cx="848077" cy="4406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algn="r" defTabSz="1300480">
                <a:defRPr b="0" sz="2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القمامة</a:t>
              </a:r>
            </a:p>
          </p:txBody>
        </p:sp>
      </p:grpSp>
      <p:grpSp>
        <p:nvGrpSpPr>
          <p:cNvPr id="224" name="مجموعة 29"/>
          <p:cNvGrpSpPr/>
          <p:nvPr/>
        </p:nvGrpSpPr>
        <p:grpSpPr>
          <a:xfrm>
            <a:off x="1804979" y="1448717"/>
            <a:ext cx="1188477" cy="1324617"/>
            <a:chOff x="0" y="0"/>
            <a:chExt cx="1188475" cy="1324615"/>
          </a:xfrm>
        </p:grpSpPr>
        <p:pic>
          <p:nvPicPr>
            <p:cNvPr id="222" name="صورة 18" descr="صورة 1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88476" cy="13246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3" name="مربع نص 28"/>
            <p:cNvSpPr txBox="1"/>
            <p:nvPr/>
          </p:nvSpPr>
          <p:spPr>
            <a:xfrm>
              <a:off x="141181" y="552284"/>
              <a:ext cx="848077" cy="531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algn="r" defTabSz="1300480">
                <a:defRPr b="0" sz="28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عليه</a:t>
              </a:r>
            </a:p>
          </p:txBody>
        </p:sp>
      </p:grpSp>
      <p:pic>
        <p:nvPicPr>
          <p:cNvPr id="225" name="صوت-تصفيق وتشجيع_للمونتاج_" descr="صوت-تصفيق وتشجيع_للمونتاج_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22060" y="7988503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549871 0.357121" origin="layout" pathEditMode="relative">
                                      <p:cBhvr>
                                        <p:cTn id="6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34758 0.359026" origin="layout" pathEditMode="relative">
                                      <p:cBhvr>
                                        <p:cTn id="10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nodeType="click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420325 0.229171" origin="layout" pathEditMode="relative">
                                      <p:cBhvr>
                                        <p:cTn id="14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nodeType="click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49613 0.238366" origin="layout" pathEditMode="relative">
                                      <p:cBhvr>
                                        <p:cTn id="18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nodeType="click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00001 0.215281" origin="layout" pathEditMode="relative">
                                      <p:cBhvr>
                                        <p:cTn id="22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path" nodeType="click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426686 0.215798" origin="layout" pathEditMode="relative">
                                      <p:cBhvr>
                                        <p:cTn id="26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path" nodeType="click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603637 0.323438" origin="layout" pathEditMode="relative">
                                      <p:cBhvr>
                                        <p:cTn id="30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path" nodeType="click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93105 0.345316" origin="layout" pathEditMode="relative">
                                      <p:cBhvr>
                                        <p:cTn id="3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mediacall" nodeType="clickEffect" presetSubtype="0" presetID="1" grpId="9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314285" fill="hold"/>
                                        <p:tgtEl>
                                          <p:spTgt spid="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39" fill="hold" display="0">
                  <p:stCondLst>
                    <p:cond delay="indefinite"/>
                  </p:stCondLst>
                </p:cTn>
                <p:tgtEl>
                  <p:spTgt spid="22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تجميع"/>
          <p:cNvGrpSpPr/>
          <p:nvPr/>
        </p:nvGrpSpPr>
        <p:grpSpPr>
          <a:xfrm>
            <a:off x="230001" y="-121079"/>
            <a:ext cx="12879305" cy="9267748"/>
            <a:chOff x="0" y="0"/>
            <a:chExt cx="12879304" cy="9267747"/>
          </a:xfrm>
        </p:grpSpPr>
        <p:sp>
          <p:nvSpPr>
            <p:cNvPr id="227" name="مستطيل مستدير الزوايا"/>
            <p:cNvSpPr/>
            <p:nvPr/>
          </p:nvSpPr>
          <p:spPr>
            <a:xfrm>
              <a:off x="0" y="946225"/>
              <a:ext cx="12108365" cy="8321523"/>
            </a:xfrm>
            <a:prstGeom prst="roundRect">
              <a:avLst>
                <a:gd name="adj" fmla="val 6559"/>
              </a:avLst>
            </a:prstGeom>
            <a:solidFill>
              <a:srgbClr val="F6E6CD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90500" dist="8455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1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pic>
          <p:nvPicPr>
            <p:cNvPr id="228" name="C8BB5B4D-EAA0-421C-BE5C-AD8A387BC232-L0-001.png" descr="C8BB5B4D-EAA0-421C-BE5C-AD8A387BC232-L0-00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846233" y="0"/>
              <a:ext cx="2033072" cy="3388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0" name="D1163E95-597A-4EF1-8CF3-987E5980E4B0-L0-001.jpeg" descr="D1163E95-597A-4EF1-8CF3-987E5980E4B0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2431" y="3187349"/>
            <a:ext cx="11136239" cy="396808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