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61" r:id="rId10"/>
    <p:sldId id="266" r:id="rId11"/>
    <p:sldId id="267" r:id="rId12"/>
    <p:sldId id="260" r:id="rId13"/>
    <p:sldId id="268" r:id="rId14"/>
    <p:sldId id="269" r:id="rId15"/>
    <p:sldId id="270" r:id="rId16"/>
    <p:sldId id="273" r:id="rId17"/>
    <p:sldId id="271" r:id="rId18"/>
    <p:sldId id="272" r:id="rId19"/>
    <p:sldId id="274" r:id="rId20"/>
  </p:sldIdLst>
  <p:sldSz cx="9144000" cy="6858000" type="screen4x3"/>
  <p:notesSz cx="6797675" cy="987425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7D6F0E-904C-4FF7-8F80-C449EC8A4FDD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5201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7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787FC6-782B-4B3E-A805-EE821825C78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87FC6-782B-4B3E-A805-EE821825C786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339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7FC6-782B-4B3E-A805-EE821825C786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.me/Teacherhmdah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hyperlink" Target="https://t.me/Teacherhmdah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.me/Teacherhmdah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t.me/Teacherhmdah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285728"/>
            <a:ext cx="9144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إِذَا</a:t>
            </a:r>
            <a:r>
              <a:rPr lang="ar-SA" sz="5400" b="1" dirty="0"/>
              <a:t> </a:t>
            </a:r>
            <a:r>
              <a:rPr lang="ar-SA" sz="5400" b="1" dirty="0" err="1"/>
              <a:t>الــسَّــمَــ</a:t>
            </a:r>
            <a:r>
              <a:rPr lang="ar-SA" sz="5400" b="1" dirty="0" err="1">
                <a:solidFill>
                  <a:srgbClr val="FF0000"/>
                </a:solidFill>
              </a:rPr>
              <a:t>آ</a:t>
            </a:r>
            <a:r>
              <a:rPr lang="ar-SA" sz="5400" b="1" dirty="0" err="1"/>
              <a:t>ءُ</a:t>
            </a:r>
            <a:r>
              <a:rPr lang="ar-SA" sz="5400" b="1" dirty="0"/>
              <a:t> </a:t>
            </a:r>
            <a:r>
              <a:rPr lang="ar-SA" sz="5400" b="1" dirty="0">
                <a:solidFill>
                  <a:srgbClr val="7030A0"/>
                </a:solidFill>
              </a:rPr>
              <a:t>انــشَـــقَّـــتْ</a:t>
            </a:r>
            <a:r>
              <a:rPr lang="ar-SA" sz="5400" b="1" dirty="0"/>
              <a:t> </a:t>
            </a:r>
            <a:r>
              <a:rPr lang="ar-SA" sz="5400" b="1" dirty="0">
                <a:solidFill>
                  <a:srgbClr val="FF0000"/>
                </a:solidFill>
              </a:rPr>
              <a:t>(1)</a:t>
            </a:r>
          </a:p>
          <a:p>
            <a:pPr algn="ctr">
              <a:lnSpc>
                <a:spcPct val="150000"/>
              </a:lnSpc>
            </a:pPr>
            <a:r>
              <a:rPr lang="ar-SA" sz="5400" b="1" dirty="0"/>
              <a:t>وَأَذِنَـــتْ لِـــرَبــهَـــا وَ </a:t>
            </a:r>
            <a:r>
              <a:rPr lang="ar-SA" sz="5400" b="1" dirty="0">
                <a:solidFill>
                  <a:srgbClr val="7030A0"/>
                </a:solidFill>
              </a:rPr>
              <a:t>حُـــقَّــتْ</a:t>
            </a:r>
            <a:r>
              <a:rPr lang="ar-SA" sz="5400" b="1" dirty="0"/>
              <a:t> </a:t>
            </a:r>
            <a:r>
              <a:rPr lang="ar-SA" sz="5400" b="1" dirty="0">
                <a:solidFill>
                  <a:srgbClr val="FF0000"/>
                </a:solidFill>
              </a:rPr>
              <a:t>(2)</a:t>
            </a:r>
          </a:p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وَإِذَا</a:t>
            </a:r>
            <a:r>
              <a:rPr lang="ar-SA" sz="5400" b="1" dirty="0"/>
              <a:t>  الأَرْضُ  </a:t>
            </a:r>
            <a:r>
              <a:rPr lang="ar-SA" sz="5400" b="1" dirty="0">
                <a:solidFill>
                  <a:srgbClr val="7030A0"/>
                </a:solidFill>
              </a:rPr>
              <a:t>مُـــدَّتْ</a:t>
            </a:r>
            <a:r>
              <a:rPr lang="ar-SA" sz="5400" b="1" dirty="0">
                <a:solidFill>
                  <a:srgbClr val="FF0000"/>
                </a:solidFill>
              </a:rPr>
              <a:t> (3) </a:t>
            </a:r>
          </a:p>
          <a:p>
            <a:pPr algn="ctr">
              <a:lnSpc>
                <a:spcPct val="150000"/>
              </a:lnSpc>
            </a:pPr>
            <a:r>
              <a:rPr lang="ar-SA" sz="5400" b="1" dirty="0"/>
              <a:t>وَأَلْــــقَــــتْ مَـــا فِـــيـــهَــا </a:t>
            </a:r>
            <a:r>
              <a:rPr lang="ar-SA" sz="5400" b="1" dirty="0">
                <a:solidFill>
                  <a:srgbClr val="7030A0"/>
                </a:solidFill>
              </a:rPr>
              <a:t>وَتَــخَــلَّــتْ</a:t>
            </a:r>
            <a:r>
              <a:rPr lang="ar-SA" sz="5400" b="1" dirty="0">
                <a:solidFill>
                  <a:srgbClr val="FF0000"/>
                </a:solidFill>
              </a:rPr>
              <a:t>(4) </a:t>
            </a:r>
          </a:p>
          <a:p>
            <a:pPr algn="ctr">
              <a:lnSpc>
                <a:spcPct val="150000"/>
              </a:lnSpc>
            </a:pPr>
            <a:r>
              <a:rPr lang="ar-SA" sz="5400" b="1" dirty="0"/>
              <a:t>وَأَذِنَـــتْ لِــــرَبـــهَـــا </a:t>
            </a:r>
            <a:r>
              <a:rPr lang="ar-SA" sz="5400" b="1" dirty="0">
                <a:solidFill>
                  <a:srgbClr val="7030A0"/>
                </a:solidFill>
              </a:rPr>
              <a:t>وَحُـــقَّـــتْ</a:t>
            </a:r>
            <a:r>
              <a:rPr lang="ar-SA" sz="5400" b="1" dirty="0"/>
              <a:t> </a:t>
            </a:r>
            <a:r>
              <a:rPr lang="ar-SA" sz="5400" b="1" dirty="0">
                <a:solidFill>
                  <a:srgbClr val="FF0000"/>
                </a:solidFill>
              </a:rPr>
              <a:t>(5)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75FFD45-3EBA-49A6-A29F-ADDC84ABE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28989" r="40982" b="3779"/>
          <a:stretch/>
        </p:blipFill>
        <p:spPr>
          <a:xfrm>
            <a:off x="251520" y="116632"/>
            <a:ext cx="8712968" cy="66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7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160A40E-DE24-4BE2-81C3-BDD70F07A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27589" r="39763" b="21987"/>
          <a:stretch/>
        </p:blipFill>
        <p:spPr>
          <a:xfrm>
            <a:off x="3493096" y="260649"/>
            <a:ext cx="5471392" cy="35283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DE863EF-6391-4C53-A526-E6EC825A8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37394" r="39763" b="12181"/>
          <a:stretch/>
        </p:blipFill>
        <p:spPr>
          <a:xfrm>
            <a:off x="3493096" y="3789041"/>
            <a:ext cx="5039344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285728"/>
            <a:ext cx="9144000" cy="492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b="1" dirty="0"/>
              <a:t>فَــبَـــشِّــرْهُــم بِـعَـــذَابٍ أَلِـــيــمٍ (24 )</a:t>
            </a:r>
          </a:p>
          <a:p>
            <a:pPr algn="ctr">
              <a:lnSpc>
                <a:spcPct val="150000"/>
              </a:lnSpc>
            </a:pPr>
            <a:r>
              <a:rPr lang="ar-SA" sz="5400" b="1" dirty="0"/>
              <a:t>إِلاَّ </a:t>
            </a:r>
            <a:r>
              <a:rPr lang="ar-SA" sz="5400" b="1" dirty="0">
                <a:solidFill>
                  <a:srgbClr val="FF0000"/>
                </a:solidFill>
              </a:rPr>
              <a:t>الَّــذِيــنَ</a:t>
            </a:r>
            <a:r>
              <a:rPr lang="ar-SA" sz="5400" b="1" dirty="0"/>
              <a:t> آمَــنُــواْ وَعَــمِــلُــواْ الصَّــالِــحَــاتِ لَــهُــمْ أَجْــرٌ غَــيْــرُ مَــمْــنُــونٍ ( 25 </a:t>
            </a:r>
            <a:r>
              <a:rPr lang="ar-SA" sz="4800" b="1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3924300" y="1744062"/>
            <a:ext cx="5078439" cy="492529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141261" y="1925831"/>
            <a:ext cx="5254653" cy="47435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4067175" y="5036919"/>
            <a:ext cx="132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187624" y="971576"/>
            <a:ext cx="756954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أميرتي باستخدام استراتيجية فن أوجدي التشابه والاختلاف بين حال المطيع والعاصي لأوامر الله عز وجل يوم القيامة .</a:t>
            </a:r>
            <a:endParaRPr lang="ar-SA" sz="32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7423087" y="1580274"/>
            <a:ext cx="1471613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الاختلاف</a:t>
            </a: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3730181" y="1602775"/>
            <a:ext cx="1616075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التشابه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A1D6EF9-9958-494D-B56B-8753CBD71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255" y="2212374"/>
            <a:ext cx="3304411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حال المطيع </a:t>
            </a:r>
          </a:p>
          <a:p>
            <a:pPr algn="ctr">
              <a:lnSpc>
                <a:spcPct val="150000"/>
              </a:lnSpc>
            </a:pP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6FE1E71-5B28-4C92-814E-4C9436176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847" y="2825787"/>
            <a:ext cx="14719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موقف الحساب يوم القيامة </a:t>
            </a:r>
            <a:endParaRPr lang="ar-SA" sz="28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SA" sz="36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2C1CA7-5F76-4466-85DB-BFC5CFD49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" y="2212373"/>
            <a:ext cx="3475038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حال العاصي </a:t>
            </a:r>
          </a:p>
          <a:p>
            <a:pPr algn="ctr">
              <a:lnSpc>
                <a:spcPct val="150000"/>
              </a:lnSpc>
            </a:pP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B4599FC-093F-45C7-8762-39095243E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45" y="-18168"/>
            <a:ext cx="875014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     الدرس : </a:t>
            </a:r>
            <a:r>
              <a:rPr lang="ar-SA" sz="1600" b="1" dirty="0"/>
              <a:t> سورة الانشقاق</a:t>
            </a:r>
            <a:r>
              <a:rPr lang="ar-SA" sz="1600" b="1" dirty="0">
                <a:cs typeface="Times New Roman" pitchFamily="18" charset="0"/>
              </a:rPr>
              <a:t>                       الإستراتيجية : تعلم تعاوني( </a:t>
            </a:r>
            <a:r>
              <a:rPr lang="ar-SA" sz="1600" b="1" dirty="0" err="1">
                <a:cs typeface="Times New Roman" pitchFamily="18" charset="0"/>
              </a:rPr>
              <a:t>استراتيجة</a:t>
            </a:r>
            <a:r>
              <a:rPr lang="ar-SA" sz="1600" b="1" dirty="0">
                <a:cs typeface="Times New Roman" pitchFamily="18" charset="0"/>
              </a:rPr>
              <a:t> فن)</a:t>
            </a:r>
            <a:endParaRPr lang="en-US" sz="900" b="1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الهدف : إيجاد أوجه التشابه ولاختلاف بين طريقة حساب المطيع والعاصي لأوامر الله يوم القيامة </a:t>
            </a:r>
            <a:endParaRPr lang="en-US" sz="900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الزمن : 4 دقائق                                                                  آلية التنفيذ : جماعي (4) </a:t>
            </a:r>
            <a:endParaRPr lang="en-US" sz="900" dirty="0"/>
          </a:p>
          <a:p>
            <a:pPr algn="l" rtl="0" eaLnBrk="0" hangingPunct="0">
              <a:defRPr/>
            </a:pPr>
            <a:endParaRPr lang="en-US" sz="800" dirty="0"/>
          </a:p>
        </p:txBody>
      </p:sp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id="{857A2DB6-3E9E-E343-DC2E-817D8DA6F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1" y="983087"/>
            <a:ext cx="864096" cy="77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0" grpId="0" animBg="1"/>
      <p:bldP spid="13" grpId="0" animBg="1"/>
      <p:bldP spid="13" grpId="1" animBg="1"/>
      <p:bldP spid="14" grpId="0" animBg="1"/>
      <p:bldP spid="14" grpId="1" animBg="1"/>
      <p:bldP spid="8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3924300" y="1744062"/>
            <a:ext cx="5078439" cy="492529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141261" y="1925831"/>
            <a:ext cx="5254653" cy="47435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4067175" y="5036919"/>
            <a:ext cx="132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187624" y="971576"/>
            <a:ext cx="7569540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أميرتي باستخدام استراتيجية فن أوجدي التشابه والاختلاف بين حال المطيع والعاصي لأوامر الله عز وجل يوم القيامة .</a:t>
            </a:r>
            <a:endParaRPr lang="ar-SA" sz="32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7423087" y="1580274"/>
            <a:ext cx="1471613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الاختلاف</a:t>
            </a: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3730181" y="1602775"/>
            <a:ext cx="1616075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التشابه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A1D6EF9-9958-494D-B56B-8753CBD71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255" y="2212374"/>
            <a:ext cx="3304411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حال المطيع </a:t>
            </a:r>
          </a:p>
          <a:p>
            <a:pPr algn="ctr">
              <a:lnSpc>
                <a:spcPct val="150000"/>
              </a:lnSpc>
            </a:pP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2C1CA7-5F76-4466-85DB-BFC5CFD49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" y="2212373"/>
            <a:ext cx="3475038" cy="38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حال العاصي </a:t>
            </a:r>
          </a:p>
          <a:p>
            <a:pPr algn="ctr">
              <a:lnSpc>
                <a:spcPct val="150000"/>
              </a:lnSpc>
            </a:pP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B4599FC-093F-45C7-8762-39095243E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45" y="-18168"/>
            <a:ext cx="875014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     الدرس : </a:t>
            </a:r>
            <a:r>
              <a:rPr lang="ar-SA" sz="1600" b="1" dirty="0"/>
              <a:t> سورة الانشقاق</a:t>
            </a:r>
            <a:r>
              <a:rPr lang="ar-SA" sz="1600" b="1" dirty="0">
                <a:cs typeface="Times New Roman" pitchFamily="18" charset="0"/>
              </a:rPr>
              <a:t>                       الإستراتيجية : تعلم تعاوني( </a:t>
            </a:r>
            <a:r>
              <a:rPr lang="ar-SA" sz="1600" b="1" dirty="0" err="1">
                <a:cs typeface="Times New Roman" pitchFamily="18" charset="0"/>
              </a:rPr>
              <a:t>استراتيجة</a:t>
            </a:r>
            <a:r>
              <a:rPr lang="ar-SA" sz="1600" b="1" dirty="0">
                <a:cs typeface="Times New Roman" pitchFamily="18" charset="0"/>
              </a:rPr>
              <a:t> فن)</a:t>
            </a:r>
            <a:endParaRPr lang="en-US" sz="900" b="1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الهدف : إيجاد أوجه التشابه ولاختلاف بين طريقة حساب المطيع والعاصي لأوامر الله يوم القيامة </a:t>
            </a:r>
            <a:endParaRPr lang="en-US" sz="900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الزمن : 4 دقائق                                                                  آلية التنفيذ : جماعي (4) </a:t>
            </a:r>
            <a:endParaRPr lang="en-US" sz="900" dirty="0"/>
          </a:p>
          <a:p>
            <a:pPr algn="l" rtl="0" eaLnBrk="0" hangingPunct="0"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7132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0" grpId="0" animBg="1"/>
      <p:bldP spid="13" grpId="0" animBg="1"/>
      <p:bldP spid="13" grpId="1" animBg="1"/>
      <p:bldP spid="14" grpId="0" animBg="1"/>
      <p:bldP spid="14" grpId="1" animBg="1"/>
      <p:bldP spid="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4067175" y="5036919"/>
            <a:ext cx="132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698246" y="1020356"/>
            <a:ext cx="8073596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rPr>
              <a:t>مبدعتي العبقرية تعاوني مع أفراد مجموعتك وأجيبي على الأسئلة التالية :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A1D6EF9-9958-494D-B56B-8753CBD71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45" y="1748890"/>
            <a:ext cx="8608697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س1: ماهي الأعمال التي لو حافظنا عليها نستلم كتابنا بيميننا ؟</a:t>
            </a:r>
          </a:p>
          <a:p>
            <a:pPr algn="ctr"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B4599FC-093F-45C7-8762-39095243E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45" y="43387"/>
            <a:ext cx="875014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     الدرس : </a:t>
            </a:r>
            <a:r>
              <a:rPr lang="ar-SA" sz="1600" b="1" dirty="0"/>
              <a:t> سورة الانشقاق</a:t>
            </a:r>
            <a:r>
              <a:rPr lang="ar-SA" sz="1600" b="1" dirty="0">
                <a:cs typeface="Times New Roman" pitchFamily="18" charset="0"/>
              </a:rPr>
              <a:t>                       الإستراتيجية : تعلم تعاوني</a:t>
            </a:r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الهدف : تفسير مفاهيم الآيات </a:t>
            </a:r>
            <a:endParaRPr lang="en-US" sz="900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الزمن :  5دقائق                                                                  آلية التنفيذ : جماعي (4) </a:t>
            </a:r>
            <a:endParaRPr lang="en-US" sz="9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B91A7D6-14B5-435D-9F8F-4B65C869A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08" y="2797179"/>
            <a:ext cx="8750146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س2: ماهي أحداث يوم القيامة ؟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   ..........................................    ...............................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545A0A1-51EB-442C-A033-DC577EE52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028" y="3988630"/>
            <a:ext cx="5710726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س3: صلي الآية بالصورة المناسبة لها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21F47D2-D0D1-425D-8F15-1C19CACD8583}"/>
              </a:ext>
            </a:extLst>
          </p:cNvPr>
          <p:cNvSpPr/>
          <p:nvPr/>
        </p:nvSpPr>
        <p:spPr>
          <a:xfrm>
            <a:off x="6076798" y="4671341"/>
            <a:ext cx="23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(فلا أقسم بالــشَّــفَـق)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68862F43-9E9F-40A1-B796-81EEF06C45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1" y="4970233"/>
            <a:ext cx="1563776" cy="86925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EA5EA51-515E-48CB-A106-35CDE6D9A5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77"/>
          <a:stretch/>
        </p:blipFill>
        <p:spPr>
          <a:xfrm>
            <a:off x="364421" y="5899563"/>
            <a:ext cx="1563776" cy="88720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5FBB40E-E4B7-4468-A7F0-6922172A14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1" y="4061092"/>
            <a:ext cx="1563776" cy="849068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B058D14-40D6-4E83-BF2C-4B0F968147A3}"/>
              </a:ext>
            </a:extLst>
          </p:cNvPr>
          <p:cNvSpPr/>
          <p:nvPr/>
        </p:nvSpPr>
        <p:spPr>
          <a:xfrm>
            <a:off x="6090424" y="5921859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( والقمر إذا اتسق )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893B81F-CED5-4C95-A6F4-2DC4B5A25BA9}"/>
              </a:ext>
            </a:extLst>
          </p:cNvPr>
          <p:cNvSpPr/>
          <p:nvPr/>
        </p:nvSpPr>
        <p:spPr>
          <a:xfrm>
            <a:off x="6121683" y="5267389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(  والليل وما وسق ) </a:t>
            </a:r>
          </a:p>
        </p:txBody>
      </p:sp>
      <p:pic>
        <p:nvPicPr>
          <p:cNvPr id="3" name="صورة 2">
            <a:hlinkClick r:id="rId7"/>
            <a:extLst>
              <a:ext uri="{FF2B5EF4-FFF2-40B4-BE49-F238E27FC236}">
                <a16:creationId xmlns:a16="http://schemas.microsoft.com/office/drawing/2014/main" id="{857A2DB6-3E9E-E343-DC2E-817D8DA6F6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1" y="215080"/>
            <a:ext cx="864096" cy="7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4067175" y="5036919"/>
            <a:ext cx="132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698246" y="1020356"/>
            <a:ext cx="8073596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rPr>
              <a:t>مبدعتي العبقرية تعاوني مع أفراد مجموعتك وأجيبي على الأسئلة التالية :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A1D6EF9-9958-494D-B56B-8753CBD71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45" y="1748890"/>
            <a:ext cx="8608697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س1: ما ذا يحدث لو لم يكن هناك يوم آخر يحاسب الله فيه الناس ؟</a:t>
            </a:r>
          </a:p>
          <a:p>
            <a:pPr algn="ctr"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...................................................................................................................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B4599FC-093F-45C7-8762-39095243E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45" y="43387"/>
            <a:ext cx="875014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     الدرس : </a:t>
            </a:r>
            <a:r>
              <a:rPr lang="ar-SA" sz="1600" b="1" dirty="0"/>
              <a:t> سورة الانشقاق</a:t>
            </a:r>
            <a:r>
              <a:rPr lang="ar-SA" sz="1600" b="1" dirty="0">
                <a:cs typeface="Times New Roman" pitchFamily="18" charset="0"/>
              </a:rPr>
              <a:t>                       الإستراتيجية : تعلم تعاوني</a:t>
            </a:r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الهدف : تفسير مفاهيم الآيات </a:t>
            </a:r>
            <a:endParaRPr lang="en-US" sz="900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الزمن :  5دقائق                                                                  آلية التنفيذ : جماعي (4) </a:t>
            </a:r>
            <a:endParaRPr lang="en-US" sz="9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B91A7D6-14B5-435D-9F8F-4B65C869A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08" y="2974419"/>
            <a:ext cx="8750146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س2: ما هو دعاء سجود التلاوة ؟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..................................................................................................................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BE4BDD8-5374-46DB-8959-9C07C6660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08" y="4466379"/>
            <a:ext cx="8750146" cy="242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  <a:cs typeface="Arial" panose="020B0604020202020204" pitchFamily="34" charset="0"/>
              </a:rPr>
              <a:t>س3: لخصي ما تعلمتيه من سورة الانشقاق ؟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latin typeface="Arial" panose="020B0604020202020204" pitchFamily="34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id="{857A2DB6-3E9E-E343-DC2E-817D8DA6F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3" y="111682"/>
            <a:ext cx="864096" cy="7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8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FE349B0-F40F-4635-8115-CDB8E78BF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34593" r="42125" b="9381"/>
          <a:stretch/>
        </p:blipFill>
        <p:spPr>
          <a:xfrm>
            <a:off x="107504" y="188641"/>
            <a:ext cx="864096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9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1861765-C284-4F8D-847F-CC19B35CF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27590" r="40550" b="50000"/>
          <a:stretch/>
        </p:blipFill>
        <p:spPr>
          <a:xfrm>
            <a:off x="-1" y="1412776"/>
            <a:ext cx="8964489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" y="80459"/>
          <a:ext cx="9143999" cy="102532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30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rtl="1"/>
                      <a:r>
                        <a:rPr lang="ar-SA" sz="1200" b="1" dirty="0"/>
                        <a:t>سورة الانشقاق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dirty="0"/>
                        <a:t>اسم الطالبة : .......................................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الصف : الثاني الابتدائي     المادة : قرآن كريم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12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ورقة عمل منزلي( واجب منزلي )</a:t>
                      </a:r>
                    </a:p>
                    <a:p>
                      <a:pPr rtl="1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0" dirty="0"/>
                        <a:t> </a:t>
                      </a:r>
                      <a:r>
                        <a:rPr lang="ar-SA" sz="1200" b="1" dirty="0"/>
                        <a:t>اسم المشاركة في الحل :.............................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200" b="1" dirty="0"/>
                        <a:t>آلية التنفيذ : </a:t>
                      </a:r>
                    </a:p>
                    <a:p>
                      <a:pPr rtl="1"/>
                      <a:r>
                        <a:rPr lang="ar-SA" sz="1200" b="1" dirty="0"/>
                        <a:t>أسري ( ثنائي)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200" b="1" dirty="0"/>
                        <a:t>الزمن : 7 دقائق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2123728" y="1124633"/>
            <a:ext cx="702027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SA" dirty="0">
                <a:solidFill>
                  <a:srgbClr val="0000FF"/>
                </a:solidFill>
                <a:latin typeface="Traditional Arabic"/>
                <a:ea typeface="Times New Roman"/>
                <a:cs typeface="PT Bold Heading"/>
              </a:rPr>
              <a:t>تلميذتي المبدعة تعاوني مع والدتك في إكمال البطاقة التعريفية لسورة الانشقاق :</a:t>
            </a:r>
            <a:endParaRPr lang="ar-SA" kern="1200" dirty="0">
              <a:solidFill>
                <a:srgbClr val="0000FF"/>
              </a:solidFill>
              <a:effectLst/>
              <a:latin typeface="Traditional Arabic"/>
              <a:ea typeface="Times New Roman"/>
              <a:cs typeface="PT Bold Heading"/>
            </a:endParaRPr>
          </a:p>
        </p:txBody>
      </p:sp>
      <p:pic>
        <p:nvPicPr>
          <p:cNvPr id="2050" name="Picture 2" descr="نتيجة بحث الصور عن امي كليب ار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2732" y="5877321"/>
            <a:ext cx="671267" cy="980679"/>
          </a:xfrm>
          <a:prstGeom prst="rect">
            <a:avLst/>
          </a:prstGeom>
          <a:noFill/>
        </p:spPr>
      </p:pic>
      <p:sp>
        <p:nvSpPr>
          <p:cNvPr id="2052" name="AutoShape 4" descr="نتيجة بحث الصور عن حوت كليب ارت"/>
          <p:cNvSpPr>
            <a:spLocks noChangeAspect="1" noChangeArrowheads="1"/>
          </p:cNvSpPr>
          <p:nvPr/>
        </p:nvSpPr>
        <p:spPr bwMode="auto">
          <a:xfrm>
            <a:off x="8161338" y="-1790700"/>
            <a:ext cx="55626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C0DF0554-5DA1-4647-A3D6-10CB4CDD83E0}"/>
              </a:ext>
            </a:extLst>
          </p:cNvPr>
          <p:cNvGraphicFramePr>
            <a:graphicFrameLocks noGrp="1"/>
          </p:cNvGraphicFramePr>
          <p:nvPr/>
        </p:nvGraphicFramePr>
        <p:xfrm>
          <a:off x="3135223" y="1705897"/>
          <a:ext cx="5562600" cy="164628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95037">
                  <a:extLst>
                    <a:ext uri="{9D8B030D-6E8A-4147-A177-3AD203B41FA5}">
                      <a16:colId xmlns:a16="http://schemas.microsoft.com/office/drawing/2014/main" val="3174068010"/>
                    </a:ext>
                  </a:extLst>
                </a:gridCol>
                <a:gridCol w="2967563">
                  <a:extLst>
                    <a:ext uri="{9D8B030D-6E8A-4147-A177-3AD203B41FA5}">
                      <a16:colId xmlns:a16="http://schemas.microsoft.com/office/drawing/2014/main" val="4256285283"/>
                    </a:ext>
                  </a:extLst>
                </a:gridCol>
              </a:tblGrid>
              <a:tr h="54876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الجزء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93894"/>
                  </a:ext>
                </a:extLst>
              </a:tr>
              <a:tr h="54876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نوع السورة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765013"/>
                  </a:ext>
                </a:extLst>
              </a:tr>
              <a:tr h="54876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عدد آياتها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30525"/>
                  </a:ext>
                </a:extLst>
              </a:tr>
            </a:tbl>
          </a:graphicData>
        </a:graphic>
      </p:graphicFrame>
      <p:sp>
        <p:nvSpPr>
          <p:cNvPr id="14" name="مستطيل 13">
            <a:extLst>
              <a:ext uri="{FF2B5EF4-FFF2-40B4-BE49-F238E27FC236}">
                <a16:creationId xmlns:a16="http://schemas.microsoft.com/office/drawing/2014/main" id="{D4A54818-4CDC-4471-9D06-55407E2E3364}"/>
              </a:ext>
            </a:extLst>
          </p:cNvPr>
          <p:cNvSpPr/>
          <p:nvPr/>
        </p:nvSpPr>
        <p:spPr>
          <a:xfrm>
            <a:off x="309399" y="3486892"/>
            <a:ext cx="875542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0000FF"/>
                </a:solidFill>
                <a:latin typeface="Traditional Arabic"/>
                <a:ea typeface="Times New Roman"/>
                <a:cs typeface="PT Bold Heading"/>
              </a:rPr>
              <a:t>تلميذتي المبدعة تعاوني مع والدتك  واستخرجي كلمات تحوي المهارات التالية من لسورة الانشقاق :</a:t>
            </a:r>
            <a:endParaRPr lang="ar-SA" kern="1200" dirty="0">
              <a:solidFill>
                <a:srgbClr val="0000FF"/>
              </a:solidFill>
              <a:effectLst/>
              <a:latin typeface="Traditional Arabic"/>
              <a:ea typeface="Times New Roman"/>
              <a:cs typeface="PT Bold Heading"/>
            </a:endParaRPr>
          </a:p>
        </p:txBody>
      </p:sp>
      <p:graphicFrame>
        <p:nvGraphicFramePr>
          <p:cNvPr id="15" name="جدول 2">
            <a:extLst>
              <a:ext uri="{FF2B5EF4-FFF2-40B4-BE49-F238E27FC236}">
                <a16:creationId xmlns:a16="http://schemas.microsoft.com/office/drawing/2014/main" id="{80705E2F-5BAF-463E-8892-F7DCB0AEE694}"/>
              </a:ext>
            </a:extLst>
          </p:cNvPr>
          <p:cNvGraphicFramePr>
            <a:graphicFrameLocks noGrp="1"/>
          </p:cNvGraphicFramePr>
          <p:nvPr/>
        </p:nvGraphicFramePr>
        <p:xfrm>
          <a:off x="309399" y="3941460"/>
          <a:ext cx="8388424" cy="20729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48553">
                  <a:extLst>
                    <a:ext uri="{9D8B030D-6E8A-4147-A177-3AD203B41FA5}">
                      <a16:colId xmlns:a16="http://schemas.microsoft.com/office/drawing/2014/main" val="2184883928"/>
                    </a:ext>
                  </a:extLst>
                </a:gridCol>
                <a:gridCol w="1048553">
                  <a:extLst>
                    <a:ext uri="{9D8B030D-6E8A-4147-A177-3AD203B41FA5}">
                      <a16:colId xmlns:a16="http://schemas.microsoft.com/office/drawing/2014/main" val="3137892039"/>
                    </a:ext>
                  </a:extLst>
                </a:gridCol>
                <a:gridCol w="1048553">
                  <a:extLst>
                    <a:ext uri="{9D8B030D-6E8A-4147-A177-3AD203B41FA5}">
                      <a16:colId xmlns:a16="http://schemas.microsoft.com/office/drawing/2014/main" val="2202503930"/>
                    </a:ext>
                  </a:extLst>
                </a:gridCol>
                <a:gridCol w="1048553">
                  <a:extLst>
                    <a:ext uri="{9D8B030D-6E8A-4147-A177-3AD203B41FA5}">
                      <a16:colId xmlns:a16="http://schemas.microsoft.com/office/drawing/2014/main" val="2322270521"/>
                    </a:ext>
                  </a:extLst>
                </a:gridCol>
                <a:gridCol w="1048553">
                  <a:extLst>
                    <a:ext uri="{9D8B030D-6E8A-4147-A177-3AD203B41FA5}">
                      <a16:colId xmlns:a16="http://schemas.microsoft.com/office/drawing/2014/main" val="734018468"/>
                    </a:ext>
                  </a:extLst>
                </a:gridCol>
                <a:gridCol w="1048553">
                  <a:extLst>
                    <a:ext uri="{9D8B030D-6E8A-4147-A177-3AD203B41FA5}">
                      <a16:colId xmlns:a16="http://schemas.microsoft.com/office/drawing/2014/main" val="1788300333"/>
                    </a:ext>
                  </a:extLst>
                </a:gridCol>
                <a:gridCol w="1048553">
                  <a:extLst>
                    <a:ext uri="{9D8B030D-6E8A-4147-A177-3AD203B41FA5}">
                      <a16:colId xmlns:a16="http://schemas.microsoft.com/office/drawing/2014/main" val="1364830443"/>
                    </a:ext>
                  </a:extLst>
                </a:gridCol>
                <a:gridCol w="1048553">
                  <a:extLst>
                    <a:ext uri="{9D8B030D-6E8A-4147-A177-3AD203B41FA5}">
                      <a16:colId xmlns:a16="http://schemas.microsoft.com/office/drawing/2014/main" val="3320237165"/>
                    </a:ext>
                  </a:extLst>
                </a:gridCol>
              </a:tblGrid>
              <a:tr h="603766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مد بالألف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مد الواو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مد الياء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لام قمرية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لام شمسية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تاء </a:t>
                      </a:r>
                    </a:p>
                    <a:p>
                      <a:pPr algn="ctr" rtl="1"/>
                      <a:r>
                        <a:rPr lang="ar-SA" b="1" dirty="0"/>
                        <a:t>مفتوحة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هاء مربوطة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تنوين</a:t>
                      </a:r>
                    </a:p>
                    <a:p>
                      <a:pPr algn="ctr" rtl="1"/>
                      <a:r>
                        <a:rPr lang="ar-SA" b="1" dirty="0"/>
                        <a:t> فتح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993894"/>
                  </a:ext>
                </a:extLst>
              </a:tr>
              <a:tr h="716426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765013"/>
                  </a:ext>
                </a:extLst>
              </a:tr>
              <a:tr h="716426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...........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730525"/>
                  </a:ext>
                </a:extLst>
              </a:tr>
            </a:tbl>
          </a:graphicData>
        </a:graphic>
      </p:graphicFrame>
      <p:pic>
        <p:nvPicPr>
          <p:cNvPr id="16" name="Picture 2" descr="https://attachment.outlook.office.net/owa/bbss.2014@hotmail.com/service.svc/s/GetFileAttachment?id=AQMkADAwATZiZmYAZC1lOWI4LTA3ZWYtMDACLTAwCgBGAAADObTOe8vWGUOugYjmM0Bk%2FgcAlbN%2B3IjLc02uR48%2FfoJkVAAAAgEMAAAAlbN%2B3IjLc02uR48%2FfoJkVAABLxjpkQAAAAESABAAfs2yfbEgUkG3J4zt1m2kiA%3D%3D&amp;X-OWA-CANARY=nYEn0aCAnUaO94cBFzoY6uDq6mUOHtUYayhS2C2Yp2Nu4QE95KEd61dEr42z7GGpQ8vcPhA-2TU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QyMzY1LTM5MjExNTE5ODNcIixcInB1aWRcIjpcIjE4OTk5NDcxMjkwNDcwMjNcIixcIm9pZFwiOlwiMDAwNmJmZmQtZTliOC0wN2Vm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TIwMDc0MywibmJmIjoxNTA5MjAwMTQzfQ.iwcyU2aakvQOEKG-yRa3d7ejYQae-gVs9l5duTO_H1TdNtgXFTZDIEEV67QT9vTCtEOwpy9HUVkErNFadBDUw3-3bLnLLm7ANqr3_mgzErGBKle4AlGZUypWuCiKyuVENgmN1wIXrkI-SZjxLn6uw4p_GlGO6fvt4lwsehbtgeVxWLR4yU9gioSWkhEOo4vsq42qRBkuxDjrVj5GXBeEI2N47pwWqqRY_1DmcdiArGa9E-ro3z5XD5xsKgEf_z0NbleMLe718mUVPWtvyZnY-SqMwj7S9rupTQG4ejqvD61k5eJznObLORQfTmbz9YqYBL75s_i3zTR0L5uMNES90w&amp;owa=outlook.live.com&amp;isc=1&amp;isImagePreview=True">
            <a:extLst>
              <a:ext uri="{FF2B5EF4-FFF2-40B4-BE49-F238E27FC236}">
                <a16:creationId xmlns:a16="http://schemas.microsoft.com/office/drawing/2014/main" id="{6F24D5F0-436A-4907-AB0E-C7914301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9760" y="404663"/>
            <a:ext cx="779863" cy="6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نتيجة بحث الصور عن امي كليب ارت">
            <a:extLst>
              <a:ext uri="{FF2B5EF4-FFF2-40B4-BE49-F238E27FC236}">
                <a16:creationId xmlns:a16="http://schemas.microsoft.com/office/drawing/2014/main" id="{61FE1502-78F1-4BB8-B4BA-BD953107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0" y="5877321"/>
            <a:ext cx="671267" cy="980679"/>
          </a:xfrm>
          <a:prstGeom prst="rect">
            <a:avLst/>
          </a:prstGeom>
          <a:noFill/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AE9643A-A511-43BF-9427-601F73B56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9" y="1678631"/>
            <a:ext cx="2706756" cy="1718262"/>
          </a:xfrm>
          <a:prstGeom prst="rect">
            <a:avLst/>
          </a:prstGeom>
        </p:spPr>
      </p:pic>
      <p:pic>
        <p:nvPicPr>
          <p:cNvPr id="3" name="صورة 2">
            <a:hlinkClick r:id="rId5"/>
            <a:extLst>
              <a:ext uri="{FF2B5EF4-FFF2-40B4-BE49-F238E27FC236}">
                <a16:creationId xmlns:a16="http://schemas.microsoft.com/office/drawing/2014/main" id="{857A2DB6-3E9E-E343-DC2E-817D8DA6F6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61" y="6077872"/>
            <a:ext cx="779863" cy="6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0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40466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800" b="1" dirty="0"/>
              <a:t>يَا أَيُّـهَا الْإِنسَانُ إِنَّـكَ </a:t>
            </a:r>
            <a:r>
              <a:rPr lang="ar-SA" sz="4800" b="1" dirty="0">
                <a:solidFill>
                  <a:srgbClr val="FF0000"/>
                </a:solidFill>
              </a:rPr>
              <a:t>كَـــادِحٌ</a:t>
            </a:r>
            <a:r>
              <a:rPr lang="ar-SA" sz="4800" b="1" dirty="0"/>
              <a:t> إِلَى رَبِّـكَ </a:t>
            </a:r>
            <a:r>
              <a:rPr lang="ar-SA" sz="4800" b="1" dirty="0">
                <a:solidFill>
                  <a:srgbClr val="FF0000"/>
                </a:solidFill>
              </a:rPr>
              <a:t>كَـدْحًا</a:t>
            </a:r>
            <a:r>
              <a:rPr lang="ar-SA" sz="4800" b="1" dirty="0"/>
              <a:t> فَـمُـلَاقِــيـهِ </a:t>
            </a:r>
            <a:r>
              <a:rPr lang="ar-SA" sz="4800" b="1" dirty="0">
                <a:solidFill>
                  <a:srgbClr val="0070C0"/>
                </a:solidFill>
              </a:rPr>
              <a:t>( 6)</a:t>
            </a:r>
          </a:p>
          <a:p>
            <a:pPr algn="ctr">
              <a:lnSpc>
                <a:spcPct val="150000"/>
              </a:lnSpc>
            </a:pPr>
            <a:r>
              <a:rPr lang="ar-SA" sz="4800" b="1" dirty="0">
                <a:solidFill>
                  <a:srgbClr val="0070C0"/>
                </a:solidFill>
              </a:rPr>
              <a:t> </a:t>
            </a:r>
            <a:r>
              <a:rPr lang="ar-SA" sz="4800" b="1" dirty="0">
                <a:solidFill>
                  <a:srgbClr val="FF0000"/>
                </a:solidFill>
              </a:rPr>
              <a:t>فَـأَمَّـا</a:t>
            </a:r>
            <a:r>
              <a:rPr lang="ar-SA" sz="4800" b="1" dirty="0"/>
              <a:t> مَـنْ أُوتِيَ كِـتَابَــهُ بِـــيَــمِــيـــنِــهِ </a:t>
            </a:r>
            <a:r>
              <a:rPr lang="ar-SA" sz="4800" b="1" dirty="0">
                <a:solidFill>
                  <a:srgbClr val="0070C0"/>
                </a:solidFill>
              </a:rPr>
              <a:t>(7)</a:t>
            </a:r>
            <a:r>
              <a:rPr lang="ar-SA" sz="48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ar-SA" sz="4800" b="1" dirty="0"/>
              <a:t>فَــسَـــوْفَ يُــحَاسَــبُ حِــسَـابًـا يَــسِــيــرًا </a:t>
            </a:r>
            <a:r>
              <a:rPr lang="ar-SA" sz="4800" b="1" dirty="0">
                <a:solidFill>
                  <a:srgbClr val="0070C0"/>
                </a:solidFill>
              </a:rPr>
              <a:t>(8)</a:t>
            </a:r>
          </a:p>
          <a:p>
            <a:pPr algn="ctr">
              <a:lnSpc>
                <a:spcPct val="150000"/>
              </a:lnSpc>
            </a:pPr>
            <a:r>
              <a:rPr lang="ar-SA" sz="4800" b="1" dirty="0"/>
              <a:t>وَيَــنــقَــلِـــبُ إِلَـى أَهْــلِــهِ مَــسْــرُورًا</a:t>
            </a:r>
            <a:r>
              <a:rPr lang="ar-SA" sz="4800" b="1" dirty="0">
                <a:solidFill>
                  <a:srgbClr val="0070C0"/>
                </a:solidFill>
              </a:rPr>
              <a:t> </a:t>
            </a:r>
            <a:r>
              <a:rPr lang="ar-SA" sz="4800" dirty="0">
                <a:solidFill>
                  <a:srgbClr val="0070C0"/>
                </a:solidFill>
              </a:rPr>
              <a:t>(9)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800" b="1" dirty="0">
                <a:solidFill>
                  <a:srgbClr val="FF0000"/>
                </a:solidFill>
              </a:rPr>
              <a:t>وَأَمَّا</a:t>
            </a:r>
            <a:r>
              <a:rPr lang="ar-SA" sz="4800" b="1" dirty="0"/>
              <a:t> مَــنْ أُوتِــيَ كِــتَابَــهُ وَرَاء ظَــهْــرِهِ </a:t>
            </a:r>
            <a:r>
              <a:rPr lang="ar-SA" sz="4800" b="1" dirty="0">
                <a:solidFill>
                  <a:srgbClr val="0070C0"/>
                </a:solidFill>
              </a:rPr>
              <a:t>(10) </a:t>
            </a:r>
            <a:r>
              <a:rPr lang="ar-SA" sz="4800" b="1" dirty="0"/>
              <a:t>فَــسَـــوْفَ يَــدْعُـــو ثُــــبُــــورًا </a:t>
            </a:r>
            <a:r>
              <a:rPr lang="ar-SA" sz="4800" b="1" dirty="0">
                <a:solidFill>
                  <a:srgbClr val="0070C0"/>
                </a:solidFill>
              </a:rPr>
              <a:t>(11)</a:t>
            </a:r>
          </a:p>
          <a:p>
            <a:pPr algn="ctr">
              <a:lnSpc>
                <a:spcPct val="150000"/>
              </a:lnSpc>
            </a:pPr>
            <a:r>
              <a:rPr lang="ar-SA" sz="4800" b="1" dirty="0"/>
              <a:t>وَيَـــصْــلَـى سَــعِـــيـــرًا </a:t>
            </a:r>
            <a:r>
              <a:rPr lang="ar-SA" sz="4800" b="1" dirty="0">
                <a:solidFill>
                  <a:srgbClr val="0070C0"/>
                </a:solidFill>
              </a:rPr>
              <a:t>(12)</a:t>
            </a:r>
          </a:p>
          <a:p>
            <a:pPr algn="ctr">
              <a:lnSpc>
                <a:spcPct val="150000"/>
              </a:lnSpc>
            </a:pPr>
            <a:r>
              <a:rPr lang="ar-SA" sz="4800" b="1" dirty="0"/>
              <a:t>إِنَّــهُ كَـــانَ فِـي أَهْـــلِــــهِ مَـــسْـــرُورًا </a:t>
            </a:r>
            <a:r>
              <a:rPr lang="ar-SA" sz="4800" b="1" dirty="0">
                <a:solidFill>
                  <a:srgbClr val="0070C0"/>
                </a:solidFill>
              </a:rPr>
              <a:t>(13)</a:t>
            </a:r>
          </a:p>
          <a:p>
            <a:pPr algn="ctr">
              <a:lnSpc>
                <a:spcPct val="150000"/>
              </a:lnSpc>
            </a:pPr>
            <a:r>
              <a:rPr lang="ar-SA" sz="4800" b="1" dirty="0"/>
              <a:t>إِنَّــهُ ظَــنَّ </a:t>
            </a:r>
            <a:r>
              <a:rPr lang="ar-SA" sz="4800" b="1" dirty="0">
                <a:solidFill>
                  <a:srgbClr val="FF0000"/>
                </a:solidFill>
              </a:rPr>
              <a:t>أَنْ لَّــن </a:t>
            </a:r>
            <a:r>
              <a:rPr lang="ar-SA" sz="4800" b="1" dirty="0"/>
              <a:t>يَحُورَ </a:t>
            </a:r>
            <a:r>
              <a:rPr lang="ar-SA" sz="4800" b="1" dirty="0">
                <a:solidFill>
                  <a:srgbClr val="0070C0"/>
                </a:solidFill>
              </a:rPr>
              <a:t>(14)</a:t>
            </a:r>
          </a:p>
          <a:p>
            <a:pPr algn="ctr">
              <a:lnSpc>
                <a:spcPct val="150000"/>
              </a:lnSpc>
            </a:pPr>
            <a:r>
              <a:rPr lang="ar-SA" sz="4800" b="1" dirty="0">
                <a:solidFill>
                  <a:srgbClr val="0070C0"/>
                </a:solidFill>
              </a:rPr>
              <a:t> </a:t>
            </a:r>
            <a:r>
              <a:rPr lang="ar-SA" sz="4800" b="1" dirty="0"/>
              <a:t>بَلَى إِنَّ رَبَّـــهُ كَــانَ بِـــهِ بَــصِــيـــرًا </a:t>
            </a:r>
            <a:r>
              <a:rPr lang="ar-SA" sz="4800" b="1" dirty="0">
                <a:solidFill>
                  <a:srgbClr val="0070C0"/>
                </a:solidFill>
              </a:rPr>
              <a:t>(15)</a:t>
            </a:r>
            <a:endParaRPr lang="ar-SA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6003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800" b="1" dirty="0">
                <a:solidFill>
                  <a:srgbClr val="FF0000"/>
                </a:solidFill>
              </a:rPr>
              <a:t>فَــلَا</a:t>
            </a:r>
            <a:r>
              <a:rPr lang="ar-SA" sz="4800" b="1" dirty="0"/>
              <a:t> أُقْــسِـمُ بِـالـشَّـفَـقِ </a:t>
            </a:r>
            <a:r>
              <a:rPr lang="ar-SA" sz="3200" b="1" dirty="0">
                <a:solidFill>
                  <a:srgbClr val="0070C0"/>
                </a:solidFill>
              </a:rPr>
              <a:t>(16)</a:t>
            </a:r>
          </a:p>
          <a:p>
            <a:pPr algn="ctr">
              <a:lnSpc>
                <a:spcPct val="150000"/>
              </a:lnSpc>
            </a:pPr>
            <a:endParaRPr lang="ar-SA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</a:rPr>
              <a:t> </a:t>
            </a:r>
            <a:r>
              <a:rPr lang="ar-SA" sz="4800" b="1" dirty="0"/>
              <a:t>وَالـلَّـيْـلِ وَمَـا وَسَــقَ </a:t>
            </a:r>
            <a:r>
              <a:rPr lang="ar-SA" sz="3200" b="1" dirty="0">
                <a:solidFill>
                  <a:srgbClr val="0070C0"/>
                </a:solidFill>
              </a:rPr>
              <a:t>(17) </a:t>
            </a:r>
          </a:p>
          <a:p>
            <a:pPr algn="ctr">
              <a:lnSpc>
                <a:spcPct val="150000"/>
              </a:lnSpc>
            </a:pPr>
            <a:endParaRPr lang="ar-SA" sz="20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</a:rPr>
              <a:t> </a:t>
            </a:r>
            <a:r>
              <a:rPr lang="ar-SA" sz="4800" b="1" dirty="0"/>
              <a:t>وَالْــقَـمَـرِ إِذَا اتَّـسَــقَ </a:t>
            </a:r>
            <a:r>
              <a:rPr lang="ar-SA" sz="3200" b="1" dirty="0">
                <a:solidFill>
                  <a:srgbClr val="0070C0"/>
                </a:solidFill>
              </a:rPr>
              <a:t>(18) </a:t>
            </a:r>
          </a:p>
          <a:p>
            <a:pPr algn="ctr">
              <a:lnSpc>
                <a:spcPct val="150000"/>
              </a:lnSpc>
            </a:pPr>
            <a:endParaRPr lang="ar-SA" sz="24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</a:rPr>
              <a:t> </a:t>
            </a:r>
            <a:r>
              <a:rPr lang="ar-SA" sz="4800" b="1" dirty="0"/>
              <a:t>لَـتَــرْكَـبُــنَّ طَــبَـقًــا عَـنْ طَــبَـقٍ </a:t>
            </a:r>
            <a:r>
              <a:rPr lang="ar-SA" sz="3200" b="1" dirty="0">
                <a:solidFill>
                  <a:srgbClr val="0070C0"/>
                </a:solidFill>
              </a:rPr>
              <a:t>(19)</a:t>
            </a:r>
            <a:endParaRPr lang="ar-SA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433B4F3-4BE0-4FBA-B769-14C752604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27589" r="40550" b="27590"/>
          <a:stretch/>
        </p:blipFill>
        <p:spPr>
          <a:xfrm>
            <a:off x="-111895" y="404664"/>
            <a:ext cx="9255896" cy="54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ECBB8E-4298-479D-9EC0-4C92ED961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2"/>
            <a:ext cx="9144000" cy="449820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8E70F01-FA31-4A29-9E10-F55961807924}"/>
              </a:ext>
            </a:extLst>
          </p:cNvPr>
          <p:cNvSpPr/>
          <p:nvPr/>
        </p:nvSpPr>
        <p:spPr>
          <a:xfrm>
            <a:off x="215516" y="4509120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(فلا أقسم بالــشَّــفَـق) </a:t>
            </a:r>
          </a:p>
          <a:p>
            <a:r>
              <a:rPr lang="ar-SA" sz="6000" b="1" dirty="0"/>
              <a:t>احمرار ضوء الشمس عند الغروب. </a:t>
            </a:r>
            <a:r>
              <a:rPr lang="ar-SA" sz="6600" b="1" dirty="0"/>
              <a:t> </a:t>
            </a:r>
            <a:endParaRPr lang="ar-SA" sz="6600" dirty="0"/>
          </a:p>
        </p:txBody>
      </p:sp>
    </p:spTree>
    <p:extLst>
      <p:ext uri="{BB962C8B-B14F-4D97-AF65-F5344CB8AC3E}">
        <p14:creationId xmlns:p14="http://schemas.microsoft.com/office/powerpoint/2010/main" val="86634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58E70F01-FA31-4A29-9E10-F55961807924}"/>
              </a:ext>
            </a:extLst>
          </p:cNvPr>
          <p:cNvSpPr/>
          <p:nvPr/>
        </p:nvSpPr>
        <p:spPr>
          <a:xfrm>
            <a:off x="215516" y="481742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(والليل وما وسق) </a:t>
            </a:r>
          </a:p>
          <a:p>
            <a:r>
              <a:rPr lang="ar-SA" sz="6000" b="1" dirty="0"/>
              <a:t>الليل وما </a:t>
            </a:r>
            <a:r>
              <a:rPr lang="ar-SA" sz="6000" b="1" dirty="0" err="1"/>
              <a:t>حواه</a:t>
            </a:r>
            <a:r>
              <a:rPr lang="ar-SA" sz="6000" b="1" dirty="0"/>
              <a:t> من مخلوقات غريبة</a:t>
            </a:r>
            <a:endParaRPr lang="ar-SA" sz="6600" b="1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05627FD-DEA5-4F22-8313-99A4FC626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77"/>
          <a:stretch/>
        </p:blipFill>
        <p:spPr>
          <a:xfrm>
            <a:off x="3707904" y="76990"/>
            <a:ext cx="5367857" cy="450413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FF383CC-86DA-4380-8946-0488CD8765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"/>
          <a:stretch/>
        </p:blipFill>
        <p:spPr>
          <a:xfrm>
            <a:off x="35621" y="101588"/>
            <a:ext cx="3564396" cy="45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4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58E70F01-FA31-4A29-9E10-F55961807924}"/>
              </a:ext>
            </a:extLst>
          </p:cNvPr>
          <p:cNvSpPr/>
          <p:nvPr/>
        </p:nvSpPr>
        <p:spPr>
          <a:xfrm>
            <a:off x="215516" y="4826427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(والقمر إذا اتسق) </a:t>
            </a:r>
          </a:p>
          <a:p>
            <a:r>
              <a:rPr lang="ar-SA" sz="6000" b="1" dirty="0"/>
              <a:t>             القمر إذا أصبح بدرًا</a:t>
            </a:r>
            <a:endParaRPr lang="ar-SA" sz="66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1407D7C-C1E3-496D-B493-86D99FB65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9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734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800" b="1" dirty="0"/>
              <a:t>فَــمَـا لَـهُــمْ لا يُـــؤْمِـــنُـــونَ   </a:t>
            </a:r>
            <a:r>
              <a:rPr lang="ar-SA" sz="3200" b="1" dirty="0">
                <a:solidFill>
                  <a:srgbClr val="0070C0"/>
                </a:solidFill>
              </a:rPr>
              <a:t>(20)</a:t>
            </a:r>
            <a:r>
              <a:rPr lang="ar-SA" sz="48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ar-SA" sz="4800" b="1" dirty="0">
                <a:solidFill>
                  <a:srgbClr val="FF0000"/>
                </a:solidFill>
              </a:rPr>
              <a:t>وَإِذَا</a:t>
            </a:r>
            <a:r>
              <a:rPr lang="ar-SA" sz="4800" b="1" dirty="0"/>
              <a:t> قُــرِئَ عَـــلَــيْـهِـمُ الْـقُــرْآنُ لَا </a:t>
            </a:r>
            <a:r>
              <a:rPr lang="ar-SA" sz="4800" b="1" dirty="0">
                <a:solidFill>
                  <a:srgbClr val="FF0000"/>
                </a:solidFill>
              </a:rPr>
              <a:t>يَــسْــجُــدُونَ </a:t>
            </a:r>
            <a:r>
              <a:rPr lang="ar-SA" sz="4800" b="1" dirty="0"/>
              <a:t> </a:t>
            </a:r>
            <a:r>
              <a:rPr lang="ar-SA" sz="3200" b="1" dirty="0">
                <a:solidFill>
                  <a:srgbClr val="0070C0"/>
                </a:solidFill>
              </a:rPr>
              <a:t>(21)</a:t>
            </a:r>
            <a:r>
              <a:rPr lang="ar-SA" sz="48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ar-SA" sz="6000" b="1" dirty="0">
                <a:cs typeface="Akhbar MT" pitchFamily="2" charset="-78"/>
              </a:rPr>
              <a:t>بَــلِ </a:t>
            </a:r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الَّـــذِيــنَ</a:t>
            </a:r>
            <a:r>
              <a:rPr lang="ar-SA" sz="6000" b="1" dirty="0">
                <a:cs typeface="Akhbar MT" pitchFamily="2" charset="-78"/>
              </a:rPr>
              <a:t> كَـــفَــرُواْ يُـــكَـــذِّبُــونَ </a:t>
            </a:r>
            <a:r>
              <a:rPr lang="ar-SA" sz="5400" b="1" dirty="0">
                <a:solidFill>
                  <a:srgbClr val="0070C0"/>
                </a:solidFill>
                <a:cs typeface="Akhbar MT" pitchFamily="2" charset="-78"/>
              </a:rPr>
              <a:t>(22)</a:t>
            </a:r>
          </a:p>
          <a:p>
            <a:pPr algn="ctr">
              <a:lnSpc>
                <a:spcPct val="150000"/>
              </a:lnSpc>
            </a:pPr>
            <a:endParaRPr lang="ar-SA" sz="20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4800" b="1" dirty="0"/>
              <a:t>وَاللهُ أَعْــلَــمُ بِـــمَـا يُــوعُـــونَ     </a:t>
            </a:r>
            <a:r>
              <a:rPr lang="ar-SA" sz="4800" b="1" dirty="0">
                <a:solidFill>
                  <a:srgbClr val="00B0F0"/>
                </a:solidFill>
              </a:rPr>
              <a:t>(23)</a:t>
            </a:r>
          </a:p>
          <a:p>
            <a:pPr algn="ctr">
              <a:lnSpc>
                <a:spcPct val="150000"/>
              </a:lnSpc>
            </a:pPr>
            <a:endParaRPr lang="ar-SA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636</Words>
  <Application>Microsoft Office PowerPoint</Application>
  <PresentationFormat>عرض على الشاشة (4:3)</PresentationFormat>
  <Paragraphs>125</Paragraphs>
  <Slides>19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Calibri</vt:lpstr>
      <vt:lpstr>Sakkal Majalla</vt:lpstr>
      <vt:lpstr>Traditional Arabic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نوره بنت المرواني الجهني</cp:lastModifiedBy>
  <cp:revision>29</cp:revision>
  <cp:lastPrinted>2020-01-26T20:00:39Z</cp:lastPrinted>
  <dcterms:created xsi:type="dcterms:W3CDTF">2016-09-27T18:24:44Z</dcterms:created>
  <dcterms:modified xsi:type="dcterms:W3CDTF">2023-01-18T19:10:30Z</dcterms:modified>
</cp:coreProperties>
</file>