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13"/>
          </p:nvPr>
        </p:nvSpPr>
        <p:spPr>
          <a:xfrm>
            <a:off x="1270000" y="6362700"/>
            <a:ext cx="10464800" cy="49730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 rtl="0">
              <a:defRPr/>
            </a:pPr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14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صورة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صورة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hyperlink" Target="https://wordwall.net/play/9889/789/3190" TargetMode="External"/><Relationship Id="rId4" Type="http://schemas.openxmlformats.org/officeDocument/2006/relationships/image" Target="../media/image4.jpeg"/><Relationship Id="rId5" Type="http://schemas.openxmlformats.org/officeDocument/2006/relationships/hyperlink" Target="https://ibs.ien.edu.sa/#/lesson/3612/1" TargetMode="External"/><Relationship Id="rId6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2"/>
          <p:cNvGrpSpPr/>
          <p:nvPr/>
        </p:nvGrpSpPr>
        <p:grpSpPr>
          <a:xfrm>
            <a:off x="-3598" y="1214063"/>
            <a:ext cx="13011996" cy="7325473"/>
            <a:chOff x="0" y="0"/>
            <a:chExt cx="13011994" cy="7325472"/>
          </a:xfrm>
        </p:grpSpPr>
        <p:pic>
          <p:nvPicPr>
            <p:cNvPr id="119" name="Picture 3" descr="Picture 3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683" t="7913" r="9418" b="8339"/>
            <a:stretch>
              <a:fillRect/>
            </a:stretch>
          </p:blipFill>
          <p:spPr>
            <a:xfrm>
              <a:off x="-1" y="0"/>
              <a:ext cx="13011996" cy="73254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0" name="AutoShape 4"/>
            <p:cNvSpPr/>
            <p:nvPr/>
          </p:nvSpPr>
          <p:spPr>
            <a:xfrm>
              <a:off x="1457861" y="506119"/>
              <a:ext cx="10325023" cy="4972483"/>
            </a:xfrm>
            <a:prstGeom prst="rect">
              <a:avLst/>
            </a:prstGeom>
            <a:solidFill>
              <a:srgbClr val="FFF8F3"/>
            </a:solidFill>
            <a:ln w="12700" cap="flat">
              <a:noFill/>
              <a:miter lim="400000"/>
            </a:ln>
            <a:effectLst/>
          </p:spPr>
          <p:txBody>
            <a:bodyPr wrap="square" lIns="32511" tIns="32511" rIns="32511" bIns="32511" numCol="1" anchor="t">
              <a:noAutofit/>
            </a:bodyPr>
            <a:lstStyle/>
            <a:p>
              <a:pPr algn="l" defTabSz="866986">
                <a:defRPr b="0" sz="1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pic>
        <p:nvPicPr>
          <p:cNvPr id="12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76553" y="2150774"/>
            <a:ext cx="5319426" cy="2969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18083" y="5623165"/>
            <a:ext cx="1722039" cy="2404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17500" y="2708723"/>
            <a:ext cx="2422623" cy="2277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62457">
            <a:off x="8930000" y="5269015"/>
            <a:ext cx="934560" cy="1042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9" descr="Picture 9"/>
          <p:cNvPicPr>
            <a:picLocks noChangeAspect="1"/>
          </p:cNvPicPr>
          <p:nvPr/>
        </p:nvPicPr>
        <p:blipFill>
          <a:blip r:embed="rId7">
            <a:extLst/>
          </a:blip>
          <a:srcRect l="0" t="126" r="0" b="125"/>
          <a:stretch>
            <a:fillRect/>
          </a:stretch>
        </p:blipFill>
        <p:spPr>
          <a:xfrm rot="102849">
            <a:off x="4020733" y="5256616"/>
            <a:ext cx="5086824" cy="1014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10" descr="Picture 10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582451" y="1939867"/>
            <a:ext cx="2294103" cy="1977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11" descr="Picture 11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582451" y="4058045"/>
            <a:ext cx="2256098" cy="3222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icture 12" descr="Picture 12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272673">
            <a:off x="11157757" y="7248045"/>
            <a:ext cx="2231046" cy="1335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13" descr="Picture 13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02891" y="5881593"/>
            <a:ext cx="1173097" cy="2560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14" descr="Picture 14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 rot="20522959">
            <a:off x="8875241" y="1855335"/>
            <a:ext cx="351354" cy="390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cture 15" descr="Picture 15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617894" y="2349426"/>
            <a:ext cx="361764" cy="613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16" descr="Picture 16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582451" y="2012400"/>
            <a:ext cx="202234" cy="342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icture 17" descr="Picture 17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 rot="371503">
            <a:off x="9738056" y="1905087"/>
            <a:ext cx="1504360" cy="851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18" descr="Picture 18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3066502" y="1865253"/>
            <a:ext cx="886006" cy="727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icture 19" descr="Picture 19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 rot="18794687">
            <a:off x="3463982" y="2759505"/>
            <a:ext cx="285463" cy="337825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extBox 20"/>
          <p:cNvSpPr txBox="1"/>
          <p:nvPr/>
        </p:nvSpPr>
        <p:spPr>
          <a:xfrm>
            <a:off x="5268876" y="2361514"/>
            <a:ext cx="3111263" cy="867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866986">
              <a:lnSpc>
                <a:spcPts val="6600"/>
              </a:lnSpc>
              <a:defRPr b="0" sz="4600">
                <a:latin typeface="Almarai"/>
                <a:ea typeface="Almarai"/>
                <a:cs typeface="Almarai"/>
                <a:sym typeface="Almarai"/>
              </a:defRPr>
            </a:lvl1pPr>
          </a:lstStyle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Almarai"/>
                <a:ea typeface="Almarai"/>
                <a:cs typeface="Almarai"/>
                <a:sym typeface="Almarai"/>
              </a:rPr>
              <a:t>عنوان الدرس</a:t>
            </a:r>
          </a:p>
        </p:txBody>
      </p:sp>
      <p:sp>
        <p:nvSpPr>
          <p:cNvPr id="138" name="TextBox 21"/>
          <p:cNvSpPr txBox="1"/>
          <p:nvPr/>
        </p:nvSpPr>
        <p:spPr>
          <a:xfrm>
            <a:off x="2031973" y="2481581"/>
            <a:ext cx="1357054" cy="954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866986">
              <a:lnSpc>
                <a:spcPts val="3600"/>
              </a:lnSpc>
              <a:defRPr b="0" sz="2600">
                <a:latin typeface="Almarai"/>
                <a:ea typeface="Almarai"/>
                <a:cs typeface="Almarai"/>
                <a:sym typeface="Almarai"/>
              </a:defRPr>
            </a:lvl1pPr>
          </a:lstStyle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Almarai"/>
                <a:ea typeface="Almarai"/>
                <a:cs typeface="Almarai"/>
                <a:sym typeface="Almarai"/>
              </a:rPr>
              <a:t>اليوم و التاريخ</a:t>
            </a:r>
          </a:p>
        </p:txBody>
      </p:sp>
      <p:sp>
        <p:nvSpPr>
          <p:cNvPr id="139" name="TextBox 22"/>
          <p:cNvSpPr txBox="1"/>
          <p:nvPr/>
        </p:nvSpPr>
        <p:spPr>
          <a:xfrm>
            <a:off x="9496793" y="2805304"/>
            <a:ext cx="1852993" cy="924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866986">
              <a:lnSpc>
                <a:spcPts val="3600"/>
              </a:lnSpc>
              <a:defRPr b="0">
                <a:latin typeface="Almarai"/>
                <a:ea typeface="Almarai"/>
                <a:cs typeface="Almarai"/>
                <a:sym typeface="Almarai"/>
              </a:defRPr>
            </a:lvl1pPr>
          </a:lstStyle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Almarai"/>
                <a:ea typeface="Almarai"/>
                <a:cs typeface="Almarai"/>
                <a:sym typeface="Almarai"/>
              </a:rPr>
              <a:t>ماذا سنتعلم اليوم؟</a:t>
            </a:r>
          </a:p>
        </p:txBody>
      </p:sp>
      <p:sp>
        <p:nvSpPr>
          <p:cNvPr id="140" name="TextBox 23"/>
          <p:cNvSpPr txBox="1"/>
          <p:nvPr/>
        </p:nvSpPr>
        <p:spPr>
          <a:xfrm>
            <a:off x="9256921" y="3800793"/>
            <a:ext cx="2466630" cy="494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866986">
              <a:lnSpc>
                <a:spcPts val="3700"/>
              </a:lnSpc>
              <a:defRPr b="0" sz="2600">
                <a:latin typeface="Almarai"/>
                <a:ea typeface="Almarai"/>
                <a:cs typeface="Almarai"/>
                <a:sym typeface="Almarai"/>
              </a:defRPr>
            </a:lvl1pPr>
          </a:lstStyle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Almarai"/>
                <a:ea typeface="Almarai"/>
                <a:cs typeface="Almarai"/>
                <a:sym typeface="Almarai"/>
              </a:rPr>
              <a:t>صفحات درس اليوم</a:t>
            </a:r>
          </a:p>
        </p:txBody>
      </p:sp>
      <p:sp>
        <p:nvSpPr>
          <p:cNvPr id="141" name="TextBox 24"/>
          <p:cNvSpPr txBox="1"/>
          <p:nvPr/>
        </p:nvSpPr>
        <p:spPr>
          <a:xfrm>
            <a:off x="5944860" y="5486948"/>
            <a:ext cx="2878774" cy="559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866986">
              <a:lnSpc>
                <a:spcPts val="4200"/>
              </a:lnSpc>
              <a:defRPr b="0" sz="3000">
                <a:solidFill>
                  <a:srgbClr val="A4EBE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Open Sans"/>
                <a:ea typeface="Open Sans"/>
                <a:cs typeface="Open Sans"/>
                <a:sym typeface="Open Sans"/>
              </a:rPr>
              <a:t>معلمة الفصل</a:t>
            </a:r>
            <a:r>
              <a:t>/</a:t>
            </a:r>
          </a:p>
        </p:txBody>
      </p:sp>
      <p:pic>
        <p:nvPicPr>
          <p:cNvPr id="142" name="ADB177BC-9EA5-4E54-BAE7-6FECD0A64BFA-L0-001.jpeg" descr="ADB177BC-9EA5-4E54-BAE7-6FECD0A64BFA-L0-001.jpe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4984496" y="3291698"/>
            <a:ext cx="2637535" cy="6871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43" name="مكون استخدم"/>
          <p:cNvSpPr txBox="1"/>
          <p:nvPr>
            <p:ph type="title" idx="4294967295"/>
          </p:nvPr>
        </p:nvSpPr>
        <p:spPr>
          <a:xfrm>
            <a:off x="3343620" y="3976744"/>
            <a:ext cx="5534141" cy="1512332"/>
          </a:xfrm>
          <a:prstGeom prst="rect">
            <a:avLst/>
          </a:prstGeom>
        </p:spPr>
        <p:txBody>
          <a:bodyPr anchor="b"/>
          <a:lstStyle>
            <a:lvl1pPr defTabSz="309625">
              <a:defRPr sz="424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مكون استخدم</a:t>
            </a:r>
          </a:p>
        </p:txBody>
      </p:sp>
      <p:sp>
        <p:nvSpPr>
          <p:cNvPr id="144" name="TextBox 23"/>
          <p:cNvSpPr txBox="1"/>
          <p:nvPr/>
        </p:nvSpPr>
        <p:spPr>
          <a:xfrm>
            <a:off x="9226395" y="4366378"/>
            <a:ext cx="2466631" cy="494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866986">
              <a:lnSpc>
                <a:spcPts val="3700"/>
              </a:lnSpc>
              <a:defRPr b="0" sz="2600">
                <a:latin typeface="Almarai"/>
                <a:ea typeface="Almarai"/>
                <a:cs typeface="Almarai"/>
                <a:sym typeface="Almarai"/>
              </a:defRPr>
            </a:lvl1pPr>
          </a:lstStyle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Almarai"/>
                <a:ea typeface="Almarai"/>
                <a:cs typeface="Almarai"/>
                <a:sym typeface="Almarai"/>
              </a:rPr>
              <a:t>٣٨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مستطيل"/>
          <p:cNvSpPr txBox="1"/>
          <p:nvPr/>
        </p:nvSpPr>
        <p:spPr>
          <a:xfrm>
            <a:off x="3707756" y="5851887"/>
            <a:ext cx="5589288" cy="1097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defTabSz="373887">
              <a:defRPr b="0" sz="2240">
                <a:solidFill>
                  <a:srgbClr val="EE719E"/>
                </a:solidFill>
                <a:latin typeface="Al Tarikh"/>
                <a:ea typeface="Al Tarikh"/>
                <a:cs typeface="Al Tarikh"/>
                <a:sym typeface="Al Tarikh"/>
              </a:defRPr>
            </a:pPr>
          </a:p>
        </p:txBody>
      </p:sp>
      <p:sp>
        <p:nvSpPr>
          <p:cNvPr id="189" name="ورقة عمل تفاعلية"/>
          <p:cNvSpPr txBox="1"/>
          <p:nvPr/>
        </p:nvSpPr>
        <p:spPr>
          <a:xfrm>
            <a:off x="3809483" y="5851887"/>
            <a:ext cx="5487561" cy="862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u="sng">
                <a:solidFill>
                  <a:srgbClr val="52D6FC"/>
                </a:solidFill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ورقة عمل تفاعلية</a:t>
            </a:r>
          </a:p>
        </p:txBody>
      </p:sp>
      <p:pic>
        <p:nvPicPr>
          <p:cNvPr id="190" name="8307F151-5F69-4F11-ACF5-7F347D23C8A9-L0-001.jpeg" descr="8307F151-5F69-4F11-ACF5-7F347D23C8A9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76189" y="4536794"/>
            <a:ext cx="1924509" cy="1443382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اقيم ذاتي من موقع عين"/>
          <p:cNvSpPr txBox="1"/>
          <p:nvPr/>
        </p:nvSpPr>
        <p:spPr>
          <a:xfrm>
            <a:off x="4944125" y="6930750"/>
            <a:ext cx="2988637" cy="518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5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5" invalidUrl="" action="" tgtFrame="" tooltip="" history="1" highlightClick="0" endSnd="0"/>
              </a:rPr>
              <a:t>اقيم ذاتي من موقع عين </a:t>
            </a:r>
          </a:p>
        </p:txBody>
      </p:sp>
      <p:pic>
        <p:nvPicPr>
          <p:cNvPr id="192" name="81E1A61F-451B-42BE-B642-A9E046AB9E8C-L0-001.jpeg" descr="81E1A61F-451B-42BE-B642-A9E046AB9E8C-L0-001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06583" y="7470009"/>
            <a:ext cx="1991634" cy="995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6682" t="7913" r="9418" b="8340"/>
          <a:stretch>
            <a:fillRect/>
          </a:stretch>
        </p:blipFill>
        <p:spPr>
          <a:xfrm>
            <a:off x="-3598" y="1214063"/>
            <a:ext cx="13011996" cy="7325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63393" y="1780781"/>
            <a:ext cx="2422623" cy="2277265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TextBox 4"/>
          <p:cNvSpPr txBox="1"/>
          <p:nvPr/>
        </p:nvSpPr>
        <p:spPr>
          <a:xfrm>
            <a:off x="4549492" y="5763837"/>
            <a:ext cx="4029306" cy="551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866986">
              <a:lnSpc>
                <a:spcPts val="2100"/>
              </a:lnSpc>
              <a:defRPr b="0" sz="1800">
                <a:solidFill>
                  <a:srgbClr val="FFF8F3"/>
                </a:solidFill>
                <a:latin typeface="Bryndan Write"/>
                <a:ea typeface="Bryndan Write"/>
                <a:cs typeface="Bryndan Write"/>
                <a:sym typeface="Bryndan Write"/>
              </a:defRPr>
            </a:lvl1pPr>
          </a:lstStyle>
          <a:p>
            <a:pPr/>
            <a:r>
              <a:t>Whatever you do, do it well. – alt Disney</a:t>
            </a:r>
          </a:p>
        </p:txBody>
      </p:sp>
      <p:pic>
        <p:nvPicPr>
          <p:cNvPr id="149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82451" y="4058045"/>
            <a:ext cx="2256098" cy="3222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2891" y="5881593"/>
            <a:ext cx="1173097" cy="2560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63393" y="4058045"/>
            <a:ext cx="2422623" cy="2277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64145" y="1780781"/>
            <a:ext cx="2422622" cy="2277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64145" y="4058045"/>
            <a:ext cx="2422622" cy="2277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icture 10" descr="Picture 1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92593" y="2344563"/>
            <a:ext cx="764978" cy="821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icture 11" descr="Picture 1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990049" y="1950719"/>
            <a:ext cx="969310" cy="1066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12" descr="Picture 12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18338" y="1946982"/>
            <a:ext cx="714235" cy="1070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icture 13" descr="Picture 13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061640" y="4268804"/>
            <a:ext cx="897719" cy="927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icture 14" descr="Picture 14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242264" y="4268804"/>
            <a:ext cx="1066383" cy="855045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TextBox 15"/>
          <p:cNvSpPr txBox="1"/>
          <p:nvPr/>
        </p:nvSpPr>
        <p:spPr>
          <a:xfrm>
            <a:off x="1450658" y="1869726"/>
            <a:ext cx="5046997" cy="218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866986">
              <a:lnSpc>
                <a:spcPts val="8100"/>
              </a:lnSpc>
              <a:defRPr b="0" sz="56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Baloo Bhaijaan"/>
                <a:ea typeface="Baloo Bhaijaan"/>
                <a:cs typeface="Baloo Bhaijaan"/>
                <a:sym typeface="Baloo Bhaijaan"/>
              </a:rPr>
              <a:t>قوانين</a:t>
            </a:r>
            <a:endParaRPr>
              <a:latin typeface="Baloo Bhaijaan"/>
              <a:ea typeface="Baloo Bhaijaan"/>
              <a:cs typeface="Baloo Bhaijaan"/>
              <a:sym typeface="Baloo Bhaijaan"/>
            </a:endParaRPr>
          </a:p>
          <a:p>
            <a:pPr defTabSz="866986">
              <a:lnSpc>
                <a:spcPts val="8100"/>
              </a:lnSpc>
              <a:defRPr b="0" sz="56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Baloo Bhaijaan"/>
                <a:ea typeface="Baloo Bhaijaan"/>
                <a:cs typeface="Baloo Bhaijaan"/>
                <a:sym typeface="Baloo Bhaijaan"/>
              </a:rPr>
              <a:t>فصلنا الافتراضي</a:t>
            </a:r>
          </a:p>
        </p:txBody>
      </p:sp>
      <p:sp>
        <p:nvSpPr>
          <p:cNvPr id="160" name="TextBox 16"/>
          <p:cNvSpPr txBox="1"/>
          <p:nvPr/>
        </p:nvSpPr>
        <p:spPr>
          <a:xfrm>
            <a:off x="9308627" y="3105357"/>
            <a:ext cx="2332153" cy="821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866986">
              <a:lnSpc>
                <a:spcPts val="6200"/>
              </a:lnSpc>
              <a:defRPr b="0" sz="3200">
                <a:latin typeface="Baloo Bhaijaan"/>
                <a:ea typeface="Baloo Bhaijaan"/>
                <a:cs typeface="Baloo Bhaijaan"/>
                <a:sym typeface="Baloo Bhaijaan"/>
              </a:defRPr>
            </a:lvl1pPr>
          </a:lstStyle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Baloo Bhaijaan"/>
                <a:ea typeface="Baloo Bhaijaan"/>
                <a:cs typeface="Baloo Bhaijaan"/>
                <a:sym typeface="Baloo Bhaijaan"/>
              </a:rPr>
              <a:t>اغلاق المايك</a:t>
            </a:r>
          </a:p>
        </p:txBody>
      </p:sp>
      <p:sp>
        <p:nvSpPr>
          <p:cNvPr id="161" name="TextBox 17"/>
          <p:cNvSpPr txBox="1"/>
          <p:nvPr/>
        </p:nvSpPr>
        <p:spPr>
          <a:xfrm>
            <a:off x="6213587" y="2601898"/>
            <a:ext cx="3123739" cy="1279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866986">
              <a:lnSpc>
                <a:spcPts val="4800"/>
              </a:lnSpc>
              <a:defRPr b="0" sz="30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Baloo Bhaijaan"/>
                <a:ea typeface="Baloo Bhaijaan"/>
                <a:cs typeface="Baloo Bhaijaan"/>
                <a:sym typeface="Baloo Bhaijaan"/>
              </a:rPr>
              <a:t>رفع اليد</a:t>
            </a:r>
            <a:endParaRPr>
              <a:latin typeface="Baloo Bhaijaan"/>
              <a:ea typeface="Baloo Bhaijaan"/>
              <a:cs typeface="Baloo Bhaijaan"/>
              <a:sym typeface="Baloo Bhaijaan"/>
            </a:endParaRPr>
          </a:p>
          <a:p>
            <a:pPr defTabSz="866986">
              <a:lnSpc>
                <a:spcPts val="4800"/>
              </a:lnSpc>
              <a:defRPr b="0" sz="30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Baloo Bhaijaan"/>
                <a:ea typeface="Baloo Bhaijaan"/>
                <a:cs typeface="Baloo Bhaijaan"/>
                <a:sym typeface="Baloo Bhaijaan"/>
              </a:rPr>
              <a:t>للمشاركة</a:t>
            </a:r>
          </a:p>
        </p:txBody>
      </p:sp>
      <p:sp>
        <p:nvSpPr>
          <p:cNvPr id="162" name="TextBox 18"/>
          <p:cNvSpPr txBox="1"/>
          <p:nvPr/>
        </p:nvSpPr>
        <p:spPr>
          <a:xfrm>
            <a:off x="9150122" y="5016423"/>
            <a:ext cx="2649165" cy="13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866986">
              <a:lnSpc>
                <a:spcPts val="3400"/>
              </a:lnSpc>
              <a:defRPr b="0" sz="22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Baloo Bhaijaan"/>
                <a:ea typeface="Baloo Bhaijaan"/>
                <a:cs typeface="Baloo Bhaijaan"/>
                <a:sym typeface="Baloo Bhaijaan"/>
              </a:rPr>
              <a:t>حل الواجب</a:t>
            </a:r>
            <a:endParaRPr>
              <a:latin typeface="Baloo Bhaijaan"/>
              <a:ea typeface="Baloo Bhaijaan"/>
              <a:cs typeface="Baloo Bhaijaan"/>
              <a:sym typeface="Baloo Bhaijaan"/>
            </a:endParaRPr>
          </a:p>
          <a:p>
            <a:pPr defTabSz="866986">
              <a:lnSpc>
                <a:spcPts val="3400"/>
              </a:lnSpc>
              <a:defRPr b="0" sz="22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Baloo Bhaijaan"/>
                <a:ea typeface="Baloo Bhaijaan"/>
                <a:cs typeface="Baloo Bhaijaan"/>
                <a:sym typeface="Baloo Bhaijaan"/>
              </a:rPr>
              <a:t>قبل</a:t>
            </a:r>
            <a:endParaRPr>
              <a:latin typeface="Baloo Bhaijaan"/>
              <a:ea typeface="Baloo Bhaijaan"/>
              <a:cs typeface="Baloo Bhaijaan"/>
              <a:sym typeface="Baloo Bhaijaan"/>
            </a:endParaRPr>
          </a:p>
          <a:p>
            <a:pPr defTabSz="866986">
              <a:lnSpc>
                <a:spcPts val="3400"/>
              </a:lnSpc>
              <a:defRPr b="0" sz="22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Baloo Bhaijaan"/>
                <a:ea typeface="Baloo Bhaijaan"/>
                <a:cs typeface="Baloo Bhaijaan"/>
                <a:sym typeface="Baloo Bhaijaan"/>
              </a:rPr>
              <a:t>تاريخ الانتهاء</a:t>
            </a:r>
          </a:p>
        </p:txBody>
      </p:sp>
      <p:sp>
        <p:nvSpPr>
          <p:cNvPr id="163" name="TextBox 19"/>
          <p:cNvSpPr txBox="1"/>
          <p:nvPr/>
        </p:nvSpPr>
        <p:spPr>
          <a:xfrm>
            <a:off x="6397339" y="5010449"/>
            <a:ext cx="2756233" cy="1366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866986">
              <a:lnSpc>
                <a:spcPts val="5200"/>
              </a:lnSpc>
              <a:defRPr b="0" sz="30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Baloo Bhaijaan"/>
                <a:ea typeface="Baloo Bhaijaan"/>
                <a:cs typeface="Baloo Bhaijaan"/>
                <a:sym typeface="Baloo Bhaijaan"/>
              </a:rPr>
              <a:t>الالتزام </a:t>
            </a:r>
            <a:endParaRPr>
              <a:latin typeface="Baloo Bhaijaan"/>
              <a:ea typeface="Baloo Bhaijaan"/>
              <a:cs typeface="Baloo Bhaijaan"/>
              <a:sym typeface="Baloo Bhaijaan"/>
            </a:endParaRPr>
          </a:p>
          <a:p>
            <a:pPr defTabSz="866986">
              <a:lnSpc>
                <a:spcPts val="5200"/>
              </a:lnSpc>
              <a:defRPr b="0" sz="30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Baloo Bhaijaan"/>
                <a:ea typeface="Baloo Bhaijaan"/>
                <a:cs typeface="Baloo Bhaijaan"/>
                <a:sym typeface="Baloo Bhaijaan"/>
              </a:rPr>
              <a:t>بوقت الحصة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مستطيل"/>
          <p:cNvSpPr txBox="1"/>
          <p:nvPr/>
        </p:nvSpPr>
        <p:spPr>
          <a:xfrm>
            <a:off x="4536977" y="4327978"/>
            <a:ext cx="4258170" cy="1097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>
              <a:defRPr b="0" sz="3500">
                <a:solidFill>
                  <a:srgbClr val="EE719E"/>
                </a:solidFill>
                <a:latin typeface="Al Tarikh"/>
                <a:ea typeface="Al Tarikh"/>
                <a:cs typeface="Al Tarikh"/>
                <a:sym typeface="Al Tarikh"/>
              </a:defRPr>
            </a:pPr>
          </a:p>
        </p:txBody>
      </p:sp>
      <p:sp>
        <p:nvSpPr>
          <p:cNvPr id="166" name="اهداف الدرس"/>
          <p:cNvSpPr txBox="1"/>
          <p:nvPr/>
        </p:nvSpPr>
        <p:spPr>
          <a:xfrm>
            <a:off x="4638704" y="4327978"/>
            <a:ext cx="4156443" cy="653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600">
                <a:solidFill>
                  <a:srgbClr val="52D6FC"/>
                </a:solidFill>
                <a:latin typeface="Beirut"/>
                <a:ea typeface="Beirut"/>
                <a:cs typeface="Beirut"/>
                <a:sym typeface="Beirut"/>
              </a:defRPr>
            </a:lvl1pPr>
          </a:lstStyle>
          <a:p>
            <a:pPr/>
            <a:r>
              <a:t>اهداف الدرس</a:t>
            </a:r>
          </a:p>
        </p:txBody>
      </p:sp>
      <p:sp>
        <p:nvSpPr>
          <p:cNvPr id="167" name="أن يستخدم التلميذ التراكيب اللغوية الواردة في نص إماطة الأذى عن الطريق."/>
          <p:cNvSpPr txBox="1"/>
          <p:nvPr/>
        </p:nvSpPr>
        <p:spPr>
          <a:xfrm>
            <a:off x="3863357" y="5765982"/>
            <a:ext cx="4972583" cy="1691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0"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أن يستخدم التلميذ التراكيب اللغوية الواردة في نص إماطة الأذى عن الطريق.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0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1"/>
      <p:bldP build="whole" bldLvl="1" animBg="1" rev="0" advAuto="0" spid="16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تأكيد الجملة الأسمية  بـ(إنَّ)"/>
          <p:cNvSpPr txBox="1"/>
          <p:nvPr>
            <p:ph type="title"/>
          </p:nvPr>
        </p:nvSpPr>
        <p:spPr>
          <a:xfrm>
            <a:off x="4223370" y="6722732"/>
            <a:ext cx="4863563" cy="919036"/>
          </a:xfrm>
          <a:prstGeom prst="rect">
            <a:avLst/>
          </a:prstGeom>
        </p:spPr>
        <p:txBody>
          <a:bodyPr anchor="b"/>
          <a:lstStyle/>
          <a:p>
            <a:pPr defTabSz="280415">
              <a:defRPr sz="3839"/>
            </a:pPr>
            <a:r>
              <a:t>تأكيد الجملة الأسمية  </a:t>
            </a:r>
            <a:r>
              <a:rPr>
                <a:solidFill>
                  <a:srgbClr val="E22400"/>
                </a:solidFill>
              </a:rPr>
              <a:t>بـ(إنَّ)</a:t>
            </a:r>
          </a:p>
        </p:txBody>
      </p:sp>
      <p:pic>
        <p:nvPicPr>
          <p:cNvPr id="170" name="ADB177BC-9EA5-4E54-BAE7-6FECD0A64BFA-L0-001.jpeg" descr="ADB177BC-9EA5-4E54-BAE7-6FECD0A64BFA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51219" y="5401483"/>
            <a:ext cx="3302362" cy="86038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التأكيد :"/>
          <p:cNvSpPr txBox="1"/>
          <p:nvPr>
            <p:ph type="title"/>
          </p:nvPr>
        </p:nvSpPr>
        <p:spPr>
          <a:xfrm>
            <a:off x="3888080" y="5280979"/>
            <a:ext cx="5534142" cy="1330159"/>
          </a:xfrm>
          <a:prstGeom prst="rect">
            <a:avLst/>
          </a:prstGeom>
        </p:spPr>
        <p:txBody>
          <a:bodyPr anchor="b"/>
          <a:lstStyle>
            <a:lvl1pPr defTabSz="268731">
              <a:defRPr sz="368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التأكيد : </a:t>
            </a:r>
          </a:p>
        </p:txBody>
      </p:sp>
      <p:sp>
        <p:nvSpPr>
          <p:cNvPr id="173" name="هو إثبات حقيقة وجعلها لاتقبل الشك"/>
          <p:cNvSpPr txBox="1"/>
          <p:nvPr/>
        </p:nvSpPr>
        <p:spPr>
          <a:xfrm>
            <a:off x="3888080" y="5833827"/>
            <a:ext cx="5228640" cy="1504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239522" rtl="1">
              <a:defRPr b="0" sz="328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r>
              <a:t>هو إثبات حقيقة وجعلها لاتقبل الشك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1"/>
      <p:bldP build="whole" bldLvl="1" animBg="1" rev="0" advAuto="0" spid="17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أدوات التأكيد كثيرة…"/>
          <p:cNvSpPr txBox="1"/>
          <p:nvPr>
            <p:ph type="title"/>
          </p:nvPr>
        </p:nvSpPr>
        <p:spPr>
          <a:xfrm>
            <a:off x="4119717" y="5391614"/>
            <a:ext cx="4765366" cy="3024820"/>
          </a:xfrm>
          <a:prstGeom prst="rect">
            <a:avLst/>
          </a:prstGeom>
        </p:spPr>
        <p:txBody>
          <a:bodyPr anchor="b"/>
          <a:lstStyle/>
          <a:p>
            <a:pPr defTabSz="268731">
              <a:defRPr sz="3680"/>
            </a:pPr>
            <a:r>
              <a:t>أدوات التأكيد كثيرة</a:t>
            </a:r>
          </a:p>
          <a:p>
            <a:pPr defTabSz="268731">
              <a:defRPr sz="3680"/>
            </a:pPr>
            <a:r>
              <a:t>والمذكورة في الدرس هي : </a:t>
            </a:r>
            <a:r>
              <a:rPr>
                <a:solidFill>
                  <a:srgbClr val="FF4015"/>
                </a:solidFill>
              </a:rPr>
              <a:t>إنَّ</a:t>
            </a:r>
          </a:p>
          <a:p>
            <a:pPr defTabSz="268731">
              <a:defRPr sz="368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الاسم في أول الجملة عليه ضمة وإذا دخلت عليه إنَّ تحولت الضمة إلى فتحة"/>
          <p:cNvSpPr txBox="1"/>
          <p:nvPr>
            <p:ph type="title"/>
          </p:nvPr>
        </p:nvSpPr>
        <p:spPr>
          <a:xfrm>
            <a:off x="4365210" y="4038675"/>
            <a:ext cx="4710812" cy="2479280"/>
          </a:xfrm>
          <a:prstGeom prst="rect">
            <a:avLst/>
          </a:prstGeom>
        </p:spPr>
        <p:txBody>
          <a:bodyPr anchor="b"/>
          <a:lstStyle>
            <a:lvl1pPr defTabSz="473201">
              <a:defRPr sz="4050"/>
            </a:lvl1pPr>
          </a:lstStyle>
          <a:p>
            <a:pPr rtl="0">
              <a:defRPr/>
            </a:pPr>
            <a:r>
              <a:t>الاسم في أول الجملة عليه ضمة وإذا دخلت عليه إنَّ تحولت الضمة إلى فتحة </a:t>
            </a:r>
          </a:p>
        </p:txBody>
      </p:sp>
      <p:sp>
        <p:nvSpPr>
          <p:cNvPr id="178" name="السماءُ صافيةُُ"/>
          <p:cNvSpPr txBox="1"/>
          <p:nvPr/>
        </p:nvSpPr>
        <p:spPr>
          <a:xfrm>
            <a:off x="4070618" y="6744554"/>
            <a:ext cx="4863564" cy="853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defTabSz="344677" rtl="1">
              <a:defRPr b="0" sz="4719">
                <a:latin typeface="+mn-lt"/>
                <a:ea typeface="+mn-ea"/>
                <a:cs typeface="+mn-cs"/>
                <a:sym typeface="Geeza Pro Regular"/>
              </a:defRPr>
            </a:pPr>
            <a:r>
              <a:t>السما</a:t>
            </a:r>
            <a:r>
              <a:rPr>
                <a:solidFill>
                  <a:srgbClr val="E22400"/>
                </a:solidFill>
              </a:rPr>
              <a:t>ءُ</a:t>
            </a:r>
            <a:r>
              <a:t> صافيةُُ</a:t>
            </a:r>
          </a:p>
        </p:txBody>
      </p:sp>
      <p:sp>
        <p:nvSpPr>
          <p:cNvPr id="179" name="إنَّ السماءَ صافيةُُ"/>
          <p:cNvSpPr txBox="1"/>
          <p:nvPr/>
        </p:nvSpPr>
        <p:spPr>
          <a:xfrm>
            <a:off x="4288834" y="7584685"/>
            <a:ext cx="4863563" cy="766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defTabSz="303783" rtl="1">
              <a:defRPr b="0" sz="4160">
                <a:latin typeface="+mn-lt"/>
                <a:ea typeface="+mn-ea"/>
                <a:cs typeface="+mn-cs"/>
                <a:sym typeface="Geeza Pro Regular"/>
              </a:defRPr>
            </a:pPr>
            <a:r>
              <a:rPr>
                <a:solidFill>
                  <a:srgbClr val="E22400"/>
                </a:solidFill>
              </a:rPr>
              <a:t>إنَّ</a:t>
            </a:r>
            <a:r>
              <a:t> السما</a:t>
            </a:r>
            <a:r>
              <a:rPr>
                <a:solidFill>
                  <a:srgbClr val="E22400"/>
                </a:solidFill>
              </a:rPr>
              <a:t>ءَ</a:t>
            </a:r>
            <a:r>
              <a:t> صافيةُُ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5F3E6C73-8DBF-4243-92D0-92B933AA1FB5-L0-001.jpeg" descr="5F3E6C73-8DBF-4243-92D0-92B933AA1FB5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89889" y="3818897"/>
            <a:ext cx="5425022" cy="598123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إنَّ"/>
          <p:cNvSpPr txBox="1"/>
          <p:nvPr/>
        </p:nvSpPr>
        <p:spPr>
          <a:xfrm>
            <a:off x="7772244" y="7115521"/>
            <a:ext cx="998275" cy="66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251206">
              <a:defRPr b="0" sz="3440">
                <a:solidFill>
                  <a:srgbClr val="E22400"/>
                </a:solidFill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r>
              <a:t>إنَّ</a:t>
            </a:r>
          </a:p>
        </p:txBody>
      </p:sp>
      <p:sp>
        <p:nvSpPr>
          <p:cNvPr id="183" name="إنَّ"/>
          <p:cNvSpPr txBox="1"/>
          <p:nvPr/>
        </p:nvSpPr>
        <p:spPr>
          <a:xfrm>
            <a:off x="7815824" y="7877540"/>
            <a:ext cx="420130" cy="68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233679">
              <a:defRPr b="0" sz="3200">
                <a:solidFill>
                  <a:srgbClr val="E22400"/>
                </a:solidFill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r>
              <a:t>إنَّ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2"/>
      <p:bldP build="whole" bldLvl="1" animBg="1" rev="0" advAuto="0" spid="18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اصوب الخطأ بأسلوب التأكيد في الجملة:"/>
          <p:cNvSpPr txBox="1"/>
          <p:nvPr>
            <p:ph type="title"/>
          </p:nvPr>
        </p:nvSpPr>
        <p:spPr>
          <a:xfrm>
            <a:off x="3707756" y="4327978"/>
            <a:ext cx="5589288" cy="1097644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rgbClr val="E22400"/>
                </a:solidFill>
                <a:latin typeface="Al Tarikh"/>
                <a:ea typeface="Al Tarikh"/>
                <a:cs typeface="Al Tarikh"/>
                <a:sym typeface="Al Tarikh"/>
              </a:defRPr>
            </a:lvl1pPr>
          </a:lstStyle>
          <a:p>
            <a:pPr rtl="0">
              <a:defRPr/>
            </a:pPr>
            <a:r>
              <a:t>اصوب الخطأ بأسلوب التأكيد في الجملة: </a:t>
            </a:r>
          </a:p>
        </p:txBody>
      </p:sp>
      <p:sp>
        <p:nvSpPr>
          <p:cNvPr id="186" name="إنَّ إزالةِ الأذى عن الطريق ِ عملٌ نبيل ٌ"/>
          <p:cNvSpPr txBox="1"/>
          <p:nvPr/>
        </p:nvSpPr>
        <p:spPr>
          <a:xfrm>
            <a:off x="3707756" y="5851887"/>
            <a:ext cx="5589288" cy="1097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b="0" sz="3500">
                <a:solidFill>
                  <a:srgbClr val="38571A"/>
                </a:solidFill>
                <a:latin typeface="Al Tarikh"/>
                <a:ea typeface="Al Tarikh"/>
                <a:cs typeface="Al Tarikh"/>
                <a:sym typeface="Al Tarikh"/>
              </a:defRPr>
            </a:lvl1pPr>
          </a:lstStyle>
          <a:p>
            <a:pPr/>
            <a:r>
              <a:t>إنَّ إزالةِ الأذى عن الطريق ِ عملٌ نبيل ٌ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1"/>
      <p:bldP build="whole" bldLvl="1" animBg="1" rev="0" advAuto="0" spid="186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