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64" r:id="rId2"/>
    <p:sldId id="267" r:id="rId3"/>
  </p:sldIdLst>
  <p:sldSz cx="6858000" cy="9144000" type="screen4x3"/>
  <p:notesSz cx="6881813" cy="100028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2" d="100"/>
          <a:sy n="62" d="100"/>
        </p:scale>
        <p:origin x="249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99694" y="0"/>
            <a:ext cx="2982119" cy="501879"/>
          </a:xfrm>
          <a:prstGeom prst="rect">
            <a:avLst/>
          </a:prstGeom>
        </p:spPr>
        <p:txBody>
          <a:bodyPr vert="horz" lIns="96478" tIns="48239" rIns="96478" bIns="48239" rtlCol="1"/>
          <a:lstStyle>
            <a:lvl1pPr algn="r">
              <a:defRPr sz="13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93" y="0"/>
            <a:ext cx="2982119" cy="501879"/>
          </a:xfrm>
          <a:prstGeom prst="rect">
            <a:avLst/>
          </a:prstGeom>
        </p:spPr>
        <p:txBody>
          <a:bodyPr vert="horz" lIns="96478" tIns="48239" rIns="96478" bIns="48239" rtlCol="1"/>
          <a:lstStyle>
            <a:lvl1pPr algn="l">
              <a:defRPr sz="1300"/>
            </a:lvl1pPr>
          </a:lstStyle>
          <a:p>
            <a:fld id="{4078F68D-90FA-495F-8E54-A87662E5DC4D}" type="datetimeFigureOut">
              <a:rPr lang="ar-SA" smtClean="0"/>
              <a:t>28/07/38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176463" y="1250950"/>
            <a:ext cx="2528887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8182" y="4813866"/>
            <a:ext cx="5505450" cy="3938617"/>
          </a:xfrm>
          <a:prstGeom prst="rect">
            <a:avLst/>
          </a:prstGeom>
        </p:spPr>
        <p:txBody>
          <a:bodyPr vert="horz" lIns="96478" tIns="48239" rIns="96478" bIns="48239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99694" y="9500961"/>
            <a:ext cx="2982119" cy="501878"/>
          </a:xfrm>
          <a:prstGeom prst="rect">
            <a:avLst/>
          </a:prstGeom>
        </p:spPr>
        <p:txBody>
          <a:bodyPr vert="horz" lIns="96478" tIns="48239" rIns="96478" bIns="48239" rtlCol="1" anchor="b"/>
          <a:lstStyle>
            <a:lvl1pPr algn="r">
              <a:defRPr sz="13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93" y="9500961"/>
            <a:ext cx="2982119" cy="501878"/>
          </a:xfrm>
          <a:prstGeom prst="rect">
            <a:avLst/>
          </a:prstGeom>
        </p:spPr>
        <p:txBody>
          <a:bodyPr vert="horz" lIns="96478" tIns="48239" rIns="96478" bIns="48239" rtlCol="1" anchor="b"/>
          <a:lstStyle>
            <a:lvl1pPr algn="l">
              <a:defRPr sz="1300"/>
            </a:lvl1pPr>
          </a:lstStyle>
          <a:p>
            <a:fld id="{016AB824-BD39-47CF-89E0-2F0EB09710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0729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AB824-BD39-47CF-89E0-2F0EB097105D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5185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AB824-BD39-47CF-89E0-2F0EB097105D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6104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28/07/38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28/07/38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28/07/38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28/07/38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28/07/38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28/07/38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28/07/38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28/07/38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28/07/38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28/07/38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28/07/38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28/07/38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221151" y="2371454"/>
            <a:ext cx="6519066" cy="194746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ربع نص 40"/>
          <p:cNvSpPr txBox="1"/>
          <p:nvPr/>
        </p:nvSpPr>
        <p:spPr>
          <a:xfrm>
            <a:off x="5347035" y="241547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3097881" y="7552551"/>
            <a:ext cx="370268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السؤال الثاني </a:t>
            </a:r>
            <a:r>
              <a:rPr lang="ar-SA" b="1" dirty="0"/>
              <a:t>: </a:t>
            </a:r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221151" y="4420023"/>
            <a:ext cx="6519066" cy="219501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مستطيل 45"/>
          <p:cNvSpPr/>
          <p:nvPr/>
        </p:nvSpPr>
        <p:spPr>
          <a:xfrm>
            <a:off x="221151" y="6693784"/>
            <a:ext cx="6526894" cy="230678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3" name="مجموعة 2"/>
          <p:cNvGrpSpPr/>
          <p:nvPr/>
        </p:nvGrpSpPr>
        <p:grpSpPr>
          <a:xfrm>
            <a:off x="57075" y="79791"/>
            <a:ext cx="6743850" cy="2286024"/>
            <a:chOff x="57075" y="79791"/>
            <a:chExt cx="6743850" cy="2286024"/>
          </a:xfrm>
        </p:grpSpPr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grpSp>
          <p:nvGrpSpPr>
            <p:cNvPr id="2" name="مجموعة 1"/>
            <p:cNvGrpSpPr/>
            <p:nvPr/>
          </p:nvGrpSpPr>
          <p:grpSpPr>
            <a:xfrm>
              <a:off x="57075" y="79791"/>
              <a:ext cx="6743850" cy="1986232"/>
              <a:chOff x="57075" y="79791"/>
              <a:chExt cx="6743850" cy="1986232"/>
            </a:xfrm>
          </p:grpSpPr>
          <p:sp>
            <p:nvSpPr>
              <p:cNvPr id="29" name="مربع نص 28"/>
              <p:cNvSpPr txBox="1"/>
              <p:nvPr/>
            </p:nvSpPr>
            <p:spPr>
              <a:xfrm>
                <a:off x="5484861" y="147347"/>
                <a:ext cx="1306538" cy="578882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700" dirty="0"/>
                  <a:t>المملكة العربية السعودية</a:t>
                </a:r>
              </a:p>
              <a:p>
                <a:pPr algn="ctr"/>
                <a:r>
                  <a:rPr lang="ar-SA" sz="700" dirty="0"/>
                  <a:t>وزارة التعليم </a:t>
                </a:r>
              </a:p>
              <a:p>
                <a:pPr algn="ctr"/>
                <a:r>
                  <a:rPr lang="ar-SA" sz="700" dirty="0"/>
                  <a:t>مكتب التربية والتعليم بمحافظة الجبيل</a:t>
                </a:r>
              </a:p>
              <a:p>
                <a:pPr algn="ctr"/>
                <a:r>
                  <a:rPr lang="ar-SA" sz="700" dirty="0"/>
                  <a:t>قسم الصفوف الأولية</a:t>
                </a:r>
              </a:p>
            </p:txBody>
          </p:sp>
          <p:grpSp>
            <p:nvGrpSpPr>
              <p:cNvPr id="14" name="مجموعة 13"/>
              <p:cNvGrpSpPr/>
              <p:nvPr/>
            </p:nvGrpSpPr>
            <p:grpSpPr>
              <a:xfrm>
                <a:off x="80294" y="835858"/>
                <a:ext cx="6711105" cy="1145825"/>
                <a:chOff x="0" y="1130922"/>
                <a:chExt cx="6858000" cy="1145825"/>
              </a:xfrm>
            </p:grpSpPr>
            <p:grpSp>
              <p:nvGrpSpPr>
                <p:cNvPr id="9" name="مجموعة 8"/>
                <p:cNvGrpSpPr/>
                <p:nvPr/>
              </p:nvGrpSpPr>
              <p:grpSpPr>
                <a:xfrm>
                  <a:off x="0" y="1130922"/>
                  <a:ext cx="6858000" cy="1145825"/>
                  <a:chOff x="-1" y="108632"/>
                  <a:chExt cx="6858001" cy="1733550"/>
                </a:xfrm>
              </p:grpSpPr>
              <p:pic>
                <p:nvPicPr>
                  <p:cNvPr id="1042" name="Picture 18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82" t="533" r="5362" b="50934"/>
                  <a:stretch/>
                </p:blipFill>
                <p:spPr bwMode="auto">
                  <a:xfrm>
                    <a:off x="2124074" y="108632"/>
                    <a:ext cx="4733926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044" name="Picture 20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71" r="57000" b="51467"/>
                  <a:stretch/>
                </p:blipFill>
                <p:spPr bwMode="auto">
                  <a:xfrm flipH="1">
                    <a:off x="-1" y="108632"/>
                    <a:ext cx="2124075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sp>
              <p:nvSpPr>
                <p:cNvPr id="10" name="مربع نص 9"/>
                <p:cNvSpPr txBox="1"/>
                <p:nvPr/>
              </p:nvSpPr>
              <p:spPr>
                <a:xfrm>
                  <a:off x="6334289" y="1539518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</a:p>
              </p:txBody>
            </p:sp>
            <p:sp>
              <p:nvSpPr>
                <p:cNvPr id="11" name="مربع نص 10"/>
                <p:cNvSpPr txBox="1"/>
                <p:nvPr/>
              </p:nvSpPr>
              <p:spPr>
                <a:xfrm>
                  <a:off x="5724081" y="1498761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</a:p>
              </p:txBody>
            </p:sp>
            <p:sp>
              <p:nvSpPr>
                <p:cNvPr id="12" name="مربع نص 11"/>
                <p:cNvSpPr txBox="1"/>
                <p:nvPr/>
              </p:nvSpPr>
              <p:spPr>
                <a:xfrm>
                  <a:off x="5568983" y="1498760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</a:p>
              </p:txBody>
            </p:sp>
            <p:sp>
              <p:nvSpPr>
                <p:cNvPr id="13" name="مربع نص 12"/>
                <p:cNvSpPr txBox="1"/>
                <p:nvPr/>
              </p:nvSpPr>
              <p:spPr>
                <a:xfrm>
                  <a:off x="4604419" y="1498760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</a:p>
              </p:txBody>
            </p:sp>
            <p:sp>
              <p:nvSpPr>
                <p:cNvPr id="32" name="مربع نص 31"/>
                <p:cNvSpPr txBox="1"/>
                <p:nvPr/>
              </p:nvSpPr>
              <p:spPr>
                <a:xfrm>
                  <a:off x="2321967" y="1522649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</a:p>
              </p:txBody>
            </p:sp>
            <p:sp>
              <p:nvSpPr>
                <p:cNvPr id="33" name="مربع نص 32"/>
                <p:cNvSpPr txBox="1"/>
                <p:nvPr/>
              </p:nvSpPr>
              <p:spPr>
                <a:xfrm>
                  <a:off x="1441804" y="1691972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</a:p>
              </p:txBody>
            </p:sp>
            <p:sp>
              <p:nvSpPr>
                <p:cNvPr id="34" name="مربع نص 33"/>
                <p:cNvSpPr txBox="1"/>
                <p:nvPr/>
              </p:nvSpPr>
              <p:spPr>
                <a:xfrm>
                  <a:off x="1278062" y="1439928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</a:p>
              </p:txBody>
            </p:sp>
            <p:sp>
              <p:nvSpPr>
                <p:cNvPr id="35" name="مربع نص 34"/>
                <p:cNvSpPr txBox="1"/>
                <p:nvPr/>
              </p:nvSpPr>
              <p:spPr>
                <a:xfrm>
                  <a:off x="301379" y="1495487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</a:p>
              </p:txBody>
            </p:sp>
          </p:grpSp>
          <p:pic>
            <p:nvPicPr>
              <p:cNvPr id="53" name="Picture 6" descr="نتيجة بحث الصور عن شعار وزارة المعارف بدون خلفية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9342" y="79791"/>
                <a:ext cx="955441" cy="5896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5" name="مستطيل مستدير الزوايا 54"/>
              <p:cNvSpPr/>
              <p:nvPr/>
            </p:nvSpPr>
            <p:spPr>
              <a:xfrm>
                <a:off x="57075" y="91600"/>
                <a:ext cx="6743850" cy="197442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22" name="مستطيل 21"/>
          <p:cNvSpPr/>
          <p:nvPr/>
        </p:nvSpPr>
        <p:spPr>
          <a:xfrm>
            <a:off x="5664081" y="4505571"/>
            <a:ext cx="102303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الثاني :  </a:t>
            </a:r>
          </a:p>
        </p:txBody>
      </p:sp>
      <p:sp>
        <p:nvSpPr>
          <p:cNvPr id="24" name="مستطيل 23"/>
          <p:cNvSpPr/>
          <p:nvPr/>
        </p:nvSpPr>
        <p:spPr>
          <a:xfrm>
            <a:off x="5807461" y="6750334"/>
            <a:ext cx="9428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الثالث: 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930385" y="3094072"/>
            <a:ext cx="265187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dirty="0">
                <a:ea typeface="Times New Roman" panose="02020603050405020304" pitchFamily="18" charset="0"/>
                <a:cs typeface="Microsoft Sans Serif" panose="020B0604020202020204" pitchFamily="34" charset="0"/>
              </a:rPr>
              <a:t>اختاري الإجابة الصحيحة من بين القوسين:</a:t>
            </a:r>
          </a:p>
        </p:txBody>
      </p:sp>
      <p:sp>
        <p:nvSpPr>
          <p:cNvPr id="50" name="مربع نص 49"/>
          <p:cNvSpPr txBox="1"/>
          <p:nvPr/>
        </p:nvSpPr>
        <p:spPr>
          <a:xfrm>
            <a:off x="3592275" y="6716081"/>
            <a:ext cx="239031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dirty="0">
                <a:ea typeface="Times New Roman" panose="02020603050405020304" pitchFamily="18" charset="0"/>
                <a:cs typeface="Microsoft Sans Serif" panose="020B0604020202020204" pitchFamily="34" charset="0"/>
              </a:rPr>
              <a:t>اكملي الجمل بالكلمة المناسبة :</a:t>
            </a:r>
          </a:p>
          <a:p>
            <a:endParaRPr lang="ar-SA" sz="1200" dirty="0"/>
          </a:p>
        </p:txBody>
      </p:sp>
      <p:sp>
        <p:nvSpPr>
          <p:cNvPr id="58" name="مستطيل 57"/>
          <p:cNvSpPr/>
          <p:nvPr/>
        </p:nvSpPr>
        <p:spPr>
          <a:xfrm>
            <a:off x="1072568" y="3604399"/>
            <a:ext cx="544280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FF"/>
              </a:buClr>
            </a:pPr>
            <a:r>
              <a:rPr lang="ar-SA" sz="1400" dirty="0">
                <a:solidFill>
                  <a:prstClr val="black"/>
                </a:solidFill>
                <a:ea typeface="Arial" panose="020B0604020202020204" pitchFamily="34" charset="0"/>
                <a:cs typeface="Microsoft Sans Serif" panose="020B0604020202020204" pitchFamily="34" charset="0"/>
              </a:rPr>
              <a:t>أحد أشكال الطاقة يمكنها أن تغير حالة المادة ( التكثف – الحرارة )</a:t>
            </a:r>
          </a:p>
        </p:txBody>
      </p:sp>
      <p:sp>
        <p:nvSpPr>
          <p:cNvPr id="51" name="مستطيل مستدير الزوايا 50"/>
          <p:cNvSpPr/>
          <p:nvPr/>
        </p:nvSpPr>
        <p:spPr>
          <a:xfrm>
            <a:off x="1031967" y="530427"/>
            <a:ext cx="4869470" cy="4337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tx1"/>
                </a:solidFill>
              </a:rPr>
              <a:t>الاختبار الدوري للصف </a:t>
            </a:r>
            <a:r>
              <a:rPr lang="ar-SA" sz="1600" b="1" dirty="0">
                <a:solidFill>
                  <a:srgbClr val="FF0000"/>
                </a:solidFill>
              </a:rPr>
              <a:t>الثاني </a:t>
            </a:r>
            <a:r>
              <a:rPr lang="ar-SA" sz="1600" b="1" dirty="0">
                <a:solidFill>
                  <a:schemeClr val="tx1"/>
                </a:solidFill>
              </a:rPr>
              <a:t> مادة العلوم /  الفترة </a:t>
            </a:r>
            <a:r>
              <a:rPr lang="ar-SA" sz="1600" b="1" dirty="0">
                <a:solidFill>
                  <a:srgbClr val="FF0000"/>
                </a:solidFill>
              </a:rPr>
              <a:t>الرابعة</a:t>
            </a:r>
          </a:p>
        </p:txBody>
      </p:sp>
      <p:sp>
        <p:nvSpPr>
          <p:cNvPr id="57" name="مربع نص 56"/>
          <p:cNvSpPr txBox="1"/>
          <p:nvPr/>
        </p:nvSpPr>
        <p:spPr>
          <a:xfrm>
            <a:off x="3429000" y="4817401"/>
            <a:ext cx="3280132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12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أكملي الجملة بالكلمة المناسبة: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12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الكهرباء شكل من أشكال الطاقة تشغل ..........................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12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و..................و...........................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12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و........................................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sz="12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8" name="مربع نص 67"/>
          <p:cNvSpPr txBox="1"/>
          <p:nvPr/>
        </p:nvSpPr>
        <p:spPr>
          <a:xfrm>
            <a:off x="2733919" y="5542048"/>
            <a:ext cx="54047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>
                <a:solidFill>
                  <a:schemeClr val="bg1"/>
                </a:solidFill>
              </a:rPr>
              <a:t>هلال</a:t>
            </a:r>
          </a:p>
        </p:txBody>
      </p:sp>
      <p:sp>
        <p:nvSpPr>
          <p:cNvPr id="73" name="مستطيل 72"/>
          <p:cNvSpPr/>
          <p:nvPr/>
        </p:nvSpPr>
        <p:spPr>
          <a:xfrm>
            <a:off x="275395" y="7824639"/>
            <a:ext cx="64831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FF"/>
              </a:buClr>
            </a:pPr>
            <a:r>
              <a:rPr lang="ar-SA" sz="1400" dirty="0">
                <a:solidFill>
                  <a:prstClr val="black"/>
                </a:solidFill>
                <a:ea typeface="Arial" panose="020B0604020202020204" pitchFamily="34" charset="0"/>
                <a:cs typeface="Microsoft Sans Serif" panose="020B0604020202020204" pitchFamily="34" charset="0"/>
              </a:rPr>
              <a:t>1- عند وضع القطب الشمالي إلى جانب القطب</a:t>
            </a:r>
          </a:p>
          <a:p>
            <a:pPr marR="11430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FF"/>
              </a:buClr>
            </a:pPr>
            <a:r>
              <a:rPr lang="ar-SA" sz="1400" dirty="0">
                <a:solidFill>
                  <a:prstClr val="black"/>
                </a:solidFill>
                <a:ea typeface="Arial" panose="020B0604020202020204" pitchFamily="34" charset="0"/>
                <a:cs typeface="Microsoft Sans Serif" panose="020B0604020202020204" pitchFamily="34" charset="0"/>
              </a:rPr>
              <a:t> الجنوبي فأنهما ........................</a:t>
            </a:r>
          </a:p>
          <a:p>
            <a:pPr marR="11430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FF"/>
              </a:buClr>
            </a:pPr>
            <a:endParaRPr lang="en-US" sz="1400" dirty="0">
              <a:solidFill>
                <a:prstClr val="black"/>
              </a:solidFill>
              <a:ea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FF"/>
              </a:buClr>
            </a:pPr>
            <a:r>
              <a:rPr lang="ar-SA" sz="1400" dirty="0">
                <a:solidFill>
                  <a:prstClr val="black"/>
                </a:solidFill>
                <a:ea typeface="Arial" panose="020B0604020202020204" pitchFamily="34" charset="0"/>
                <a:cs typeface="Microsoft Sans Serif" panose="020B0604020202020204" pitchFamily="34" charset="0"/>
              </a:rPr>
              <a:t>2- عند وضع القطب الجنوبي بجانب القطب الجنوبي الآخر فإنهما ................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FF"/>
              </a:buClr>
            </a:pPr>
            <a:r>
              <a:rPr lang="ar-SA" sz="1400" dirty="0">
                <a:solidFill>
                  <a:prstClr val="black"/>
                </a:solidFill>
                <a:ea typeface="Arial" panose="020B0604020202020204" pitchFamily="34" charset="0"/>
                <a:cs typeface="Microsoft Sans Serif" panose="020B0604020202020204" pitchFamily="34" charset="0"/>
              </a:rPr>
              <a:t>                                                                                           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FF"/>
              </a:buClr>
            </a:pPr>
            <a:endParaRPr lang="ar-SA" sz="1400" dirty="0">
              <a:solidFill>
                <a:prstClr val="black"/>
              </a:solidFill>
              <a:ea typeface="Arial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52" name="صورة 5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984" y="3503290"/>
            <a:ext cx="819016" cy="699863"/>
          </a:xfrm>
          <a:prstGeom prst="rect">
            <a:avLst/>
          </a:prstGeom>
        </p:spPr>
      </p:pic>
      <p:graphicFrame>
        <p:nvGraphicFramePr>
          <p:cNvPr id="54" name="جدول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696747"/>
              </p:ext>
            </p:extLst>
          </p:nvPr>
        </p:nvGraphicFramePr>
        <p:xfrm>
          <a:off x="253515" y="2555686"/>
          <a:ext cx="3332917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2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8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3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معرفة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مفهوم الحرارة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1" name="جدول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035330"/>
              </p:ext>
            </p:extLst>
          </p:nvPr>
        </p:nvGraphicFramePr>
        <p:xfrm>
          <a:off x="272140" y="4683741"/>
          <a:ext cx="3332917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2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8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3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ذكر بعض استخدامات الكهرباء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" name="صورة 6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0333" y="5674042"/>
            <a:ext cx="574528" cy="824249"/>
          </a:xfrm>
          <a:prstGeom prst="rect">
            <a:avLst/>
          </a:prstGeom>
        </p:spPr>
      </p:pic>
      <p:pic>
        <p:nvPicPr>
          <p:cNvPr id="78" name="صورة 7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2275" y="5800204"/>
            <a:ext cx="619586" cy="673562"/>
          </a:xfrm>
          <a:prstGeom prst="rect">
            <a:avLst/>
          </a:prstGeom>
        </p:spPr>
      </p:pic>
      <p:pic>
        <p:nvPicPr>
          <p:cNvPr id="79" name="صورة 7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145" y="5876825"/>
            <a:ext cx="939009" cy="593576"/>
          </a:xfrm>
          <a:prstGeom prst="rect">
            <a:avLst/>
          </a:prstGeom>
        </p:spPr>
      </p:pic>
      <p:graphicFrame>
        <p:nvGraphicFramePr>
          <p:cNvPr id="80" name="جدول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745856"/>
              </p:ext>
            </p:extLst>
          </p:nvPr>
        </p:nvGraphicFramePr>
        <p:xfrm>
          <a:off x="272140" y="6720701"/>
          <a:ext cx="3332917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2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8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3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 قطبي المغناطيس وكيف يحدث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التجاذب والتنافر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سحابة 3"/>
          <p:cNvSpPr/>
          <p:nvPr/>
        </p:nvSpPr>
        <p:spPr>
          <a:xfrm>
            <a:off x="5581258" y="7114249"/>
            <a:ext cx="934112" cy="438302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200" dirty="0"/>
              <a:t>يتنافران</a:t>
            </a:r>
            <a:endParaRPr lang="en-US" sz="1200" dirty="0"/>
          </a:p>
        </p:txBody>
      </p:sp>
      <p:sp>
        <p:nvSpPr>
          <p:cNvPr id="82" name="سحابة 81"/>
          <p:cNvSpPr/>
          <p:nvPr/>
        </p:nvSpPr>
        <p:spPr>
          <a:xfrm>
            <a:off x="4348747" y="7123728"/>
            <a:ext cx="934112" cy="438302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200" dirty="0"/>
              <a:t>يتجاذبان</a:t>
            </a:r>
            <a:endParaRPr lang="en-US" sz="1200" dirty="0"/>
          </a:p>
        </p:txBody>
      </p:sp>
      <p:pic>
        <p:nvPicPr>
          <p:cNvPr id="83" name="صورة 8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85" y="7737217"/>
            <a:ext cx="347795" cy="952308"/>
          </a:xfrm>
          <a:prstGeom prst="rect">
            <a:avLst/>
          </a:prstGeom>
        </p:spPr>
      </p:pic>
      <p:sp>
        <p:nvSpPr>
          <p:cNvPr id="5" name="مربع نص 4"/>
          <p:cNvSpPr txBox="1"/>
          <p:nvPr/>
        </p:nvSpPr>
        <p:spPr>
          <a:xfrm>
            <a:off x="2673680" y="221263"/>
            <a:ext cx="151064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/>
              <a:t>النموذج 3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35950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221151" y="2371454"/>
            <a:ext cx="6519066" cy="194746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ربع نص 40"/>
          <p:cNvSpPr txBox="1"/>
          <p:nvPr/>
        </p:nvSpPr>
        <p:spPr>
          <a:xfrm>
            <a:off x="5347035" y="241547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3097881" y="7552551"/>
            <a:ext cx="370268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السؤال الثاني </a:t>
            </a:r>
            <a:r>
              <a:rPr lang="ar-SA" b="1" dirty="0"/>
              <a:t>: </a:t>
            </a:r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221151" y="4420023"/>
            <a:ext cx="6519066" cy="219501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مستطيل 45"/>
          <p:cNvSpPr/>
          <p:nvPr/>
        </p:nvSpPr>
        <p:spPr>
          <a:xfrm>
            <a:off x="221151" y="6693784"/>
            <a:ext cx="6526894" cy="230678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3" name="مجموعة 2"/>
          <p:cNvGrpSpPr/>
          <p:nvPr/>
        </p:nvGrpSpPr>
        <p:grpSpPr>
          <a:xfrm>
            <a:off x="57075" y="79791"/>
            <a:ext cx="6743850" cy="2286024"/>
            <a:chOff x="57075" y="79791"/>
            <a:chExt cx="6743850" cy="2286024"/>
          </a:xfrm>
        </p:grpSpPr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grpSp>
          <p:nvGrpSpPr>
            <p:cNvPr id="2" name="مجموعة 1"/>
            <p:cNvGrpSpPr/>
            <p:nvPr/>
          </p:nvGrpSpPr>
          <p:grpSpPr>
            <a:xfrm>
              <a:off x="57075" y="79791"/>
              <a:ext cx="6743850" cy="1986232"/>
              <a:chOff x="57075" y="79791"/>
              <a:chExt cx="6743850" cy="1986232"/>
            </a:xfrm>
          </p:grpSpPr>
          <p:sp>
            <p:nvSpPr>
              <p:cNvPr id="29" name="مربع نص 28"/>
              <p:cNvSpPr txBox="1"/>
              <p:nvPr/>
            </p:nvSpPr>
            <p:spPr>
              <a:xfrm>
                <a:off x="5484861" y="147347"/>
                <a:ext cx="1306538" cy="578882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700" dirty="0"/>
                  <a:t>المملكة العربية السعودية</a:t>
                </a:r>
              </a:p>
              <a:p>
                <a:pPr algn="ctr"/>
                <a:r>
                  <a:rPr lang="ar-SA" sz="700" dirty="0"/>
                  <a:t>وزارة التعليم </a:t>
                </a:r>
              </a:p>
              <a:p>
                <a:pPr algn="ctr"/>
                <a:r>
                  <a:rPr lang="ar-SA" sz="700" dirty="0"/>
                  <a:t>مكتب التربية والتعليم بمحافظة الجبيل</a:t>
                </a:r>
              </a:p>
              <a:p>
                <a:pPr algn="ctr"/>
                <a:r>
                  <a:rPr lang="ar-SA" sz="700" dirty="0"/>
                  <a:t>قسم الصفوف الأولية</a:t>
                </a:r>
              </a:p>
            </p:txBody>
          </p:sp>
          <p:grpSp>
            <p:nvGrpSpPr>
              <p:cNvPr id="14" name="مجموعة 13"/>
              <p:cNvGrpSpPr/>
              <p:nvPr/>
            </p:nvGrpSpPr>
            <p:grpSpPr>
              <a:xfrm>
                <a:off x="80294" y="835858"/>
                <a:ext cx="6711105" cy="1145825"/>
                <a:chOff x="0" y="1130922"/>
                <a:chExt cx="6858000" cy="1145825"/>
              </a:xfrm>
            </p:grpSpPr>
            <p:grpSp>
              <p:nvGrpSpPr>
                <p:cNvPr id="9" name="مجموعة 8"/>
                <p:cNvGrpSpPr/>
                <p:nvPr/>
              </p:nvGrpSpPr>
              <p:grpSpPr>
                <a:xfrm>
                  <a:off x="0" y="1130922"/>
                  <a:ext cx="6858000" cy="1145825"/>
                  <a:chOff x="-1" y="108632"/>
                  <a:chExt cx="6858001" cy="1733550"/>
                </a:xfrm>
              </p:grpSpPr>
              <p:pic>
                <p:nvPicPr>
                  <p:cNvPr id="1042" name="Picture 18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82" t="533" r="5362" b="50934"/>
                  <a:stretch/>
                </p:blipFill>
                <p:spPr bwMode="auto">
                  <a:xfrm>
                    <a:off x="2124074" y="108632"/>
                    <a:ext cx="4733926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044" name="Picture 20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71" r="57000" b="51467"/>
                  <a:stretch/>
                </p:blipFill>
                <p:spPr bwMode="auto">
                  <a:xfrm flipH="1">
                    <a:off x="-1" y="108632"/>
                    <a:ext cx="2124075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sp>
              <p:nvSpPr>
                <p:cNvPr id="10" name="مربع نص 9"/>
                <p:cNvSpPr txBox="1"/>
                <p:nvPr/>
              </p:nvSpPr>
              <p:spPr>
                <a:xfrm>
                  <a:off x="6334289" y="1539518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</a:p>
              </p:txBody>
            </p:sp>
            <p:sp>
              <p:nvSpPr>
                <p:cNvPr id="11" name="مربع نص 10"/>
                <p:cNvSpPr txBox="1"/>
                <p:nvPr/>
              </p:nvSpPr>
              <p:spPr>
                <a:xfrm>
                  <a:off x="5724081" y="1498761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</a:p>
              </p:txBody>
            </p:sp>
            <p:sp>
              <p:nvSpPr>
                <p:cNvPr id="12" name="مربع نص 11"/>
                <p:cNvSpPr txBox="1"/>
                <p:nvPr/>
              </p:nvSpPr>
              <p:spPr>
                <a:xfrm>
                  <a:off x="5568983" y="1498760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</a:p>
              </p:txBody>
            </p:sp>
            <p:sp>
              <p:nvSpPr>
                <p:cNvPr id="13" name="مربع نص 12"/>
                <p:cNvSpPr txBox="1"/>
                <p:nvPr/>
              </p:nvSpPr>
              <p:spPr>
                <a:xfrm>
                  <a:off x="4604419" y="1498760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</a:p>
              </p:txBody>
            </p:sp>
            <p:sp>
              <p:nvSpPr>
                <p:cNvPr id="32" name="مربع نص 31"/>
                <p:cNvSpPr txBox="1"/>
                <p:nvPr/>
              </p:nvSpPr>
              <p:spPr>
                <a:xfrm>
                  <a:off x="2321967" y="1522649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</a:p>
              </p:txBody>
            </p:sp>
            <p:sp>
              <p:nvSpPr>
                <p:cNvPr id="33" name="مربع نص 32"/>
                <p:cNvSpPr txBox="1"/>
                <p:nvPr/>
              </p:nvSpPr>
              <p:spPr>
                <a:xfrm>
                  <a:off x="1441804" y="1691972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</a:p>
              </p:txBody>
            </p:sp>
            <p:sp>
              <p:nvSpPr>
                <p:cNvPr id="34" name="مربع نص 33"/>
                <p:cNvSpPr txBox="1"/>
                <p:nvPr/>
              </p:nvSpPr>
              <p:spPr>
                <a:xfrm>
                  <a:off x="1278062" y="1439928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</a:p>
              </p:txBody>
            </p:sp>
            <p:sp>
              <p:nvSpPr>
                <p:cNvPr id="35" name="مربع نص 34"/>
                <p:cNvSpPr txBox="1"/>
                <p:nvPr/>
              </p:nvSpPr>
              <p:spPr>
                <a:xfrm>
                  <a:off x="301379" y="1495487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</a:p>
              </p:txBody>
            </p:sp>
          </p:grpSp>
          <p:pic>
            <p:nvPicPr>
              <p:cNvPr id="53" name="Picture 6" descr="نتيجة بحث الصور عن شعار وزارة المعارف بدون خلفية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9342" y="79791"/>
                <a:ext cx="955441" cy="5896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5" name="مستطيل مستدير الزوايا 54"/>
              <p:cNvSpPr/>
              <p:nvPr/>
            </p:nvSpPr>
            <p:spPr>
              <a:xfrm>
                <a:off x="57075" y="91600"/>
                <a:ext cx="6743850" cy="197442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22" name="مستطيل 21"/>
          <p:cNvSpPr/>
          <p:nvPr/>
        </p:nvSpPr>
        <p:spPr>
          <a:xfrm>
            <a:off x="5664081" y="4505571"/>
            <a:ext cx="102303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الثاني :  </a:t>
            </a:r>
          </a:p>
        </p:txBody>
      </p:sp>
      <p:sp>
        <p:nvSpPr>
          <p:cNvPr id="24" name="مستطيل 23"/>
          <p:cNvSpPr/>
          <p:nvPr/>
        </p:nvSpPr>
        <p:spPr>
          <a:xfrm>
            <a:off x="5807461" y="6750334"/>
            <a:ext cx="9428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الثالث: 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930385" y="3094072"/>
            <a:ext cx="265187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dirty="0">
                <a:ea typeface="Times New Roman" panose="02020603050405020304" pitchFamily="18" charset="0"/>
                <a:cs typeface="Microsoft Sans Serif" panose="020B0604020202020204" pitchFamily="34" charset="0"/>
              </a:rPr>
              <a:t>اكملي الجملة بالكلمة المناسبة </a:t>
            </a:r>
          </a:p>
        </p:txBody>
      </p:sp>
      <p:sp>
        <p:nvSpPr>
          <p:cNvPr id="50" name="مربع نص 49"/>
          <p:cNvSpPr txBox="1"/>
          <p:nvPr/>
        </p:nvSpPr>
        <p:spPr>
          <a:xfrm>
            <a:off x="3759795" y="7090886"/>
            <a:ext cx="303845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dirty="0">
                <a:ea typeface="Times New Roman" panose="02020603050405020304" pitchFamily="18" charset="0"/>
                <a:cs typeface="Microsoft Sans Serif" panose="020B0604020202020204" pitchFamily="34" charset="0"/>
              </a:rPr>
              <a:t>ضعي علامة √ أمام الإجابة الصحيحة وعلامة </a:t>
            </a:r>
            <a:r>
              <a:rPr lang="en-US" sz="1200" dirty="0">
                <a:ea typeface="Times New Roman" panose="02020603050405020304" pitchFamily="18" charset="0"/>
                <a:cs typeface="Microsoft Sans Serif" panose="020B0604020202020204" pitchFamily="34" charset="0"/>
              </a:rPr>
              <a:t>X </a:t>
            </a:r>
            <a:r>
              <a:rPr lang="ar-SA" sz="1200" dirty="0">
                <a:ea typeface="Times New Roman" panose="02020603050405020304" pitchFamily="18" charset="0"/>
                <a:cs typeface="Microsoft Sans Serif" panose="020B0604020202020204" pitchFamily="34" charset="0"/>
              </a:rPr>
              <a:t>أمام العبارة الخاطئة :</a:t>
            </a:r>
          </a:p>
          <a:p>
            <a:endParaRPr lang="ar-SA" sz="1200" dirty="0"/>
          </a:p>
        </p:txBody>
      </p:sp>
      <p:sp>
        <p:nvSpPr>
          <p:cNvPr id="58" name="مستطيل 57"/>
          <p:cNvSpPr/>
          <p:nvPr/>
        </p:nvSpPr>
        <p:spPr>
          <a:xfrm>
            <a:off x="1072568" y="3604399"/>
            <a:ext cx="544280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FF"/>
              </a:buClr>
            </a:pPr>
            <a:r>
              <a:rPr lang="ar-SA" sz="1400" dirty="0">
                <a:solidFill>
                  <a:prstClr val="black"/>
                </a:solidFill>
                <a:ea typeface="Arial" panose="020B0604020202020204" pitchFamily="34" charset="0"/>
                <a:cs typeface="Microsoft Sans Serif" panose="020B0604020202020204" pitchFamily="34" charset="0"/>
              </a:rPr>
              <a:t>...............أحد أشكال الطاقة يمكنها أن تغير حالة المادة</a:t>
            </a:r>
          </a:p>
        </p:txBody>
      </p:sp>
      <p:sp>
        <p:nvSpPr>
          <p:cNvPr id="51" name="مستطيل مستدير الزوايا 50"/>
          <p:cNvSpPr/>
          <p:nvPr/>
        </p:nvSpPr>
        <p:spPr>
          <a:xfrm>
            <a:off x="1031967" y="530427"/>
            <a:ext cx="4869470" cy="4337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tx1"/>
                </a:solidFill>
              </a:rPr>
              <a:t>الاختبار الدوري للصف </a:t>
            </a:r>
            <a:r>
              <a:rPr lang="ar-SA" sz="1600" b="1" dirty="0">
                <a:solidFill>
                  <a:srgbClr val="FF0000"/>
                </a:solidFill>
              </a:rPr>
              <a:t>الثاني </a:t>
            </a:r>
            <a:r>
              <a:rPr lang="ar-SA" sz="1600" b="1" dirty="0">
                <a:solidFill>
                  <a:schemeClr val="tx1"/>
                </a:solidFill>
              </a:rPr>
              <a:t> مادة العلوم /  الفترة </a:t>
            </a:r>
            <a:r>
              <a:rPr lang="ar-SA" sz="1600" b="1" dirty="0">
                <a:solidFill>
                  <a:srgbClr val="FF0000"/>
                </a:solidFill>
              </a:rPr>
              <a:t>الرابعة</a:t>
            </a:r>
          </a:p>
        </p:txBody>
      </p:sp>
      <p:sp>
        <p:nvSpPr>
          <p:cNvPr id="57" name="مربع نص 56"/>
          <p:cNvSpPr txBox="1"/>
          <p:nvPr/>
        </p:nvSpPr>
        <p:spPr>
          <a:xfrm>
            <a:off x="3429000" y="4817401"/>
            <a:ext cx="328013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12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عددي استخدامات الكهرباء اليومية ..........................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12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و..................و...........................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12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و........................................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sz="12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8" name="مربع نص 67"/>
          <p:cNvSpPr txBox="1"/>
          <p:nvPr/>
        </p:nvSpPr>
        <p:spPr>
          <a:xfrm>
            <a:off x="2733919" y="5542048"/>
            <a:ext cx="54047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>
                <a:solidFill>
                  <a:schemeClr val="bg1"/>
                </a:solidFill>
              </a:rPr>
              <a:t>هلال</a:t>
            </a:r>
          </a:p>
        </p:txBody>
      </p:sp>
      <p:sp>
        <p:nvSpPr>
          <p:cNvPr id="73" name="مستطيل 72"/>
          <p:cNvSpPr/>
          <p:nvPr/>
        </p:nvSpPr>
        <p:spPr>
          <a:xfrm>
            <a:off x="275395" y="7824639"/>
            <a:ext cx="64831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FF"/>
              </a:buClr>
            </a:pPr>
            <a:r>
              <a:rPr lang="ar-SA" sz="1400" dirty="0">
                <a:solidFill>
                  <a:prstClr val="black"/>
                </a:solidFill>
                <a:ea typeface="Arial" panose="020B0604020202020204" pitchFamily="34" charset="0"/>
                <a:cs typeface="Microsoft Sans Serif" panose="020B0604020202020204" pitchFamily="34" charset="0"/>
              </a:rPr>
              <a:t>1- عند وضع القطبين الشماليين أحدهما بجانب الآخر فأنهما يتجاذبان (      )</a:t>
            </a:r>
            <a:endParaRPr lang="en-US" sz="1400" dirty="0">
              <a:solidFill>
                <a:prstClr val="black"/>
              </a:solidFill>
              <a:ea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FF"/>
              </a:buClr>
            </a:pPr>
            <a:r>
              <a:rPr lang="ar-SA" sz="1400" dirty="0">
                <a:solidFill>
                  <a:prstClr val="black"/>
                </a:solidFill>
                <a:ea typeface="Arial" panose="020B0604020202020204" pitchFamily="34" charset="0"/>
                <a:cs typeface="Microsoft Sans Serif" panose="020B0604020202020204" pitchFamily="34" charset="0"/>
              </a:rPr>
              <a:t>2- عند وضع القطب الجنوبي بجانب القطب الجنوبي مع القطب الشمالي فأنهما يتجاذبان (   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FF"/>
              </a:buClr>
            </a:pPr>
            <a:r>
              <a:rPr lang="ar-SA" sz="1400" dirty="0">
                <a:solidFill>
                  <a:prstClr val="black"/>
                </a:solidFill>
                <a:ea typeface="Arial" panose="020B0604020202020204" pitchFamily="34" charset="0"/>
                <a:cs typeface="Microsoft Sans Serif" panose="020B0604020202020204" pitchFamily="34" charset="0"/>
              </a:rPr>
              <a:t>                                                                                           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FF"/>
              </a:buClr>
            </a:pPr>
            <a:endParaRPr lang="ar-SA" sz="1400" dirty="0">
              <a:solidFill>
                <a:prstClr val="black"/>
              </a:solidFill>
              <a:ea typeface="Arial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52" name="صورة 5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984" y="3503290"/>
            <a:ext cx="819016" cy="699863"/>
          </a:xfrm>
          <a:prstGeom prst="rect">
            <a:avLst/>
          </a:prstGeom>
        </p:spPr>
      </p:pic>
      <p:graphicFrame>
        <p:nvGraphicFramePr>
          <p:cNvPr id="54" name="جدول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363502"/>
              </p:ext>
            </p:extLst>
          </p:nvPr>
        </p:nvGraphicFramePr>
        <p:xfrm>
          <a:off x="253515" y="2555686"/>
          <a:ext cx="3332917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2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8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3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معرفة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مفهوم الحرارة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1" name="جدول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454786"/>
              </p:ext>
            </p:extLst>
          </p:nvPr>
        </p:nvGraphicFramePr>
        <p:xfrm>
          <a:off x="272140" y="4683741"/>
          <a:ext cx="3332917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2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8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3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ذكر بعض استخدامات الكهرباء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" name="صورة 6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0333" y="5674042"/>
            <a:ext cx="574528" cy="824249"/>
          </a:xfrm>
          <a:prstGeom prst="rect">
            <a:avLst/>
          </a:prstGeom>
        </p:spPr>
      </p:pic>
      <p:graphicFrame>
        <p:nvGraphicFramePr>
          <p:cNvPr id="80" name="جدول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954472"/>
              </p:ext>
            </p:extLst>
          </p:nvPr>
        </p:nvGraphicFramePr>
        <p:xfrm>
          <a:off x="272140" y="6720701"/>
          <a:ext cx="3332917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2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8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3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 قطبي المغناطيس وكيف يحدث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التجاذب والتنافر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83" name="صورة 8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44" y="7683013"/>
            <a:ext cx="347795" cy="952308"/>
          </a:xfrm>
          <a:prstGeom prst="rect">
            <a:avLst/>
          </a:prstGeom>
        </p:spPr>
      </p:pic>
      <p:pic>
        <p:nvPicPr>
          <p:cNvPr id="44" name="صورة 4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915" y="5637399"/>
            <a:ext cx="993814" cy="936472"/>
          </a:xfrm>
          <a:prstGeom prst="rect">
            <a:avLst/>
          </a:prstGeom>
        </p:spPr>
      </p:pic>
      <p:pic>
        <p:nvPicPr>
          <p:cNvPr id="45" name="صورة 4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872" y="5834902"/>
            <a:ext cx="694860" cy="586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31700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445</Words>
  <Application>Microsoft Office PowerPoint</Application>
  <PresentationFormat>عرض على الشاشة (4:3)</PresentationFormat>
  <Paragraphs>142</Paragraphs>
  <Slides>2</Slides>
  <Notes>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10" baseType="lpstr">
      <vt:lpstr>Arial</vt:lpstr>
      <vt:lpstr>Arial Unicode MS</vt:lpstr>
      <vt:lpstr>Calibri</vt:lpstr>
      <vt:lpstr>Calibri Light</vt:lpstr>
      <vt:lpstr>Microsoft Sans Serif</vt:lpstr>
      <vt:lpstr>Times New Roman</vt:lpstr>
      <vt:lpstr>Wingdings</vt:lpstr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ALI ALAMRAH</cp:lastModifiedBy>
  <cp:revision>89</cp:revision>
  <cp:lastPrinted>2017-03-13T10:38:37Z</cp:lastPrinted>
  <dcterms:created xsi:type="dcterms:W3CDTF">2016-10-19T21:09:54Z</dcterms:created>
  <dcterms:modified xsi:type="dcterms:W3CDTF">2017-04-24T15:33:12Z</dcterms:modified>
</cp:coreProperties>
</file>