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68" r:id="rId4"/>
    <p:sldId id="259" r:id="rId5"/>
    <p:sldId id="261" r:id="rId6"/>
    <p:sldId id="269" r:id="rId7"/>
    <p:sldId id="270" r:id="rId8"/>
    <p:sldId id="271" r:id="rId9"/>
    <p:sldId id="262" r:id="rId10"/>
    <p:sldId id="263" r:id="rId11"/>
    <p:sldId id="272" r:id="rId12"/>
    <p:sldId id="273" r:id="rId13"/>
    <p:sldId id="274" r:id="rId14"/>
    <p:sldId id="264" r:id="rId15"/>
    <p:sldId id="266" r:id="rId16"/>
    <p:sldId id="265" r:id="rId17"/>
    <p:sldId id="276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3125392" y="304800"/>
            <a:ext cx="5318521" cy="2793906"/>
          </a:xfrm>
        </p:spPr>
        <p:txBody>
          <a:bodyPr rtlCol="1" anchor="b">
            <a:normAutofit/>
          </a:bodyPr>
          <a:lstStyle>
            <a:lvl1pPr algn="r" rtl="1">
              <a:lnSpc>
                <a:spcPct val="80000"/>
              </a:lnSpc>
              <a:defRPr sz="6600"/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>
            <a:off x="3125392" y="3108804"/>
            <a:ext cx="5318521" cy="838200"/>
          </a:xfrm>
        </p:spPr>
        <p:txBody>
          <a:bodyPr rtlCol="1"/>
          <a:lstStyle>
            <a:lvl1pPr marL="0" indent="0" algn="r" rtl="1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rtl="1"/>
            <a:r>
              <a:rPr lang="ar-SA" noProof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نص العنوان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19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431800" indent="-406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31800" indent="762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31800" indent="558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31800" indent="1041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31800" indent="1498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94187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/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589051" y="1600201"/>
            <a:ext cx="4800601" cy="2486025"/>
          </a:xfrm>
        </p:spPr>
        <p:txBody>
          <a:bodyPr rtlCol="1" anchor="b">
            <a:normAutofit/>
          </a:bodyPr>
          <a:lstStyle>
            <a:lvl1pPr algn="r" rtl="1">
              <a:defRPr sz="5200"/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589050" y="4105029"/>
            <a:ext cx="4800601" cy="914400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000">
                <a:solidFill>
                  <a:schemeClr val="accent2"/>
                </a:solidFill>
              </a:defRPr>
            </a:lvl1pPr>
            <a:lvl2pPr marL="457200" indent="0" algn="r" rtl="1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236035" y="6505078"/>
            <a:ext cx="5157311" cy="228600"/>
          </a:xfrm>
        </p:spPr>
        <p:txBody>
          <a:bodyPr rtlCol="1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>
            <a:off x="589049" y="1600200"/>
            <a:ext cx="3429000" cy="4114800"/>
          </a:xfrm>
        </p:spPr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4189499" y="1600200"/>
            <a:ext cx="3429000" cy="4114800"/>
          </a:xfrm>
        </p:spPr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>
            <a:off x="589049" y="1600200"/>
            <a:ext cx="3429000" cy="823912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>
            <a:off x="589049" y="2505075"/>
            <a:ext cx="3429000" cy="3337560"/>
          </a:xfrm>
        </p:spPr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>
            <a:off x="4189499" y="1600200"/>
            <a:ext cx="3429000" cy="823912"/>
          </a:xfrm>
        </p:spPr>
        <p:txBody>
          <a:bodyPr rtlCol="1" anchor="ctr">
            <a:noAutofit/>
          </a:bodyPr>
          <a:lstStyle>
            <a:lvl1pPr marL="0" indent="0" algn="r" rtl="1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>
            <a:off x="4189499" y="2505075"/>
            <a:ext cx="3429000" cy="3337560"/>
          </a:xfrm>
        </p:spPr>
        <p:txBody>
          <a:bodyPr rtlCol="1"/>
          <a:lstStyle>
            <a:lvl1pPr rtl="1">
              <a:defRPr/>
            </a:lvl1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589050" y="2277477"/>
            <a:ext cx="2057401" cy="2322178"/>
          </a:xfrm>
        </p:spPr>
        <p:txBody>
          <a:bodyPr rtlCol="1" anchor="b">
            <a:normAutofit/>
          </a:bodyPr>
          <a:lstStyle>
            <a:lvl1pPr algn="r" rtl="1">
              <a:defRPr sz="2600">
                <a:solidFill>
                  <a:schemeClr val="accent2"/>
                </a:solidFill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>
            <a:off x="3137517" y="533400"/>
            <a:ext cx="5143500" cy="48006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589051" y="4583188"/>
            <a:ext cx="2057400" cy="1131813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000"/>
              </a:spcBef>
              <a:buNone/>
              <a:defRPr sz="1400"/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589050" y="2277477"/>
            <a:ext cx="2057401" cy="2322178"/>
          </a:xfrm>
        </p:spPr>
        <p:txBody>
          <a:bodyPr rtlCol="1" anchor="b">
            <a:normAutofit/>
          </a:bodyPr>
          <a:lstStyle>
            <a:lvl1pPr algn="r" rtl="1">
              <a:defRPr sz="26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  <a:endParaRPr lang="ar-SA" noProof="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033671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صورة 2" descr="عنصر نائب فارغ لإضافة صورة. انقر فوق العنصر النائب وقم بتحديد الصورة التي ترغب بإضافتها."/>
          <p:cNvSpPr>
            <a:spLocks noGrp="1"/>
          </p:cNvSpPr>
          <p:nvPr>
            <p:ph type="pic" idx="1"/>
          </p:nvPr>
        </p:nvSpPr>
        <p:spPr>
          <a:xfrm>
            <a:off x="3119396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ar-SA" noProof="0"/>
              <a:t>انقر فوق الرمز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>
            <a:off x="589051" y="4583188"/>
            <a:ext cx="2057400" cy="1131813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000"/>
              </a:spcBef>
              <a:buNone/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400"/>
            </a:lvl2pPr>
            <a:lvl3pPr marL="914400" indent="0" algn="r" rtl="1">
              <a:buNone/>
              <a:defRPr sz="1200"/>
            </a:lvl3pPr>
            <a:lvl4pPr marL="1371600" indent="0" algn="r" rtl="1">
              <a:buNone/>
              <a:defRPr sz="1000"/>
            </a:lvl4pPr>
            <a:lvl5pPr marL="1828800" indent="0" algn="r" rtl="1">
              <a:buNone/>
              <a:defRPr sz="1000"/>
            </a:lvl5pPr>
            <a:lvl6pPr marL="2286000" indent="0" algn="r" rtl="1">
              <a:buNone/>
              <a:defRPr sz="1000"/>
            </a:lvl6pPr>
            <a:lvl7pPr marL="2743200" indent="0" algn="r" rtl="1">
              <a:buNone/>
              <a:defRPr sz="1000"/>
            </a:lvl7pPr>
            <a:lvl8pPr marL="3200400" indent="0" algn="r" rtl="1">
              <a:buNone/>
              <a:defRPr sz="1000"/>
            </a:lvl8pPr>
            <a:lvl9pPr marL="3657600" indent="0" algn="r" rtl="1">
              <a:buNone/>
              <a:defRPr sz="1000"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89049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89049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انقر لتحرير أنماط النص الرئيسي</a:t>
            </a:r>
            <a:endParaRPr lang="ar-SA" noProof="0" dirty="0"/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443912" y="6505078"/>
            <a:ext cx="641588" cy="2304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403AF5D-0EA6-49D0-B6B6-91C30C152412}" type="datetimeFigureOut">
              <a:rPr lang="ar-SA" smtClean="0"/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236035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89000" y="6280299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100" b="1">
                <a:solidFill>
                  <a:srgbClr val="AB3C1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25D4E59-41CF-491F-A9C4-BCBCC6E3921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push dir="u"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r" defTabSz="914400" rtl="1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r" defTabSz="914400" rtl="1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r" defTabSz="914400" rtl="1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10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1.xml" /><Relationship Id="rId6" Type="http://schemas.openxmlformats.org/officeDocument/2006/relationships/image" Target="../media/image9.gif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hyperlink" Target="http://www.google.com.sa/url?sa=i&amp;rct=j&amp;q=%D8%A7%D9%84%D8%AC%D8%B1%D8%A7%D9%86%D9%8A%D8%AA&amp;source=images&amp;cd=&amp;cad=rja&amp;docid=2VLmuBkOunqdnM&amp;tbnid=FB5iPszu4kZZiM:&amp;ved=0CAUQjRw&amp;url=http://www.kefidcrusher.com.ly/ore-crusher/granite-crusher.html&amp;ei=OLIwUeH6Ncqb0QWNsYHoBg&amp;psig=AFQjCNFLJHDhgCXG8luTTAFpZP9FeJaktQ&amp;ust=1362232240632917" TargetMode="External" /><Relationship Id="rId1" Type="http://schemas.openxmlformats.org/officeDocument/2006/relationships/slideLayout" Target="../slideLayouts/slideLayout3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slideLayout" Target="../slideLayouts/slideLayout1.xml" /><Relationship Id="rId1" Type="http://schemas.openxmlformats.org/officeDocument/2006/relationships/themeOverride" Target="../theme/themeOverride2.xml" /><Relationship Id="rId5" Type="http://schemas.openxmlformats.org/officeDocument/2006/relationships/image" Target="../media/image22.jpeg" /><Relationship Id="rId4" Type="http://schemas.openxmlformats.org/officeDocument/2006/relationships/hyperlink" Target="http://www.google.com.sa/url?sa=i&amp;rct=j&amp;q=%D8%A7%D9%84%D8%AC%D8%B1%D8%A7%D9%86%D9%8A%D8%AA&amp;source=images&amp;cd=&amp;cad=rja&amp;docid=2VLmuBkOunqdnM&amp;tbnid=FB5iPszu4kZZiM:&amp;ved=0CAUQjRw&amp;url=http://www.kefidcrusher.com.ly/ore-crusher/granite-crusher.html&amp;ei=OLIwUeH6Ncqb0QWNsYHoBg&amp;psig=AFQjCNFLJHDhgCXG8luTTAFpZP9FeJaktQ&amp;ust=1362232240632917" TargetMode="Externa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%D9%85%D8%B9%D8%AF%D9%86+%D8%A7%D9%84%D8%AA%D8%B1%D9%83%D9%88%D8%A7%D8%B2&amp;source=images&amp;cd=&amp;cad=rja&amp;docid=IFG8wxuDk28VfM&amp;tbnid=OSsxveRgC1zmqM:&amp;ved=0CAUQjRw&amp;url=http://www.qalatsuker.net/7%20monawa/rocks.html&amp;ei=u7UwUeXGCIO40QXEv4D4DQ&amp;psig=AFQjCNHjSowLB9J0mm3Z6kzV50ByPyZIDg&amp;ust=1362233130642690" TargetMode="External" /><Relationship Id="rId13" Type="http://schemas.openxmlformats.org/officeDocument/2006/relationships/hyperlink" Target="http://www.google.com.sa/url?sa=i&amp;rct=j&amp;q=%D8%A7%D9%84%D9%85%D8%BA%D9%86%D8%A7%D8%B7%D9%8A%D8%B3&amp;source=images&amp;cd=&amp;cad=rja&amp;docid=5Bu3Xl3vZ5hoMM&amp;tbnid=_vt1GNZCVvcKVM:&amp;ved=0CAUQjRw&amp;url=http://www.universetoday.com/48178/bar-magnet/&amp;ei=yrYwUfK2DOOY0QWZ1oCIAQ&amp;psig=AFQjCNFkqTSxiCSvRVyad3JT7KZdleB4aQ&amp;ust=1362233335893635" TargetMode="External" /><Relationship Id="rId18" Type="http://schemas.openxmlformats.org/officeDocument/2006/relationships/image" Target="../media/image32.jpeg" /><Relationship Id="rId3" Type="http://schemas.openxmlformats.org/officeDocument/2006/relationships/image" Target="../media/image24.jpeg" /><Relationship Id="rId21" Type="http://schemas.openxmlformats.org/officeDocument/2006/relationships/hyperlink" Target="http://www.google.com.sa/url?sa=i&amp;rct=j&amp;q=%D8%A7%D9%84%D8%AA%D8%B1%D9%83%D9%88%D8%A7%D8%B2&amp;source=images&amp;cd=&amp;cad=rja&amp;docid=J2NgazxNdz4NeM&amp;tbnid=F9Cto13_-wQdiM:&amp;ved=0CAUQjRw&amp;url=http://forums.3roos.com/3roos661623/&amp;ei=ebgwUe28C-aW0QXD_4CoDg&amp;psig=AFQjCNECtADZIrE8vYfUDG4VO6HiW6-u2w&amp;ust=1362233779930613" TargetMode="External" /><Relationship Id="rId7" Type="http://schemas.openxmlformats.org/officeDocument/2006/relationships/image" Target="../media/image26.jpeg" /><Relationship Id="rId12" Type="http://schemas.openxmlformats.org/officeDocument/2006/relationships/image" Target="../media/image29.png" /><Relationship Id="rId17" Type="http://schemas.openxmlformats.org/officeDocument/2006/relationships/hyperlink" Target="http://www.google.com.sa/url?sa=i&amp;rct=j&amp;q=%D9%81%D8%B1%D8%B4%D8%A7%D8%A9+%D8%A7%D8%B3%D9%86%D8%A7%D9%86&amp;source=images&amp;cd=&amp;cad=rja&amp;docid=pDwVK17CsdhfDM&amp;tbnid=JIJVoMhBWAXgZM:&amp;ved=0CAUQjRw&amp;url=http://ejabat.google.com/ejabat/thread?tid=5c543360ec5be1f9&amp;ei=87cwUc6NC6mU0QW1i4CQBQ&amp;psig=AFQjCNHasbXAtViUV0-LPgaB2UNDq5zlNQ&amp;ust=1362233589910966" TargetMode="External" /><Relationship Id="rId2" Type="http://schemas.openxmlformats.org/officeDocument/2006/relationships/hyperlink" Target="http://www.google.com.sa/url?sa=i&amp;rct=j&amp;q=%D8%A7%D9%84%D8%AC%D8%B1%D8%A7%D9%81%D9%8A%D8%AA&amp;source=images&amp;cd=&amp;cad=rja&amp;docid=d9YKXsVdi6UycM&amp;tbnid=Arr3G77veTIzfM:&amp;ved=0CAUQjRw&amp;url=http://chemisttarek-hussein.3oloum.org/t97-topic&amp;ei=9bMwUfS8IMXB0gWIxYC4Dw&amp;psig=AFQjCNGH6G0ojdtS5Lp-g7qmJtzsIAyh6g&amp;ust=1362232683181628" TargetMode="External" /><Relationship Id="rId16" Type="http://schemas.openxmlformats.org/officeDocument/2006/relationships/image" Target="../media/image31.jpeg" /><Relationship Id="rId20" Type="http://schemas.openxmlformats.org/officeDocument/2006/relationships/image" Target="../media/image33.jpeg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://www.google.com.sa/url?sa=i&amp;rct=j&amp;q=%D9%85%D8%B9%D8%AF%D9%86+%D8%A7%D9%84%D9%81%D9%84%D9%88%D8%B1%D8%A7%D9%8A%D8%AF&amp;source=images&amp;cd=&amp;cad=rja&amp;docid=FsPhKIQnh431QM&amp;tbnid=xmZy2psS9inYhM:&amp;ved=0CAUQjRw&amp;url=http://ar.wikipedia.org/wiki/%D9%85%D8%B1%D9%88_(%D9%85%D8%B9%D8%AF%D9%86)&amp;ei=VbUwUcHmPJKY0QWwnYCAAQ&amp;psig=AFQjCNESxyTRAIWEHn9c2XQHqEJvdKG1uQ&amp;ust=1362232983795187" TargetMode="External" /><Relationship Id="rId11" Type="http://schemas.openxmlformats.org/officeDocument/2006/relationships/image" Target="../media/image28.jpeg" /><Relationship Id="rId5" Type="http://schemas.openxmlformats.org/officeDocument/2006/relationships/image" Target="../media/image25.jpeg" /><Relationship Id="rId15" Type="http://schemas.openxmlformats.org/officeDocument/2006/relationships/hyperlink" Target="http://www.google.com.sa/url?sa=i&amp;rct=j&amp;q=%D9%85%D8%B9%D8%AC%D9%88%D9%86+%D8%A7%D8%B3%D9%86%D8%A7%D9%86&amp;source=images&amp;cd=&amp;cad=rja&amp;docid=d2xlikQqB09QgM&amp;tbnid=sCH4-8ui0F5SJM:&amp;ved=0CAUQjRw&amp;url=http://www.taw9eel.com/ar/baby-care-pharmacy/pharmacy/dental-care/signal-herbal-miswak-tooth-paste.html&amp;ei=C7cwUaDJJ6Gg0QXzk4DIBA&amp;psig=AFQjCNHGaLcaLpG1SInosY9RrjldZX2XPA&amp;ust=1362233470656609" TargetMode="External" /><Relationship Id="rId10" Type="http://schemas.openxmlformats.org/officeDocument/2006/relationships/hyperlink" Target="http://www.google.com.sa/url?sa=i&amp;rct=j&amp;q=%D9%82%D9%84%D9%85%20%D8%B1%D8%B5%D8%A7%D8%B5&amp;source=images&amp;cd=&amp;cad=rja&amp;docid=scPXArJe6GE9_M&amp;tbnid=50WNHdOFeunCNM:&amp;ved=0CAUQjRw&amp;url=http://momentofmylife.wordpress.com/&amp;ei=IbYwUYCjJMTG0QWGrYC4Cw&amp;psig=AFQjCNFF2Y7omUdymBdkIR7RlWgLeZ08eA&amp;ust=1362233230113397" TargetMode="External" /><Relationship Id="rId19" Type="http://schemas.openxmlformats.org/officeDocument/2006/relationships/hyperlink" Target="http://www.google.com.sa/url?sa=i&amp;rct=j&amp;q=%D8%A7%D9%84%D8%AA%D8%B1%D9%83%D9%88%D8%A7%D8%B2&amp;source=images&amp;cd=&amp;cad=rja&amp;docid=d4JTJPfsMnXgPM&amp;tbnid=n6bGBHJiJHsOuM:&amp;ved=0CAUQjRw&amp;url=http://forums.graaam.com/512551.html&amp;ei=SLgwUYeDKIrW0QW_mYDIDQ&amp;psig=AFQjCNECtADZIrE8vYfUDG4VO6HiW6-u2w&amp;ust=1362233779930613" TargetMode="External" /><Relationship Id="rId4" Type="http://schemas.openxmlformats.org/officeDocument/2006/relationships/hyperlink" Target="http://www.google.com.sa/url?sa=i&amp;rct=j&amp;q=%D8%A7%D9%84%D9%85%D8%A7%D8%AC%D9%86%D9%8A%D8%AA%D9%8A%D8%AA&amp;source=images&amp;cd=&amp;cad=rja&amp;docid=6Qk7kpPiFSxVVM&amp;tbnid=eRi55FE6aQD5xM:&amp;ved=0CAUQjRw&amp;url=http://muntda.jga.org.jo/showthread.php?t=2139&amp;ei=nrQwUdPqBoGo0AW7-YDoBQ&amp;psig=AFQjCNHm_VG4ohd6GgqtzMDGPo2lslAi6Q&amp;ust=1362232858342616" TargetMode="External" /><Relationship Id="rId9" Type="http://schemas.openxmlformats.org/officeDocument/2006/relationships/image" Target="../media/image27.jpeg" /><Relationship Id="rId14" Type="http://schemas.openxmlformats.org/officeDocument/2006/relationships/image" Target="../media/image30.jpeg" /><Relationship Id="rId22" Type="http://schemas.openxmlformats.org/officeDocument/2006/relationships/image" Target="../media/image34.jpeg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1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تين مستديرتين في نفس الجانب 4"/>
          <p:cNvSpPr/>
          <p:nvPr/>
        </p:nvSpPr>
        <p:spPr>
          <a:xfrm>
            <a:off x="810491" y="1545827"/>
            <a:ext cx="7917873" cy="4455621"/>
          </a:xfrm>
          <a:prstGeom prst="round2Same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63CAE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01" y="484063"/>
            <a:ext cx="2971353" cy="21235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046225"/>
            <a:ext cx="8781029" cy="285274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07" y="484061"/>
            <a:ext cx="3325710" cy="295618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180" y="-662940"/>
            <a:ext cx="4088219" cy="54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44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75" y="908720"/>
            <a:ext cx="18002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135463" y="692696"/>
            <a:ext cx="4180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3200" b="1" dirty="0">
                <a:ln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كَيْفَ نَسْتَخْدِمُ الصُّخورَ كَمَوارِدَ؟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032448" y="134076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لَقَدِ اسْتُخْدِمَتِ الصُّخورُ كَأَدواتٍ مُنْذُ</a:t>
            </a:r>
          </a:p>
          <a:p>
            <a:pPr lvl="0"/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آلافِ السِّنينَ، كَما أَنَّ الْكَثيرَ مِنْها يُمْكِنُ</a:t>
            </a:r>
          </a:p>
          <a:p>
            <a:pPr lvl="0"/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نَحْتُهُ وَصَقْلُهُ وَطَحْنُهُ.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32" y="2625537"/>
            <a:ext cx="5766955" cy="34030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6120680" y="3136900"/>
            <a:ext cx="2483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تَمَّ نَحْتُ الْجِبالِ في مَدَائِنِ </a:t>
            </a:r>
          </a:p>
          <a:p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صالِحٍ قُرْبَ الْعُلا شَمالَ</a:t>
            </a:r>
          </a:p>
          <a:p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الْمَملكَةِ الْعَرَبيةِ الّْسعُودِيَّةِ</a:t>
            </a:r>
          </a:p>
          <a:p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قَبْلَ آلافِ الْسنِينَ.</a:t>
            </a:r>
          </a:p>
        </p:txBody>
      </p:sp>
    </p:spTree>
    <p:extLst>
      <p:ext uri="{BB962C8B-B14F-4D97-AF65-F5344CB8AC3E}">
        <p14:creationId xmlns:p14="http://schemas.microsoft.com/office/powerpoint/2010/main" val="3007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صحراء و جبال صخرية - d1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81" y="1"/>
            <a:ext cx="9144001" cy="686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140" y="73689"/>
            <a:ext cx="1888219" cy="200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3923928" y="132960"/>
            <a:ext cx="4180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32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كَيْفَ نَسْتَخْدِمُ الصُّخورَ كَمَوارِدَ؟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355976" y="1078312"/>
            <a:ext cx="4384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لَقَدِ اسْتُخْدِمَتِ الصُّخورُ كَأَدواتٍ مُنْذُ آلافِ السِّنينَ، كَما أَنَّ الْكَثيرَ مِنْها يُمْكِنُ</a:t>
            </a:r>
          </a:p>
          <a:p>
            <a:pPr lvl="0" algn="ctr"/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نَحْتُهُ وَصَقْلُهُ وَطَحْنُهُ.</a:t>
            </a:r>
          </a:p>
        </p:txBody>
      </p:sp>
    </p:spTree>
    <p:extLst>
      <p:ext uri="{BB962C8B-B14F-4D97-AF65-F5344CB8AC3E}">
        <p14:creationId xmlns:p14="http://schemas.microsoft.com/office/powerpoint/2010/main" val="37494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ستطيل 10"/>
          <p:cNvSpPr/>
          <p:nvPr/>
        </p:nvSpPr>
        <p:spPr>
          <a:xfrm>
            <a:off x="4572000" y="-12700"/>
            <a:ext cx="3851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تَمَّ نَحْتُ الْجِبالِ في مَدَائِنِ 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صالِحٍ قُرْبَ الْعُلا شَمالَ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الْمَملكَةِ الْعَرَبيةِ الّْسعُودِيَّةِ</a:t>
            </a:r>
          </a:p>
          <a:p>
            <a:pPr algn="ctr"/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قَبْلَ آلافِ الْسنِينَ.</a:t>
            </a:r>
          </a:p>
        </p:txBody>
      </p:sp>
    </p:spTree>
    <p:extLst>
      <p:ext uri="{BB962C8B-B14F-4D97-AF65-F5344CB8AC3E}">
        <p14:creationId xmlns:p14="http://schemas.microsoft.com/office/powerpoint/2010/main" val="36677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915816" y="2060848"/>
            <a:ext cx="37224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5400" b="1" dirty="0">
                <a:ln>
                  <a:solidFill>
                    <a:srgbClr val="92D05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yriad عربي" pitchFamily="50" charset="-78"/>
                <a:cs typeface="Myriad عربي" pitchFamily="50" charset="-78"/>
              </a:rPr>
              <a:t>رائعتي ماهي المعادن ؟ </a:t>
            </a:r>
          </a:p>
        </p:txBody>
      </p:sp>
      <p:pic>
        <p:nvPicPr>
          <p:cNvPr id="5" name="Picture 2" descr="http://www.kefidcrusher.com.ly/uploadfile/201104/21/1455525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3" y="3284984"/>
            <a:ext cx="3121211" cy="22253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48526" y="116632"/>
            <a:ext cx="27863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5400" b="1" dirty="0">
                <a:ln>
                  <a:solidFill>
                    <a:srgbClr val="92D050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yriad عربي" pitchFamily="50" charset="-78"/>
                <a:cs typeface="Myriad عربي" pitchFamily="50" charset="-78"/>
              </a:rPr>
              <a:t>ما المعادن ؟ </a:t>
            </a:r>
          </a:p>
        </p:txBody>
      </p:sp>
      <p:pic>
        <p:nvPicPr>
          <p:cNvPr id="3074" name="Picture 2" descr="http://www.kefidcrusher.com.ly/uploadfile/201104/21/1455525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39" y="4538560"/>
            <a:ext cx="3121211" cy="22253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687397" y="2230236"/>
            <a:ext cx="51168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يحدث أحيانا أن ننظر إلى حجر ، فنراه يلمع .</a:t>
            </a:r>
          </a:p>
          <a:p>
            <a:pPr lvl="0" algn="ctr"/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المعادن الموجودة في الصخور تجعلها تلمع .</a:t>
            </a:r>
          </a:p>
          <a:p>
            <a:pPr lvl="0" algn="ctr"/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المعادن : أجزاء صلبة غير حية من التربة . </a:t>
            </a:r>
          </a:p>
          <a:p>
            <a:pPr lvl="0" algn="ctr"/>
            <a:r>
              <a:rPr lang="ar-S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يمكن أن تتكون الصخور من معدن واحد أو أكثر .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182739" y="3633123"/>
            <a:ext cx="221457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تتكون صخرة الجرانيت هذه من معادن مختلفة </a:t>
            </a:r>
          </a:p>
        </p:txBody>
      </p:sp>
    </p:spTree>
    <p:extLst>
      <p:ext uri="{BB962C8B-B14F-4D97-AF65-F5344CB8AC3E}">
        <p14:creationId xmlns:p14="http://schemas.microsoft.com/office/powerpoint/2010/main" val="3850960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ستادلر - ويكيبيدي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995936" y="260648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مَا الْمَعْدِنُ الَّذي يُسْتَخْدَمُ في صُنْعِ أَقْلامِ الرَّصاصِ؟</a:t>
            </a:r>
          </a:p>
        </p:txBody>
      </p:sp>
    </p:spTree>
    <p:extLst>
      <p:ext uri="{BB962C8B-B14F-4D97-AF65-F5344CB8AC3E}">
        <p14:creationId xmlns:p14="http://schemas.microsoft.com/office/powerpoint/2010/main" val="31762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69569"/>
              </p:ext>
            </p:extLst>
          </p:nvPr>
        </p:nvGraphicFramePr>
        <p:xfrm>
          <a:off x="539552" y="836712"/>
          <a:ext cx="7958024" cy="511256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14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814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814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 descr="http://upload.wikimedia.org/wikipedia/commons/4/4b/Diamond-and-graphite-with-scale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5334" y="854818"/>
            <a:ext cx="1240922" cy="11982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901993" y="1124744"/>
            <a:ext cx="1558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b="1" dirty="0">
                <a:solidFill>
                  <a:srgbClr val="0000FF"/>
                </a:solidFill>
                <a:latin typeface="Verdana"/>
                <a:cs typeface="Tahoma"/>
              </a:rPr>
              <a:t>الجرافيت </a:t>
            </a:r>
          </a:p>
        </p:txBody>
      </p:sp>
      <p:pic>
        <p:nvPicPr>
          <p:cNvPr id="5124" name="Picture 4" descr="http://users.renegadeisp.com/~rwahl/vgapics/4Kimberli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6261" y="2167838"/>
            <a:ext cx="1372003" cy="11788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15832" y="2204864"/>
            <a:ext cx="16097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الحجر </a:t>
            </a:r>
          </a:p>
          <a:p>
            <a:pPr lvl="0"/>
            <a:r>
              <a:rPr lang="ar-S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المغناطيسي </a:t>
            </a:r>
          </a:p>
        </p:txBody>
      </p:sp>
      <p:pic>
        <p:nvPicPr>
          <p:cNvPr id="5126" name="Picture 6" descr="http://upload.wikimedia.org/wikipedia/commons/thumb/2/2a/Quartz-150552.jpg/220px-Quartz-15055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7123" y="3459150"/>
            <a:ext cx="1301141" cy="11939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7044571" y="3759423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b="1" dirty="0">
                <a:solidFill>
                  <a:srgbClr val="0000FF"/>
                </a:solidFill>
                <a:latin typeface="Verdana"/>
                <a:cs typeface="Tahoma"/>
              </a:rPr>
              <a:t>الفلورايد</a:t>
            </a:r>
          </a:p>
        </p:txBody>
      </p:sp>
      <p:pic>
        <p:nvPicPr>
          <p:cNvPr id="5128" name="Picture 8" descr="http://4.bp.blogspot.com/_FT5HIQimPHE/TNqc0bWOdCI/AAAAAAAADBM/tHAZTp1MmmM/s320/Gems-Turquois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5219" y="4688243"/>
            <a:ext cx="1333045" cy="13330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7169351" y="5127575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b="1" dirty="0">
                <a:solidFill>
                  <a:srgbClr val="0000FF"/>
                </a:solidFill>
                <a:latin typeface="Verdana"/>
                <a:cs typeface="Tahoma"/>
              </a:rPr>
              <a:t>التركواز</a:t>
            </a:r>
          </a:p>
        </p:txBody>
      </p:sp>
      <p:pic>
        <p:nvPicPr>
          <p:cNvPr id="18" name="Picture 10" descr="http://momentofmylife.files.wordpress.com/2010/01/pen-pencil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1199" y="980728"/>
            <a:ext cx="4114857" cy="58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مجموعة 5"/>
          <p:cNvGrpSpPr/>
          <p:nvPr/>
        </p:nvGrpSpPr>
        <p:grpSpPr>
          <a:xfrm>
            <a:off x="897856" y="2132856"/>
            <a:ext cx="4178200" cy="1167353"/>
            <a:chOff x="624438" y="2132856"/>
            <a:chExt cx="4178200" cy="1167353"/>
          </a:xfrm>
        </p:grpSpPr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38" y="2204864"/>
              <a:ext cx="1931338" cy="109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3" descr="http://ut-images.s3.amazonaws.com/wp-content/uploads/2009/12/Bar_magnet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132856"/>
              <a:ext cx="1454774" cy="109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مجموعة 6"/>
          <p:cNvGrpSpPr/>
          <p:nvPr/>
        </p:nvGrpSpPr>
        <p:grpSpPr>
          <a:xfrm>
            <a:off x="947826" y="3439152"/>
            <a:ext cx="4056222" cy="1213984"/>
            <a:chOff x="683568" y="3439152"/>
            <a:chExt cx="4056222" cy="1213984"/>
          </a:xfrm>
        </p:grpSpPr>
        <p:pic>
          <p:nvPicPr>
            <p:cNvPr id="5135" name="Picture 15" descr="http://www.taw9eel.com/media/catalog/product/cache/2/image/800x/9df78eab33525d08d6e5fb8d27136e95/2/5/25_7.jpg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83568" y="3470449"/>
              <a:ext cx="2297281" cy="1126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7" name="Picture 17" descr="http://imagecache.te3p.com/imgcache/7b93759c9d61afe8bdc0790335d621c7.jp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3439152"/>
              <a:ext cx="1031886" cy="1213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مجموعة 7"/>
          <p:cNvGrpSpPr/>
          <p:nvPr/>
        </p:nvGrpSpPr>
        <p:grpSpPr>
          <a:xfrm>
            <a:off x="1187624" y="4714982"/>
            <a:ext cx="3528392" cy="1189031"/>
            <a:chOff x="1331640" y="4714982"/>
            <a:chExt cx="3528392" cy="1189031"/>
          </a:xfrm>
        </p:grpSpPr>
        <p:pic>
          <p:nvPicPr>
            <p:cNvPr id="5139" name="Picture 19" descr="http://up.graaam.com/img/bc26698cd85969583ac66894904b9c13.jp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4714982"/>
              <a:ext cx="1309296" cy="1171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1" name="Picture 21" descr="http://www.3roos.com/files/ups/2012/347886/31344376437.jp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2310" y="4725144"/>
              <a:ext cx="1087722" cy="117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مستطيل 8"/>
          <p:cNvSpPr/>
          <p:nvPr/>
        </p:nvSpPr>
        <p:spPr>
          <a:xfrm>
            <a:off x="2557699" y="-27384"/>
            <a:ext cx="41745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>
                <a:ln>
                  <a:solidFill>
                    <a:srgbClr val="92D050"/>
                  </a:solidFill>
                </a:ln>
                <a:solidFill>
                  <a:srgbClr val="0000FF"/>
                </a:soli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</a:effectLst>
                <a:latin typeface="Myriad عربي" pitchFamily="50" charset="-78"/>
                <a:cs typeface="Myriad عربي" pitchFamily="50" charset="-78"/>
              </a:rPr>
              <a:t>استخدامات المعادن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64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4067944" y="1916832"/>
            <a:ext cx="4176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تَكَوَّنَتِ الصُّخورُ وَالْمَعادِنُ في  الأَرْضِ خِلالَ مَلايينِ السِّنينَ.</a:t>
            </a:r>
          </a:p>
          <a:p>
            <a:pPr algn="ctr"/>
            <a:r>
              <a:rPr lang="ar-SA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يَحْفِرُ النّاسُ في الأَرْضِ بَحْثًا   عَنِ الْمَعادِنَ.</a:t>
            </a:r>
          </a:p>
        </p:txBody>
      </p:sp>
    </p:spTree>
    <p:extLst>
      <p:ext uri="{BB962C8B-B14F-4D97-AF65-F5344CB8AC3E}">
        <p14:creationId xmlns:p14="http://schemas.microsoft.com/office/powerpoint/2010/main" val="372627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978;p7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F39F"/>
          </a:solidFill>
          <a:ln>
            <a:solidFill>
              <a:srgbClr val="77933C"/>
            </a:solidFill>
            <a:miter/>
          </a:ln>
          <a:effectLst>
            <a:outerShdw blurRad="63500" dist="20000" dir="5400000" rotWithShape="0">
              <a:srgbClr val="000000">
                <a:alpha val="3765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1800"/>
            </a:pPr>
            <a:endParaRPr/>
          </a:p>
        </p:txBody>
      </p:sp>
      <p:grpSp>
        <p:nvGrpSpPr>
          <p:cNvPr id="1233" name="Google Shape;979;p76"/>
          <p:cNvGrpSpPr/>
          <p:nvPr/>
        </p:nvGrpSpPr>
        <p:grpSpPr>
          <a:xfrm>
            <a:off x="274636" y="158750"/>
            <a:ext cx="2024063" cy="944563"/>
            <a:chOff x="0" y="0"/>
            <a:chExt cx="2024061" cy="944562"/>
          </a:xfrm>
        </p:grpSpPr>
        <p:pic>
          <p:nvPicPr>
            <p:cNvPr id="1231" name="Google Shape;980;p76" descr="Google Shape;980;p7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024062" cy="9445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32" name="Google Shape;981;p76"/>
            <p:cNvSpPr txBox="1"/>
            <p:nvPr/>
          </p:nvSpPr>
          <p:spPr>
            <a:xfrm>
              <a:off x="199713" y="127000"/>
              <a:ext cx="1623050" cy="625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 rtl="0">
                <a:defRPr sz="1800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مهارة </a:t>
              </a:r>
            </a:p>
            <a:p>
              <a:pPr algn="ctr" rtl="0">
                <a:defRPr sz="1800">
                  <a:solidFill>
                    <a:srgbClr val="8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توليد الأسئلة</a:t>
              </a:r>
              <a:r>
                <a:rPr sz="1100"/>
                <a:t> </a:t>
              </a:r>
            </a:p>
          </p:txBody>
        </p:sp>
      </p:grpSp>
      <p:grpSp>
        <p:nvGrpSpPr>
          <p:cNvPr id="1236" name="Google Shape;982;p76"/>
          <p:cNvGrpSpPr/>
          <p:nvPr/>
        </p:nvGrpSpPr>
        <p:grpSpPr>
          <a:xfrm>
            <a:off x="357186" y="5703228"/>
            <a:ext cx="3071702" cy="1237944"/>
            <a:chOff x="0" y="0"/>
            <a:chExt cx="3071700" cy="1237943"/>
          </a:xfrm>
        </p:grpSpPr>
        <p:sp>
          <p:nvSpPr>
            <p:cNvPr id="1234" name="مستطيل"/>
            <p:cNvSpPr/>
            <p:nvPr/>
          </p:nvSpPr>
          <p:spPr>
            <a:xfrm>
              <a:off x="0" y="297521"/>
              <a:ext cx="3071701" cy="642901"/>
            </a:xfrm>
            <a:prstGeom prst="rect">
              <a:avLst/>
            </a:pr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dist="20000" dir="5400000" rotWithShape="0">
                <a:srgbClr val="000000">
                  <a:alpha val="3765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/>
              </a:pPr>
              <a:endParaRPr/>
            </a:p>
          </p:txBody>
        </p:sp>
        <p:sp>
          <p:nvSpPr>
            <p:cNvPr id="1235" name="إستراتيجية…"/>
            <p:cNvSpPr txBox="1"/>
            <p:nvPr/>
          </p:nvSpPr>
          <p:spPr>
            <a:xfrm>
              <a:off x="64774" y="-1"/>
              <a:ext cx="2942152" cy="1237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 rtl="0">
                <a:defRPr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إستراتيجية  </a:t>
              </a:r>
            </a:p>
            <a:p>
              <a:pPr algn="ctr" rtl="0">
                <a:defRPr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تدريس تبادلي (وضع أسئلة )</a:t>
              </a:r>
            </a:p>
          </p:txBody>
        </p:sp>
      </p:grpSp>
      <p:grpSp>
        <p:nvGrpSpPr>
          <p:cNvPr id="1239" name="Google Shape;983;p76"/>
          <p:cNvGrpSpPr/>
          <p:nvPr/>
        </p:nvGrpSpPr>
        <p:grpSpPr>
          <a:xfrm>
            <a:off x="5145087" y="3097211"/>
            <a:ext cx="3571800" cy="3602101"/>
            <a:chOff x="0" y="0"/>
            <a:chExt cx="3571799" cy="3602099"/>
          </a:xfrm>
        </p:grpSpPr>
        <p:sp>
          <p:nvSpPr>
            <p:cNvPr id="1237" name="مستطيل مستدير الزوايا"/>
            <p:cNvSpPr/>
            <p:nvPr/>
          </p:nvSpPr>
          <p:spPr>
            <a:xfrm>
              <a:off x="0" y="0"/>
              <a:ext cx="3571800" cy="36021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/>
              </a:pPr>
              <a:endParaRPr/>
            </a:p>
          </p:txBody>
        </p:sp>
        <p:sp>
          <p:nvSpPr>
            <p:cNvPr id="1238" name="يا محبة العلم…"/>
            <p:cNvSpPr txBox="1"/>
            <p:nvPr/>
          </p:nvSpPr>
          <p:spPr>
            <a:xfrm>
              <a:off x="232785" y="255658"/>
              <a:ext cx="3106229" cy="3090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 rtl="0">
                <a:defRPr sz="4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يا محبة العلم </a:t>
              </a:r>
            </a:p>
            <a:p>
              <a:pPr algn="ctr" rtl="0">
                <a:defRPr sz="4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كوني من كل أداة استفهام سؤالاً جيدا له علاقة بالدرس </a:t>
              </a:r>
            </a:p>
          </p:txBody>
        </p:sp>
      </p:grpSp>
      <p:sp>
        <p:nvSpPr>
          <p:cNvPr id="1240" name="Google Shape;984;p76"/>
          <p:cNvSpPr/>
          <p:nvPr/>
        </p:nvSpPr>
        <p:spPr>
          <a:xfrm>
            <a:off x="523875" y="3255962"/>
            <a:ext cx="1457400" cy="1213168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38"/>
          </a:gradFill>
          <a:ln>
            <a:solidFill>
              <a:srgbClr val="F5913F"/>
            </a:solidFill>
          </a:ln>
          <a:effectLst>
            <a:outerShdw blurRad="38100" dist="20000" dir="5400000" rotWithShape="0">
              <a:srgbClr val="000000">
                <a:alpha val="3765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8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ما؟</a:t>
            </a:r>
          </a:p>
        </p:txBody>
      </p:sp>
      <p:sp>
        <p:nvSpPr>
          <p:cNvPr id="1241" name="Google Shape;985;p76"/>
          <p:cNvSpPr/>
          <p:nvPr/>
        </p:nvSpPr>
        <p:spPr>
          <a:xfrm>
            <a:off x="3449637" y="182562"/>
            <a:ext cx="2024101" cy="2572068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38"/>
          </a:gradFill>
          <a:ln>
            <a:solidFill>
              <a:srgbClr val="F5913F"/>
            </a:solidFill>
          </a:ln>
          <a:effectLst>
            <a:outerShdw blurRad="38100" dist="20000" dir="5400000" rotWithShape="0">
              <a:srgbClr val="000000">
                <a:alpha val="3765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8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لماذا؟</a:t>
            </a:r>
          </a:p>
        </p:txBody>
      </p:sp>
      <p:sp>
        <p:nvSpPr>
          <p:cNvPr id="1242" name="Google Shape;986;p76"/>
          <p:cNvSpPr/>
          <p:nvPr/>
        </p:nvSpPr>
        <p:spPr>
          <a:xfrm>
            <a:off x="3449637" y="2255836"/>
            <a:ext cx="1762201" cy="2572069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38"/>
          </a:gradFill>
          <a:ln>
            <a:solidFill>
              <a:srgbClr val="F5913F"/>
            </a:solidFill>
          </a:ln>
          <a:effectLst>
            <a:outerShdw blurRad="38100" dist="20000" dir="5400000" rotWithShape="0">
              <a:srgbClr val="000000">
                <a:alpha val="3765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8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هل؟</a:t>
            </a:r>
          </a:p>
        </p:txBody>
      </p:sp>
      <p:sp>
        <p:nvSpPr>
          <p:cNvPr id="1243" name="Google Shape;987;p76"/>
          <p:cNvSpPr/>
          <p:nvPr/>
        </p:nvSpPr>
        <p:spPr>
          <a:xfrm>
            <a:off x="238125" y="1468437"/>
            <a:ext cx="2913000" cy="1213168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38"/>
          </a:gradFill>
          <a:ln>
            <a:solidFill>
              <a:srgbClr val="F5913F"/>
            </a:solidFill>
          </a:ln>
          <a:effectLst>
            <a:outerShdw blurRad="38100" dist="20000" dir="5400000" rotWithShape="0">
              <a:srgbClr val="000000">
                <a:alpha val="3765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8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كيف؟</a:t>
            </a:r>
          </a:p>
        </p:txBody>
      </p:sp>
      <p:pic>
        <p:nvPicPr>
          <p:cNvPr id="1244" name="Google Shape;988;p76" descr="Google Shape;988;p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75" y="428625"/>
            <a:ext cx="2928937" cy="2262187"/>
          </a:xfrm>
          <a:prstGeom prst="rect">
            <a:avLst/>
          </a:prstGeom>
          <a:ln>
            <a:solidFill>
              <a:srgbClr val="FF0000"/>
            </a:solidFill>
            <a:miter/>
          </a:ln>
        </p:spPr>
      </p:pic>
      <p:sp>
        <p:nvSpPr>
          <p:cNvPr id="1245" name="Google Shape;989;p76"/>
          <p:cNvSpPr/>
          <p:nvPr/>
        </p:nvSpPr>
        <p:spPr>
          <a:xfrm>
            <a:off x="2597150" y="4041775"/>
            <a:ext cx="2236801" cy="1213168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38"/>
          </a:gradFill>
          <a:ln>
            <a:solidFill>
              <a:srgbClr val="F5913F"/>
            </a:solidFill>
          </a:ln>
          <a:effectLst>
            <a:outerShdw blurRad="38100" dist="20000" dir="5400000" rotWithShape="0">
              <a:srgbClr val="000000">
                <a:alpha val="3765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spAutoFit/>
          </a:bodyPr>
          <a:lstStyle>
            <a:lvl1pPr algn="ctr">
              <a:defRPr sz="88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متى؟</a:t>
            </a:r>
          </a:p>
        </p:txBody>
      </p:sp>
    </p:spTree>
    <p:extLst>
      <p:ext uri="{BB962C8B-B14F-4D97-AF65-F5344CB8AC3E}">
        <p14:creationId xmlns:p14="http://schemas.microsoft.com/office/powerpoint/2010/main" val="14173185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994;p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8" name="Google Shape;995;p77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rtl="0">
              <a:spcBef>
                <a:spcPts val="0"/>
              </a:spcBef>
              <a:defRPr/>
            </a:pPr>
            <a:endParaRPr/>
          </a:p>
        </p:txBody>
      </p:sp>
      <p:sp>
        <p:nvSpPr>
          <p:cNvPr id="1249" name="Google Shape;996;p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38"/>
          </a:gradFill>
          <a:ln>
            <a:solidFill>
              <a:srgbClr val="F69240"/>
            </a:solidFill>
            <a:miter/>
          </a:ln>
          <a:effectLst>
            <a:outerShdw blurRad="63500" dist="20000" dir="5400000" rotWithShape="0">
              <a:srgbClr val="000000">
                <a:alpha val="37650"/>
              </a:srgbClr>
            </a:outerShdw>
          </a:effectLst>
        </p:spPr>
        <p:txBody>
          <a:bodyPr lIns="0" tIns="0" rIns="0" bIns="0" anchor="ctr"/>
          <a:lstStyle/>
          <a:p>
            <a:pPr rtl="0">
              <a:defRPr sz="1800"/>
            </a:pPr>
            <a:endParaRPr/>
          </a:p>
        </p:txBody>
      </p:sp>
      <p:pic>
        <p:nvPicPr>
          <p:cNvPr id="1250" name="Google Shape;998;p77" descr="Google Shape;998;p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642937"/>
            <a:ext cx="7929562" cy="51435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63500" dist="38100" dir="2700000" rotWithShape="0">
              <a:srgbClr val="000000">
                <a:alpha val="42750"/>
              </a:srgbClr>
            </a:outerShdw>
          </a:effectLst>
        </p:spPr>
      </p:pic>
      <p:grpSp>
        <p:nvGrpSpPr>
          <p:cNvPr id="1253" name="Google Shape;999;p77"/>
          <p:cNvGrpSpPr/>
          <p:nvPr/>
        </p:nvGrpSpPr>
        <p:grpSpPr>
          <a:xfrm>
            <a:off x="4200524" y="1200151"/>
            <a:ext cx="4314902" cy="4243498"/>
            <a:chOff x="0" y="1"/>
            <a:chExt cx="4314900" cy="4243497"/>
          </a:xfrm>
        </p:grpSpPr>
        <p:sp>
          <p:nvSpPr>
            <p:cNvPr id="1251" name="شكل"/>
            <p:cNvSpPr/>
            <p:nvPr/>
          </p:nvSpPr>
          <p:spPr>
            <a:xfrm>
              <a:off x="-1" y="1"/>
              <a:ext cx="4314902" cy="424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714" y="0"/>
                  </a:lnTo>
                  <a:lnTo>
                    <a:pt x="19886" y="0"/>
                  </a:lnTo>
                  <a:lnTo>
                    <a:pt x="21600" y="10800"/>
                  </a:lnTo>
                  <a:lnTo>
                    <a:pt x="19886" y="21600"/>
                  </a:lnTo>
                  <a:lnTo>
                    <a:pt x="1714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 sz="40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2" name="أهم أفكار الدرس"/>
            <p:cNvSpPr txBox="1"/>
            <p:nvPr/>
          </p:nvSpPr>
          <p:spPr>
            <a:xfrm>
              <a:off x="532135" y="80314"/>
              <a:ext cx="3250630" cy="40828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 rtl="0">
                <a:defRPr sz="4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أهم أفكار الدرس</a:t>
              </a:r>
            </a:p>
            <a:p>
              <a:pPr algn="ctr" rtl="0">
                <a:defRPr/>
              </a:pPr>
              <a:endParaRPr sz="4400" b="1">
                <a:latin typeface="Calibri"/>
                <a:ea typeface="Calibri"/>
                <a:cs typeface="Calibri"/>
                <a:sym typeface="Calibri"/>
              </a:endParaRPr>
            </a:p>
            <a:p>
              <a:pPr algn="ctr" rtl="0">
                <a:defRPr/>
              </a:pPr>
              <a:endParaRPr sz="4400" b="1">
                <a:latin typeface="Calibri"/>
                <a:ea typeface="Calibri"/>
                <a:cs typeface="Calibri"/>
                <a:sym typeface="Calibri"/>
              </a:endParaRPr>
            </a:p>
            <a:p>
              <a:pPr algn="ctr" rtl="0">
                <a:defRPr/>
              </a:pPr>
              <a:endParaRPr sz="4400" b="1">
                <a:latin typeface="Calibri"/>
                <a:ea typeface="Calibri"/>
                <a:cs typeface="Calibri"/>
                <a:sym typeface="Calibri"/>
              </a:endParaRPr>
            </a:p>
            <a:p>
              <a:pPr algn="ctr" rtl="0">
                <a:defRPr/>
              </a:pPr>
              <a:endParaRPr sz="44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000;p77"/>
          <p:cNvGrpSpPr/>
          <p:nvPr/>
        </p:nvGrpSpPr>
        <p:grpSpPr>
          <a:xfrm>
            <a:off x="357187" y="5700516"/>
            <a:ext cx="2500200" cy="1243368"/>
            <a:chOff x="0" y="0"/>
            <a:chExt cx="2500199" cy="1243367"/>
          </a:xfrm>
        </p:grpSpPr>
        <p:sp>
          <p:nvSpPr>
            <p:cNvPr id="1254" name="مستطيل"/>
            <p:cNvSpPr/>
            <p:nvPr/>
          </p:nvSpPr>
          <p:spPr>
            <a:xfrm>
              <a:off x="0" y="300233"/>
              <a:ext cx="2500200" cy="642901"/>
            </a:xfrm>
            <a:prstGeom prst="rect">
              <a:avLst/>
            </a:prstGeom>
            <a:solidFill>
              <a:schemeClr val="accent2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dist="20000" dir="5400000" rotWithShape="0">
                <a:srgbClr val="000000">
                  <a:alpha val="3765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rtl="0">
                <a:defRPr/>
              </a:pPr>
              <a:endParaRPr/>
            </a:p>
          </p:txBody>
        </p:sp>
        <p:sp>
          <p:nvSpPr>
            <p:cNvPr id="1255" name="إستراتيجية…"/>
            <p:cNvSpPr txBox="1"/>
            <p:nvPr/>
          </p:nvSpPr>
          <p:spPr>
            <a:xfrm>
              <a:off x="64774" y="-1"/>
              <a:ext cx="2370651" cy="1243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699" tIns="45699" rIns="45699" bIns="45699" numCol="1" anchor="ctr">
              <a:spAutoFit/>
            </a:bodyPr>
            <a:lstStyle/>
            <a:p>
              <a:pPr algn="ctr" rtl="0">
                <a:defRPr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إستراتيجية  </a:t>
              </a:r>
            </a:p>
            <a:p>
              <a:pPr algn="ctr" rtl="0">
                <a:defRPr sz="2000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t>تدريس تبادلي (تلخيص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6452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04"/>
            <a:ext cx="9144000" cy="67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9266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1307" y="1620449"/>
            <a:ext cx="2551155" cy="1978909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720" y="1526586"/>
            <a:ext cx="2476484" cy="2476484"/>
          </a:xfrm>
          <a:prstGeom prst="rect">
            <a:avLst/>
          </a:prstGeom>
          <a:noFill/>
        </p:spPr>
      </p:pic>
      <p:sp>
        <p:nvSpPr>
          <p:cNvPr id="9" name="مربع نص 8"/>
          <p:cNvSpPr txBox="1"/>
          <p:nvPr/>
        </p:nvSpPr>
        <p:spPr>
          <a:xfrm>
            <a:off x="1000100" y="642918"/>
            <a:ext cx="707236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>
                <a:solidFill>
                  <a:schemeClr val="tx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اختاري</a:t>
            </a:r>
            <a:endParaRPr lang="ar-SA" sz="4400" b="1" dirty="0">
              <a:solidFill>
                <a:schemeClr val="tx2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  <p:sp>
        <p:nvSpPr>
          <p:cNvPr id="10" name="انفجار 1 9"/>
          <p:cNvSpPr/>
          <p:nvPr/>
        </p:nvSpPr>
        <p:spPr>
          <a:xfrm>
            <a:off x="285720" y="4286232"/>
            <a:ext cx="2702104" cy="257176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لخصي </a:t>
            </a:r>
            <a:r>
              <a:rPr lang="ar-SA" sz="2400" b="1" dirty="0" err="1"/>
              <a:t>ماتعلمتيه</a:t>
            </a:r>
            <a:r>
              <a:rPr lang="ar-SA" sz="2400" b="1" dirty="0"/>
              <a:t> في درس اليوم</a:t>
            </a:r>
          </a:p>
        </p:txBody>
      </p:sp>
      <p:sp>
        <p:nvSpPr>
          <p:cNvPr id="11" name="انفجار 1 10"/>
          <p:cNvSpPr/>
          <p:nvPr/>
        </p:nvSpPr>
        <p:spPr>
          <a:xfrm>
            <a:off x="6087729" y="4248096"/>
            <a:ext cx="3193542" cy="3000396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أكتبي اهم الأفكار الرئيسية التي تعلمتيها اليوم</a:t>
            </a:r>
          </a:p>
        </p:txBody>
      </p:sp>
      <p:sp>
        <p:nvSpPr>
          <p:cNvPr id="12" name="انفجار 1 11"/>
          <p:cNvSpPr/>
          <p:nvPr/>
        </p:nvSpPr>
        <p:spPr>
          <a:xfrm>
            <a:off x="2987824" y="4248096"/>
            <a:ext cx="3163792" cy="2786082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/>
              <a:t>أكتبي مشاعرك بعد دراستك لهذا الدرس</a:t>
            </a:r>
          </a:p>
        </p:txBody>
      </p:sp>
    </p:spTree>
    <p:extLst>
      <p:ext uri="{BB962C8B-B14F-4D97-AF65-F5344CB8AC3E}">
        <p14:creationId xmlns:p14="http://schemas.microsoft.com/office/powerpoint/2010/main" val="35590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24" t="36133" r="10505" b="179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2000232" y="16537"/>
            <a:ext cx="5857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accent3">
                    <a:lumMod val="75000"/>
                  </a:schemeClr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استراتيجية التعلم باللعب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63718"/>
              </p:ext>
            </p:extLst>
          </p:nvPr>
        </p:nvGraphicFramePr>
        <p:xfrm>
          <a:off x="4401764" y="1984344"/>
          <a:ext cx="3456384" cy="39624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6766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424652" y="852367"/>
            <a:ext cx="87154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طالبتي النجيبة رتبي الكلمات التي أمامك واستخرجي عنوان الدرس</a:t>
            </a:r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688383"/>
              </p:ext>
            </p:extLst>
          </p:nvPr>
        </p:nvGraphicFramePr>
        <p:xfrm>
          <a:off x="3707904" y="3230880"/>
          <a:ext cx="4651444" cy="396240"/>
        </p:xfrm>
        <a:graphic>
          <a:graphicData uri="http://schemas.openxmlformats.org/drawingml/2006/table">
            <a:tbl>
              <a:tblPr rtl="1" firstRow="1" bandRow="1">
                <a:tableStyleId>{18603FDC-E32A-4AB5-989C-0864C3EAD2B8}</a:tableStyleId>
              </a:tblPr>
              <a:tblGrid>
                <a:gridCol w="664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4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4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4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44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66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/>
                        <a:t>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شكل بيضاوي 5"/>
          <p:cNvSpPr/>
          <p:nvPr/>
        </p:nvSpPr>
        <p:spPr>
          <a:xfrm>
            <a:off x="1043608" y="1844824"/>
            <a:ext cx="2448272" cy="7603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الصخور</a:t>
            </a:r>
          </a:p>
        </p:txBody>
      </p:sp>
      <p:sp>
        <p:nvSpPr>
          <p:cNvPr id="12" name="شكل بيضاوي 11"/>
          <p:cNvSpPr/>
          <p:nvPr/>
        </p:nvSpPr>
        <p:spPr>
          <a:xfrm>
            <a:off x="1037545" y="3048808"/>
            <a:ext cx="2448272" cy="7603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المعادن</a:t>
            </a:r>
          </a:p>
        </p:txBody>
      </p:sp>
    </p:spTree>
    <p:extLst>
      <p:ext uri="{BB962C8B-B14F-4D97-AF65-F5344CB8AC3E}">
        <p14:creationId xmlns:p14="http://schemas.microsoft.com/office/powerpoint/2010/main" val="5575816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6686953" y="131597"/>
            <a:ext cx="222528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الدرس الأول</a:t>
            </a:r>
            <a:endParaRPr kumimoji="0" lang="ar-SA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699792" y="1467317"/>
            <a:ext cx="6009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b="1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الصخور والمعادن</a:t>
            </a:r>
            <a:endParaRPr lang="ar-SA" sz="1050" dirty="0">
              <a:solidFill>
                <a:schemeClr val="bg1"/>
              </a:solidFill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2852263" y="5491897"/>
            <a:ext cx="6115806" cy="1296144"/>
            <a:chOff x="2267744" y="4365104"/>
            <a:chExt cx="5618518" cy="1296144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2267744" y="4461315"/>
              <a:ext cx="4752528" cy="11279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شكل بيضاوي 16"/>
            <p:cNvSpPr/>
            <p:nvPr/>
          </p:nvSpPr>
          <p:spPr>
            <a:xfrm>
              <a:off x="6660232" y="4365104"/>
              <a:ext cx="1226030" cy="1296144"/>
            </a:xfrm>
            <a:prstGeom prst="ellipse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8" name="مربع نص 17"/>
          <p:cNvSpPr txBox="1"/>
          <p:nvPr/>
        </p:nvSpPr>
        <p:spPr>
          <a:xfrm>
            <a:off x="7002524" y="4810394"/>
            <a:ext cx="140466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أنظر</a:t>
            </a:r>
          </a:p>
          <a:p>
            <a:r>
              <a:rPr lang="ar-SA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وأتساءل</a:t>
            </a:r>
          </a:p>
        </p:txBody>
      </p:sp>
      <p:sp>
        <p:nvSpPr>
          <p:cNvPr id="25" name="مستطيل 24"/>
          <p:cNvSpPr/>
          <p:nvPr/>
        </p:nvSpPr>
        <p:spPr>
          <a:xfrm>
            <a:off x="2704196" y="5662915"/>
            <a:ext cx="500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تُرَى! لِماذا يَدْرُسُ الْعُلماءُ الصُّخورَ؟ </a:t>
            </a:r>
          </a:p>
          <a:p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وَكَيْفَ نَسْتَفيدُ مِنْها؟</a:t>
            </a:r>
          </a:p>
        </p:txBody>
      </p:sp>
    </p:spTree>
    <p:extLst>
      <p:ext uri="{BB962C8B-B14F-4D97-AF65-F5344CB8AC3E}">
        <p14:creationId xmlns:p14="http://schemas.microsoft.com/office/powerpoint/2010/main" val="13129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انواع الصخور واستخداماتها - موسوع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ستطيل 32"/>
          <p:cNvSpPr/>
          <p:nvPr/>
        </p:nvSpPr>
        <p:spPr>
          <a:xfrm>
            <a:off x="1786843" y="1510924"/>
            <a:ext cx="34948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66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yriad عربي" pitchFamily="50" charset="-78"/>
                <a:cs typeface="Myriad عربي" pitchFamily="50" charset="-78"/>
              </a:rPr>
              <a:t>مَا الصُّخورُ؟</a:t>
            </a:r>
          </a:p>
        </p:txBody>
      </p:sp>
      <p:sp>
        <p:nvSpPr>
          <p:cNvPr id="34" name="مستطيل 33"/>
          <p:cNvSpPr/>
          <p:nvPr/>
        </p:nvSpPr>
        <p:spPr>
          <a:xfrm>
            <a:off x="395536" y="4293096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تُوجَدُ الصخورُ بَأْشكالٍ  وَأحْجامٍ كَثِيْرَةٍ ومُتَنَوِّعَةٍ.</a:t>
            </a:r>
          </a:p>
        </p:txBody>
      </p:sp>
    </p:spTree>
    <p:extLst>
      <p:ext uri="{BB962C8B-B14F-4D97-AF65-F5344CB8AC3E}">
        <p14:creationId xmlns:p14="http://schemas.microsoft.com/office/powerpoint/2010/main" val="394345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جولة سياحية في جزيرة جوز الهند, مركب شراعي, عطلة, بسيط صورة الخلفية للتحميل  مجان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980"/>
            <a:ext cx="9144000" cy="687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39552" y="3186241"/>
            <a:ext cx="6984776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الأَشْياءُ الّتي يَحْصُلُ عَلَيْها النّاسُ مِنَ الأَرْضِ وَيَسْتَعْمِلونَها تُسَمَّى اَلْماءُ وَالْهَواءُ وَالنَّباتاتُ وَالْحَيَواناتُ وَالصُّخورُ،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كُلُّها مَوَارِدُ طَبِيعِيِّةٌ..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292080" y="1844824"/>
            <a:ext cx="371374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الْمَوارِدَ الطَّبيعِيَّةَ. </a:t>
            </a:r>
            <a:endParaRPr lang="ar-SA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701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فرغة للاطفال خلفيات للكتابة عليها للاطفال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3689"/>
          <a:stretch/>
        </p:blipFill>
        <p:spPr bwMode="auto">
          <a:xfrm>
            <a:off x="0" y="7937"/>
            <a:ext cx="9148936" cy="68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462913" y="2142457"/>
            <a:ext cx="21177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Times New Roman" pitchFamily="18" charset="0"/>
                <a:cs typeface="Times New Roman" pitchFamily="18" charset="0"/>
              </a:rPr>
              <a:t>رائعتي من خلال الصورة التي أمامك ماهي الصخور</a:t>
            </a:r>
            <a:endParaRPr lang="ar-SA" sz="3600" dirty="0"/>
          </a:p>
        </p:txBody>
      </p:sp>
      <p:sp>
        <p:nvSpPr>
          <p:cNvPr id="4" name="AutoShape 2" descr="أنواع الصخور | البديل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76" name="Picture 4" descr="تصنيف الصخور المتحولة | كل شيء عن البن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42457"/>
            <a:ext cx="30480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2835658" y="908720"/>
            <a:ext cx="371374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استراتيجية قراءة الصور</a:t>
            </a:r>
            <a:endParaRPr lang="ar-S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08293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فرغة للاطفال خلفيات للكتابة عليها للاطفال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7" b="3689"/>
          <a:stretch/>
        </p:blipFill>
        <p:spPr bwMode="auto">
          <a:xfrm>
            <a:off x="-4936" y="0"/>
            <a:ext cx="9148936" cy="68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01389" y="2636912"/>
            <a:ext cx="77292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أَشْياءُ غَيْرُ حَيَّةٍ مَوْجودَةٌ في الأَرْضِ. وأَغْلَبُ الصُّخورِ صُلْبَةٌ.</a:t>
            </a:r>
          </a:p>
          <a:p>
            <a:pPr algn="ctr"/>
            <a:r>
              <a:rPr lang="ar-SA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وَيَخْتَلِفُ</a:t>
            </a:r>
            <a:r>
              <a:rPr lang="ar-SA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بَعْضُها عَنْ بَعْضٍ في الشَّكْلِ وَالْحَجِمِ وَاللَّوْنِ وَالْمَلْمَسِ.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004048" y="1052736"/>
            <a:ext cx="16690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الصُّخُور</a:t>
            </a:r>
            <a:r>
              <a:rPr lang="ar-SA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ُ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298645091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طبيعة كرتون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4860032" y="1196916"/>
            <a:ext cx="3816424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تُغَطِّي الصُّخورُ الأَرْضَ. فَهِيَ مَوْجودَةٌ تَحْتَ الشَّوارِعِ وَالتُّرْبَةِ،</a:t>
            </a:r>
          </a:p>
          <a:p>
            <a:pPr algn="ctr"/>
            <a:r>
              <a:rPr lang="ar-SA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وَحَتّى في قاعِ الْمُحِيطِ.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222037" y="5877272"/>
            <a:ext cx="57086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S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Times New Roman" pitchFamily="18" charset="0"/>
                <a:cs typeface="PT Bold Heading" pitchFamily="2" charset="-78"/>
              </a:rPr>
              <a:t>حقيقة</a:t>
            </a:r>
            <a:r>
              <a:rPr lang="ar-S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بَعْضُ الصُّخورِ أكْثَرُ لُيُونَةً مِنْ أظَافِري.</a:t>
            </a:r>
          </a:p>
        </p:txBody>
      </p:sp>
    </p:spTree>
    <p:extLst>
      <p:ext uri="{BB962C8B-B14F-4D97-AF65-F5344CB8AC3E}">
        <p14:creationId xmlns:p14="http://schemas.microsoft.com/office/powerpoint/2010/main" val="37404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f0346188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5_TF03461883.potx" id="{243BCF83-BDC3-440B-82D1-1584D81CD916}" vid="{3DB0A850-47D8-4D74-B6DE-F9D1BD9D5D8F}"/>
    </a:ext>
  </a:extLst>
</a:theme>
</file>

<file path=ppt/theme/themeOverride1.xml><?xml version="1.0" encoding="utf-8"?>
<a:themeOverride xmlns:a="http://schemas.openxmlformats.org/drawingml/2006/main">
  <a:clrScheme name="Children Happy">
    <a:dk1>
      <a:srgbClr val="595959"/>
    </a:dk1>
    <a:lt1>
      <a:sysClr val="window" lastClr="FFFFFF"/>
    </a:lt1>
    <a:dk2>
      <a:srgbClr val="000000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9D66D"/>
    </a:accent5>
    <a:accent6>
      <a:srgbClr val="838383"/>
    </a:accent6>
    <a:hlink>
      <a:srgbClr val="F59E00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Children Happy">
    <a:dk1>
      <a:srgbClr val="595959"/>
    </a:dk1>
    <a:lt1>
      <a:sysClr val="window" lastClr="FFFFFF"/>
    </a:lt1>
    <a:dk2>
      <a:srgbClr val="000000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9D66D"/>
    </a:accent5>
    <a:accent6>
      <a:srgbClr val="838383"/>
    </a:accent6>
    <a:hlink>
      <a:srgbClr val="F59E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358</Words>
  <Application>Microsoft Office PowerPoint</Application>
  <PresentationFormat>عرض على الشاشة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tf03461883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نوره بنت شراحيلي</cp:lastModifiedBy>
  <cp:revision>8</cp:revision>
  <dcterms:created xsi:type="dcterms:W3CDTF">2020-11-13T13:28:38Z</dcterms:created>
  <dcterms:modified xsi:type="dcterms:W3CDTF">2020-11-17T22:17:29Z</dcterms:modified>
</cp:coreProperties>
</file>