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j-lt"/>
        <a:ea typeface="+mj-ea"/>
        <a:cs typeface="+mj-cs"/>
        <a:sym typeface="Arial"/>
      </a:defRPr>
    </a:lvl1pPr>
    <a:lvl2pPr indent="228600" rtl="1" latinLnBrk="0">
      <a:defRPr sz="1200">
        <a:latin typeface="+mj-lt"/>
        <a:ea typeface="+mj-ea"/>
        <a:cs typeface="+mj-cs"/>
        <a:sym typeface="Arial"/>
      </a:defRPr>
    </a:lvl2pPr>
    <a:lvl3pPr indent="457200" rtl="1" latinLnBrk="0">
      <a:defRPr sz="1200">
        <a:latin typeface="+mj-lt"/>
        <a:ea typeface="+mj-ea"/>
        <a:cs typeface="+mj-cs"/>
        <a:sym typeface="Arial"/>
      </a:defRPr>
    </a:lvl3pPr>
    <a:lvl4pPr indent="685800" rtl="1" latinLnBrk="0">
      <a:defRPr sz="1200">
        <a:latin typeface="+mj-lt"/>
        <a:ea typeface="+mj-ea"/>
        <a:cs typeface="+mj-cs"/>
        <a:sym typeface="Arial"/>
      </a:defRPr>
    </a:lvl4pPr>
    <a:lvl5pPr indent="914400" rtl="1" latinLnBrk="0">
      <a:defRPr sz="1200">
        <a:latin typeface="+mj-lt"/>
        <a:ea typeface="+mj-ea"/>
        <a:cs typeface="+mj-cs"/>
        <a:sym typeface="Arial"/>
      </a:defRPr>
    </a:lvl5pPr>
    <a:lvl6pPr indent="1143000" rtl="1" latinLnBrk="0">
      <a:defRPr sz="1200">
        <a:latin typeface="+mj-lt"/>
        <a:ea typeface="+mj-ea"/>
        <a:cs typeface="+mj-cs"/>
        <a:sym typeface="Arial"/>
      </a:defRPr>
    </a:lvl6pPr>
    <a:lvl7pPr indent="1371600" rtl="1" latinLnBrk="0">
      <a:defRPr sz="1200">
        <a:latin typeface="+mj-lt"/>
        <a:ea typeface="+mj-ea"/>
        <a:cs typeface="+mj-cs"/>
        <a:sym typeface="Arial"/>
      </a:defRPr>
    </a:lvl7pPr>
    <a:lvl8pPr indent="1600200" rtl="1" latinLnBrk="0">
      <a:defRPr sz="1200">
        <a:latin typeface="+mj-lt"/>
        <a:ea typeface="+mj-ea"/>
        <a:cs typeface="+mj-cs"/>
        <a:sym typeface="Arial"/>
      </a:defRPr>
    </a:lvl8pPr>
    <a:lvl9pPr indent="1828800" rtl="1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r">
              <a:defRPr b="1" cap="all"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r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" name="مستوى النص الأول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rtl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r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57200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0"/>
          <p:cNvSpPr txBox="1"/>
          <p:nvPr/>
        </p:nvSpPr>
        <p:spPr>
          <a:xfrm>
            <a:off x="6273904" y="934919"/>
            <a:ext cx="189967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الوحدة السادسة</a:t>
            </a:r>
          </a:p>
        </p:txBody>
      </p:sp>
      <p:sp>
        <p:nvSpPr>
          <p:cNvPr id="95" name="Rectangle 13"/>
          <p:cNvSpPr txBox="1"/>
          <p:nvPr/>
        </p:nvSpPr>
        <p:spPr>
          <a:xfrm>
            <a:off x="2457479" y="1850727"/>
            <a:ext cx="4552031" cy="10292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6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الْقُوَى وَالطَّاقَةُ</a:t>
            </a:r>
          </a:p>
        </p:txBody>
      </p:sp>
      <p:sp>
        <p:nvSpPr>
          <p:cNvPr id="96" name="TextBox 4"/>
          <p:cNvSpPr txBox="1"/>
          <p:nvPr/>
        </p:nvSpPr>
        <p:spPr>
          <a:xfrm>
            <a:off x="1188696" y="4214817"/>
            <a:ext cx="6396666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سرعة العربة في هذه اللعبة قد تزيد على 160 كيلو متراً في الساعة!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" grpId="3"/>
      <p:bldP build="whole" bldLvl="1" animBg="1" rev="0" advAuto="0" spid="95" grpId="2"/>
      <p:bldP build="whole" bldLvl="1" animBg="1" rev="0" advAuto="0" spid="9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"/>
          <p:cNvSpPr txBox="1"/>
          <p:nvPr/>
        </p:nvSpPr>
        <p:spPr>
          <a:xfrm>
            <a:off x="7357270" y="5842635"/>
            <a:ext cx="13643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الاستكشاف</a:t>
            </a:r>
          </a:p>
        </p:txBody>
      </p:sp>
      <p:sp>
        <p:nvSpPr>
          <p:cNvPr id="169" name="TextBox 4"/>
          <p:cNvSpPr txBox="1"/>
          <p:nvPr/>
        </p:nvSpPr>
        <p:spPr>
          <a:xfrm>
            <a:off x="5189223" y="500042"/>
            <a:ext cx="2408875" cy="185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12700" cap="flat">
                  <a:solidFill>
                    <a:srgbClr val="80808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أستكشف</a:t>
            </a:r>
          </a:p>
        </p:txBody>
      </p:sp>
      <p:sp>
        <p:nvSpPr>
          <p:cNvPr id="170" name="Pentagon 6"/>
          <p:cNvSpPr txBox="1"/>
          <p:nvPr/>
        </p:nvSpPr>
        <p:spPr>
          <a:xfrm>
            <a:off x="803309" y="194349"/>
            <a:ext cx="3465415" cy="158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40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نشاط استقصائي</a:t>
            </a:r>
          </a:p>
        </p:txBody>
      </p:sp>
      <p:sp>
        <p:nvSpPr>
          <p:cNvPr id="171" name="Rectangle 1"/>
          <p:cNvSpPr txBox="1"/>
          <p:nvPr/>
        </p:nvSpPr>
        <p:spPr>
          <a:xfrm>
            <a:off x="3056495" y="1714487"/>
            <a:ext cx="5278991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3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أَيْنَ تَنْصَهِرُ مُكَعَّباتُ الثَّلجِ أَسْرَعَ؟</a:t>
            </a:r>
          </a:p>
        </p:txBody>
      </p:sp>
      <p:grpSp>
        <p:nvGrpSpPr>
          <p:cNvPr id="174" name="مجموعة 18"/>
          <p:cNvGrpSpPr/>
          <p:nvPr/>
        </p:nvGrpSpPr>
        <p:grpSpPr>
          <a:xfrm>
            <a:off x="500034" y="1500165"/>
            <a:ext cx="3357587" cy="4425753"/>
            <a:chOff x="0" y="0"/>
            <a:chExt cx="3357586" cy="4425752"/>
          </a:xfrm>
        </p:grpSpPr>
        <p:sp>
          <p:nvSpPr>
            <p:cNvPr id="172" name="رابط مستقيم 19"/>
            <p:cNvSpPr/>
            <p:nvPr/>
          </p:nvSpPr>
          <p:spPr>
            <a:xfrm flipH="1">
              <a:off x="3286148" y="285751"/>
              <a:ext cx="1588" cy="4140001"/>
            </a:xfrm>
            <a:prstGeom prst="line">
              <a:avLst/>
            </a:prstGeom>
            <a:solidFill>
              <a:srgbClr val="92D050"/>
            </a:solidFill>
            <a:ln w="762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مستطيل مستدير الزوايا 20"/>
            <p:cNvSpPr/>
            <p:nvPr/>
          </p:nvSpPr>
          <p:spPr>
            <a:xfrm>
              <a:off x="0" y="-1"/>
              <a:ext cx="3357587" cy="571505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254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75" name="Flowchart: Process 2"/>
          <p:cNvSpPr txBox="1"/>
          <p:nvPr/>
        </p:nvSpPr>
        <p:spPr>
          <a:xfrm>
            <a:off x="641187" y="1478390"/>
            <a:ext cx="3037524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rtl="0">
              <a:defRPr b="1" sz="3200">
                <a:solidFill>
                  <a:srgbClr val="FFFFFF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أحتاج إلى</a:t>
            </a:r>
            <a:r>
              <a:t>:</a:t>
            </a:r>
          </a:p>
        </p:txBody>
      </p:sp>
      <p:sp>
        <p:nvSpPr>
          <p:cNvPr id="176" name="مربع نص 22"/>
          <p:cNvSpPr txBox="1"/>
          <p:nvPr/>
        </p:nvSpPr>
        <p:spPr>
          <a:xfrm>
            <a:off x="2260265" y="2405714"/>
            <a:ext cx="140876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مكعبات ثلج</a:t>
            </a:r>
          </a:p>
        </p:txBody>
      </p:sp>
      <p:sp>
        <p:nvSpPr>
          <p:cNvPr id="177" name="مربع نص 23"/>
          <p:cNvSpPr txBox="1"/>
          <p:nvPr/>
        </p:nvSpPr>
        <p:spPr>
          <a:xfrm>
            <a:off x="2546018" y="3714751"/>
            <a:ext cx="98013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كأسين</a:t>
            </a:r>
          </a:p>
        </p:txBody>
      </p:sp>
      <p:sp>
        <p:nvSpPr>
          <p:cNvPr id="178" name="مربع نص 24"/>
          <p:cNvSpPr txBox="1"/>
          <p:nvPr/>
        </p:nvSpPr>
        <p:spPr>
          <a:xfrm>
            <a:off x="2117389" y="4906043"/>
            <a:ext cx="148019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ساعة ايقاف</a:t>
            </a:r>
          </a:p>
        </p:txBody>
      </p:sp>
      <p:pic>
        <p:nvPicPr>
          <p:cNvPr id="17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71" y="2285992"/>
            <a:ext cx="1535628" cy="985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909" y="3609983"/>
            <a:ext cx="1371601" cy="96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7224" y="4772040"/>
            <a:ext cx="809626" cy="94297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مربع نص 31"/>
          <p:cNvSpPr txBox="1"/>
          <p:nvPr/>
        </p:nvSpPr>
        <p:spPr>
          <a:xfrm>
            <a:off x="6689421" y="2357429"/>
            <a:ext cx="1623054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الخطوات</a:t>
            </a:r>
          </a:p>
        </p:txBody>
      </p:sp>
      <p:grpSp>
        <p:nvGrpSpPr>
          <p:cNvPr id="185" name="Oval Callout 3"/>
          <p:cNvGrpSpPr/>
          <p:nvPr/>
        </p:nvGrpSpPr>
        <p:grpSpPr>
          <a:xfrm>
            <a:off x="7643834" y="3120580"/>
            <a:ext cx="540001" cy="549336"/>
            <a:chOff x="0" y="0"/>
            <a:chExt cx="539999" cy="549334"/>
          </a:xfrm>
        </p:grpSpPr>
        <p:sp>
          <p:nvSpPr>
            <p:cNvPr id="183" name="بيضاوي"/>
            <p:cNvSpPr/>
            <p:nvPr/>
          </p:nvSpPr>
          <p:spPr>
            <a:xfrm>
              <a:off x="0" y="22667"/>
              <a:ext cx="540000" cy="504001"/>
            </a:xfrm>
            <a:prstGeom prst="ellipse">
              <a:avLst/>
            </a:prstGeom>
            <a:solidFill>
              <a:srgbClr val="1199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1"/>
            <p:cNvSpPr txBox="1"/>
            <p:nvPr/>
          </p:nvSpPr>
          <p:spPr>
            <a:xfrm>
              <a:off x="124800" y="-1"/>
              <a:ext cx="290400" cy="54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1</a:t>
              </a:r>
            </a:p>
          </p:txBody>
        </p:sp>
      </p:grpSp>
      <p:sp>
        <p:nvSpPr>
          <p:cNvPr id="186" name="Rectangle 2"/>
          <p:cNvSpPr txBox="1"/>
          <p:nvPr/>
        </p:nvSpPr>
        <p:spPr>
          <a:xfrm>
            <a:off x="3831902" y="3867227"/>
            <a:ext cx="4552031" cy="34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32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أَمْلأُ الْكَأْسَيْنِ بِكَمّيَّتَيْنِ مُتَساوِيَتَيْنِ مِنْ مُكَعَّباتِ الثّلْجِ،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r" rtl="0">
              <a:defRPr b="1" sz="32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وأضَعُ إِحْدى الْكَأْسَيْنِ فِي مَكانٍ مُشْمِسٍ، والكأس الأُخْرى فِي الظِّلِّ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Class="entr" nodeType="afterEffect" presetSubtype="32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32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Class="entr" nodeType="afterEffect" presetSubtype="32" presetID="4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6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Class="entr" nodeType="after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Class="entr" nodeType="with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click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2"/>
      <p:bldP build="whole" bldLvl="1" animBg="1" rev="0" advAuto="0" spid="185" grpId="14"/>
      <p:bldP build="whole" bldLvl="1" animBg="1" rev="0" advAuto="0" spid="178" grpId="11"/>
      <p:bldP build="p" bldLvl="5" animBg="1" rev="0" advAuto="0" spid="186" grpId="15"/>
      <p:bldP build="whole" bldLvl="1" animBg="1" rev="0" advAuto="0" spid="181" grpId="12"/>
      <p:bldP build="whole" bldLvl="1" animBg="1" rev="0" advAuto="0" spid="168" grpId="1"/>
      <p:bldP build="whole" bldLvl="1" animBg="1" rev="0" advAuto="0" spid="171" grpId="4"/>
      <p:bldP build="whole" bldLvl="1" animBg="1" rev="0" advAuto="0" spid="176" grpId="7"/>
      <p:bldP build="whole" bldLvl="1" animBg="1" rev="0" advAuto="0" spid="174" grpId="5"/>
      <p:bldP build="whole" bldLvl="1" animBg="1" rev="0" advAuto="0" spid="179" grpId="8"/>
      <p:bldP build="whole" bldLvl="1" animBg="1" rev="0" advAuto="0" spid="180" grpId="10"/>
      <p:bldP build="whole" bldLvl="1" animBg="1" rev="0" advAuto="0" spid="177" grpId="9"/>
      <p:bldP build="whole" bldLvl="1" animBg="1" rev="0" advAuto="0" spid="182" grpId="13"/>
      <p:bldP build="whole" bldLvl="1" animBg="1" rev="0" advAuto="0" spid="170" grpId="3"/>
      <p:bldP build="whole" bldLvl="1" animBg="1" rev="0" advAuto="0" spid="175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"/>
          <p:cNvSpPr txBox="1"/>
          <p:nvPr/>
        </p:nvSpPr>
        <p:spPr>
          <a:xfrm>
            <a:off x="7345309" y="5757664"/>
            <a:ext cx="13643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الاستكشاف</a:t>
            </a:r>
          </a:p>
        </p:txBody>
      </p:sp>
      <p:sp>
        <p:nvSpPr>
          <p:cNvPr id="189" name="TextBox 4"/>
          <p:cNvSpPr txBox="1"/>
          <p:nvPr/>
        </p:nvSpPr>
        <p:spPr>
          <a:xfrm>
            <a:off x="5189223" y="500042"/>
            <a:ext cx="2408875" cy="185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12700" cap="flat">
                  <a:solidFill>
                    <a:srgbClr val="80808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أستكشف</a:t>
            </a:r>
          </a:p>
        </p:txBody>
      </p:sp>
      <p:sp>
        <p:nvSpPr>
          <p:cNvPr id="190" name="Pentagon 6"/>
          <p:cNvSpPr txBox="1"/>
          <p:nvPr/>
        </p:nvSpPr>
        <p:spPr>
          <a:xfrm>
            <a:off x="803309" y="194349"/>
            <a:ext cx="3465415" cy="158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40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نشاط استقصائي</a:t>
            </a:r>
          </a:p>
        </p:txBody>
      </p:sp>
      <p:sp>
        <p:nvSpPr>
          <p:cNvPr id="191" name="Rectangle 1"/>
          <p:cNvSpPr txBox="1"/>
          <p:nvPr/>
        </p:nvSpPr>
        <p:spPr>
          <a:xfrm>
            <a:off x="3056495" y="1714487"/>
            <a:ext cx="5278991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3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أَيْنَ تَنْصَهِرُ مُكَعَّباتُ الثَّلجِ أَسْرَعَ؟</a:t>
            </a:r>
          </a:p>
        </p:txBody>
      </p:sp>
      <p:grpSp>
        <p:nvGrpSpPr>
          <p:cNvPr id="194" name="مجموعة 5"/>
          <p:cNvGrpSpPr/>
          <p:nvPr/>
        </p:nvGrpSpPr>
        <p:grpSpPr>
          <a:xfrm>
            <a:off x="500034" y="1500165"/>
            <a:ext cx="3357587" cy="4425753"/>
            <a:chOff x="0" y="0"/>
            <a:chExt cx="3357586" cy="4425752"/>
          </a:xfrm>
        </p:grpSpPr>
        <p:sp>
          <p:nvSpPr>
            <p:cNvPr id="192" name="رابط مستقيم 6"/>
            <p:cNvSpPr/>
            <p:nvPr/>
          </p:nvSpPr>
          <p:spPr>
            <a:xfrm flipH="1">
              <a:off x="3286148" y="285751"/>
              <a:ext cx="1588" cy="4140001"/>
            </a:xfrm>
            <a:prstGeom prst="line">
              <a:avLst/>
            </a:prstGeom>
            <a:solidFill>
              <a:srgbClr val="92D050"/>
            </a:solidFill>
            <a:ln w="762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" name="مستطيل مستدير الزوايا 7"/>
            <p:cNvSpPr/>
            <p:nvPr/>
          </p:nvSpPr>
          <p:spPr>
            <a:xfrm>
              <a:off x="0" y="-1"/>
              <a:ext cx="3357587" cy="571505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254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5" name="Flowchart: Process 2"/>
          <p:cNvSpPr txBox="1"/>
          <p:nvPr/>
        </p:nvSpPr>
        <p:spPr>
          <a:xfrm>
            <a:off x="641187" y="1478390"/>
            <a:ext cx="3037524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rtl="0">
              <a:defRPr b="1" sz="3200">
                <a:solidFill>
                  <a:srgbClr val="FFFFFF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أحتاج إلى</a:t>
            </a:r>
            <a:r>
              <a:t>:</a:t>
            </a:r>
          </a:p>
        </p:txBody>
      </p:sp>
      <p:sp>
        <p:nvSpPr>
          <p:cNvPr id="196" name="مربع نص 9"/>
          <p:cNvSpPr txBox="1"/>
          <p:nvPr/>
        </p:nvSpPr>
        <p:spPr>
          <a:xfrm>
            <a:off x="2260265" y="2405714"/>
            <a:ext cx="140876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مكعبات ثلج</a:t>
            </a:r>
          </a:p>
        </p:txBody>
      </p:sp>
      <p:sp>
        <p:nvSpPr>
          <p:cNvPr id="197" name="مربع نص 10"/>
          <p:cNvSpPr txBox="1"/>
          <p:nvPr/>
        </p:nvSpPr>
        <p:spPr>
          <a:xfrm>
            <a:off x="2546018" y="3714751"/>
            <a:ext cx="98013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كأسين</a:t>
            </a:r>
          </a:p>
        </p:txBody>
      </p:sp>
      <p:sp>
        <p:nvSpPr>
          <p:cNvPr id="198" name="مربع نص 11"/>
          <p:cNvSpPr txBox="1"/>
          <p:nvPr/>
        </p:nvSpPr>
        <p:spPr>
          <a:xfrm>
            <a:off x="2117389" y="4906043"/>
            <a:ext cx="148019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ساعة ايقاف</a:t>
            </a:r>
          </a:p>
        </p:txBody>
      </p:sp>
      <p:pic>
        <p:nvPicPr>
          <p:cNvPr id="19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71" y="2285992"/>
            <a:ext cx="1535628" cy="985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909" y="3609983"/>
            <a:ext cx="1371601" cy="96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7224" y="4772040"/>
            <a:ext cx="809626" cy="94297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مربع نص 15"/>
          <p:cNvSpPr txBox="1"/>
          <p:nvPr/>
        </p:nvSpPr>
        <p:spPr>
          <a:xfrm>
            <a:off x="6689421" y="2357429"/>
            <a:ext cx="1623054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الخطوات</a:t>
            </a:r>
          </a:p>
        </p:txBody>
      </p:sp>
      <p:grpSp>
        <p:nvGrpSpPr>
          <p:cNvPr id="207" name="مجموعة 16"/>
          <p:cNvGrpSpPr/>
          <p:nvPr/>
        </p:nvGrpSpPr>
        <p:grpSpPr>
          <a:xfrm>
            <a:off x="4643437" y="3214685"/>
            <a:ext cx="3357588" cy="2000265"/>
            <a:chOff x="0" y="0"/>
            <a:chExt cx="3357586" cy="2000264"/>
          </a:xfrm>
        </p:grpSpPr>
        <p:sp>
          <p:nvSpPr>
            <p:cNvPr id="203" name="مستطيل 17"/>
            <p:cNvSpPr/>
            <p:nvPr/>
          </p:nvSpPr>
          <p:spPr>
            <a:xfrm>
              <a:off x="0" y="0"/>
              <a:ext cx="3357586" cy="2000264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4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357587" cy="2000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مخطط انسيابي: مهلة 19"/>
            <p:cNvSpPr/>
            <p:nvPr/>
          </p:nvSpPr>
          <p:spPr>
            <a:xfrm flipH="1">
              <a:off x="1928826" y="-1"/>
              <a:ext cx="1428761" cy="42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شكل بيضاوي 20"/>
            <p:cNvSpPr/>
            <p:nvPr/>
          </p:nvSpPr>
          <p:spPr>
            <a:xfrm>
              <a:off x="1928826" y="-1"/>
              <a:ext cx="500067" cy="428629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08" name="Rectangle 9"/>
          <p:cNvSpPr txBox="1"/>
          <p:nvPr/>
        </p:nvSpPr>
        <p:spPr>
          <a:xfrm>
            <a:off x="6639077" y="3201415"/>
            <a:ext cx="131453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الخطوة 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  <p:bldP build="whole" bldLvl="1" animBg="1" rev="0" advAuto="0" spid="20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"/>
          <p:cNvSpPr txBox="1"/>
          <p:nvPr/>
        </p:nvSpPr>
        <p:spPr>
          <a:xfrm>
            <a:off x="7344275" y="5895778"/>
            <a:ext cx="13643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الاستكشاف</a:t>
            </a:r>
          </a:p>
        </p:txBody>
      </p:sp>
      <p:sp>
        <p:nvSpPr>
          <p:cNvPr id="211" name="TextBox 4"/>
          <p:cNvSpPr txBox="1"/>
          <p:nvPr/>
        </p:nvSpPr>
        <p:spPr>
          <a:xfrm>
            <a:off x="5189223" y="500042"/>
            <a:ext cx="2408875" cy="185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12700" cap="flat">
                  <a:solidFill>
                    <a:srgbClr val="80808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أستكشف</a:t>
            </a:r>
          </a:p>
        </p:txBody>
      </p:sp>
      <p:sp>
        <p:nvSpPr>
          <p:cNvPr id="212" name="Pentagon 6"/>
          <p:cNvSpPr txBox="1"/>
          <p:nvPr/>
        </p:nvSpPr>
        <p:spPr>
          <a:xfrm>
            <a:off x="803309" y="194349"/>
            <a:ext cx="3465415" cy="158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40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نشاط استقصائي</a:t>
            </a:r>
          </a:p>
        </p:txBody>
      </p:sp>
      <p:sp>
        <p:nvSpPr>
          <p:cNvPr id="213" name="Rectangle 1"/>
          <p:cNvSpPr txBox="1"/>
          <p:nvPr/>
        </p:nvSpPr>
        <p:spPr>
          <a:xfrm>
            <a:off x="3056495" y="1714487"/>
            <a:ext cx="5278991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3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أَيْنَ تَنْصَهِرُ مُكَعَّباتُ الثَّلجِ أَسْرَعَ؟</a:t>
            </a:r>
          </a:p>
        </p:txBody>
      </p:sp>
      <p:grpSp>
        <p:nvGrpSpPr>
          <p:cNvPr id="216" name="مجموعة 15"/>
          <p:cNvGrpSpPr/>
          <p:nvPr/>
        </p:nvGrpSpPr>
        <p:grpSpPr>
          <a:xfrm>
            <a:off x="500034" y="1500165"/>
            <a:ext cx="3357587" cy="4425753"/>
            <a:chOff x="0" y="0"/>
            <a:chExt cx="3357586" cy="4425752"/>
          </a:xfrm>
        </p:grpSpPr>
        <p:sp>
          <p:nvSpPr>
            <p:cNvPr id="214" name="رابط مستقيم 16"/>
            <p:cNvSpPr/>
            <p:nvPr/>
          </p:nvSpPr>
          <p:spPr>
            <a:xfrm flipH="1">
              <a:off x="3286148" y="285751"/>
              <a:ext cx="1588" cy="4140001"/>
            </a:xfrm>
            <a:prstGeom prst="line">
              <a:avLst/>
            </a:prstGeom>
            <a:solidFill>
              <a:srgbClr val="92D050"/>
            </a:solidFill>
            <a:ln w="762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" name="مستطيل مستدير الزوايا 17"/>
            <p:cNvSpPr/>
            <p:nvPr/>
          </p:nvSpPr>
          <p:spPr>
            <a:xfrm>
              <a:off x="0" y="-1"/>
              <a:ext cx="3357587" cy="571505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254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17" name="Flowchart: Process 2"/>
          <p:cNvSpPr txBox="1"/>
          <p:nvPr/>
        </p:nvSpPr>
        <p:spPr>
          <a:xfrm>
            <a:off x="641187" y="1478390"/>
            <a:ext cx="3037524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rtl="0">
              <a:defRPr b="1" sz="3200">
                <a:solidFill>
                  <a:srgbClr val="FFFFFF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أحتاج إلى</a:t>
            </a:r>
            <a:r>
              <a:t>:</a:t>
            </a:r>
          </a:p>
        </p:txBody>
      </p:sp>
      <p:sp>
        <p:nvSpPr>
          <p:cNvPr id="218" name="مربع نص 19"/>
          <p:cNvSpPr txBox="1"/>
          <p:nvPr/>
        </p:nvSpPr>
        <p:spPr>
          <a:xfrm>
            <a:off x="2260265" y="2405714"/>
            <a:ext cx="140876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مكعبات ثلج</a:t>
            </a:r>
          </a:p>
        </p:txBody>
      </p:sp>
      <p:sp>
        <p:nvSpPr>
          <p:cNvPr id="219" name="مربع نص 20"/>
          <p:cNvSpPr txBox="1"/>
          <p:nvPr/>
        </p:nvSpPr>
        <p:spPr>
          <a:xfrm>
            <a:off x="2546018" y="3714751"/>
            <a:ext cx="98013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كأسين</a:t>
            </a:r>
          </a:p>
        </p:txBody>
      </p:sp>
      <p:sp>
        <p:nvSpPr>
          <p:cNvPr id="220" name="مربع نص 21"/>
          <p:cNvSpPr txBox="1"/>
          <p:nvPr/>
        </p:nvSpPr>
        <p:spPr>
          <a:xfrm>
            <a:off x="2117389" y="4906043"/>
            <a:ext cx="148019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ساعة ايقاف</a:t>
            </a:r>
          </a:p>
        </p:txBody>
      </p:sp>
      <p:pic>
        <p:nvPicPr>
          <p:cNvPr id="22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71" y="2285992"/>
            <a:ext cx="1535628" cy="985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909" y="3609983"/>
            <a:ext cx="1371601" cy="96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7224" y="4772040"/>
            <a:ext cx="809626" cy="94297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مربع نص 25"/>
          <p:cNvSpPr txBox="1"/>
          <p:nvPr/>
        </p:nvSpPr>
        <p:spPr>
          <a:xfrm>
            <a:off x="6689421" y="2357429"/>
            <a:ext cx="1623054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الخطوات</a:t>
            </a:r>
          </a:p>
        </p:txBody>
      </p:sp>
      <p:grpSp>
        <p:nvGrpSpPr>
          <p:cNvPr id="227" name="Oval Callout 3"/>
          <p:cNvGrpSpPr/>
          <p:nvPr/>
        </p:nvGrpSpPr>
        <p:grpSpPr>
          <a:xfrm>
            <a:off x="7643834" y="3120580"/>
            <a:ext cx="540001" cy="549336"/>
            <a:chOff x="0" y="0"/>
            <a:chExt cx="539999" cy="549334"/>
          </a:xfrm>
        </p:grpSpPr>
        <p:sp>
          <p:nvSpPr>
            <p:cNvPr id="225" name="بيضاوي"/>
            <p:cNvSpPr/>
            <p:nvPr/>
          </p:nvSpPr>
          <p:spPr>
            <a:xfrm>
              <a:off x="0" y="22667"/>
              <a:ext cx="540000" cy="504001"/>
            </a:xfrm>
            <a:prstGeom prst="ellipse">
              <a:avLst/>
            </a:prstGeom>
            <a:solidFill>
              <a:srgbClr val="1199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6" name="2"/>
            <p:cNvSpPr txBox="1"/>
            <p:nvPr/>
          </p:nvSpPr>
          <p:spPr>
            <a:xfrm>
              <a:off x="124800" y="-1"/>
              <a:ext cx="290400" cy="54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2</a:t>
              </a:r>
            </a:p>
          </p:txBody>
        </p:sp>
      </p:grpSp>
      <p:sp>
        <p:nvSpPr>
          <p:cNvPr id="228" name="مستطيل 27"/>
          <p:cNvSpPr txBox="1"/>
          <p:nvPr/>
        </p:nvSpPr>
        <p:spPr>
          <a:xfrm>
            <a:off x="6359470" y="3139858"/>
            <a:ext cx="1112749" cy="62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rtl="0">
              <a:defRPr b="1" sz="3600">
                <a:solidFill>
                  <a:srgbClr val="FF0000"/>
                </a:solidFill>
              </a:defRPr>
            </a:pPr>
            <a:r>
              <a:rPr>
                <a:latin typeface="+mj-lt"/>
                <a:ea typeface="+mj-ea"/>
                <a:cs typeface="+mj-cs"/>
                <a:sym typeface="Arial"/>
              </a:rPr>
              <a:t>أتَوَقَّعُ</a:t>
            </a:r>
            <a:r>
              <a:t>. </a:t>
            </a:r>
          </a:p>
        </p:txBody>
      </p:sp>
      <p:sp>
        <p:nvSpPr>
          <p:cNvPr id="229" name="Rectangle 4"/>
          <p:cNvSpPr txBox="1"/>
          <p:nvPr/>
        </p:nvSpPr>
        <p:spPr>
          <a:xfrm>
            <a:off x="3974777" y="3143248"/>
            <a:ext cx="3507380" cy="175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3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          أَيْ الكأسين يَنْصَهِر الثَّلجِ فيها أَسْرَعَ؟</a:t>
            </a:r>
          </a:p>
        </p:txBody>
      </p:sp>
      <p:sp>
        <p:nvSpPr>
          <p:cNvPr id="230" name="مربع نص 29"/>
          <p:cNvSpPr txBox="1"/>
          <p:nvPr/>
        </p:nvSpPr>
        <p:spPr>
          <a:xfrm>
            <a:off x="3974777" y="4357694"/>
            <a:ext cx="4004339" cy="148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3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ينصهر الكأس الذي في مكان مشمس أسرع من الكأس الذي في مكان ظل.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4"/>
      <p:bldP build="whole" bldLvl="1" animBg="1" rev="0" advAuto="0" spid="229" grpId="3"/>
      <p:bldP build="whole" bldLvl="1" animBg="1" rev="0" advAuto="0" spid="228" grpId="2"/>
      <p:bldP build="whole" bldLvl="1" animBg="1" rev="0" advAuto="0" spid="2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1"/>
          <p:cNvSpPr txBox="1"/>
          <p:nvPr/>
        </p:nvSpPr>
        <p:spPr>
          <a:xfrm>
            <a:off x="7260225" y="5875694"/>
            <a:ext cx="13643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الاستكشاف</a:t>
            </a:r>
          </a:p>
        </p:txBody>
      </p:sp>
      <p:sp>
        <p:nvSpPr>
          <p:cNvPr id="233" name="TextBox 4"/>
          <p:cNvSpPr txBox="1"/>
          <p:nvPr/>
        </p:nvSpPr>
        <p:spPr>
          <a:xfrm>
            <a:off x="5189223" y="500042"/>
            <a:ext cx="2408875" cy="185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12700" cap="flat">
                  <a:solidFill>
                    <a:srgbClr val="80808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أستكشف</a:t>
            </a:r>
          </a:p>
        </p:txBody>
      </p:sp>
      <p:sp>
        <p:nvSpPr>
          <p:cNvPr id="234" name="Pentagon 6"/>
          <p:cNvSpPr txBox="1"/>
          <p:nvPr/>
        </p:nvSpPr>
        <p:spPr>
          <a:xfrm>
            <a:off x="803309" y="194349"/>
            <a:ext cx="3465415" cy="158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40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نشاط استقصائي</a:t>
            </a:r>
          </a:p>
        </p:txBody>
      </p:sp>
      <p:sp>
        <p:nvSpPr>
          <p:cNvPr id="235" name="Rectangle 1"/>
          <p:cNvSpPr txBox="1"/>
          <p:nvPr/>
        </p:nvSpPr>
        <p:spPr>
          <a:xfrm>
            <a:off x="3056495" y="1714487"/>
            <a:ext cx="5278991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3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أَيْنَ تَنْصَهِرُ مُكَعَّباتُ الثَّلجِ أَسْرَعَ؟</a:t>
            </a:r>
          </a:p>
        </p:txBody>
      </p:sp>
      <p:grpSp>
        <p:nvGrpSpPr>
          <p:cNvPr id="238" name="مجموعة 5"/>
          <p:cNvGrpSpPr/>
          <p:nvPr/>
        </p:nvGrpSpPr>
        <p:grpSpPr>
          <a:xfrm>
            <a:off x="500034" y="1500165"/>
            <a:ext cx="3357587" cy="4425753"/>
            <a:chOff x="0" y="0"/>
            <a:chExt cx="3357586" cy="4425752"/>
          </a:xfrm>
        </p:grpSpPr>
        <p:sp>
          <p:nvSpPr>
            <p:cNvPr id="236" name="رابط مستقيم 6"/>
            <p:cNvSpPr/>
            <p:nvPr/>
          </p:nvSpPr>
          <p:spPr>
            <a:xfrm flipH="1">
              <a:off x="3286148" y="285751"/>
              <a:ext cx="1588" cy="4140001"/>
            </a:xfrm>
            <a:prstGeom prst="line">
              <a:avLst/>
            </a:prstGeom>
            <a:solidFill>
              <a:srgbClr val="92D050"/>
            </a:solidFill>
            <a:ln w="762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7" name="مستطيل مستدير الزوايا 7"/>
            <p:cNvSpPr/>
            <p:nvPr/>
          </p:nvSpPr>
          <p:spPr>
            <a:xfrm>
              <a:off x="0" y="-1"/>
              <a:ext cx="3357587" cy="571505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254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39" name="Flowchart: Process 2"/>
          <p:cNvSpPr txBox="1"/>
          <p:nvPr/>
        </p:nvSpPr>
        <p:spPr>
          <a:xfrm>
            <a:off x="641187" y="1478390"/>
            <a:ext cx="3037524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rtl="0">
              <a:defRPr b="1" sz="3200">
                <a:solidFill>
                  <a:srgbClr val="FFFFFF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أحتاج إلى</a:t>
            </a:r>
            <a:r>
              <a:t>:</a:t>
            </a:r>
          </a:p>
        </p:txBody>
      </p:sp>
      <p:sp>
        <p:nvSpPr>
          <p:cNvPr id="240" name="مربع نص 9"/>
          <p:cNvSpPr txBox="1"/>
          <p:nvPr/>
        </p:nvSpPr>
        <p:spPr>
          <a:xfrm>
            <a:off x="2260265" y="2405714"/>
            <a:ext cx="140876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مكعبات ثلج</a:t>
            </a:r>
          </a:p>
        </p:txBody>
      </p:sp>
      <p:sp>
        <p:nvSpPr>
          <p:cNvPr id="241" name="مربع نص 10"/>
          <p:cNvSpPr txBox="1"/>
          <p:nvPr/>
        </p:nvSpPr>
        <p:spPr>
          <a:xfrm>
            <a:off x="2546018" y="3714751"/>
            <a:ext cx="98013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كأسين</a:t>
            </a:r>
          </a:p>
        </p:txBody>
      </p:sp>
      <p:sp>
        <p:nvSpPr>
          <p:cNvPr id="242" name="مربع نص 11"/>
          <p:cNvSpPr txBox="1"/>
          <p:nvPr/>
        </p:nvSpPr>
        <p:spPr>
          <a:xfrm>
            <a:off x="2117389" y="4906043"/>
            <a:ext cx="148019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ساعة ايقاف</a:t>
            </a:r>
          </a:p>
        </p:txBody>
      </p:sp>
      <p:pic>
        <p:nvPicPr>
          <p:cNvPr id="24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71" y="2285992"/>
            <a:ext cx="1535628" cy="985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909" y="3609983"/>
            <a:ext cx="1371601" cy="96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7224" y="4772040"/>
            <a:ext cx="809626" cy="942976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مربع نص 15"/>
          <p:cNvSpPr txBox="1"/>
          <p:nvPr/>
        </p:nvSpPr>
        <p:spPr>
          <a:xfrm>
            <a:off x="6689421" y="2357429"/>
            <a:ext cx="1623054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الخطوات</a:t>
            </a:r>
          </a:p>
        </p:txBody>
      </p:sp>
      <p:grpSp>
        <p:nvGrpSpPr>
          <p:cNvPr id="249" name="Oval Callout 3"/>
          <p:cNvGrpSpPr/>
          <p:nvPr/>
        </p:nvGrpSpPr>
        <p:grpSpPr>
          <a:xfrm>
            <a:off x="7643834" y="3120580"/>
            <a:ext cx="540001" cy="549336"/>
            <a:chOff x="0" y="0"/>
            <a:chExt cx="539999" cy="549334"/>
          </a:xfrm>
        </p:grpSpPr>
        <p:sp>
          <p:nvSpPr>
            <p:cNvPr id="247" name="بيضاوي"/>
            <p:cNvSpPr/>
            <p:nvPr/>
          </p:nvSpPr>
          <p:spPr>
            <a:xfrm>
              <a:off x="0" y="22667"/>
              <a:ext cx="540000" cy="504001"/>
            </a:xfrm>
            <a:prstGeom prst="ellipse">
              <a:avLst/>
            </a:prstGeom>
            <a:solidFill>
              <a:srgbClr val="1199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8" name="3"/>
            <p:cNvSpPr txBox="1"/>
            <p:nvPr/>
          </p:nvSpPr>
          <p:spPr>
            <a:xfrm>
              <a:off x="124800" y="-1"/>
              <a:ext cx="290400" cy="54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3</a:t>
              </a:r>
            </a:p>
          </p:txBody>
        </p:sp>
      </p:grpSp>
      <p:sp>
        <p:nvSpPr>
          <p:cNvPr id="250" name="Rectangle 2"/>
          <p:cNvSpPr txBox="1"/>
          <p:nvPr/>
        </p:nvSpPr>
        <p:spPr>
          <a:xfrm>
            <a:off x="3760464" y="3071809"/>
            <a:ext cx="3722111" cy="4695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3200">
                <a:solidFill>
                  <a:srgbClr val="FF0000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أسُجَلِّ</a:t>
            </a:r>
            <a:r>
              <a:t>.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ُ</a:t>
            </a:r>
          </a:p>
          <a:p>
            <a:pPr algn="r" rtl="0">
              <a:defRPr b="1" sz="32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 مَا الزَّمَنُ الَّذِي يَسْتَغْرِقُهُ الثّلْجُ حَتَّى يَنْصَهِرَ فِي كُلٍّ مِنَ الْكَأْسَيْنِ</a:t>
            </a:r>
            <a:r>
              <a:t>.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r" rtl="0">
              <a:defRPr b="1" sz="32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لِمَاذَا ينْصَهِرُ الثّلْجُ فِي إِحْدَى الْكَأْسَيْنِ أَسْرَعَ مِنَ الأُخْرَى؟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0" grpId="2"/>
      <p:bldP build="whole" bldLvl="1" animBg="1" rev="0" advAuto="0" spid="24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1"/>
          <p:cNvSpPr txBox="1"/>
          <p:nvPr/>
        </p:nvSpPr>
        <p:spPr>
          <a:xfrm>
            <a:off x="7360677" y="5810750"/>
            <a:ext cx="13643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الاستكشاف</a:t>
            </a:r>
          </a:p>
        </p:txBody>
      </p:sp>
      <p:sp>
        <p:nvSpPr>
          <p:cNvPr id="253" name="TextBox 4"/>
          <p:cNvSpPr txBox="1"/>
          <p:nvPr/>
        </p:nvSpPr>
        <p:spPr>
          <a:xfrm>
            <a:off x="5189223" y="500042"/>
            <a:ext cx="2408875" cy="185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12700" cap="flat">
                  <a:solidFill>
                    <a:srgbClr val="80808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أستكشف</a:t>
            </a:r>
          </a:p>
        </p:txBody>
      </p:sp>
      <p:sp>
        <p:nvSpPr>
          <p:cNvPr id="254" name="Pentagon 6"/>
          <p:cNvSpPr txBox="1"/>
          <p:nvPr/>
        </p:nvSpPr>
        <p:spPr>
          <a:xfrm>
            <a:off x="803309" y="194349"/>
            <a:ext cx="3465415" cy="158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40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نشاط استقصائي</a:t>
            </a:r>
          </a:p>
        </p:txBody>
      </p:sp>
      <p:sp>
        <p:nvSpPr>
          <p:cNvPr id="255" name="Rectangle 1"/>
          <p:cNvSpPr txBox="1"/>
          <p:nvPr/>
        </p:nvSpPr>
        <p:spPr>
          <a:xfrm>
            <a:off x="3056495" y="1714487"/>
            <a:ext cx="5278991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3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أَيْنَ تَنْصَهِرُ مُكَعَّباتُ الثَّلجِ أَسْرَعَ؟</a:t>
            </a:r>
          </a:p>
        </p:txBody>
      </p:sp>
      <p:grpSp>
        <p:nvGrpSpPr>
          <p:cNvPr id="258" name="مجموعة 5"/>
          <p:cNvGrpSpPr/>
          <p:nvPr/>
        </p:nvGrpSpPr>
        <p:grpSpPr>
          <a:xfrm>
            <a:off x="500034" y="1500165"/>
            <a:ext cx="3357587" cy="4425753"/>
            <a:chOff x="0" y="0"/>
            <a:chExt cx="3357586" cy="4425752"/>
          </a:xfrm>
        </p:grpSpPr>
        <p:sp>
          <p:nvSpPr>
            <p:cNvPr id="256" name="رابط مستقيم 6"/>
            <p:cNvSpPr/>
            <p:nvPr/>
          </p:nvSpPr>
          <p:spPr>
            <a:xfrm flipH="1">
              <a:off x="3286148" y="285751"/>
              <a:ext cx="1588" cy="4140001"/>
            </a:xfrm>
            <a:prstGeom prst="line">
              <a:avLst/>
            </a:prstGeom>
            <a:solidFill>
              <a:srgbClr val="92D050"/>
            </a:solidFill>
            <a:ln w="762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7" name="مستطيل مستدير الزوايا 7"/>
            <p:cNvSpPr/>
            <p:nvPr/>
          </p:nvSpPr>
          <p:spPr>
            <a:xfrm>
              <a:off x="0" y="-1"/>
              <a:ext cx="3357587" cy="571505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254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59" name="Flowchart: Process 2"/>
          <p:cNvSpPr txBox="1"/>
          <p:nvPr/>
        </p:nvSpPr>
        <p:spPr>
          <a:xfrm>
            <a:off x="641187" y="1478390"/>
            <a:ext cx="3037524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rtl="0">
              <a:defRPr b="1" sz="3200">
                <a:solidFill>
                  <a:srgbClr val="FFFFFF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أحتاج إلى</a:t>
            </a:r>
            <a:r>
              <a:t>:</a:t>
            </a:r>
          </a:p>
        </p:txBody>
      </p:sp>
      <p:sp>
        <p:nvSpPr>
          <p:cNvPr id="260" name="مربع نص 9"/>
          <p:cNvSpPr txBox="1"/>
          <p:nvPr/>
        </p:nvSpPr>
        <p:spPr>
          <a:xfrm>
            <a:off x="2260265" y="2405714"/>
            <a:ext cx="140876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مكعبات ثلج</a:t>
            </a:r>
          </a:p>
        </p:txBody>
      </p:sp>
      <p:sp>
        <p:nvSpPr>
          <p:cNvPr id="261" name="مربع نص 10"/>
          <p:cNvSpPr txBox="1"/>
          <p:nvPr/>
        </p:nvSpPr>
        <p:spPr>
          <a:xfrm>
            <a:off x="2546018" y="3714751"/>
            <a:ext cx="98013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كأسين</a:t>
            </a:r>
          </a:p>
        </p:txBody>
      </p:sp>
      <p:sp>
        <p:nvSpPr>
          <p:cNvPr id="262" name="مربع نص 11"/>
          <p:cNvSpPr txBox="1"/>
          <p:nvPr/>
        </p:nvSpPr>
        <p:spPr>
          <a:xfrm>
            <a:off x="2117389" y="4906043"/>
            <a:ext cx="148019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ساعة ايقاف</a:t>
            </a:r>
          </a:p>
        </p:txBody>
      </p:sp>
      <p:pic>
        <p:nvPicPr>
          <p:cNvPr id="26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71" y="2285992"/>
            <a:ext cx="1535628" cy="985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909" y="3609983"/>
            <a:ext cx="1371601" cy="96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7224" y="4772040"/>
            <a:ext cx="809626" cy="94297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Rectangle 1"/>
          <p:cNvSpPr txBox="1"/>
          <p:nvPr/>
        </p:nvSpPr>
        <p:spPr>
          <a:xfrm>
            <a:off x="5036550" y="2357429"/>
            <a:ext cx="3210272" cy="820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44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أستكشف أكثر</a:t>
            </a:r>
          </a:p>
        </p:txBody>
      </p:sp>
      <p:grpSp>
        <p:nvGrpSpPr>
          <p:cNvPr id="269" name="Oval Callout 3"/>
          <p:cNvGrpSpPr/>
          <p:nvPr/>
        </p:nvGrpSpPr>
        <p:grpSpPr>
          <a:xfrm>
            <a:off x="7643834" y="3120580"/>
            <a:ext cx="540001" cy="549336"/>
            <a:chOff x="0" y="0"/>
            <a:chExt cx="539999" cy="549334"/>
          </a:xfrm>
        </p:grpSpPr>
        <p:sp>
          <p:nvSpPr>
            <p:cNvPr id="267" name="بيضاوي"/>
            <p:cNvSpPr/>
            <p:nvPr/>
          </p:nvSpPr>
          <p:spPr>
            <a:xfrm>
              <a:off x="0" y="22667"/>
              <a:ext cx="540000" cy="504001"/>
            </a:xfrm>
            <a:prstGeom prst="ellipse">
              <a:avLst/>
            </a:prstGeom>
            <a:solidFill>
              <a:srgbClr val="1199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8" name="4"/>
            <p:cNvSpPr txBox="1"/>
            <p:nvPr/>
          </p:nvSpPr>
          <p:spPr>
            <a:xfrm>
              <a:off x="124800" y="-1"/>
              <a:ext cx="290400" cy="54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4</a:t>
              </a:r>
            </a:p>
          </p:txBody>
        </p:sp>
      </p:grpSp>
      <p:sp>
        <p:nvSpPr>
          <p:cNvPr id="270" name="Rectangle 2"/>
          <p:cNvSpPr txBox="1"/>
          <p:nvPr/>
        </p:nvSpPr>
        <p:spPr>
          <a:xfrm>
            <a:off x="3617588" y="2928934"/>
            <a:ext cx="4038096" cy="4228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2800">
                <a:solidFill>
                  <a:srgbClr val="FF0000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أتَوَقَّعُ</a:t>
            </a:r>
            <a:r>
              <a:t>.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r" rtl="0">
              <a:defRPr b="1" sz="28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أضَعُ كَمّيَّتَيْنِ مُتَساوِيَتَيْنِ مِنَ الْماءِ لَهُما دَرَجَةُ الْحَرارَةِ نَفْسُها، فِي كَأْسَيْنِ، ثُمَّ أَضَعُ إِحْدَاهُمَا فِي مَكَانٍ مُشْمِسٍ، وَالأُخْرَى فِي الظِّلِّ</a:t>
            </a:r>
            <a:r>
              <a:t>.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r" rtl="0">
              <a:defRPr b="1" sz="2800"/>
            </a:pPr>
            <a:r>
              <a:t>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بِمَاذَا أُحِسُّ إِذَا لَمَسْتُ كُلاًّ مِنْهُمَا بَعْدَ ساعَةٍ؟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"/>
      <p:bldP build="p" bldLvl="5" animBg="1" rev="0" advAuto="0" spid="270" grpId="3"/>
      <p:bldP build="whole" bldLvl="1" animBg="1" rev="0" advAuto="0" spid="26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1"/>
          <p:cNvSpPr txBox="1"/>
          <p:nvPr/>
        </p:nvSpPr>
        <p:spPr>
          <a:xfrm>
            <a:off x="7233273" y="5944424"/>
            <a:ext cx="13643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الاستكشاف</a:t>
            </a:r>
          </a:p>
        </p:txBody>
      </p:sp>
      <p:sp>
        <p:nvSpPr>
          <p:cNvPr id="273" name="TextBox 4"/>
          <p:cNvSpPr txBox="1"/>
          <p:nvPr/>
        </p:nvSpPr>
        <p:spPr>
          <a:xfrm>
            <a:off x="5189223" y="500042"/>
            <a:ext cx="2408875" cy="185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12700" cap="flat">
                  <a:solidFill>
                    <a:srgbClr val="80808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أستكشف</a:t>
            </a:r>
          </a:p>
        </p:txBody>
      </p:sp>
      <p:sp>
        <p:nvSpPr>
          <p:cNvPr id="274" name="Pentagon 6"/>
          <p:cNvSpPr txBox="1"/>
          <p:nvPr/>
        </p:nvSpPr>
        <p:spPr>
          <a:xfrm>
            <a:off x="803309" y="194349"/>
            <a:ext cx="3465415" cy="158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40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نشاط استقصائي</a:t>
            </a:r>
          </a:p>
        </p:txBody>
      </p:sp>
      <p:sp>
        <p:nvSpPr>
          <p:cNvPr id="275" name="Rectangle 1"/>
          <p:cNvSpPr txBox="1"/>
          <p:nvPr/>
        </p:nvSpPr>
        <p:spPr>
          <a:xfrm>
            <a:off x="3056495" y="1714487"/>
            <a:ext cx="5278991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3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أَيْنَ تَنْصَهِرُ مُكَعَّباتُ الثَّلجِ أَسْرَعَ؟</a:t>
            </a:r>
          </a:p>
        </p:txBody>
      </p:sp>
      <p:grpSp>
        <p:nvGrpSpPr>
          <p:cNvPr id="278" name="مجموعة 5"/>
          <p:cNvGrpSpPr/>
          <p:nvPr/>
        </p:nvGrpSpPr>
        <p:grpSpPr>
          <a:xfrm>
            <a:off x="500034" y="1500165"/>
            <a:ext cx="3357587" cy="4425753"/>
            <a:chOff x="0" y="0"/>
            <a:chExt cx="3357586" cy="4425752"/>
          </a:xfrm>
        </p:grpSpPr>
        <p:sp>
          <p:nvSpPr>
            <p:cNvPr id="276" name="رابط مستقيم 6"/>
            <p:cNvSpPr/>
            <p:nvPr/>
          </p:nvSpPr>
          <p:spPr>
            <a:xfrm flipH="1">
              <a:off x="3286148" y="285751"/>
              <a:ext cx="1588" cy="4140001"/>
            </a:xfrm>
            <a:prstGeom prst="line">
              <a:avLst/>
            </a:prstGeom>
            <a:solidFill>
              <a:srgbClr val="92D050"/>
            </a:solidFill>
            <a:ln w="762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" name="مستطيل مستدير الزوايا 7"/>
            <p:cNvSpPr/>
            <p:nvPr/>
          </p:nvSpPr>
          <p:spPr>
            <a:xfrm>
              <a:off x="0" y="-1"/>
              <a:ext cx="3357587" cy="571505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254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79" name="Flowchart: Process 2"/>
          <p:cNvSpPr txBox="1"/>
          <p:nvPr/>
        </p:nvSpPr>
        <p:spPr>
          <a:xfrm>
            <a:off x="641187" y="1478390"/>
            <a:ext cx="3037524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rtl="0">
              <a:defRPr b="1" sz="3200">
                <a:solidFill>
                  <a:srgbClr val="FFFFFF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أحتاج إلى</a:t>
            </a:r>
            <a:r>
              <a:t>:</a:t>
            </a:r>
          </a:p>
        </p:txBody>
      </p:sp>
      <p:sp>
        <p:nvSpPr>
          <p:cNvPr id="280" name="مربع نص 9"/>
          <p:cNvSpPr txBox="1"/>
          <p:nvPr/>
        </p:nvSpPr>
        <p:spPr>
          <a:xfrm>
            <a:off x="2260265" y="2405714"/>
            <a:ext cx="140876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مكعبات ثلج</a:t>
            </a:r>
          </a:p>
        </p:txBody>
      </p:sp>
      <p:sp>
        <p:nvSpPr>
          <p:cNvPr id="281" name="مربع نص 10"/>
          <p:cNvSpPr txBox="1"/>
          <p:nvPr/>
        </p:nvSpPr>
        <p:spPr>
          <a:xfrm>
            <a:off x="2546018" y="3714751"/>
            <a:ext cx="98013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كأسين</a:t>
            </a:r>
          </a:p>
        </p:txBody>
      </p:sp>
      <p:sp>
        <p:nvSpPr>
          <p:cNvPr id="282" name="مربع نص 11"/>
          <p:cNvSpPr txBox="1"/>
          <p:nvPr/>
        </p:nvSpPr>
        <p:spPr>
          <a:xfrm>
            <a:off x="2117389" y="4906043"/>
            <a:ext cx="148019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ساعة ايقاف</a:t>
            </a:r>
          </a:p>
        </p:txBody>
      </p:sp>
      <p:pic>
        <p:nvPicPr>
          <p:cNvPr id="28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71" y="2285992"/>
            <a:ext cx="1535628" cy="985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909" y="3609983"/>
            <a:ext cx="1371601" cy="96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7224" y="4772040"/>
            <a:ext cx="809626" cy="94297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Rectangle 1"/>
          <p:cNvSpPr txBox="1"/>
          <p:nvPr/>
        </p:nvSpPr>
        <p:spPr>
          <a:xfrm>
            <a:off x="5036550" y="2357429"/>
            <a:ext cx="3210272" cy="820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44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أستكشف أكثر</a:t>
            </a:r>
          </a:p>
        </p:txBody>
      </p:sp>
      <p:grpSp>
        <p:nvGrpSpPr>
          <p:cNvPr id="289" name="Oval Callout 3"/>
          <p:cNvGrpSpPr/>
          <p:nvPr/>
        </p:nvGrpSpPr>
        <p:grpSpPr>
          <a:xfrm>
            <a:off x="7643834" y="3120580"/>
            <a:ext cx="540001" cy="549336"/>
            <a:chOff x="0" y="0"/>
            <a:chExt cx="539999" cy="549334"/>
          </a:xfrm>
        </p:grpSpPr>
        <p:sp>
          <p:nvSpPr>
            <p:cNvPr id="287" name="بيضاوي"/>
            <p:cNvSpPr/>
            <p:nvPr/>
          </p:nvSpPr>
          <p:spPr>
            <a:xfrm>
              <a:off x="0" y="22667"/>
              <a:ext cx="540000" cy="504001"/>
            </a:xfrm>
            <a:prstGeom prst="ellipse">
              <a:avLst/>
            </a:prstGeom>
            <a:solidFill>
              <a:srgbClr val="1199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8" name="4"/>
            <p:cNvSpPr txBox="1"/>
            <p:nvPr/>
          </p:nvSpPr>
          <p:spPr>
            <a:xfrm>
              <a:off x="124800" y="-1"/>
              <a:ext cx="290400" cy="54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4</a:t>
              </a:r>
            </a:p>
          </p:txBody>
        </p:sp>
      </p:grpSp>
      <p:sp>
        <p:nvSpPr>
          <p:cNvPr id="290" name="مربع نص 19"/>
          <p:cNvSpPr txBox="1"/>
          <p:nvPr/>
        </p:nvSpPr>
        <p:spPr>
          <a:xfrm>
            <a:off x="4189091" y="3929065"/>
            <a:ext cx="4004339" cy="1957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3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أشعر أن التي وضعتها في المكان المشمس أصبحت دافئة، أما التي في المكان الظل حرارتها عادية.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169496"/>
            <a:ext cx="6500858" cy="5563759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extBox 6"/>
          <p:cNvSpPr txBox="1"/>
          <p:nvPr/>
        </p:nvSpPr>
        <p:spPr>
          <a:xfrm>
            <a:off x="2760331" y="1285859"/>
            <a:ext cx="3788305" cy="85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أقرأ وأتعلم</a:t>
            </a:r>
          </a:p>
        </p:txBody>
      </p:sp>
      <p:sp>
        <p:nvSpPr>
          <p:cNvPr id="294" name="مثلث متساوي الساقين 3"/>
          <p:cNvSpPr/>
          <p:nvPr/>
        </p:nvSpPr>
        <p:spPr>
          <a:xfrm rot="16200000">
            <a:off x="6996511" y="2439046"/>
            <a:ext cx="508829" cy="476170"/>
          </a:xfrm>
          <a:prstGeom prst="triangle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5" name="Striped Right Arrow 2"/>
          <p:cNvSpPr txBox="1"/>
          <p:nvPr/>
        </p:nvSpPr>
        <p:spPr>
          <a:xfrm>
            <a:off x="4117654" y="1915002"/>
            <a:ext cx="2837491" cy="1438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السؤال الأساسي</a:t>
            </a:r>
          </a:p>
        </p:txBody>
      </p:sp>
      <p:sp>
        <p:nvSpPr>
          <p:cNvPr id="296" name="Flowchart: Decision 3"/>
          <p:cNvSpPr txBox="1"/>
          <p:nvPr/>
        </p:nvSpPr>
        <p:spPr>
          <a:xfrm>
            <a:off x="2673504" y="2446344"/>
            <a:ext cx="4387820" cy="15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rtl="0">
              <a:defRPr b="1" sz="3600"/>
            </a:pPr>
          </a:p>
          <a:p>
            <a:pPr algn="r" rtl="0">
              <a:defRPr b="1" sz="28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ما تأثير الحرارة في المادة؟</a:t>
            </a:r>
          </a:p>
        </p:txBody>
      </p:sp>
      <p:sp>
        <p:nvSpPr>
          <p:cNvPr id="297" name="مثلث متساوي الساقين 6"/>
          <p:cNvSpPr/>
          <p:nvPr/>
        </p:nvSpPr>
        <p:spPr>
          <a:xfrm rot="16200000">
            <a:off x="7020799" y="3568120"/>
            <a:ext cx="508829" cy="476170"/>
          </a:xfrm>
          <a:prstGeom prst="triangle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Striped Right Arrow 2"/>
          <p:cNvSpPr txBox="1"/>
          <p:nvPr/>
        </p:nvSpPr>
        <p:spPr>
          <a:xfrm>
            <a:off x="4117654" y="3452034"/>
            <a:ext cx="2671780" cy="70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المفردات</a:t>
            </a:r>
          </a:p>
        </p:txBody>
      </p:sp>
      <p:sp>
        <p:nvSpPr>
          <p:cNvPr id="299" name="Flowchart: Decision 3"/>
          <p:cNvSpPr txBox="1"/>
          <p:nvPr/>
        </p:nvSpPr>
        <p:spPr>
          <a:xfrm>
            <a:off x="5046345" y="4084060"/>
            <a:ext cx="1837390" cy="6517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الحرارة</a:t>
            </a:r>
          </a:p>
        </p:txBody>
      </p:sp>
      <p:sp>
        <p:nvSpPr>
          <p:cNvPr id="300" name="Flowchart: Decision 4"/>
          <p:cNvSpPr txBox="1"/>
          <p:nvPr/>
        </p:nvSpPr>
        <p:spPr>
          <a:xfrm>
            <a:off x="4689157" y="4727011"/>
            <a:ext cx="2194555" cy="65173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الوقود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Class="entr" nodeType="afterEffect" presetSubtype="1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5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5"/>
      <p:bldP build="whole" bldLvl="1" animBg="1" rev="0" advAuto="0" spid="294" grpId="3"/>
      <p:bldP build="whole" bldLvl="1" animBg="1" rev="0" advAuto="0" spid="299" grpId="8"/>
      <p:bldP build="whole" bldLvl="1" animBg="1" rev="0" advAuto="0" spid="297" grpId="6"/>
      <p:bldP build="whole" bldLvl="1" animBg="1" rev="0" advAuto="0" spid="292" grpId="2"/>
      <p:bldP build="whole" bldLvl="1" animBg="1" rev="0" advAuto="0" spid="295" grpId="4"/>
      <p:bldP build="whole" bldLvl="1" animBg="1" rev="0" advAuto="0" spid="293" grpId="1"/>
      <p:bldP build="whole" bldLvl="1" animBg="1" rev="0" advAuto="0" spid="298" grpId="7"/>
      <p:bldP build="whole" bldLvl="1" animBg="1" rev="0" advAuto="0" spid="300" grpId="9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مجموعة 1"/>
          <p:cNvGrpSpPr/>
          <p:nvPr/>
        </p:nvGrpSpPr>
        <p:grpSpPr>
          <a:xfrm>
            <a:off x="5000628" y="5517231"/>
            <a:ext cx="3705221" cy="576563"/>
            <a:chOff x="0" y="0"/>
            <a:chExt cx="3705220" cy="576561"/>
          </a:xfrm>
        </p:grpSpPr>
        <p:sp>
          <p:nvSpPr>
            <p:cNvPr id="302" name="مستطيل مستدير الزوايا 2"/>
            <p:cNvSpPr/>
            <p:nvPr/>
          </p:nvSpPr>
          <p:spPr>
            <a:xfrm>
              <a:off x="-1" y="0"/>
              <a:ext cx="3671676" cy="576562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3" name="مستطيل 3"/>
            <p:cNvSpPr/>
            <p:nvPr/>
          </p:nvSpPr>
          <p:spPr>
            <a:xfrm>
              <a:off x="823388" y="0"/>
              <a:ext cx="2881833" cy="57656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05" name="Rectangle 2"/>
          <p:cNvSpPr txBox="1"/>
          <p:nvPr/>
        </p:nvSpPr>
        <p:spPr>
          <a:xfrm>
            <a:off x="5681353" y="5442405"/>
            <a:ext cx="2980363" cy="130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  <p:sp>
        <p:nvSpPr>
          <p:cNvPr id="306" name="TextBox 1"/>
          <p:cNvSpPr txBox="1"/>
          <p:nvPr/>
        </p:nvSpPr>
        <p:spPr>
          <a:xfrm>
            <a:off x="5046348" y="500042"/>
            <a:ext cx="3051833" cy="212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ما الْحَرارَةُ؟</a:t>
            </a:r>
          </a:p>
        </p:txBody>
      </p:sp>
      <p:sp>
        <p:nvSpPr>
          <p:cNvPr id="307" name="Rectangle 2"/>
          <p:cNvSpPr txBox="1"/>
          <p:nvPr/>
        </p:nvSpPr>
        <p:spPr>
          <a:xfrm>
            <a:off x="1188695" y="2214553"/>
            <a:ext cx="6768559" cy="2435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4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الطّاقَةُ تَجْعَلُ الْمادَّةَ تَتَحَرَّكُ أَوْ تَتَغَيَّرُ</a:t>
            </a:r>
            <a:r>
              <a:t>.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r" rtl="0">
              <a:defRPr b="1" sz="44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هُناكَ عِدَّةُ أَشْكالٍ لِلطّاقَةِ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nodeType="with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3"/>
      <p:bldP build="p" bldLvl="5" animBg="1" rev="0" advAuto="0" spid="307" grpId="4"/>
      <p:bldP build="whole" bldLvl="1" animBg="1" rev="0" advAuto="0" spid="304" grpId="1"/>
      <p:bldP build="whole" bldLvl="1" animBg="1" rev="0" advAuto="0" spid="305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مجموعة 1"/>
          <p:cNvGrpSpPr/>
          <p:nvPr/>
        </p:nvGrpSpPr>
        <p:grpSpPr>
          <a:xfrm>
            <a:off x="5000628" y="5589239"/>
            <a:ext cx="3705221" cy="576563"/>
            <a:chOff x="0" y="0"/>
            <a:chExt cx="3705220" cy="576561"/>
          </a:xfrm>
        </p:grpSpPr>
        <p:sp>
          <p:nvSpPr>
            <p:cNvPr id="309" name="مستطيل مستدير الزوايا 2"/>
            <p:cNvSpPr/>
            <p:nvPr/>
          </p:nvSpPr>
          <p:spPr>
            <a:xfrm>
              <a:off x="-1" y="0"/>
              <a:ext cx="3671676" cy="576562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0" name="مستطيل 3"/>
            <p:cNvSpPr/>
            <p:nvPr/>
          </p:nvSpPr>
          <p:spPr>
            <a:xfrm>
              <a:off x="823388" y="0"/>
              <a:ext cx="2881833" cy="57656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12" name="Rectangle 2"/>
          <p:cNvSpPr txBox="1"/>
          <p:nvPr/>
        </p:nvSpPr>
        <p:spPr>
          <a:xfrm>
            <a:off x="5681353" y="5514413"/>
            <a:ext cx="2980363" cy="130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  <p:sp>
        <p:nvSpPr>
          <p:cNvPr id="313" name="TextBox 1"/>
          <p:cNvSpPr txBox="1"/>
          <p:nvPr/>
        </p:nvSpPr>
        <p:spPr>
          <a:xfrm>
            <a:off x="5046348" y="500042"/>
            <a:ext cx="3051833" cy="212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ما الْحَرارَةُ؟</a:t>
            </a:r>
          </a:p>
        </p:txBody>
      </p:sp>
      <p:sp>
        <p:nvSpPr>
          <p:cNvPr id="314" name="Rectangle 10"/>
          <p:cNvSpPr txBox="1"/>
          <p:nvPr/>
        </p:nvSpPr>
        <p:spPr>
          <a:xfrm>
            <a:off x="1545885" y="1571611"/>
            <a:ext cx="6269682" cy="365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الْحَرارَةُ أَحَدُ أَشْكالِ الطّاقَةِ الَّتي يُمْكِنُها أَنْ تُغَيِّرَ حالَةَ الْمادَّةِ</a:t>
            </a:r>
            <a:r>
              <a:t>.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r" rtl="0">
              <a:defRPr b="1"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فَالْحَرارَةُ قَدْ تُحَوِّلُ الصُّلْبَ إِلَى سائِلٍ، أَوِ السّائِلَ إِلَى غازٍ</a:t>
            </a:r>
            <a:r>
              <a:t>.</a:t>
            </a:r>
            <a:endParaRPr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مجموعة 1"/>
          <p:cNvGrpSpPr/>
          <p:nvPr/>
        </p:nvGrpSpPr>
        <p:grpSpPr>
          <a:xfrm>
            <a:off x="4988776" y="5517231"/>
            <a:ext cx="3705221" cy="576563"/>
            <a:chOff x="0" y="0"/>
            <a:chExt cx="3705220" cy="576561"/>
          </a:xfrm>
        </p:grpSpPr>
        <p:sp>
          <p:nvSpPr>
            <p:cNvPr id="316" name="مستطيل مستدير الزوايا 2"/>
            <p:cNvSpPr/>
            <p:nvPr/>
          </p:nvSpPr>
          <p:spPr>
            <a:xfrm>
              <a:off x="-1" y="0"/>
              <a:ext cx="3671676" cy="576562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7" name="مستطيل 3"/>
            <p:cNvSpPr/>
            <p:nvPr/>
          </p:nvSpPr>
          <p:spPr>
            <a:xfrm>
              <a:off x="823388" y="0"/>
              <a:ext cx="2881833" cy="57656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19" name="Rectangle 2"/>
          <p:cNvSpPr txBox="1"/>
          <p:nvPr/>
        </p:nvSpPr>
        <p:spPr>
          <a:xfrm>
            <a:off x="5669501" y="5442405"/>
            <a:ext cx="2980363" cy="130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  <p:sp>
        <p:nvSpPr>
          <p:cNvPr id="320" name="TextBox 1"/>
          <p:cNvSpPr txBox="1"/>
          <p:nvPr/>
        </p:nvSpPr>
        <p:spPr>
          <a:xfrm>
            <a:off x="5046348" y="500042"/>
            <a:ext cx="3051833" cy="212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ما الْحَرارَةُ؟</a:t>
            </a:r>
          </a:p>
        </p:txBody>
      </p:sp>
      <p:sp>
        <p:nvSpPr>
          <p:cNvPr id="321" name="Rectangle 10"/>
          <p:cNvSpPr txBox="1"/>
          <p:nvPr/>
        </p:nvSpPr>
        <p:spPr>
          <a:xfrm>
            <a:off x="1331571" y="1785926"/>
            <a:ext cx="6483996" cy="3608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نَحْنُ نَسْتَخْدِمُ الْحَرارَةَ كُلَّ يَوْمٍ، وَمُعْظَمُها يَأْتي مِنَ الشَّمْسِ،</a:t>
            </a:r>
          </a:p>
          <a:p>
            <a:pPr algn="r" rtl="0">
              <a:defRPr b="1"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 وهي تُسَخِّنُ الْهواءَ، وَالْيابِسَةَ، وَالْماءَ عَلى سَطْحِ الأَرْضِ</a:t>
            </a:r>
            <a:r>
              <a:t>.</a:t>
            </a:r>
            <a:endParaRPr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5"/>
          <p:cNvSpPr txBox="1"/>
          <p:nvPr/>
        </p:nvSpPr>
        <p:spPr>
          <a:xfrm>
            <a:off x="4746799" y="774433"/>
            <a:ext cx="4594107" cy="6836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اَلْفَصلُ الثّانيَ عَشرَ</a:t>
            </a:r>
          </a:p>
        </p:txBody>
      </p:sp>
      <p:sp>
        <p:nvSpPr>
          <p:cNvPr id="99" name="TextBox 8"/>
          <p:cNvSpPr txBox="1"/>
          <p:nvPr/>
        </p:nvSpPr>
        <p:spPr>
          <a:xfrm>
            <a:off x="2673503" y="1545725"/>
            <a:ext cx="3659823" cy="752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اِستِعْمَالُ الطَّاقَةِ</a:t>
            </a:r>
          </a:p>
        </p:txBody>
      </p:sp>
      <p:sp>
        <p:nvSpPr>
          <p:cNvPr id="100" name="Flowchart: Decision 5"/>
          <p:cNvSpPr/>
          <p:nvPr/>
        </p:nvSpPr>
        <p:spPr>
          <a:xfrm>
            <a:off x="7355209" y="3184379"/>
            <a:ext cx="1285885" cy="714381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4000">
                <a:ln w="18415" cap="flat">
                  <a:solidFill>
                    <a:srgbClr val="C00000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01" name="Rectangle 8"/>
          <p:cNvSpPr txBox="1"/>
          <p:nvPr/>
        </p:nvSpPr>
        <p:spPr>
          <a:xfrm>
            <a:off x="7329491" y="3184379"/>
            <a:ext cx="1311716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الفكرة العامة</a:t>
            </a:r>
          </a:p>
        </p:txBody>
      </p:sp>
      <p:sp>
        <p:nvSpPr>
          <p:cNvPr id="102" name="Rectangle 6"/>
          <p:cNvSpPr txBox="1"/>
          <p:nvPr/>
        </p:nvSpPr>
        <p:spPr>
          <a:xfrm>
            <a:off x="3753623" y="3462668"/>
            <a:ext cx="3659823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b="1" sz="32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كَيْفَ نَسْتَعْمِلُ الطَّاقَةَ؟</a:t>
            </a:r>
          </a:p>
        </p:txBody>
      </p:sp>
      <p:grpSp>
        <p:nvGrpSpPr>
          <p:cNvPr id="105" name="مجموعة 6"/>
          <p:cNvGrpSpPr/>
          <p:nvPr/>
        </p:nvGrpSpPr>
        <p:grpSpPr>
          <a:xfrm>
            <a:off x="5496416" y="4086814"/>
            <a:ext cx="3333390" cy="428629"/>
            <a:chOff x="0" y="0"/>
            <a:chExt cx="3333389" cy="428628"/>
          </a:xfrm>
        </p:grpSpPr>
        <p:sp>
          <p:nvSpPr>
            <p:cNvPr id="103" name="رابط مستقيم 7"/>
            <p:cNvSpPr/>
            <p:nvPr/>
          </p:nvSpPr>
          <p:spPr>
            <a:xfrm>
              <a:off x="0" y="214314"/>
              <a:ext cx="1476001" cy="1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4" name="مستطيل مستدير الزوايا 8"/>
            <p:cNvSpPr/>
            <p:nvPr/>
          </p:nvSpPr>
          <p:spPr>
            <a:xfrm>
              <a:off x="1345176" y="0"/>
              <a:ext cx="1988214" cy="428629"/>
            </a:xfrm>
            <a:prstGeom prst="roundRect">
              <a:avLst>
                <a:gd name="adj" fmla="val 40818"/>
              </a:avLst>
            </a:pr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6" name="مربع نص 5"/>
          <p:cNvSpPr txBox="1"/>
          <p:nvPr/>
        </p:nvSpPr>
        <p:spPr>
          <a:xfrm>
            <a:off x="6803820" y="4086814"/>
            <a:ext cx="2051701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الأسئلة الأساسية</a:t>
            </a:r>
          </a:p>
        </p:txBody>
      </p:sp>
      <p:sp>
        <p:nvSpPr>
          <p:cNvPr id="107" name="Rectangle 1"/>
          <p:cNvSpPr txBox="1"/>
          <p:nvPr/>
        </p:nvSpPr>
        <p:spPr>
          <a:xfrm>
            <a:off x="1737400" y="5247565"/>
            <a:ext cx="4816145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ما تأثير الحرارة في المادة؟</a:t>
            </a:r>
          </a:p>
        </p:txBody>
      </p:sp>
      <p:sp>
        <p:nvSpPr>
          <p:cNvPr id="108" name="مستطيل 11"/>
          <p:cNvSpPr txBox="1"/>
          <p:nvPr/>
        </p:nvSpPr>
        <p:spPr>
          <a:xfrm>
            <a:off x="6861862" y="4729755"/>
            <a:ext cx="1733511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3200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الدرس الأول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Subtype="10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3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3"/>
      <p:bldP build="whole" bldLvl="1" animBg="1" rev="0" advAuto="0" spid="107" grpId="9"/>
      <p:bldP build="whole" bldLvl="1" animBg="1" rev="0" advAuto="0" spid="101" grpId="4"/>
      <p:bldP build="whole" bldLvl="1" animBg="1" rev="0" advAuto="0" spid="99" grpId="2"/>
      <p:bldP build="whole" bldLvl="1" animBg="1" rev="0" advAuto="0" spid="105" grpId="6"/>
      <p:bldP build="whole" bldLvl="1" animBg="1" rev="0" advAuto="0" spid="108" grpId="8"/>
      <p:bldP build="whole" bldLvl="1" animBg="1" rev="0" advAuto="0" spid="106" grpId="7"/>
      <p:bldP build="whole" bldLvl="1" animBg="1" rev="0" advAuto="0" spid="102" grpId="5"/>
      <p:bldP build="whole" bldLvl="1" animBg="1" rev="0" advAuto="0" spid="9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714487"/>
            <a:ext cx="8530854" cy="35867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6" name="مجموعة 1"/>
          <p:cNvGrpSpPr/>
          <p:nvPr/>
        </p:nvGrpSpPr>
        <p:grpSpPr>
          <a:xfrm>
            <a:off x="4932040" y="5586812"/>
            <a:ext cx="3705221" cy="576563"/>
            <a:chOff x="0" y="0"/>
            <a:chExt cx="3705220" cy="576561"/>
          </a:xfrm>
        </p:grpSpPr>
        <p:sp>
          <p:nvSpPr>
            <p:cNvPr id="324" name="مستطيل مستدير الزوايا 2"/>
            <p:cNvSpPr/>
            <p:nvPr/>
          </p:nvSpPr>
          <p:spPr>
            <a:xfrm>
              <a:off x="-1" y="0"/>
              <a:ext cx="3671676" cy="576562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5" name="مستطيل 3"/>
            <p:cNvSpPr/>
            <p:nvPr/>
          </p:nvSpPr>
          <p:spPr>
            <a:xfrm>
              <a:off x="823388" y="0"/>
              <a:ext cx="2881833" cy="57656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27" name="Rectangle 2"/>
          <p:cNvSpPr txBox="1"/>
          <p:nvPr/>
        </p:nvSpPr>
        <p:spPr>
          <a:xfrm>
            <a:off x="5612765" y="5511984"/>
            <a:ext cx="2980363" cy="130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  <p:sp>
        <p:nvSpPr>
          <p:cNvPr id="328" name="TextBox 1"/>
          <p:cNvSpPr txBox="1"/>
          <p:nvPr/>
        </p:nvSpPr>
        <p:spPr>
          <a:xfrm>
            <a:off x="5046348" y="500042"/>
            <a:ext cx="3051833" cy="212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ما الْحَرارَةُ؟</a:t>
            </a:r>
          </a:p>
        </p:txBody>
      </p:sp>
      <p:sp>
        <p:nvSpPr>
          <p:cNvPr id="329" name="TextBox 2"/>
          <p:cNvSpPr txBox="1"/>
          <p:nvPr/>
        </p:nvSpPr>
        <p:spPr>
          <a:xfrm>
            <a:off x="4903472" y="2000239"/>
            <a:ext cx="3909060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تسخن حرارة الشمس الماء واليابسة، ثم يسخن الهواء.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1"/>
      <p:bldP build="whole" bldLvl="1" animBg="1" rev="0" advAuto="0" spid="32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مجموعة 1"/>
          <p:cNvGrpSpPr/>
          <p:nvPr/>
        </p:nvGrpSpPr>
        <p:grpSpPr>
          <a:xfrm>
            <a:off x="5004048" y="5589239"/>
            <a:ext cx="3714777" cy="549299"/>
            <a:chOff x="0" y="0"/>
            <a:chExt cx="3714775" cy="549298"/>
          </a:xfrm>
        </p:grpSpPr>
        <p:sp>
          <p:nvSpPr>
            <p:cNvPr id="331" name="مستطيل مستدير الزوايا 2"/>
            <p:cNvSpPr/>
            <p:nvPr/>
          </p:nvSpPr>
          <p:spPr>
            <a:xfrm flipH="1">
              <a:off x="33631" y="0"/>
              <a:ext cx="3681145" cy="549299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2" name="مستطيل 3"/>
            <p:cNvSpPr/>
            <p:nvPr/>
          </p:nvSpPr>
          <p:spPr>
            <a:xfrm flipH="1">
              <a:off x="0" y="0"/>
              <a:ext cx="2889263" cy="54929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34" name="Rectangle 2"/>
          <p:cNvSpPr txBox="1"/>
          <p:nvPr/>
        </p:nvSpPr>
        <p:spPr>
          <a:xfrm>
            <a:off x="5049768" y="5495595"/>
            <a:ext cx="2980363" cy="130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  <p:sp>
        <p:nvSpPr>
          <p:cNvPr id="335" name="Rectangle 1"/>
          <p:cNvSpPr txBox="1"/>
          <p:nvPr/>
        </p:nvSpPr>
        <p:spPr>
          <a:xfrm>
            <a:off x="2260265" y="928669"/>
            <a:ext cx="6123623" cy="305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تَأْتي الْحَرارَةُ مِنْ أَشْياءَ أُخْرى أَيْضًا، مِنْهَا الَوَقُودُ.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r" rtl="0"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وَهُوَ مادَّةٌ تُنْتِجُ حَرارَةً عِنْدَما تَحْتَرِقُ.</a:t>
            </a:r>
          </a:p>
          <a:p>
            <a:pPr algn="r" rtl="0"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الْغازُ وَالزَّيْتُ وَالْحَطَبُ وَالْفَحْمُ هِيَ بَعْضُ الأَمْثِلَةِ عَلى الْوَقودِ.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مجموعة 1"/>
          <p:cNvGrpSpPr/>
          <p:nvPr/>
        </p:nvGrpSpPr>
        <p:grpSpPr>
          <a:xfrm>
            <a:off x="5004048" y="5589239"/>
            <a:ext cx="3714777" cy="549299"/>
            <a:chOff x="0" y="0"/>
            <a:chExt cx="3714775" cy="549298"/>
          </a:xfrm>
        </p:grpSpPr>
        <p:sp>
          <p:nvSpPr>
            <p:cNvPr id="337" name="مستطيل مستدير الزوايا 2"/>
            <p:cNvSpPr/>
            <p:nvPr/>
          </p:nvSpPr>
          <p:spPr>
            <a:xfrm flipH="1">
              <a:off x="33631" y="0"/>
              <a:ext cx="3681145" cy="549299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8" name="مستطيل 3"/>
            <p:cNvSpPr/>
            <p:nvPr/>
          </p:nvSpPr>
          <p:spPr>
            <a:xfrm flipH="1">
              <a:off x="0" y="0"/>
              <a:ext cx="2889263" cy="54929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40" name="Rectangle 2"/>
          <p:cNvSpPr txBox="1"/>
          <p:nvPr/>
        </p:nvSpPr>
        <p:spPr>
          <a:xfrm>
            <a:off x="5049768" y="5495595"/>
            <a:ext cx="2980363" cy="130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  <p:sp>
        <p:nvSpPr>
          <p:cNvPr id="341" name="Rectangle 1"/>
          <p:cNvSpPr txBox="1"/>
          <p:nvPr/>
        </p:nvSpPr>
        <p:spPr>
          <a:xfrm>
            <a:off x="1260134" y="1071545"/>
            <a:ext cx="6838024" cy="305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كَما تَنْتُجُ الْحَرارَةُ أيضاً عَنِ الْحَرَكَةِ.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r" rtl="0"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أَفْرُكُ يَدَيَّ بِسُرْعَةٍ، ثُمَّ أضَعُهُما عَلى وَجْهِي.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r" rtl="0"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أُلاحِظُ كَيْفَ تَنْتَقِلُ الْحَرارَةُ مِنْ يَدَيَّ إِلَى وَجْهِي.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مجموعة 1"/>
          <p:cNvGrpSpPr/>
          <p:nvPr/>
        </p:nvGrpSpPr>
        <p:grpSpPr>
          <a:xfrm>
            <a:off x="4932040" y="5661247"/>
            <a:ext cx="3714777" cy="549299"/>
            <a:chOff x="0" y="0"/>
            <a:chExt cx="3714775" cy="549298"/>
          </a:xfrm>
        </p:grpSpPr>
        <p:sp>
          <p:nvSpPr>
            <p:cNvPr id="343" name="مستطيل مستدير الزوايا 2"/>
            <p:cNvSpPr/>
            <p:nvPr/>
          </p:nvSpPr>
          <p:spPr>
            <a:xfrm flipH="1">
              <a:off x="33631" y="0"/>
              <a:ext cx="3681145" cy="549299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4" name="مستطيل 3"/>
            <p:cNvSpPr/>
            <p:nvPr/>
          </p:nvSpPr>
          <p:spPr>
            <a:xfrm flipH="1">
              <a:off x="0" y="0"/>
              <a:ext cx="2889263" cy="54929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46" name="Rectangle 2"/>
          <p:cNvSpPr txBox="1"/>
          <p:nvPr/>
        </p:nvSpPr>
        <p:spPr>
          <a:xfrm>
            <a:off x="4977760" y="5567603"/>
            <a:ext cx="2980363" cy="130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  <p:sp>
        <p:nvSpPr>
          <p:cNvPr id="347" name="Rectangle 2"/>
          <p:cNvSpPr txBox="1"/>
          <p:nvPr/>
        </p:nvSpPr>
        <p:spPr>
          <a:xfrm>
            <a:off x="2045952" y="4357694"/>
            <a:ext cx="4497121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يَستَخْدِمُ النّاسُ الوَقودَ لِلتَّدْفِئَةِ.</a:t>
            </a:r>
          </a:p>
        </p:txBody>
      </p:sp>
      <p:sp>
        <p:nvSpPr>
          <p:cNvPr id="348" name="مثلث متساوي الساقين 6"/>
          <p:cNvSpPr/>
          <p:nvPr/>
        </p:nvSpPr>
        <p:spPr>
          <a:xfrm>
            <a:off x="6643702" y="4429131"/>
            <a:ext cx="500066" cy="428632"/>
          </a:xfrm>
          <a:prstGeom prst="triangle">
            <a:avLst/>
          </a:prstGeom>
          <a:solidFill>
            <a:srgbClr val="6600C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4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297" y="714356"/>
            <a:ext cx="4429157" cy="3447497"/>
          </a:xfrm>
          <a:prstGeom prst="rect">
            <a:avLst/>
          </a:prstGeom>
          <a:ln w="57150">
            <a:solidFill>
              <a:srgbClr val="6600CC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2" presetID="18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1"/>
      <p:bldP build="whole" bldLvl="1" animBg="1" rev="0" advAuto="0" spid="349" grpId="2"/>
      <p:bldP build="whole" bldLvl="1" animBg="1" rev="0" advAuto="0" spid="347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مجموعة 1"/>
          <p:cNvGrpSpPr/>
          <p:nvPr/>
        </p:nvGrpSpPr>
        <p:grpSpPr>
          <a:xfrm>
            <a:off x="4996389" y="5661247"/>
            <a:ext cx="3714776" cy="549299"/>
            <a:chOff x="0" y="0"/>
            <a:chExt cx="3714775" cy="549298"/>
          </a:xfrm>
        </p:grpSpPr>
        <p:sp>
          <p:nvSpPr>
            <p:cNvPr id="351" name="مستطيل مستدير الزوايا 2"/>
            <p:cNvSpPr/>
            <p:nvPr/>
          </p:nvSpPr>
          <p:spPr>
            <a:xfrm flipH="1">
              <a:off x="33631" y="0"/>
              <a:ext cx="3681145" cy="549299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2" name="مستطيل 3"/>
            <p:cNvSpPr/>
            <p:nvPr/>
          </p:nvSpPr>
          <p:spPr>
            <a:xfrm flipH="1">
              <a:off x="0" y="0"/>
              <a:ext cx="2889263" cy="54929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54" name="Rectangle 2"/>
          <p:cNvSpPr txBox="1"/>
          <p:nvPr/>
        </p:nvSpPr>
        <p:spPr>
          <a:xfrm>
            <a:off x="5042108" y="5567603"/>
            <a:ext cx="2980363" cy="130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  <p:grpSp>
        <p:nvGrpSpPr>
          <p:cNvPr id="357" name="مجموعة 5"/>
          <p:cNvGrpSpPr/>
          <p:nvPr/>
        </p:nvGrpSpPr>
        <p:grpSpPr>
          <a:xfrm>
            <a:off x="8001024" y="1000108"/>
            <a:ext cx="714381" cy="700087"/>
            <a:chOff x="0" y="0"/>
            <a:chExt cx="714380" cy="700086"/>
          </a:xfrm>
        </p:grpSpPr>
        <p:sp>
          <p:nvSpPr>
            <p:cNvPr id="355" name="شكل بيضاوي 6"/>
            <p:cNvSpPr/>
            <p:nvPr/>
          </p:nvSpPr>
          <p:spPr>
            <a:xfrm>
              <a:off x="-1" y="71437"/>
              <a:ext cx="642943" cy="628649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40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56" name="صورة 7" descr="صورة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5731" y="-1"/>
              <a:ext cx="628650" cy="628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8" name="TextBox 3"/>
          <p:cNvSpPr txBox="1"/>
          <p:nvPr/>
        </p:nvSpPr>
        <p:spPr>
          <a:xfrm>
            <a:off x="500034" y="1071546"/>
            <a:ext cx="7429521" cy="13448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3600"/>
            </a:pPr>
            <a:r>
              <a:t>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كيف أستخدم الحرارة في المدرسة وفي البيت؟</a:t>
            </a:r>
          </a:p>
        </p:txBody>
      </p:sp>
      <p:sp>
        <p:nvSpPr>
          <p:cNvPr id="359" name="Rectangle 3"/>
          <p:cNvSpPr/>
          <p:nvPr/>
        </p:nvSpPr>
        <p:spPr>
          <a:xfrm>
            <a:off x="1071538" y="2396251"/>
            <a:ext cx="6651633" cy="16766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3600">
                <a:solidFill>
                  <a:srgbClr val="0000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أستخدم الحرارة في المنزل في التدفئة وفي طهي الطعام وفي المدرسة استخدمها في مختبر العلوم في إجراء الأنشطة.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8" grpId="2"/>
      <p:bldP build="whole" bldLvl="1" animBg="1" rev="0" advAuto="0" spid="359" grpId="3"/>
      <p:bldP build="whole" bldLvl="1" animBg="1" rev="0" advAuto="0" spid="35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مجموعة 1"/>
          <p:cNvGrpSpPr/>
          <p:nvPr/>
        </p:nvGrpSpPr>
        <p:grpSpPr>
          <a:xfrm>
            <a:off x="5072067" y="5701632"/>
            <a:ext cx="3714777" cy="549300"/>
            <a:chOff x="0" y="0"/>
            <a:chExt cx="3714775" cy="549298"/>
          </a:xfrm>
        </p:grpSpPr>
        <p:sp>
          <p:nvSpPr>
            <p:cNvPr id="361" name="مستطيل مستدير الزوايا 2"/>
            <p:cNvSpPr/>
            <p:nvPr/>
          </p:nvSpPr>
          <p:spPr>
            <a:xfrm flipH="1">
              <a:off x="33631" y="0"/>
              <a:ext cx="3681145" cy="549299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2" name="مستطيل 3"/>
            <p:cNvSpPr/>
            <p:nvPr/>
          </p:nvSpPr>
          <p:spPr>
            <a:xfrm flipH="1">
              <a:off x="0" y="0"/>
              <a:ext cx="2889263" cy="54929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64" name="Rectangle 2"/>
          <p:cNvSpPr txBox="1"/>
          <p:nvPr/>
        </p:nvSpPr>
        <p:spPr>
          <a:xfrm>
            <a:off x="5117787" y="5607989"/>
            <a:ext cx="2980363" cy="130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  <p:pic>
        <p:nvPicPr>
          <p:cNvPr id="36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33" y="620687"/>
            <a:ext cx="3924301" cy="5216523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مثلث متساوي الساقين 6"/>
          <p:cNvSpPr/>
          <p:nvPr/>
        </p:nvSpPr>
        <p:spPr>
          <a:xfrm rot="10800000">
            <a:off x="4071934" y="2285989"/>
            <a:ext cx="500066" cy="428630"/>
          </a:xfrm>
          <a:prstGeom prst="triangle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7" name="TextBox 4"/>
          <p:cNvSpPr txBox="1"/>
          <p:nvPr/>
        </p:nvSpPr>
        <p:spPr>
          <a:xfrm>
            <a:off x="2331703" y="2071678"/>
            <a:ext cx="1765950" cy="233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32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هذه الحركة تنتج حرارة</a:t>
            </a:r>
            <a:r>
              <a:t>.</a:t>
            </a:r>
          </a:p>
        </p:txBody>
      </p:sp>
      <p:pic>
        <p:nvPicPr>
          <p:cNvPr id="36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9189" y="1500174"/>
            <a:ext cx="3803197" cy="2662237"/>
          </a:xfrm>
          <a:prstGeom prst="rect">
            <a:avLst/>
          </a:prstGeom>
          <a:ln w="57150">
            <a:solidFill>
              <a:srgbClr val="E46C0A"/>
            </a:solidFill>
            <a:miter/>
          </a:ln>
        </p:spPr>
      </p:pic>
      <p:sp>
        <p:nvSpPr>
          <p:cNvPr id="369" name="Rectangle 2"/>
          <p:cNvSpPr txBox="1"/>
          <p:nvPr/>
        </p:nvSpPr>
        <p:spPr>
          <a:xfrm>
            <a:off x="5117787" y="4357694"/>
            <a:ext cx="2980395" cy="1013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يَستَخْدِمُ النّاسُ الْوَقودَ لِطَهْيِ الطَّعامِ.</a:t>
            </a:r>
          </a:p>
        </p:txBody>
      </p:sp>
      <p:sp>
        <p:nvSpPr>
          <p:cNvPr id="370" name="مثلث متساوي الساقين 10"/>
          <p:cNvSpPr/>
          <p:nvPr/>
        </p:nvSpPr>
        <p:spPr>
          <a:xfrm>
            <a:off x="8143899" y="4429131"/>
            <a:ext cx="500067" cy="428632"/>
          </a:xfrm>
          <a:prstGeom prst="triangle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2" presetID="18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2" presetID="18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12" presetID="18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12" presetID="18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9" grpId="1"/>
      <p:bldP build="whole" bldLvl="1" animBg="1" rev="0" advAuto="0" spid="370" grpId="2"/>
      <p:bldP build="whole" bldLvl="1" animBg="1" rev="0" advAuto="0" spid="368" grpId="3"/>
      <p:bldP build="whole" bldLvl="1" animBg="1" rev="0" advAuto="0" spid="366" grpId="5"/>
      <p:bldP build="whole" bldLvl="1" animBg="1" rev="0" advAuto="0" spid="367" grpId="4"/>
      <p:bldP build="whole" bldLvl="1" animBg="1" rev="0" advAuto="0" spid="365" grpId="6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1"/>
          <p:cNvSpPr txBox="1"/>
          <p:nvPr/>
        </p:nvSpPr>
        <p:spPr>
          <a:xfrm>
            <a:off x="2618971" y="505185"/>
            <a:ext cx="6123623" cy="71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ما درجة الحرارة؟</a:t>
            </a:r>
          </a:p>
        </p:txBody>
      </p:sp>
      <p:sp>
        <p:nvSpPr>
          <p:cNvPr id="373" name="Rectangle 1"/>
          <p:cNvSpPr txBox="1"/>
          <p:nvPr/>
        </p:nvSpPr>
        <p:spPr>
          <a:xfrm>
            <a:off x="474316" y="1643049"/>
            <a:ext cx="8174685" cy="3805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درجة الحرارة مقياس لمدى سخونة أو برودة الشيء. </a:t>
            </a:r>
          </a:p>
          <a:p>
            <a:pPr algn="r" rtl="0"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نحن نقيس درجة حرارة الهواء والماء، وحتى درجة حرارة أجسامنا.</a:t>
            </a:r>
          </a:p>
          <a:p>
            <a:pPr algn="r" rtl="0"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ونستخدم لقياس درجة الحرارة أداة مقياس الحرارة (الثرمومتر)، </a:t>
            </a:r>
          </a:p>
          <a:p>
            <a:pPr algn="r" rtl="0"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وبعض أنواعه يحوي سائلاً داخله، وهذا السائل يتحرك مع الحرارة إلى أعلى وإلى أسفل.</a:t>
            </a:r>
          </a:p>
        </p:txBody>
      </p:sp>
      <p:grpSp>
        <p:nvGrpSpPr>
          <p:cNvPr id="376" name="مجموعة 7"/>
          <p:cNvGrpSpPr/>
          <p:nvPr/>
        </p:nvGrpSpPr>
        <p:grpSpPr>
          <a:xfrm>
            <a:off x="5045778" y="5690396"/>
            <a:ext cx="3705221" cy="576563"/>
            <a:chOff x="0" y="0"/>
            <a:chExt cx="3705220" cy="576561"/>
          </a:xfrm>
        </p:grpSpPr>
        <p:sp>
          <p:nvSpPr>
            <p:cNvPr id="374" name="مستطيل مستدير الزوايا 8"/>
            <p:cNvSpPr/>
            <p:nvPr/>
          </p:nvSpPr>
          <p:spPr>
            <a:xfrm>
              <a:off x="-1" y="0"/>
              <a:ext cx="3671676" cy="576562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5" name="مستطيل 9"/>
            <p:cNvSpPr/>
            <p:nvPr/>
          </p:nvSpPr>
          <p:spPr>
            <a:xfrm>
              <a:off x="823388" y="0"/>
              <a:ext cx="2881833" cy="57656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77" name="Rectangle 2"/>
          <p:cNvSpPr txBox="1"/>
          <p:nvPr/>
        </p:nvSpPr>
        <p:spPr>
          <a:xfrm>
            <a:off x="5726503" y="5615570"/>
            <a:ext cx="2980363" cy="130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nodeType="withEffect" presetSubtype="1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3" grpId="2"/>
      <p:bldP build="whole" bldLvl="1" animBg="1" rev="0" advAuto="0" spid="37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مجموعة 1"/>
          <p:cNvGrpSpPr/>
          <p:nvPr/>
        </p:nvGrpSpPr>
        <p:grpSpPr>
          <a:xfrm>
            <a:off x="4938729" y="5637138"/>
            <a:ext cx="3705221" cy="576563"/>
            <a:chOff x="0" y="0"/>
            <a:chExt cx="3705220" cy="576561"/>
          </a:xfrm>
        </p:grpSpPr>
        <p:sp>
          <p:nvSpPr>
            <p:cNvPr id="379" name="مستطيل مستدير الزوايا 2"/>
            <p:cNvSpPr/>
            <p:nvPr/>
          </p:nvSpPr>
          <p:spPr>
            <a:xfrm>
              <a:off x="-1" y="0"/>
              <a:ext cx="3671676" cy="576562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0" name="مستطيل 3"/>
            <p:cNvSpPr/>
            <p:nvPr/>
          </p:nvSpPr>
          <p:spPr>
            <a:xfrm>
              <a:off x="823388" y="0"/>
              <a:ext cx="2881833" cy="57656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82" name="Rectangle 2"/>
          <p:cNvSpPr txBox="1"/>
          <p:nvPr/>
        </p:nvSpPr>
        <p:spPr>
          <a:xfrm>
            <a:off x="5619455" y="5562312"/>
            <a:ext cx="2980363" cy="130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  <p:grpSp>
        <p:nvGrpSpPr>
          <p:cNvPr id="385" name="مجموعة 9"/>
          <p:cNvGrpSpPr/>
          <p:nvPr/>
        </p:nvGrpSpPr>
        <p:grpSpPr>
          <a:xfrm>
            <a:off x="214282" y="500042"/>
            <a:ext cx="8534184" cy="3786214"/>
            <a:chOff x="0" y="0"/>
            <a:chExt cx="8534182" cy="3786213"/>
          </a:xfrm>
        </p:grpSpPr>
        <p:pic>
          <p:nvPicPr>
            <p:cNvPr id="383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2832"/>
              <a:ext cx="8534183" cy="3583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" name="صورة 5" descr="صورة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68087" y="0"/>
              <a:ext cx="2566095" cy="632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6" name="TextBox 3"/>
          <p:cNvSpPr txBox="1"/>
          <p:nvPr/>
        </p:nvSpPr>
        <p:spPr>
          <a:xfrm>
            <a:off x="6057880" y="476672"/>
            <a:ext cx="2908940" cy="75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درجة الحرارة</a:t>
            </a:r>
          </a:p>
        </p:txBody>
      </p:sp>
      <p:grpSp>
        <p:nvGrpSpPr>
          <p:cNvPr id="389" name="مجموعة 10"/>
          <p:cNvGrpSpPr/>
          <p:nvPr/>
        </p:nvGrpSpPr>
        <p:grpSpPr>
          <a:xfrm>
            <a:off x="357158" y="4071942"/>
            <a:ext cx="8356659" cy="1456149"/>
            <a:chOff x="0" y="0"/>
            <a:chExt cx="8356659" cy="1456148"/>
          </a:xfrm>
        </p:grpSpPr>
        <p:sp>
          <p:nvSpPr>
            <p:cNvPr id="387" name="مستطيل 11"/>
            <p:cNvSpPr/>
            <p:nvPr/>
          </p:nvSpPr>
          <p:spPr>
            <a:xfrm>
              <a:off x="-1" y="203020"/>
              <a:ext cx="8347100" cy="1253129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8" name="صورة 12" descr="صورة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29353" y="-1"/>
              <a:ext cx="2427307" cy="470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0" name="TextBox 6"/>
          <p:cNvSpPr txBox="1"/>
          <p:nvPr/>
        </p:nvSpPr>
        <p:spPr>
          <a:xfrm>
            <a:off x="6332232" y="4071942"/>
            <a:ext cx="2265999" cy="55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أقرأ الصورة</a:t>
            </a:r>
          </a:p>
        </p:txBody>
      </p:sp>
      <p:sp>
        <p:nvSpPr>
          <p:cNvPr id="391" name="TextBox 5"/>
          <p:cNvSpPr txBox="1"/>
          <p:nvPr/>
        </p:nvSpPr>
        <p:spPr>
          <a:xfrm>
            <a:off x="1545886" y="4327761"/>
            <a:ext cx="4552010" cy="139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24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أين تكون درجة الحرارة أعلى</a:t>
            </a:r>
            <a:r>
              <a:t>:</a:t>
            </a:r>
          </a:p>
          <a:p>
            <a:pPr algn="r" rtl="0">
              <a:defRPr b="1" sz="24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 خلال النهار أم خلال الليل؟</a:t>
            </a:r>
          </a:p>
          <a:p>
            <a:pPr algn="r" rtl="0">
              <a:defRPr b="1" sz="24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 كيف أعرف ذلك؟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nodeType="with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0" grpId="4"/>
      <p:bldP build="whole" bldLvl="1" animBg="1" rev="0" advAuto="0" spid="386" grpId="1"/>
      <p:bldP build="whole" bldLvl="1" animBg="1" rev="0" advAuto="0" spid="385" grpId="2"/>
      <p:bldP build="p" bldLvl="5" animBg="1" rev="0" advAuto="0" spid="391" grpId="5"/>
      <p:bldP build="whole" bldLvl="1" animBg="1" rev="0" advAuto="0" spid="389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مجموعة 1"/>
          <p:cNvGrpSpPr/>
          <p:nvPr/>
        </p:nvGrpSpPr>
        <p:grpSpPr>
          <a:xfrm>
            <a:off x="214282" y="500042"/>
            <a:ext cx="8606192" cy="3786214"/>
            <a:chOff x="0" y="0"/>
            <a:chExt cx="8606190" cy="3786213"/>
          </a:xfrm>
        </p:grpSpPr>
        <p:pic>
          <p:nvPicPr>
            <p:cNvPr id="393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2832"/>
              <a:ext cx="8606191" cy="3583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" name="صورة 3" descr="صورة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18444" y="0"/>
              <a:ext cx="2587746" cy="632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6" name="TextBox 3"/>
          <p:cNvSpPr txBox="1"/>
          <p:nvPr/>
        </p:nvSpPr>
        <p:spPr>
          <a:xfrm>
            <a:off x="6189341" y="500042"/>
            <a:ext cx="2908940" cy="75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درجة الحرارة</a:t>
            </a:r>
          </a:p>
        </p:txBody>
      </p:sp>
      <p:grpSp>
        <p:nvGrpSpPr>
          <p:cNvPr id="399" name="مجموعة 5"/>
          <p:cNvGrpSpPr/>
          <p:nvPr/>
        </p:nvGrpSpPr>
        <p:grpSpPr>
          <a:xfrm>
            <a:off x="357158" y="4071942"/>
            <a:ext cx="8356659" cy="1380397"/>
            <a:chOff x="0" y="0"/>
            <a:chExt cx="8356659" cy="1380396"/>
          </a:xfrm>
        </p:grpSpPr>
        <p:sp>
          <p:nvSpPr>
            <p:cNvPr id="397" name="مستطيل 6"/>
            <p:cNvSpPr/>
            <p:nvPr/>
          </p:nvSpPr>
          <p:spPr>
            <a:xfrm>
              <a:off x="-1" y="192459"/>
              <a:ext cx="8347100" cy="1187938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8" name="صورة 7" descr="صورة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29353" y="-1"/>
              <a:ext cx="2427307" cy="445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0" name="TextBox 6"/>
          <p:cNvSpPr txBox="1"/>
          <p:nvPr/>
        </p:nvSpPr>
        <p:spPr>
          <a:xfrm>
            <a:off x="6436746" y="4057908"/>
            <a:ext cx="2265999" cy="55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أقرأ الصورة</a:t>
            </a:r>
          </a:p>
        </p:txBody>
      </p:sp>
      <p:sp>
        <p:nvSpPr>
          <p:cNvPr id="401" name="Rectangle 3"/>
          <p:cNvSpPr txBox="1"/>
          <p:nvPr/>
        </p:nvSpPr>
        <p:spPr>
          <a:xfrm>
            <a:off x="513264" y="4705012"/>
            <a:ext cx="7909616" cy="78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0">
              <a:defRPr b="1" sz="2000">
                <a:solidFill>
                  <a:srgbClr val="660033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تكون أعلى خلال النهار وأعرف ذلك من مراقبة مؤشر الثرمومتر فأجد أن درجة الحرارة نهاراً هي </a:t>
            </a:r>
            <a:r>
              <a:t>30°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س أما في الليل فتكون درجة الحرارة </a:t>
            </a:r>
            <a:r>
              <a:t>20°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س</a:t>
            </a:r>
            <a:r>
              <a:t>.</a:t>
            </a:r>
          </a:p>
        </p:txBody>
      </p:sp>
      <p:grpSp>
        <p:nvGrpSpPr>
          <p:cNvPr id="404" name="مجموعة 10"/>
          <p:cNvGrpSpPr/>
          <p:nvPr/>
        </p:nvGrpSpPr>
        <p:grpSpPr>
          <a:xfrm>
            <a:off x="4932040" y="5730980"/>
            <a:ext cx="3705221" cy="576563"/>
            <a:chOff x="0" y="0"/>
            <a:chExt cx="3705220" cy="576561"/>
          </a:xfrm>
        </p:grpSpPr>
        <p:sp>
          <p:nvSpPr>
            <p:cNvPr id="402" name="مستطيل مستدير الزوايا 11"/>
            <p:cNvSpPr/>
            <p:nvPr/>
          </p:nvSpPr>
          <p:spPr>
            <a:xfrm>
              <a:off x="-1" y="0"/>
              <a:ext cx="3671676" cy="576562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3" name="مستطيل 12"/>
            <p:cNvSpPr/>
            <p:nvPr/>
          </p:nvSpPr>
          <p:spPr>
            <a:xfrm>
              <a:off x="823388" y="0"/>
              <a:ext cx="2881833" cy="57656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05" name="Rectangle 2"/>
          <p:cNvSpPr txBox="1"/>
          <p:nvPr/>
        </p:nvSpPr>
        <p:spPr>
          <a:xfrm>
            <a:off x="5612765" y="5656152"/>
            <a:ext cx="2980363" cy="130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الشرح والتفسير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مستطيل مستدير الزوايا 2"/>
          <p:cNvSpPr/>
          <p:nvPr/>
        </p:nvSpPr>
        <p:spPr>
          <a:xfrm>
            <a:off x="3286116" y="1000108"/>
            <a:ext cx="5357813" cy="392909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57150">
            <a:solidFill>
              <a:srgbClr val="00B0F0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8" name="Rectangle 1"/>
          <p:cNvSpPr txBox="1"/>
          <p:nvPr/>
        </p:nvSpPr>
        <p:spPr>
          <a:xfrm>
            <a:off x="4760596" y="1173117"/>
            <a:ext cx="2823211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8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 نشاط:</a:t>
            </a:r>
          </a:p>
        </p:txBody>
      </p:sp>
      <p:sp>
        <p:nvSpPr>
          <p:cNvPr id="409" name="TextBox 2"/>
          <p:cNvSpPr txBox="1"/>
          <p:nvPr/>
        </p:nvSpPr>
        <p:spPr>
          <a:xfrm>
            <a:off x="3689025" y="2285992"/>
            <a:ext cx="4909183" cy="1860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أستخدم مقياس حرارة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 rtl="0"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لأقارن</a:t>
            </a:r>
            <a:r>
              <a:rPr>
                <a:solidFill>
                  <a:srgbClr val="000000"/>
                </a:solidFill>
              </a:rPr>
              <a:t> بين درجة حرارة كل من التربة والماء والهواء.</a:t>
            </a:r>
          </a:p>
        </p:txBody>
      </p:sp>
      <p:grpSp>
        <p:nvGrpSpPr>
          <p:cNvPr id="412" name="مجموعة 9"/>
          <p:cNvGrpSpPr/>
          <p:nvPr/>
        </p:nvGrpSpPr>
        <p:grpSpPr>
          <a:xfrm>
            <a:off x="2285983" y="1357297"/>
            <a:ext cx="1143009" cy="3429025"/>
            <a:chOff x="0" y="0"/>
            <a:chExt cx="1143008" cy="3429024"/>
          </a:xfrm>
        </p:grpSpPr>
        <p:pic>
          <p:nvPicPr>
            <p:cNvPr id="410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43009" cy="342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1" name="مستطيل 8"/>
            <p:cNvSpPr txBox="1"/>
            <p:nvPr/>
          </p:nvSpPr>
          <p:spPr>
            <a:xfrm>
              <a:off x="257665" y="1857387"/>
              <a:ext cx="675046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 sz="28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rtl="0">
                <a:defRPr/>
              </a:pPr>
              <a:r>
                <a:t>هواء</a:t>
              </a:r>
            </a:p>
          </p:txBody>
        </p:sp>
      </p:grpSp>
      <p:grpSp>
        <p:nvGrpSpPr>
          <p:cNvPr id="415" name="مجموعة 12"/>
          <p:cNvGrpSpPr/>
          <p:nvPr/>
        </p:nvGrpSpPr>
        <p:grpSpPr>
          <a:xfrm>
            <a:off x="1071537" y="1357297"/>
            <a:ext cx="1318375" cy="3429025"/>
            <a:chOff x="0" y="0"/>
            <a:chExt cx="1318373" cy="3429024"/>
          </a:xfrm>
        </p:grpSpPr>
        <p:pic>
          <p:nvPicPr>
            <p:cNvPr id="413" name="صورة 6" descr="صورة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18374" cy="342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4" name="مستطيل 10"/>
            <p:cNvSpPr txBox="1"/>
            <p:nvPr/>
          </p:nvSpPr>
          <p:spPr>
            <a:xfrm>
              <a:off x="384304" y="1834233"/>
              <a:ext cx="501760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 sz="28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rtl="0">
                <a:defRPr/>
              </a:pPr>
              <a:r>
                <a:t>ماء</a:t>
              </a:r>
            </a:p>
          </p:txBody>
        </p:sp>
      </p:grpSp>
      <p:grpSp>
        <p:nvGrpSpPr>
          <p:cNvPr id="418" name="مجموعة 13"/>
          <p:cNvGrpSpPr/>
          <p:nvPr/>
        </p:nvGrpSpPr>
        <p:grpSpPr>
          <a:xfrm>
            <a:off x="0" y="1428736"/>
            <a:ext cx="1272651" cy="3357587"/>
            <a:chOff x="0" y="0"/>
            <a:chExt cx="1272650" cy="3357586"/>
          </a:xfrm>
        </p:grpSpPr>
        <p:pic>
          <p:nvPicPr>
            <p:cNvPr id="416" name="صورة 5" descr="صورة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72651" cy="33575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7" name="مستطيل 11"/>
            <p:cNvSpPr txBox="1"/>
            <p:nvPr/>
          </p:nvSpPr>
          <p:spPr>
            <a:xfrm>
              <a:off x="328798" y="1785950"/>
              <a:ext cx="598647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 sz="28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rtl="0">
                <a:defRPr/>
              </a:pPr>
              <a:r>
                <a:t>تربة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entr" nodeType="with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2" grpId="4"/>
      <p:bldP build="whole" bldLvl="1" animBg="1" rev="0" advAuto="0" spid="415" grpId="5"/>
      <p:bldP build="whole" bldLvl="1" animBg="1" rev="0" advAuto="0" spid="418" grpId="6"/>
      <p:bldP build="whole" bldLvl="1" animBg="1" rev="0" advAuto="0" spid="407" grpId="2"/>
      <p:bldP build="whole" bldLvl="1" animBg="1" rev="0" advAuto="0" spid="408" grpId="1"/>
      <p:bldP build="p" bldLvl="5" animBg="1" rev="0" advAuto="0" spid="409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5"/>
          <p:cNvSpPr txBox="1"/>
          <p:nvPr/>
        </p:nvSpPr>
        <p:spPr>
          <a:xfrm>
            <a:off x="4800880" y="843738"/>
            <a:ext cx="4594108" cy="6836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اَلْفَصلُ الثّانيَ عَشرَ</a:t>
            </a:r>
          </a:p>
        </p:txBody>
      </p:sp>
      <p:sp>
        <p:nvSpPr>
          <p:cNvPr id="111" name="TextBox 8"/>
          <p:cNvSpPr txBox="1"/>
          <p:nvPr/>
        </p:nvSpPr>
        <p:spPr>
          <a:xfrm>
            <a:off x="2806568" y="1490069"/>
            <a:ext cx="3659823" cy="752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اِستِعْمَالُ الطَّاقَةِ</a:t>
            </a:r>
          </a:p>
        </p:txBody>
      </p:sp>
      <p:sp>
        <p:nvSpPr>
          <p:cNvPr id="112" name="Flowchart: Decision 5"/>
          <p:cNvSpPr/>
          <p:nvPr/>
        </p:nvSpPr>
        <p:spPr>
          <a:xfrm>
            <a:off x="7097934" y="3254054"/>
            <a:ext cx="1285885" cy="714381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4000">
                <a:ln w="18415" cap="flat">
                  <a:solidFill>
                    <a:srgbClr val="C00000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13" name="Rectangle 8"/>
          <p:cNvSpPr txBox="1"/>
          <p:nvPr/>
        </p:nvSpPr>
        <p:spPr>
          <a:xfrm>
            <a:off x="7072216" y="3254054"/>
            <a:ext cx="1311716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الفكرة العامة</a:t>
            </a:r>
          </a:p>
        </p:txBody>
      </p:sp>
      <p:sp>
        <p:nvSpPr>
          <p:cNvPr id="114" name="Rectangle 6"/>
          <p:cNvSpPr txBox="1"/>
          <p:nvPr/>
        </p:nvSpPr>
        <p:spPr>
          <a:xfrm>
            <a:off x="3423749" y="3508390"/>
            <a:ext cx="3557029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b="1" sz="32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كَيْفَ نَسْتَعْمِلُ الطَّاقَةَ؟</a:t>
            </a:r>
          </a:p>
        </p:txBody>
      </p:sp>
      <p:grpSp>
        <p:nvGrpSpPr>
          <p:cNvPr id="117" name="مجموعة 6"/>
          <p:cNvGrpSpPr/>
          <p:nvPr/>
        </p:nvGrpSpPr>
        <p:grpSpPr>
          <a:xfrm>
            <a:off x="5239141" y="4156490"/>
            <a:ext cx="3333390" cy="428629"/>
            <a:chOff x="0" y="0"/>
            <a:chExt cx="3333389" cy="428628"/>
          </a:xfrm>
        </p:grpSpPr>
        <p:sp>
          <p:nvSpPr>
            <p:cNvPr id="115" name="رابط مستقيم 7"/>
            <p:cNvSpPr/>
            <p:nvPr/>
          </p:nvSpPr>
          <p:spPr>
            <a:xfrm>
              <a:off x="0" y="214314"/>
              <a:ext cx="1476001" cy="1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6" name="مستطيل مستدير الزوايا 8"/>
            <p:cNvSpPr/>
            <p:nvPr/>
          </p:nvSpPr>
          <p:spPr>
            <a:xfrm>
              <a:off x="1345176" y="0"/>
              <a:ext cx="1988214" cy="428629"/>
            </a:xfrm>
            <a:prstGeom prst="roundRect">
              <a:avLst>
                <a:gd name="adj" fmla="val 40818"/>
              </a:avLst>
            </a:pr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8" name="مربع نص 5"/>
          <p:cNvSpPr txBox="1"/>
          <p:nvPr/>
        </p:nvSpPr>
        <p:spPr>
          <a:xfrm>
            <a:off x="6546546" y="4156490"/>
            <a:ext cx="2051701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الأسئلة الأساسية</a:t>
            </a:r>
          </a:p>
        </p:txBody>
      </p:sp>
      <p:sp>
        <p:nvSpPr>
          <p:cNvPr id="119" name="مستطيل 10"/>
          <p:cNvSpPr txBox="1"/>
          <p:nvPr/>
        </p:nvSpPr>
        <p:spPr>
          <a:xfrm>
            <a:off x="6621576" y="4785986"/>
            <a:ext cx="1814871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3200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الدرس الثاني</a:t>
            </a:r>
          </a:p>
        </p:txBody>
      </p:sp>
      <p:sp>
        <p:nvSpPr>
          <p:cNvPr id="120" name="Rectangle 1"/>
          <p:cNvSpPr txBox="1"/>
          <p:nvPr/>
        </p:nvSpPr>
        <p:spPr>
          <a:xfrm>
            <a:off x="2029729" y="5236014"/>
            <a:ext cx="4670532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كيف نحصل على الكهرباء؟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2"/>
      <p:bldP build="whole" bldLvl="1" animBg="1" rev="0" advAuto="0" spid="11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مجموعة 1"/>
          <p:cNvGrpSpPr/>
          <p:nvPr/>
        </p:nvGrpSpPr>
        <p:grpSpPr>
          <a:xfrm>
            <a:off x="8001024" y="1000108"/>
            <a:ext cx="714381" cy="700087"/>
            <a:chOff x="0" y="0"/>
            <a:chExt cx="714380" cy="700086"/>
          </a:xfrm>
        </p:grpSpPr>
        <p:sp>
          <p:nvSpPr>
            <p:cNvPr id="420" name="شكل بيضاوي 2"/>
            <p:cNvSpPr/>
            <p:nvPr/>
          </p:nvSpPr>
          <p:spPr>
            <a:xfrm>
              <a:off x="-1" y="71437"/>
              <a:ext cx="642943" cy="628649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40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21" name="صورة 3" descr="صورة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5731" y="-1"/>
              <a:ext cx="628650" cy="628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5" name="مجموعة 4"/>
          <p:cNvGrpSpPr/>
          <p:nvPr/>
        </p:nvGrpSpPr>
        <p:grpSpPr>
          <a:xfrm>
            <a:off x="5021556" y="5589239"/>
            <a:ext cx="3714776" cy="648001"/>
            <a:chOff x="0" y="0"/>
            <a:chExt cx="3714775" cy="648000"/>
          </a:xfrm>
        </p:grpSpPr>
        <p:sp>
          <p:nvSpPr>
            <p:cNvPr id="423" name="مستطيل مستدير الزوايا 5"/>
            <p:cNvSpPr/>
            <p:nvPr/>
          </p:nvSpPr>
          <p:spPr>
            <a:xfrm flipH="1">
              <a:off x="33631" y="0"/>
              <a:ext cx="3681145" cy="648001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4" name="مستطيل 6"/>
            <p:cNvSpPr/>
            <p:nvPr/>
          </p:nvSpPr>
          <p:spPr>
            <a:xfrm flipH="1">
              <a:off x="0" y="0"/>
              <a:ext cx="2889263" cy="6480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26" name="مربع نص 7"/>
          <p:cNvSpPr txBox="1"/>
          <p:nvPr/>
        </p:nvSpPr>
        <p:spPr>
          <a:xfrm>
            <a:off x="5352996" y="5522860"/>
            <a:ext cx="2051701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التقويم</a:t>
            </a:r>
          </a:p>
        </p:txBody>
      </p:sp>
      <p:sp>
        <p:nvSpPr>
          <p:cNvPr id="427" name="TextBox 2"/>
          <p:cNvSpPr txBox="1"/>
          <p:nvPr/>
        </p:nvSpPr>
        <p:spPr>
          <a:xfrm>
            <a:off x="3046084" y="785794"/>
            <a:ext cx="4645684" cy="113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أذكر بعض الأشياء التي نحتاج إلى قياس درجة حرارتها.</a:t>
            </a:r>
          </a:p>
        </p:txBody>
      </p:sp>
      <p:sp>
        <p:nvSpPr>
          <p:cNvPr id="428" name="Rectangle 3"/>
          <p:cNvSpPr txBox="1"/>
          <p:nvPr/>
        </p:nvSpPr>
        <p:spPr>
          <a:xfrm>
            <a:off x="1045819" y="2449594"/>
            <a:ext cx="6928486" cy="2897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rtl="0">
              <a:defRPr b="1" sz="4000">
                <a:solidFill>
                  <a:srgbClr val="660033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نحتاج إلى قياس درجة حرارة أجسامنا</a:t>
            </a:r>
          </a:p>
          <a:p>
            <a:pPr algn="ctr" rtl="0">
              <a:defRPr b="1" sz="4000">
                <a:solidFill>
                  <a:srgbClr val="660033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ودرجة حرارة الهواء</a:t>
            </a:r>
          </a:p>
          <a:p>
            <a:pPr algn="ctr" rtl="0">
              <a:defRPr b="1" sz="4000">
                <a:solidFill>
                  <a:srgbClr val="660033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ودرجة حرارة الماء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nodeType="with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2" grpId="3"/>
      <p:bldP build="whole" bldLvl="1" animBg="1" rev="0" advAuto="0" spid="425" grpId="1"/>
      <p:bldP build="whole" bldLvl="1" animBg="1" rev="0" advAuto="0" spid="426" grpId="2"/>
      <p:bldP build="whole" bldLvl="1" animBg="1" rev="0" advAuto="0" spid="427" grpId="4"/>
      <p:bldP build="p" bldLvl="5" animBg="1" rev="0" advAuto="0" spid="428" grpId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مجموعة 2"/>
          <p:cNvGrpSpPr/>
          <p:nvPr/>
        </p:nvGrpSpPr>
        <p:grpSpPr>
          <a:xfrm>
            <a:off x="5002470" y="5589239"/>
            <a:ext cx="3714776" cy="648001"/>
            <a:chOff x="0" y="0"/>
            <a:chExt cx="3714775" cy="648000"/>
          </a:xfrm>
        </p:grpSpPr>
        <p:sp>
          <p:nvSpPr>
            <p:cNvPr id="430" name="مستطيل مستدير الزوايا 3"/>
            <p:cNvSpPr/>
            <p:nvPr/>
          </p:nvSpPr>
          <p:spPr>
            <a:xfrm flipH="1">
              <a:off x="33631" y="0"/>
              <a:ext cx="3681145" cy="648001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1" name="مستطيل 4"/>
            <p:cNvSpPr/>
            <p:nvPr/>
          </p:nvSpPr>
          <p:spPr>
            <a:xfrm flipH="1">
              <a:off x="0" y="0"/>
              <a:ext cx="2889263" cy="6480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33" name="مربع نص 5"/>
          <p:cNvSpPr txBox="1"/>
          <p:nvPr/>
        </p:nvSpPr>
        <p:spPr>
          <a:xfrm>
            <a:off x="5333910" y="5522860"/>
            <a:ext cx="2051701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التقويم</a:t>
            </a:r>
          </a:p>
        </p:txBody>
      </p:sp>
      <p:grpSp>
        <p:nvGrpSpPr>
          <p:cNvPr id="436" name="مجموعة 6"/>
          <p:cNvGrpSpPr/>
          <p:nvPr/>
        </p:nvGrpSpPr>
        <p:grpSpPr>
          <a:xfrm>
            <a:off x="395535" y="476672"/>
            <a:ext cx="8358247" cy="4320482"/>
            <a:chOff x="0" y="0"/>
            <a:chExt cx="8358245" cy="4320480"/>
          </a:xfrm>
        </p:grpSpPr>
        <p:sp>
          <p:nvSpPr>
            <p:cNvPr id="434" name="مستطيل 7"/>
            <p:cNvSpPr/>
            <p:nvPr/>
          </p:nvSpPr>
          <p:spPr>
            <a:xfrm>
              <a:off x="-1" y="540058"/>
              <a:ext cx="8321711" cy="3780423"/>
            </a:xfrm>
            <a:prstGeom prst="rect">
              <a:avLst/>
            </a:prstGeom>
            <a:solidFill>
              <a:srgbClr val="FFFFCC"/>
            </a:solidFill>
            <a:ln w="5715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435" name="صورة 8" descr="صورة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46315" y="-1"/>
              <a:ext cx="5911931" cy="9001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7" name="Rectangle 5"/>
          <p:cNvSpPr txBox="1"/>
          <p:nvPr/>
        </p:nvSpPr>
        <p:spPr>
          <a:xfrm>
            <a:off x="3474711" y="642917"/>
            <a:ext cx="5052097" cy="16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أفكر</a:t>
            </a:r>
            <a:r>
              <a:t>,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وأتحدث</a:t>
            </a:r>
            <a:r>
              <a:t>,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وأكتب</a:t>
            </a:r>
          </a:p>
        </p:txBody>
      </p:sp>
      <p:sp>
        <p:nvSpPr>
          <p:cNvPr id="438" name="Rectangle 2"/>
          <p:cNvSpPr txBox="1"/>
          <p:nvPr/>
        </p:nvSpPr>
        <p:spPr>
          <a:xfrm>
            <a:off x="1474448" y="2000239"/>
            <a:ext cx="6993573" cy="1376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3600"/>
            </a:pPr>
            <a:r>
              <a:t>1- </a:t>
            </a:r>
            <a:r>
              <a:rPr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rPr>
              <a:t>الفكرة الرئيسة والتفاصيل</a:t>
            </a:r>
            <a:r>
              <a:rPr>
                <a:solidFill>
                  <a:srgbClr val="0070C0"/>
                </a:solidFill>
              </a:rPr>
              <a:t>.</a:t>
            </a:r>
            <a:endParaRPr>
              <a:solidFill>
                <a:srgbClr val="0070C0"/>
              </a:solidFill>
            </a:endParaRPr>
          </a:p>
          <a:p>
            <a:pPr algn="r" rtl="0">
              <a:defRPr b="1" sz="36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 مِنْ أَيْنَ تَأْتي مُعْظَمُ الْحَرارَةِ؟</a:t>
            </a:r>
          </a:p>
        </p:txBody>
      </p:sp>
      <p:sp>
        <p:nvSpPr>
          <p:cNvPr id="439" name="Rectangle 8"/>
          <p:cNvSpPr txBox="1"/>
          <p:nvPr/>
        </p:nvSpPr>
        <p:spPr>
          <a:xfrm>
            <a:off x="2974645" y="3714751"/>
            <a:ext cx="2837520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66003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من الشمس.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9" grpId="4"/>
      <p:bldP build="whole" bldLvl="1" animBg="1" rev="0" advAuto="0" spid="437" grpId="1"/>
      <p:bldP build="p" bldLvl="5" animBg="1" rev="0" advAuto="0" spid="438" grpId="3"/>
      <p:bldP build="whole" bldLvl="1" animBg="1" rev="0" advAuto="0" spid="436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مجموعة 2"/>
          <p:cNvGrpSpPr/>
          <p:nvPr/>
        </p:nvGrpSpPr>
        <p:grpSpPr>
          <a:xfrm>
            <a:off x="5056155" y="5715015"/>
            <a:ext cx="3714776" cy="648001"/>
            <a:chOff x="0" y="0"/>
            <a:chExt cx="3714775" cy="648000"/>
          </a:xfrm>
        </p:grpSpPr>
        <p:sp>
          <p:nvSpPr>
            <p:cNvPr id="441" name="مستطيل مستدير الزوايا 3"/>
            <p:cNvSpPr/>
            <p:nvPr/>
          </p:nvSpPr>
          <p:spPr>
            <a:xfrm flipH="1">
              <a:off x="33631" y="0"/>
              <a:ext cx="3681145" cy="648001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2" name="مستطيل 4"/>
            <p:cNvSpPr/>
            <p:nvPr/>
          </p:nvSpPr>
          <p:spPr>
            <a:xfrm flipH="1">
              <a:off x="0" y="0"/>
              <a:ext cx="2889263" cy="6480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44" name="مربع نص 5"/>
          <p:cNvSpPr txBox="1"/>
          <p:nvPr/>
        </p:nvSpPr>
        <p:spPr>
          <a:xfrm>
            <a:off x="5387595" y="5648635"/>
            <a:ext cx="2051701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التقويم</a:t>
            </a:r>
          </a:p>
        </p:txBody>
      </p:sp>
      <p:grpSp>
        <p:nvGrpSpPr>
          <p:cNvPr id="447" name="مجموعة 6"/>
          <p:cNvGrpSpPr/>
          <p:nvPr/>
        </p:nvGrpSpPr>
        <p:grpSpPr>
          <a:xfrm>
            <a:off x="323527" y="571481"/>
            <a:ext cx="8556650" cy="4801735"/>
            <a:chOff x="0" y="0"/>
            <a:chExt cx="8556648" cy="4801733"/>
          </a:xfrm>
        </p:grpSpPr>
        <p:sp>
          <p:nvSpPr>
            <p:cNvPr id="445" name="مستطيل 7"/>
            <p:cNvSpPr/>
            <p:nvPr/>
          </p:nvSpPr>
          <p:spPr>
            <a:xfrm>
              <a:off x="0" y="600216"/>
              <a:ext cx="8519246" cy="4201519"/>
            </a:xfrm>
            <a:prstGeom prst="rect">
              <a:avLst/>
            </a:prstGeom>
            <a:solidFill>
              <a:srgbClr val="FFFFCC"/>
            </a:solidFill>
            <a:ln w="5715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446" name="صورة 8" descr="صورة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04385" y="0"/>
              <a:ext cx="6052264" cy="1000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8" name="Rectangle 5"/>
          <p:cNvSpPr txBox="1"/>
          <p:nvPr/>
        </p:nvSpPr>
        <p:spPr>
          <a:xfrm>
            <a:off x="3474711" y="642917"/>
            <a:ext cx="5052097" cy="16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أفكر</a:t>
            </a:r>
            <a:r>
              <a:t>,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وأتحدث</a:t>
            </a:r>
            <a:r>
              <a:t>,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وأكتب</a:t>
            </a:r>
          </a:p>
        </p:txBody>
      </p:sp>
      <p:sp>
        <p:nvSpPr>
          <p:cNvPr id="449" name="Rectangle 2"/>
          <p:cNvSpPr txBox="1"/>
          <p:nvPr/>
        </p:nvSpPr>
        <p:spPr>
          <a:xfrm>
            <a:off x="3815906" y="2071678"/>
            <a:ext cx="4909305" cy="66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2- كَيْفَ نَقِيسُ دَرَجَةَ الْحَرارَةِ؟</a:t>
            </a:r>
          </a:p>
        </p:txBody>
      </p:sp>
      <p:sp>
        <p:nvSpPr>
          <p:cNvPr id="450" name="Rectangle 8"/>
          <p:cNvSpPr txBox="1"/>
          <p:nvPr/>
        </p:nvSpPr>
        <p:spPr>
          <a:xfrm>
            <a:off x="1831658" y="3617912"/>
            <a:ext cx="5480686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66003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أستخدم مقياس الحرارة لقياس درجة الحرارة.</a:t>
            </a:r>
          </a:p>
        </p:txBody>
      </p:sp>
      <p:pic>
        <p:nvPicPr>
          <p:cNvPr id="45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514" y="188639"/>
            <a:ext cx="2266951" cy="266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4"/>
                  <a:pt x="0" y="10798"/>
                </a:cubicBezTo>
                <a:cubicBezTo>
                  <a:pt x="0" y="16763"/>
                  <a:pt x="4835" y="21600"/>
                  <a:pt x="10800" y="21600"/>
                </a:cubicBezTo>
                <a:cubicBezTo>
                  <a:pt x="16765" y="21600"/>
                  <a:pt x="21600" y="16763"/>
                  <a:pt x="21600" y="10798"/>
                </a:cubicBezTo>
                <a:cubicBezTo>
                  <a:pt x="21600" y="4834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0" grpId="3"/>
      <p:bldP build="whole" bldLvl="1" animBg="1" rev="0" advAuto="0" spid="451" grpId="2"/>
      <p:bldP build="whole" bldLvl="1" animBg="1" rev="0" advAuto="0" spid="44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مجموعة 1"/>
          <p:cNvGrpSpPr/>
          <p:nvPr/>
        </p:nvGrpSpPr>
        <p:grpSpPr>
          <a:xfrm>
            <a:off x="5004048" y="5619446"/>
            <a:ext cx="3714777" cy="648001"/>
            <a:chOff x="0" y="0"/>
            <a:chExt cx="3714775" cy="648000"/>
          </a:xfrm>
        </p:grpSpPr>
        <p:sp>
          <p:nvSpPr>
            <p:cNvPr id="453" name="مستطيل مستدير الزوايا 2"/>
            <p:cNvSpPr/>
            <p:nvPr/>
          </p:nvSpPr>
          <p:spPr>
            <a:xfrm flipH="1">
              <a:off x="33631" y="0"/>
              <a:ext cx="3681145" cy="648001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4" name="مستطيل 3"/>
            <p:cNvSpPr/>
            <p:nvPr/>
          </p:nvSpPr>
          <p:spPr>
            <a:xfrm flipH="1">
              <a:off x="0" y="0"/>
              <a:ext cx="2889263" cy="6480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56" name="مربع نص 4"/>
          <p:cNvSpPr txBox="1"/>
          <p:nvPr/>
        </p:nvSpPr>
        <p:spPr>
          <a:xfrm>
            <a:off x="5335487" y="5553066"/>
            <a:ext cx="2051701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التقويم</a:t>
            </a:r>
          </a:p>
        </p:txBody>
      </p:sp>
      <p:grpSp>
        <p:nvGrpSpPr>
          <p:cNvPr id="459" name="مجموعة 5"/>
          <p:cNvGrpSpPr/>
          <p:nvPr/>
        </p:nvGrpSpPr>
        <p:grpSpPr>
          <a:xfrm>
            <a:off x="214281" y="571481"/>
            <a:ext cx="8786875" cy="4657719"/>
            <a:chOff x="0" y="0"/>
            <a:chExt cx="8786874" cy="4657718"/>
          </a:xfrm>
        </p:grpSpPr>
        <p:sp>
          <p:nvSpPr>
            <p:cNvPr id="457" name="مستطيل 6"/>
            <p:cNvSpPr/>
            <p:nvPr/>
          </p:nvSpPr>
          <p:spPr>
            <a:xfrm>
              <a:off x="-1" y="582214"/>
              <a:ext cx="8748465" cy="4075505"/>
            </a:xfrm>
            <a:prstGeom prst="rect">
              <a:avLst/>
            </a:prstGeom>
            <a:solidFill>
              <a:srgbClr val="FFFFCC"/>
            </a:solidFill>
            <a:ln w="5715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458" name="صورة 7" descr="صورة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71768" y="0"/>
              <a:ext cx="6215106" cy="970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0" name="Rectangle 5"/>
          <p:cNvSpPr txBox="1"/>
          <p:nvPr/>
        </p:nvSpPr>
        <p:spPr>
          <a:xfrm>
            <a:off x="3474711" y="642917"/>
            <a:ext cx="5052097" cy="16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أفكر</a:t>
            </a:r>
            <a:r>
              <a:t>,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وأتحدث</a:t>
            </a:r>
            <a:r>
              <a:t>,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وأكتب</a:t>
            </a:r>
          </a:p>
        </p:txBody>
      </p:sp>
      <p:pic>
        <p:nvPicPr>
          <p:cNvPr id="461" name="صورة 9" descr="صورة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0957" y="1857363"/>
            <a:ext cx="680067" cy="682334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Rectangle 2"/>
          <p:cNvSpPr txBox="1"/>
          <p:nvPr/>
        </p:nvSpPr>
        <p:spPr>
          <a:xfrm>
            <a:off x="2215862" y="1819809"/>
            <a:ext cx="6525260" cy="2254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000"/>
            </a:pPr>
            <a:r>
              <a:t>3-     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السُّؤَالُ الأسَاسِيُّ</a:t>
            </a:r>
            <a:r>
              <a:t>.</a:t>
            </a:r>
          </a:p>
          <a:p>
            <a:pPr algn="r" rtl="0">
              <a:defRPr b="1" sz="4000"/>
            </a:pPr>
            <a:r>
              <a:t>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          مَا تَأثِير الحَرَارَة فِي المَادَّةِ؟</a:t>
            </a:r>
          </a:p>
        </p:txBody>
      </p:sp>
      <p:sp>
        <p:nvSpPr>
          <p:cNvPr id="463" name="Rectangle 2"/>
          <p:cNvSpPr txBox="1"/>
          <p:nvPr/>
        </p:nvSpPr>
        <p:spPr>
          <a:xfrm>
            <a:off x="1644357" y="3943182"/>
            <a:ext cx="6525261" cy="114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66003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تغير من صفات المادة وحالتها في بعض الأحيان.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3" grpId="3"/>
      <p:bldP build="p" bldLvl="5" animBg="1" rev="0" advAuto="0" spid="462" grpId="2"/>
      <p:bldP build="whole" bldLvl="1" animBg="1" rev="0" advAuto="0" spid="46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مجموعة 1"/>
          <p:cNvGrpSpPr/>
          <p:nvPr/>
        </p:nvGrpSpPr>
        <p:grpSpPr>
          <a:xfrm>
            <a:off x="5004048" y="5635566"/>
            <a:ext cx="3714777" cy="648001"/>
            <a:chOff x="0" y="0"/>
            <a:chExt cx="3714775" cy="648000"/>
          </a:xfrm>
        </p:grpSpPr>
        <p:sp>
          <p:nvSpPr>
            <p:cNvPr id="465" name="مستطيل مستدير الزوايا 2"/>
            <p:cNvSpPr/>
            <p:nvPr/>
          </p:nvSpPr>
          <p:spPr>
            <a:xfrm flipH="1">
              <a:off x="33631" y="0"/>
              <a:ext cx="3681145" cy="648001"/>
            </a:xfrm>
            <a:prstGeom prst="roundRect">
              <a:avLst>
                <a:gd name="adj" fmla="val 38134"/>
              </a:avLst>
            </a:prstGeom>
            <a:solidFill>
              <a:srgbClr val="0066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6" name="مستطيل 3"/>
            <p:cNvSpPr/>
            <p:nvPr/>
          </p:nvSpPr>
          <p:spPr>
            <a:xfrm flipH="1">
              <a:off x="0" y="0"/>
              <a:ext cx="2889263" cy="6480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66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68" name="مربع نص 4"/>
          <p:cNvSpPr txBox="1"/>
          <p:nvPr/>
        </p:nvSpPr>
        <p:spPr>
          <a:xfrm>
            <a:off x="5335487" y="5569186"/>
            <a:ext cx="2051701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التقويم</a:t>
            </a:r>
          </a:p>
        </p:txBody>
      </p:sp>
      <p:grpSp>
        <p:nvGrpSpPr>
          <p:cNvPr id="471" name="مجموعة 5"/>
          <p:cNvGrpSpPr/>
          <p:nvPr/>
        </p:nvGrpSpPr>
        <p:grpSpPr>
          <a:xfrm>
            <a:off x="214281" y="571481"/>
            <a:ext cx="8786875" cy="4441696"/>
            <a:chOff x="0" y="0"/>
            <a:chExt cx="8786874" cy="4441695"/>
          </a:xfrm>
        </p:grpSpPr>
        <p:sp>
          <p:nvSpPr>
            <p:cNvPr id="469" name="مستطيل 6"/>
            <p:cNvSpPr/>
            <p:nvPr/>
          </p:nvSpPr>
          <p:spPr>
            <a:xfrm>
              <a:off x="-1" y="555211"/>
              <a:ext cx="8748465" cy="3886485"/>
            </a:xfrm>
            <a:prstGeom prst="rect">
              <a:avLst/>
            </a:prstGeom>
            <a:solidFill>
              <a:srgbClr val="FFFFCC"/>
            </a:solidFill>
            <a:ln w="5715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470" name="صورة 7" descr="صورة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71768" y="0"/>
              <a:ext cx="6215106" cy="9253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2" name="Rectangle 5"/>
          <p:cNvSpPr txBox="1"/>
          <p:nvPr/>
        </p:nvSpPr>
        <p:spPr>
          <a:xfrm>
            <a:off x="3474711" y="642917"/>
            <a:ext cx="5052097" cy="16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أفكر</a:t>
            </a:r>
            <a:r>
              <a:t>,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وأتحدث</a:t>
            </a:r>
            <a:r>
              <a:t>,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وأكتب</a:t>
            </a:r>
          </a:p>
        </p:txBody>
      </p:sp>
      <p:pic>
        <p:nvPicPr>
          <p:cNvPr id="47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9585" y="1928802"/>
            <a:ext cx="847726" cy="714376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Wave 13"/>
          <p:cNvSpPr txBox="1"/>
          <p:nvPr/>
        </p:nvSpPr>
        <p:spPr>
          <a:xfrm>
            <a:off x="5238990" y="1842209"/>
            <a:ext cx="2666547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48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العلوم والفن</a:t>
            </a:r>
          </a:p>
        </p:txBody>
      </p:sp>
      <p:sp>
        <p:nvSpPr>
          <p:cNvPr id="475" name="TextBox 7"/>
          <p:cNvSpPr txBox="1"/>
          <p:nvPr/>
        </p:nvSpPr>
        <p:spPr>
          <a:xfrm>
            <a:off x="45719" y="2928934"/>
            <a:ext cx="8052494" cy="126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أبْحَثُ فِي بَيْتِي أَوْ مَدْرَسَتِي عَنْ مَصادِرَ لِلْحَرارَةِ،</a:t>
            </a:r>
          </a:p>
          <a:p>
            <a:pPr algn="r" rtl="0"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ثُمَّ أرْسُمُها.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entr" nodeType="with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5" grpId="3"/>
      <p:bldP build="whole" bldLvl="1" animBg="1" rev="0" advAuto="0" spid="473" grpId="2"/>
      <p:bldP build="whole" bldLvl="1" animBg="1" rev="0" advAuto="0" spid="47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lowchart: Decision 5"/>
          <p:cNvSpPr/>
          <p:nvPr/>
        </p:nvSpPr>
        <p:spPr>
          <a:xfrm>
            <a:off x="4972043" y="740615"/>
            <a:ext cx="1285885" cy="857257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4800">
                <a:ln w="18415" cap="flat">
                  <a:solidFill>
                    <a:srgbClr val="C00000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23" name="Rectangle 2"/>
          <p:cNvSpPr txBox="1"/>
          <p:nvPr/>
        </p:nvSpPr>
        <p:spPr>
          <a:xfrm>
            <a:off x="4946324" y="714356"/>
            <a:ext cx="1294469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FF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الفكرة العامة </a:t>
            </a:r>
          </a:p>
        </p:txBody>
      </p:sp>
      <p:sp>
        <p:nvSpPr>
          <p:cNvPr id="124" name="TextBox 4"/>
          <p:cNvSpPr txBox="1"/>
          <p:nvPr/>
        </p:nvSpPr>
        <p:spPr>
          <a:xfrm>
            <a:off x="1474447" y="785793"/>
            <a:ext cx="3512208" cy="130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مفردات الفكرة العامة</a:t>
            </a:r>
          </a:p>
        </p:txBody>
      </p:sp>
      <p:sp>
        <p:nvSpPr>
          <p:cNvPr id="125" name="Rectangle 2"/>
          <p:cNvSpPr txBox="1"/>
          <p:nvPr/>
        </p:nvSpPr>
        <p:spPr>
          <a:xfrm>
            <a:off x="4630667" y="1857363"/>
            <a:ext cx="1671155" cy="777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4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الحرارة</a:t>
            </a:r>
          </a:p>
        </p:txBody>
      </p:sp>
      <p:sp>
        <p:nvSpPr>
          <p:cNvPr id="126" name="Rectangle 3"/>
          <p:cNvSpPr txBox="1"/>
          <p:nvPr/>
        </p:nvSpPr>
        <p:spPr>
          <a:xfrm>
            <a:off x="3753623" y="3002176"/>
            <a:ext cx="4005607" cy="2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أحد أشكال الطاقة التي يمكنها أن تغير حالة المادة</a:t>
            </a:r>
            <a:r>
              <a:t>.</a:t>
            </a:r>
          </a:p>
        </p:txBody>
      </p:sp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100" y="2928934"/>
            <a:ext cx="2619376" cy="1962151"/>
          </a:xfrm>
          <a:prstGeom prst="rect">
            <a:avLst/>
          </a:prstGeom>
          <a:ln w="38100">
            <a:solidFill>
              <a:srgbClr val="00B0F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5"/>
      <p:bldP build="whole" bldLvl="1" animBg="1" rev="0" advAuto="0" spid="122" grpId="1"/>
      <p:bldP build="whole" bldLvl="1" animBg="1" rev="0" advAuto="0" spid="125" grpId="4"/>
      <p:bldP build="whole" bldLvl="1" animBg="1" rev="0" advAuto="0" spid="123" grpId="2"/>
      <p:bldP build="whole" bldLvl="1" animBg="1" rev="0" advAuto="0" spid="127" grpId="6"/>
      <p:bldP build="whole" bldLvl="1" animBg="1" rev="0" advAuto="0" spid="124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lowchart: Decision 5"/>
          <p:cNvSpPr/>
          <p:nvPr/>
        </p:nvSpPr>
        <p:spPr>
          <a:xfrm>
            <a:off x="4972043" y="740615"/>
            <a:ext cx="1285885" cy="857257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4800">
                <a:ln w="18415" cap="flat">
                  <a:solidFill>
                    <a:srgbClr val="C00000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30" name="Rectangle 2"/>
          <p:cNvSpPr txBox="1"/>
          <p:nvPr/>
        </p:nvSpPr>
        <p:spPr>
          <a:xfrm>
            <a:off x="4946324" y="714356"/>
            <a:ext cx="1294469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FF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الفكرة العامة </a:t>
            </a:r>
          </a:p>
        </p:txBody>
      </p:sp>
      <p:sp>
        <p:nvSpPr>
          <p:cNvPr id="131" name="TextBox 4"/>
          <p:cNvSpPr txBox="1"/>
          <p:nvPr/>
        </p:nvSpPr>
        <p:spPr>
          <a:xfrm>
            <a:off x="1474447" y="785793"/>
            <a:ext cx="3512208" cy="130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مفردات الفكرة العامة</a:t>
            </a:r>
          </a:p>
        </p:txBody>
      </p:sp>
      <p:sp>
        <p:nvSpPr>
          <p:cNvPr id="132" name="Rectangle 2"/>
          <p:cNvSpPr txBox="1"/>
          <p:nvPr/>
        </p:nvSpPr>
        <p:spPr>
          <a:xfrm>
            <a:off x="4483831" y="1928802"/>
            <a:ext cx="1531960" cy="777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4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الْوَقُودُ</a:t>
            </a:r>
          </a:p>
        </p:txBody>
      </p:sp>
      <p:sp>
        <p:nvSpPr>
          <p:cNvPr id="133" name="Rectangle 3"/>
          <p:cNvSpPr txBox="1"/>
          <p:nvPr/>
        </p:nvSpPr>
        <p:spPr>
          <a:xfrm>
            <a:off x="3906190" y="3185680"/>
            <a:ext cx="4004467" cy="1482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مَادّةٌ تُنْتِجُ حَرارَةً عِنْدَ احْتِرَاقِهَا</a:t>
            </a:r>
            <a:r>
              <a:t>.</a:t>
            </a:r>
          </a:p>
        </p:txBody>
      </p:sp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537" y="2928934"/>
            <a:ext cx="2600326" cy="1952626"/>
          </a:xfrm>
          <a:prstGeom prst="rect">
            <a:avLst/>
          </a:prstGeom>
          <a:ln w="38100">
            <a:solidFill>
              <a:srgbClr val="00B0F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  <p:bldP build="whole" bldLvl="1" animBg="1" rev="0" advAuto="0" spid="133" grpId="2"/>
      <p:bldP build="whole" bldLvl="1" animBg="1" rev="0" advAuto="0" spid="134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lowchart: Decision 5"/>
          <p:cNvSpPr/>
          <p:nvPr/>
        </p:nvSpPr>
        <p:spPr>
          <a:xfrm>
            <a:off x="4972043" y="740615"/>
            <a:ext cx="1285885" cy="857257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4800">
                <a:ln w="18415" cap="flat">
                  <a:solidFill>
                    <a:srgbClr val="C00000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37" name="Rectangle 2"/>
          <p:cNvSpPr txBox="1"/>
          <p:nvPr/>
        </p:nvSpPr>
        <p:spPr>
          <a:xfrm>
            <a:off x="4946324" y="714356"/>
            <a:ext cx="1294469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FF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الفكرة العامة </a:t>
            </a:r>
          </a:p>
        </p:txBody>
      </p:sp>
      <p:sp>
        <p:nvSpPr>
          <p:cNvPr id="138" name="TextBox 4"/>
          <p:cNvSpPr txBox="1"/>
          <p:nvPr/>
        </p:nvSpPr>
        <p:spPr>
          <a:xfrm>
            <a:off x="1474447" y="785793"/>
            <a:ext cx="3512208" cy="130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مفردات الفكرة العامة</a:t>
            </a:r>
          </a:p>
        </p:txBody>
      </p:sp>
      <p:sp>
        <p:nvSpPr>
          <p:cNvPr id="139" name="Rectangle 2"/>
          <p:cNvSpPr txBox="1"/>
          <p:nvPr/>
        </p:nvSpPr>
        <p:spPr>
          <a:xfrm>
            <a:off x="2214454" y="1785926"/>
            <a:ext cx="4005274" cy="820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4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الْكَهْرَباءُ الْمُتَحَرِّكَةُ</a:t>
            </a:r>
          </a:p>
        </p:txBody>
      </p:sp>
      <p:sp>
        <p:nvSpPr>
          <p:cNvPr id="140" name="Rectangle 3"/>
          <p:cNvSpPr txBox="1"/>
          <p:nvPr/>
        </p:nvSpPr>
        <p:spPr>
          <a:xfrm>
            <a:off x="3762743" y="3041664"/>
            <a:ext cx="4291929" cy="216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شَكْلٌ مِنَ الطَّاقَةِ التى تَسْرِي فِي مَسارٍ معُيَنَّ</a:t>
            </a:r>
            <a:r>
              <a:t>.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ٍ</a:t>
            </a:r>
          </a:p>
        </p:txBody>
      </p:sp>
      <p:grpSp>
        <p:nvGrpSpPr>
          <p:cNvPr id="143" name="مجموعة 8"/>
          <p:cNvGrpSpPr/>
          <p:nvPr/>
        </p:nvGrpSpPr>
        <p:grpSpPr>
          <a:xfrm>
            <a:off x="1000099" y="2714619"/>
            <a:ext cx="2428894" cy="2286018"/>
            <a:chOff x="0" y="0"/>
            <a:chExt cx="2428892" cy="2286016"/>
          </a:xfrm>
        </p:grpSpPr>
        <p:sp>
          <p:nvSpPr>
            <p:cNvPr id="141" name="مستطيل 7"/>
            <p:cNvSpPr/>
            <p:nvPr/>
          </p:nvSpPr>
          <p:spPr>
            <a:xfrm>
              <a:off x="-1" y="-1"/>
              <a:ext cx="2428894" cy="228601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2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7190" y="214314"/>
              <a:ext cx="1647826" cy="1952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2"/>
      <p:bldP build="whole" bldLvl="1" animBg="1" rev="0" advAuto="0" spid="143" grpId="3"/>
      <p:bldP build="whole" bldLvl="1" animBg="1" rev="0" advAuto="0" spid="1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lowchart: Decision 5"/>
          <p:cNvSpPr/>
          <p:nvPr/>
        </p:nvSpPr>
        <p:spPr>
          <a:xfrm>
            <a:off x="4972043" y="740615"/>
            <a:ext cx="1285885" cy="857257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4800">
                <a:ln w="18415" cap="flat">
                  <a:solidFill>
                    <a:srgbClr val="C00000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46" name="Rectangle 2"/>
          <p:cNvSpPr txBox="1"/>
          <p:nvPr/>
        </p:nvSpPr>
        <p:spPr>
          <a:xfrm>
            <a:off x="4946324" y="714356"/>
            <a:ext cx="1294469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FF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الفكرة العامة </a:t>
            </a:r>
          </a:p>
        </p:txBody>
      </p:sp>
      <p:sp>
        <p:nvSpPr>
          <p:cNvPr id="147" name="TextBox 4"/>
          <p:cNvSpPr txBox="1"/>
          <p:nvPr/>
        </p:nvSpPr>
        <p:spPr>
          <a:xfrm>
            <a:off x="1474447" y="785793"/>
            <a:ext cx="3512208" cy="130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مفردات الفكرة العامة</a:t>
            </a:r>
          </a:p>
        </p:txBody>
      </p:sp>
      <p:sp>
        <p:nvSpPr>
          <p:cNvPr id="148" name="Rectangle 2"/>
          <p:cNvSpPr txBox="1"/>
          <p:nvPr/>
        </p:nvSpPr>
        <p:spPr>
          <a:xfrm>
            <a:off x="2270789" y="2000239"/>
            <a:ext cx="3938834" cy="820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4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الدَّائرَةُ الْكَهْرَبائيَّةُ</a:t>
            </a:r>
          </a:p>
        </p:txBody>
      </p:sp>
      <p:sp>
        <p:nvSpPr>
          <p:cNvPr id="149" name="Rectangle 3"/>
          <p:cNvSpPr txBox="1"/>
          <p:nvPr/>
        </p:nvSpPr>
        <p:spPr>
          <a:xfrm>
            <a:off x="2961536" y="3473713"/>
            <a:ext cx="4505672" cy="1482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اَلْمَسَارُ الَّذِي تَسْرِي فِيهِ الْكَهْرَباءُ</a:t>
            </a:r>
            <a:r>
              <a:t>.</a:t>
            </a:r>
          </a:p>
        </p:txBody>
      </p:sp>
      <p:grpSp>
        <p:nvGrpSpPr>
          <p:cNvPr id="152" name="مجموعة 8"/>
          <p:cNvGrpSpPr/>
          <p:nvPr/>
        </p:nvGrpSpPr>
        <p:grpSpPr>
          <a:xfrm>
            <a:off x="1000099" y="2857495"/>
            <a:ext cx="2428894" cy="2286017"/>
            <a:chOff x="0" y="0"/>
            <a:chExt cx="2428892" cy="2286016"/>
          </a:xfrm>
        </p:grpSpPr>
        <p:sp>
          <p:nvSpPr>
            <p:cNvPr id="150" name="مستطيل 7"/>
            <p:cNvSpPr/>
            <p:nvPr/>
          </p:nvSpPr>
          <p:spPr>
            <a:xfrm>
              <a:off x="-1" y="-1"/>
              <a:ext cx="2428894" cy="228601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1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8164" y="142876"/>
              <a:ext cx="1562101" cy="1952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  <p:bldP build="whole" bldLvl="1" animBg="1" rev="0" advAuto="0" spid="149" grpId="2"/>
      <p:bldP build="whole" bldLvl="1" animBg="1" rev="0" advAuto="0" spid="15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lowchart: Decision 5"/>
          <p:cNvSpPr/>
          <p:nvPr/>
        </p:nvSpPr>
        <p:spPr>
          <a:xfrm>
            <a:off x="4972043" y="740615"/>
            <a:ext cx="1285885" cy="857257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4800">
                <a:ln w="18415" cap="flat">
                  <a:solidFill>
                    <a:srgbClr val="C00000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55" name="Rectangle 2"/>
          <p:cNvSpPr txBox="1"/>
          <p:nvPr/>
        </p:nvSpPr>
        <p:spPr>
          <a:xfrm>
            <a:off x="4946324" y="714356"/>
            <a:ext cx="1294469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FF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الفكرة العامة </a:t>
            </a:r>
          </a:p>
        </p:txBody>
      </p:sp>
      <p:sp>
        <p:nvSpPr>
          <p:cNvPr id="156" name="TextBox 4"/>
          <p:cNvSpPr txBox="1"/>
          <p:nvPr/>
        </p:nvSpPr>
        <p:spPr>
          <a:xfrm>
            <a:off x="1474447" y="785793"/>
            <a:ext cx="3512208" cy="130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مفردات الفكرة العامة</a:t>
            </a:r>
          </a:p>
        </p:txBody>
      </p:sp>
      <p:sp>
        <p:nvSpPr>
          <p:cNvPr id="157" name="Rectangle 2"/>
          <p:cNvSpPr txBox="1"/>
          <p:nvPr/>
        </p:nvSpPr>
        <p:spPr>
          <a:xfrm>
            <a:off x="3136215" y="1928802"/>
            <a:ext cx="3059396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4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الْكَهْرَباءُ الْساكنة</a:t>
            </a:r>
          </a:p>
        </p:txBody>
      </p:sp>
      <p:sp>
        <p:nvSpPr>
          <p:cNvPr id="158" name="Rectangle 3"/>
          <p:cNvSpPr txBox="1"/>
          <p:nvPr/>
        </p:nvSpPr>
        <p:spPr>
          <a:xfrm>
            <a:off x="3249568" y="3545721"/>
            <a:ext cx="4866852" cy="216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0">
              <a:defRPr b="1"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نوع من الطاقة تنتجه أجزاء صغيرة جداً من المادة</a:t>
            </a:r>
            <a:r>
              <a:t>.</a:t>
            </a:r>
          </a:p>
        </p:txBody>
      </p:sp>
      <p:pic>
        <p:nvPicPr>
          <p:cNvPr id="15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662" y="3143248"/>
            <a:ext cx="2581276" cy="1924051"/>
          </a:xfrm>
          <a:prstGeom prst="rect">
            <a:avLst/>
          </a:prstGeom>
          <a:ln w="38100">
            <a:solidFill>
              <a:srgbClr val="00B0F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  <p:bldP build="whole" bldLvl="1" animBg="1" rev="0" advAuto="0" spid="158" grpId="2"/>
      <p:bldP build="whole" bldLvl="1" animBg="1" rev="0" advAuto="0" spid="159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5"/>
          <p:cNvSpPr txBox="1"/>
          <p:nvPr/>
        </p:nvSpPr>
        <p:spPr>
          <a:xfrm>
            <a:off x="5871845" y="616516"/>
            <a:ext cx="3226436" cy="8895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الدَّرْسُ الأَوَّلُ</a:t>
            </a:r>
          </a:p>
        </p:txBody>
      </p:sp>
      <p:sp>
        <p:nvSpPr>
          <p:cNvPr id="162" name="Rectangle 2"/>
          <p:cNvSpPr txBox="1"/>
          <p:nvPr/>
        </p:nvSpPr>
        <p:spPr>
          <a:xfrm>
            <a:off x="2923756" y="1422269"/>
            <a:ext cx="2953258" cy="1337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800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الْحَرَارَةُ</a:t>
            </a:r>
          </a:p>
        </p:txBody>
      </p:sp>
      <p:sp>
        <p:nvSpPr>
          <p:cNvPr id="163" name="Rectangle 1"/>
          <p:cNvSpPr txBox="1"/>
          <p:nvPr/>
        </p:nvSpPr>
        <p:spPr>
          <a:xfrm>
            <a:off x="7642056" y="5733255"/>
            <a:ext cx="1244339" cy="59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التهيئة</a:t>
            </a:r>
          </a:p>
        </p:txBody>
      </p:sp>
      <p:sp>
        <p:nvSpPr>
          <p:cNvPr id="164" name="Rectangle 1"/>
          <p:cNvSpPr txBox="1"/>
          <p:nvPr/>
        </p:nvSpPr>
        <p:spPr>
          <a:xfrm>
            <a:off x="5414699" y="2897103"/>
            <a:ext cx="2351694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 sz="4000">
                <a:ln w="9525" cap="flat">
                  <a:solidFill>
                    <a:srgbClr val="808080"/>
                  </a:solidFill>
                  <a:prstDash val="solid"/>
                  <a:round/>
                </a:ln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أنظر وأتساءل</a:t>
            </a:r>
          </a:p>
        </p:txBody>
      </p:sp>
      <p:sp>
        <p:nvSpPr>
          <p:cNvPr id="165" name="مربع نص 5"/>
          <p:cNvSpPr txBox="1"/>
          <p:nvPr/>
        </p:nvSpPr>
        <p:spPr>
          <a:xfrm>
            <a:off x="1315570" y="3551463"/>
            <a:ext cx="7123798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rtl="0">
              <a:defRPr/>
            </a:pPr>
            <a:r>
              <a:t>هذه صحراء في يوم مشمس. كيف أعرف أن الحرارة مرتفعة؟</a:t>
            </a:r>
          </a:p>
        </p:txBody>
      </p:sp>
      <p:sp>
        <p:nvSpPr>
          <p:cNvPr id="166" name="Rectangle 3"/>
          <p:cNvSpPr txBox="1"/>
          <p:nvPr/>
        </p:nvSpPr>
        <p:spPr>
          <a:xfrm>
            <a:off x="1305838" y="4309407"/>
            <a:ext cx="5980791" cy="1154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rtl="0">
              <a:defRPr b="1" sz="3600">
                <a:solidFill>
                  <a:srgbClr val="660033"/>
                </a:solidFill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الشمس تظهر مرتفعة وساطعة في السماء والسماء صافية ليس بها غيوم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1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1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6"/>
      <p:bldP build="whole" bldLvl="1" animBg="1" rev="0" advAuto="0" spid="164" grpId="4"/>
      <p:bldP build="whole" bldLvl="1" animBg="1" rev="0" advAuto="0" spid="163" grpId="3"/>
      <p:bldP build="whole" bldLvl="1" animBg="1" rev="0" advAuto="0" spid="161" grpId="1"/>
      <p:bldP build="whole" bldLvl="1" animBg="1" rev="0" advAuto="0" spid="162" grpId="2"/>
      <p:bldP build="whole" bldLvl="1" animBg="1" rev="0" advAuto="0" spid="165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