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98" r:id="rId2"/>
    <p:sldId id="286" r:id="rId3"/>
    <p:sldId id="259" r:id="rId4"/>
    <p:sldId id="260" r:id="rId5"/>
    <p:sldId id="261" r:id="rId6"/>
    <p:sldId id="262" r:id="rId7"/>
    <p:sldId id="263" r:id="rId8"/>
    <p:sldId id="299" r:id="rId9"/>
    <p:sldId id="284" r:id="rId10"/>
    <p:sldId id="264" r:id="rId11"/>
    <p:sldId id="265" r:id="rId12"/>
    <p:sldId id="266" r:id="rId13"/>
    <p:sldId id="300" r:id="rId14"/>
    <p:sldId id="267" r:id="rId15"/>
    <p:sldId id="269" r:id="rId16"/>
    <p:sldId id="283" r:id="rId17"/>
    <p:sldId id="293" r:id="rId18"/>
    <p:sldId id="296" r:id="rId19"/>
    <p:sldId id="294" r:id="rId20"/>
    <p:sldId id="282" r:id="rId21"/>
    <p:sldId id="270" r:id="rId22"/>
    <p:sldId id="281" r:id="rId23"/>
    <p:sldId id="271" r:id="rId24"/>
    <p:sldId id="272" r:id="rId25"/>
    <p:sldId id="273" r:id="rId26"/>
    <p:sldId id="301" r:id="rId27"/>
    <p:sldId id="274" r:id="rId28"/>
    <p:sldId id="275" r:id="rId29"/>
    <p:sldId id="276" r:id="rId30"/>
    <p:sldId id="277" r:id="rId31"/>
    <p:sldId id="278" r:id="rId32"/>
    <p:sldId id="279" r:id="rId33"/>
    <p:sldId id="302" r:id="rId34"/>
    <p:sldId id="304" r:id="rId35"/>
    <p:sldId id="303" r:id="rId36"/>
    <p:sldId id="295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2" d="100"/>
          <a:sy n="72" d="100"/>
        </p:scale>
        <p:origin x="-124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ECDCF2-0893-49DC-B9FB-2473035DB131}" type="datetimeFigureOut">
              <a:rPr lang="ar-SA" smtClean="0"/>
              <a:pPr/>
              <a:t>12/03/42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19E43C-20B1-46F5-A784-0DAC23CE6B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5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12/03/42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12/03/42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12/03/42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12/03/42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12/03/42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12/03/42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12/03/42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12/03/42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12/03/42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12/03/42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12/03/42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B194-166D-4F54-8941-7AB943527EB0}" type="datetimeFigureOut">
              <a:rPr lang="ar-SA" smtClean="0"/>
              <a:pPr/>
              <a:t>12/03/42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ols.madrasati.sa/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jp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hyperlink" Target="https://www.liveworksheets.com/worksheets/ar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54" y="-6044"/>
            <a:ext cx="7985833" cy="6617731"/>
          </a:xfrm>
          <a:prstGeom prst="rect">
            <a:avLst/>
          </a:prstGeom>
        </p:spPr>
      </p:pic>
      <p:pic>
        <p:nvPicPr>
          <p:cNvPr id="4" name="placeHolder_0" descr=" photo zzzzzzzff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293440"/>
            <a:ext cx="1907704" cy="515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009" y="552666"/>
            <a:ext cx="1021184" cy="6417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810261" y="1194401"/>
            <a:ext cx="1021184" cy="1622434"/>
            <a:chOff x="8015312" y="654438"/>
            <a:chExt cx="654577" cy="1117855"/>
          </a:xfrm>
        </p:grpSpPr>
        <p:pic>
          <p:nvPicPr>
            <p:cNvPr id="6" name="صورة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5312" y="1035525"/>
              <a:ext cx="654577" cy="368384"/>
            </a:xfrm>
            <a:prstGeom prst="rect">
              <a:avLst/>
            </a:prstGeom>
          </p:spPr>
        </p:pic>
        <p:pic>
          <p:nvPicPr>
            <p:cNvPr id="7" name="صورة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15312" y="654438"/>
              <a:ext cx="654577" cy="368384"/>
            </a:xfrm>
            <a:prstGeom prst="rect">
              <a:avLst/>
            </a:prstGeom>
          </p:spPr>
        </p:pic>
        <p:pic>
          <p:nvPicPr>
            <p:cNvPr id="8" name="صورة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15312" y="1403909"/>
              <a:ext cx="654577" cy="368384"/>
            </a:xfrm>
            <a:prstGeom prst="rect">
              <a:avLst/>
            </a:prstGeom>
          </p:spPr>
        </p:pic>
      </p:grpSp>
      <p:sp>
        <p:nvSpPr>
          <p:cNvPr id="10" name="Horizontal Scroll 9"/>
          <p:cNvSpPr/>
          <p:nvPr/>
        </p:nvSpPr>
        <p:spPr>
          <a:xfrm>
            <a:off x="2987824" y="418999"/>
            <a:ext cx="2808312" cy="90906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رحلة حبة قمح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6274297" y="3529271"/>
            <a:ext cx="1368152" cy="954103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ar-SA" dirty="0"/>
          </a:p>
        </p:txBody>
      </p:sp>
      <p:pic>
        <p:nvPicPr>
          <p:cNvPr id="14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04" y="2825963"/>
            <a:ext cx="1448984" cy="12058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829" y="4082286"/>
            <a:ext cx="1301172" cy="107187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lded Corner 15"/>
          <p:cNvSpPr/>
          <p:nvPr/>
        </p:nvSpPr>
        <p:spPr>
          <a:xfrm>
            <a:off x="2793232" y="3356992"/>
            <a:ext cx="3506960" cy="1554399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</a:t>
            </a:r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القراءة الصحيحة الخالية من الأخطاء.</a:t>
            </a:r>
          </a:p>
          <a:p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2-أنمي لغتي عن طريق</a:t>
            </a:r>
          </a:p>
          <a:p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معرفة </a:t>
            </a:r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المعنى الصحيح والاضداد.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04" y="5309600"/>
            <a:ext cx="1301171" cy="114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" y="421304"/>
            <a:ext cx="1086991" cy="1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62319" y="3770169"/>
            <a:ext cx="11801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الأهداف </a:t>
            </a:r>
            <a:endParaRPr lang="ar-SA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38" y="5359637"/>
            <a:ext cx="1151566" cy="109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42" y="5309601"/>
            <a:ext cx="1072284" cy="123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128564" y="476960"/>
            <a:ext cx="1847640" cy="23544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الأحد</a:t>
            </a:r>
          </a:p>
          <a:p>
            <a:pPr algn="ctr"/>
            <a:endParaRPr lang="ar-SA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SA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 /3/ 1442 هـ</a:t>
            </a:r>
          </a:p>
          <a:p>
            <a:pPr algn="ctr"/>
            <a:endParaRPr lang="ar-SA" sz="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ar-SA" sz="1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SA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لغتي </a:t>
            </a:r>
          </a:p>
          <a:p>
            <a:pPr algn="ctr"/>
            <a:endParaRPr lang="ar-SA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SA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الرابعة </a:t>
            </a:r>
            <a:endParaRPr lang="ar-SA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54206"/>
            <a:ext cx="2889244" cy="1342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089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0447" y="4293096"/>
            <a:ext cx="8080796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صفراء,ناعمة الملمس,لها جذور وساق</a:t>
            </a:r>
          </a:p>
          <a:p>
            <a:pPr algn="ctr"/>
            <a:r>
              <a:rPr lang="ar-S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وأوراق</a:t>
            </a:r>
            <a:r>
              <a:rPr lang="ar-S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ar-SA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7" y="188640"/>
            <a:ext cx="8008789" cy="38164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02876" y="1769040"/>
            <a:ext cx="40639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صف حبة القمح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0232" y="1353542"/>
            <a:ext cx="1148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أجب</a:t>
            </a:r>
            <a:endParaRPr lang="en-US" sz="54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0" y="437197"/>
            <a:ext cx="7488832" cy="5812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987824" y="3573016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عن طريق بذرها في </a:t>
            </a:r>
          </a:p>
          <a:p>
            <a:pPr algn="ctr"/>
            <a:r>
              <a:rPr lang="ar-SA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الأرض,ثم سقيها بالماء</a:t>
            </a:r>
          </a:p>
          <a:p>
            <a:pPr algn="ctr"/>
            <a:r>
              <a:rPr lang="ar-SA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حتى تنمو وتكبر. </a:t>
            </a:r>
            <a:endParaRPr lang="ar-S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980728"/>
            <a:ext cx="453650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C00000"/>
                </a:solidFill>
              </a:rPr>
              <a:t>كيف يزرع الفلاح حبة </a:t>
            </a:r>
          </a:p>
          <a:p>
            <a:r>
              <a:rPr lang="ar-SA" sz="4400" b="1" dirty="0">
                <a:solidFill>
                  <a:srgbClr val="C00000"/>
                </a:solidFill>
              </a:rPr>
              <a:t> </a:t>
            </a:r>
            <a:r>
              <a:rPr lang="ar-SA" sz="4400" b="1" dirty="0" smtClean="0">
                <a:solidFill>
                  <a:srgbClr val="C00000"/>
                </a:solidFill>
              </a:rPr>
              <a:t>        القمح؟</a:t>
            </a:r>
            <a:endParaRPr lang="ar-SA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6192688" cy="5812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4293096"/>
            <a:ext cx="4896544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إلى المطحنة</a:t>
            </a:r>
          </a:p>
          <a:p>
            <a:endParaRPr lang="ar-SA" dirty="0"/>
          </a:p>
        </p:txBody>
      </p:sp>
      <p:pic>
        <p:nvPicPr>
          <p:cNvPr id="8" name="صورة 1" descr="السؤال 3 قم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1" y="1561493"/>
            <a:ext cx="5184577" cy="164307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4968552" cy="5812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63688" y="4109660"/>
            <a:ext cx="333037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تطحن في المطحنة ,لتصبح دقيقًا.</a:t>
            </a:r>
          </a:p>
          <a:p>
            <a:endParaRPr lang="ar-SA" sz="2000" dirty="0"/>
          </a:p>
        </p:txBody>
      </p:sp>
      <p:pic>
        <p:nvPicPr>
          <p:cNvPr id="4" name="صورة 1" descr="السؤال 4 قم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666" y="705678"/>
            <a:ext cx="5764724" cy="2176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75677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4968552" cy="5812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1" descr="السؤال 5 قم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178" y="692696"/>
            <a:ext cx="5832648" cy="196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63688" y="4109660"/>
            <a:ext cx="333037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تطحن في المطحنة ,لتصبح دقيقًا.</a:t>
            </a:r>
          </a:p>
          <a:p>
            <a:endParaRPr lang="ar-SA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نم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لغتي قم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9144000" cy="5286388"/>
          </a:xfrm>
          <a:prstGeom prst="rect">
            <a:avLst/>
          </a:prstGeom>
        </p:spPr>
      </p:pic>
      <p:cxnSp>
        <p:nvCxnSpPr>
          <p:cNvPr id="4" name="رابط كسهم مستقيم 3"/>
          <p:cNvCxnSpPr/>
          <p:nvPr/>
        </p:nvCxnSpPr>
        <p:spPr>
          <a:xfrm rot="10800000">
            <a:off x="2857488" y="4429132"/>
            <a:ext cx="3071834" cy="785818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غتي قمح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رابط كسهم مستقيم 3"/>
          <p:cNvCxnSpPr/>
          <p:nvPr/>
        </p:nvCxnSpPr>
        <p:spPr>
          <a:xfrm rot="10800000" flipV="1">
            <a:off x="3286116" y="1071546"/>
            <a:ext cx="2786082" cy="428628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rot="10800000" flipV="1">
            <a:off x="3000364" y="5072074"/>
            <a:ext cx="4786346" cy="500066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68344" y="3861048"/>
            <a:ext cx="894611" cy="2764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48072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79712" y="2708920"/>
            <a:ext cx="4968552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مبدعتي,اطرحي سؤالاً مناسباً</a:t>
            </a:r>
          </a:p>
          <a:p>
            <a:pPr algn="ctr"/>
            <a:r>
              <a:rPr lang="ar-SA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للصورة التالية </a:t>
            </a:r>
          </a:p>
          <a:p>
            <a:endParaRPr lang="ar-SA" sz="44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12768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48072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67744" y="3244334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شكرا لإبداعك</a:t>
            </a:r>
            <a:endParaRPr lang="ar-S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110745" y="633461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(أهدافي التعليمية)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laceHolder_0" descr=" photo zzzzzzzff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5422" y="846228"/>
            <a:ext cx="2808312" cy="515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lipped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1"/>
            <a:ext cx="6516216" cy="41433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3131840" y="2492896"/>
            <a:ext cx="5256584" cy="45858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ar-SA" sz="2400" b="1" dirty="0"/>
              <a:t>- القراءة الصحيحة الخالية من الأخطاء.</a:t>
            </a:r>
          </a:p>
          <a:p>
            <a:r>
              <a:rPr lang="ar-SA" sz="2400" b="1" dirty="0"/>
              <a:t>2-أنمي لغتي عن </a:t>
            </a:r>
            <a:r>
              <a:rPr lang="ar-SA" sz="2400" b="1" dirty="0"/>
              <a:t>طريق معرفة </a:t>
            </a:r>
            <a:r>
              <a:rPr lang="ar-SA" sz="2400" b="1" dirty="0"/>
              <a:t>المعنى الصحيح والاضداد</a:t>
            </a:r>
            <a:r>
              <a:rPr lang="ar-SA" sz="2400" b="1" dirty="0"/>
              <a:t>.</a:t>
            </a:r>
          </a:p>
          <a:p>
            <a:r>
              <a:rPr lang="ar-S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3- </a:t>
            </a:r>
            <a:r>
              <a:rPr lang="ar-SA" sz="2400" b="1" dirty="0"/>
              <a:t>تصف حبة القمح ( شكلها – لونها – ملمسها</a:t>
            </a:r>
            <a:r>
              <a:rPr lang="ar-SA" sz="2400" b="1" dirty="0" smtClean="0"/>
              <a:t>)</a:t>
            </a:r>
          </a:p>
          <a:p>
            <a:pPr lvl="0"/>
            <a:r>
              <a:rPr lang="ar-S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4- </a:t>
            </a:r>
            <a:r>
              <a:rPr lang="ar-SA" sz="2400" b="1" dirty="0"/>
              <a:t>تسمي صاحب مهنة الفلاحة</a:t>
            </a:r>
            <a:endParaRPr lang="en-US" sz="2400" dirty="0"/>
          </a:p>
          <a:p>
            <a:r>
              <a:rPr lang="ar-S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5- </a:t>
            </a:r>
            <a:r>
              <a:rPr lang="ar-SA" sz="2400" b="1" dirty="0"/>
              <a:t>تعبر بأربع جمل مربوطة بـ ثم لتكون جملة </a:t>
            </a:r>
            <a:endParaRPr lang="ar-SA" sz="2400" b="1" dirty="0" smtClean="0"/>
          </a:p>
          <a:p>
            <a:pPr lvl="0"/>
            <a:r>
              <a:rPr lang="ar-S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6- </a:t>
            </a:r>
            <a:r>
              <a:rPr lang="ar-SA" sz="2400" b="1" dirty="0"/>
              <a:t>تتأمل قدرة الله في تحول النبات من بذرة إلى نبتة .</a:t>
            </a:r>
            <a:endParaRPr lang="en-US" sz="2400" dirty="0"/>
          </a:p>
          <a:p>
            <a:endParaRPr lang="ar-S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ar-SA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endParaRPr lang="ar-SA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ar-SA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اقرأ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257" y="3933056"/>
            <a:ext cx="5023460" cy="15081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7" name="Group 6"/>
          <p:cNvGrpSpPr/>
          <p:nvPr/>
        </p:nvGrpSpPr>
        <p:grpSpPr>
          <a:xfrm>
            <a:off x="1907704" y="620688"/>
            <a:ext cx="5112567" cy="2736304"/>
            <a:chOff x="1907704" y="620688"/>
            <a:chExt cx="5112567" cy="27363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620688"/>
              <a:ext cx="5112567" cy="27363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ounded Rectangle 5"/>
            <p:cNvSpPr/>
            <p:nvPr/>
          </p:nvSpPr>
          <p:spPr>
            <a:xfrm rot="399132">
              <a:off x="1976298" y="1672656"/>
              <a:ext cx="3303200" cy="137623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 smtClean="0">
                  <a:solidFill>
                    <a:srgbClr val="FF0000"/>
                  </a:solidFill>
                </a:rPr>
                <a:t>الأداء القرائي</a:t>
              </a:r>
              <a:endParaRPr lang="ar-SA" sz="4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قرأ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26" y="0"/>
            <a:ext cx="878687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قرا قم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اكي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57167"/>
            <a:ext cx="6072229" cy="1643074"/>
          </a:xfrm>
          <a:prstGeom prst="rect">
            <a:avLst/>
          </a:prstGeom>
        </p:spPr>
      </p:pic>
      <p:pic>
        <p:nvPicPr>
          <p:cNvPr id="3" name="صورة 2" descr="استخر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357430"/>
            <a:ext cx="349567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 descr="استخد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857628"/>
            <a:ext cx="378621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أحو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5357826"/>
            <a:ext cx="3286148" cy="130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تخر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 descr="استخرج قم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9143999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/>
          <p:cNvSpPr/>
          <p:nvPr/>
        </p:nvSpPr>
        <p:spPr>
          <a:xfrm>
            <a:off x="3857620" y="1928802"/>
            <a:ext cx="1718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صفرَاء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43108" y="2000240"/>
            <a:ext cx="1483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نَاعمة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7158" y="2000240"/>
            <a:ext cx="1495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الفلاَّح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7620" y="3429000"/>
            <a:ext cx="1709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الحقُول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28794" y="3357562"/>
            <a:ext cx="1842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جذُوري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1472" y="3357562"/>
            <a:ext cx="1159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تنمُو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071934" y="4857760"/>
            <a:ext cx="1380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لِيشق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214546" y="4929198"/>
            <a:ext cx="1409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ذهبِية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85720" y="4857760"/>
            <a:ext cx="158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لِيصنع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تخد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ستخدم قم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3999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5857884" y="5572140"/>
            <a:ext cx="148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واحدة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00430" y="5500702"/>
            <a:ext cx="148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واحدة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42976" y="5429264"/>
            <a:ext cx="1119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سبع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حو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0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حول قم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1"/>
            <a:ext cx="914400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0" y="5429264"/>
            <a:ext cx="65722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يترك الفلاح حبات القمح تحت أشعة الشمس لتجف</a:t>
            </a:r>
          </a:p>
          <a:p>
            <a:pPr algn="ctr"/>
            <a:r>
              <a:rPr lang="ar-S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r>
              <a:rPr lang="ar-S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ثم</a:t>
            </a:r>
            <a:r>
              <a:rPr lang="ar-S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يحمل الفلاح حبات القمح إلى المطحنة لتطحن,</a:t>
            </a:r>
          </a:p>
          <a:p>
            <a:pPr algn="ctr"/>
            <a:r>
              <a:rPr lang="ar-S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ثم</a:t>
            </a:r>
            <a:r>
              <a:rPr lang="ar-S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يصنع الخباز العجين ويدخله الفرن ليصير خبزا.</a:t>
            </a:r>
            <a:endParaRPr lang="ar-SA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48072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23728" y="2708920"/>
            <a:ext cx="4536504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6000" b="1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/>
          </a:p>
        </p:txBody>
      </p:sp>
      <p:pic>
        <p:nvPicPr>
          <p:cNvPr id="4" name="صورة 2" descr="تعبي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170586"/>
            <a:ext cx="2794681" cy="160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050496" y="2708920"/>
            <a:ext cx="1609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التعبير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2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عبي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عبر قم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 8"/>
          <p:cNvSpPr/>
          <p:nvPr/>
        </p:nvSpPr>
        <p:spPr>
          <a:xfrm>
            <a:off x="6029045" y="6000768"/>
            <a:ext cx="31149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يقطع الفلاح الأشجار بالمنشار</a:t>
            </a:r>
            <a:endParaRPr lang="ar-SA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00298" y="5857892"/>
            <a:ext cx="3297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يحملها ف</a:t>
            </a:r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 شاحنة كبيرة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60491" y="6286520"/>
            <a:ext cx="298350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ويصنع النجار من </a:t>
            </a:r>
            <a:r>
              <a:rPr lang="ar-SA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اخشابها</a:t>
            </a:r>
            <a:r>
              <a:rPr lang="ar-S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أثاثا منزليا</a:t>
            </a:r>
            <a:endParaRPr lang="ar-S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928794" y="6211669"/>
            <a:ext cx="39228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يعرضها في المتجر للبيع.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48072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3"/>
          <p:cNvSpPr/>
          <p:nvPr/>
        </p:nvSpPr>
        <p:spPr>
          <a:xfrm>
            <a:off x="2399223" y="2934236"/>
            <a:ext cx="4057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(نشاطات الدرس)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شاط قم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1"/>
            <a:ext cx="3545979" cy="295232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1"/>
            <a:ext cx="3257307" cy="305692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722" y="4149080"/>
            <a:ext cx="3223718" cy="21240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3228975" cy="21050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2366963"/>
            <a:ext cx="1990725" cy="212407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نسوخ قم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خط قم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خر نشاط قم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1357290" y="3429000"/>
            <a:ext cx="1083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يديه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643570" y="5357826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البذور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4282" y="5934670"/>
            <a:ext cx="1733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ورقتان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5136" cy="702940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6638254" y="1990840"/>
            <a:ext cx="1772148" cy="2230248"/>
          </a:xfrm>
          <a:prstGeom prst="round2Same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ماذا تعرفين عن حبة القمح؟ </a:t>
            </a:r>
            <a:endParaRPr lang="ar-SA" sz="2800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3786494" y="2780928"/>
            <a:ext cx="1772148" cy="2230248"/>
          </a:xfrm>
          <a:prstGeom prst="round2Same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ما فوائد القمح؟</a:t>
            </a:r>
            <a:endParaRPr lang="ar-SA" sz="4400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899592" y="3717032"/>
            <a:ext cx="1772148" cy="2230248"/>
          </a:xfrm>
          <a:prstGeom prst="round2Same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هل تحبين القمح ؟ 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277095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48072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420883" y="3284984"/>
            <a:ext cx="23022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الواجب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09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3" y="413916"/>
            <a:ext cx="8087854" cy="603016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39752" y="1700807"/>
            <a:ext cx="4464496" cy="250663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2345325" y="1892295"/>
            <a:ext cx="44598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صغيرتي </a:t>
            </a:r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W1 SHUROOQ 12 007" pitchFamily="2" charset="-78"/>
              </a:rPr>
              <a:t>اجمعي صورا </a:t>
            </a:r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W1 SHUROOQ 12 007" pitchFamily="2" charset="-78"/>
              </a:rPr>
              <a:t>جميلةعن مراحل القمح حت يصبح خبز  </a:t>
            </a:r>
            <a:endParaRPr lang="ar-SA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31840" y="4797152"/>
            <a:ext cx="2880320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207442"/>
            <a:ext cx="2857500" cy="18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064896" cy="67413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923">
            <a:off x="693234" y="3986351"/>
            <a:ext cx="3247848" cy="23812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15327" y="2967335"/>
            <a:ext cx="31133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إعداد المعلمة</a:t>
            </a:r>
            <a:endParaRPr lang="ar-SA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درس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حلة قم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حلة قمح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حلة قمح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48072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604156" y="2967335"/>
            <a:ext cx="3935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الفهم والاستيعاب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242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أجي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378" y="260648"/>
            <a:ext cx="431483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صورة 3" descr="أنمي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933056"/>
            <a:ext cx="3643338" cy="2210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237</Words>
  <Application>Microsoft Office PowerPoint</Application>
  <PresentationFormat>On-screen Show (4:3)</PresentationFormat>
  <Paragraphs>73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المستندات</dc:creator>
  <cp:lastModifiedBy>win7</cp:lastModifiedBy>
  <cp:revision>36</cp:revision>
  <dcterms:created xsi:type="dcterms:W3CDTF">2011-07-25T18:40:50Z</dcterms:created>
  <dcterms:modified xsi:type="dcterms:W3CDTF">2020-10-28T00:06:13Z</dcterms:modified>
</cp:coreProperties>
</file>