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60" r:id="rId3"/>
    <p:sldId id="262" r:id="rId4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>
        <p:scale>
          <a:sx n="99" d="100"/>
          <a:sy n="99" d="100"/>
        </p:scale>
        <p:origin x="1048" y="-204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1985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015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496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133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935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862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3523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441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6628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0521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467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216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2402173"/>
            <a:ext cx="6519066" cy="241229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صثقف</a:t>
            </a:r>
          </a:p>
        </p:txBody>
      </p:sp>
      <p:sp>
        <p:nvSpPr>
          <p:cNvPr id="21" name="مربع نص 20"/>
          <p:cNvSpPr txBox="1"/>
          <p:nvPr/>
        </p:nvSpPr>
        <p:spPr>
          <a:xfrm>
            <a:off x="5347035" y="241547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3531292" y="4818356"/>
            <a:ext cx="3139417" cy="276998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ال</a:t>
            </a:r>
            <a:r>
              <a:rPr lang="ar-SA" sz="1200" b="1" u="sng" dirty="0">
                <a:solidFill>
                  <a:schemeClr val="tx1"/>
                </a:solidFill>
              </a:rPr>
              <a:t>سؤال الثاني </a:t>
            </a:r>
            <a:r>
              <a:rPr lang="ar-SA" sz="1200" b="1" u="sng" dirty="0"/>
              <a:t>: اجيبي عما يلي  :</a:t>
            </a:r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/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/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r>
              <a:rPr lang="ar-SA" sz="1400" b="1" dirty="0">
                <a:solidFill>
                  <a:schemeClr val="tx1"/>
                </a:solidFill>
              </a:rPr>
              <a:t>اسم الشكل ................</a:t>
            </a:r>
          </a:p>
          <a:p>
            <a:r>
              <a:rPr lang="ar-SA" sz="1400" b="1" dirty="0"/>
              <a:t>عدد أضلاعة ..............</a:t>
            </a:r>
          </a:p>
          <a:p>
            <a:r>
              <a:rPr lang="ar-SA" sz="1400" b="1" dirty="0">
                <a:solidFill>
                  <a:schemeClr val="tx1"/>
                </a:solidFill>
              </a:rPr>
              <a:t>عدد رؤوسة: ...............</a:t>
            </a:r>
            <a:endParaRPr lang="ar-SA" sz="1400" b="1" u="sng" dirty="0">
              <a:solidFill>
                <a:schemeClr val="tx1"/>
              </a:solidFill>
            </a:endParaRPr>
          </a:p>
          <a:p>
            <a:endParaRPr lang="ar-SA" sz="1200" b="1" u="sng" dirty="0"/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/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227865" y="4848290"/>
            <a:ext cx="6519066" cy="1840787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3962490" y="6772694"/>
            <a:ext cx="2736733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u="sng" dirty="0"/>
              <a:t>: اجيبي عما يلي :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207169" y="6738715"/>
            <a:ext cx="6539761" cy="2141404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91600"/>
            <a:ext cx="7003966" cy="2228613"/>
            <a:chOff x="-203041" y="91600"/>
            <a:chExt cx="7003966" cy="2228613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(1)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</a:t>
              </a:r>
              <a:r>
                <a:rPr lang="ar-SA" sz="1400" dirty="0">
                  <a:solidFill>
                    <a:schemeClr val="tx1"/>
                  </a:solidFill>
                </a:rPr>
                <a:t>.</a:t>
              </a:r>
              <a:r>
                <a:rPr lang="ar-SA" sz="1400" b="1" dirty="0">
                  <a:solidFill>
                    <a:schemeClr val="tx1"/>
                  </a:solidFill>
                </a:rPr>
                <a:t>الثاني الإبتدائي مادة الرياضيات الفترة الرابعة</a:t>
              </a:r>
              <a:endParaRPr lang="ar-SA" sz="1400" dirty="0">
                <a:solidFill>
                  <a:schemeClr val="tx1"/>
                </a:solidFill>
              </a:endParaRP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425160"/>
              </p:ext>
            </p:extLst>
          </p:nvPr>
        </p:nvGraphicFramePr>
        <p:xfrm>
          <a:off x="244063" y="2415478"/>
          <a:ext cx="3014705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حل المسائل الرياضية باستعمال  استراتيجيات ومهارات مناسبة مع اتباع الخطوات الاربعة</a:t>
                      </a:r>
                      <a:endParaRPr kumimoji="0" lang="x-none" sz="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416213"/>
              </p:ext>
            </p:extLst>
          </p:nvPr>
        </p:nvGraphicFramePr>
        <p:xfrm>
          <a:off x="222248" y="4866362"/>
          <a:ext cx="3163186" cy="12496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67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تمييز الأشكال الهندسية المستوية (المربع-المستطيل-المثلث-الدائرة-شبة المنحرف—السداسي) ووصفهاحسب عدد أضلاعها ورؤوسها)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509727"/>
              </p:ext>
            </p:extLst>
          </p:nvPr>
        </p:nvGraphicFramePr>
        <p:xfrm>
          <a:off x="207170" y="6743258"/>
          <a:ext cx="3304929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37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7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94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61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83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00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المقارنة بين شكلين مستويين وبين مجسمين 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رقمه   </a:t>
                      </a:r>
                    </a:p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36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2119974" y="2726304"/>
            <a:ext cx="4550735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defTabSz="457200">
              <a:tabLst>
                <a:tab pos="1248410" algn="l"/>
              </a:tabLst>
            </a:pPr>
            <a:r>
              <a:rPr lang="ar-SA" sz="14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لضفدع أربعة أرجل ،ولضفدعان ثماني أرجل .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4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فكم رجلآ لثلاثة ضفادع ؟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4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الفهم :</a:t>
            </a:r>
            <a:r>
              <a:rPr lang="ar-SA" sz="1400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ا</a:t>
            </a:r>
            <a:r>
              <a:rPr lang="ar-SA" sz="1200" u="sng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لمعطيات : </a:t>
            </a:r>
            <a:r>
              <a:rPr lang="ar-SA" sz="1200" dirty="0">
                <a:latin typeface="Times New Roman"/>
                <a:ea typeface="Times New Roman"/>
                <a:cs typeface="Microsoft Sans Serif"/>
              </a:rPr>
              <a:t>الضفدع له ........أرجل ،والضفدعان لهما 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200" dirty="0">
                <a:latin typeface="Times New Roman"/>
                <a:ea typeface="Times New Roman"/>
                <a:cs typeface="Microsoft Sans Serif"/>
              </a:rPr>
              <a:t>.......أرجل 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200" u="sng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المطلوب </a:t>
            </a:r>
            <a:r>
              <a:rPr lang="ar-SA" sz="1200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: </a:t>
            </a:r>
            <a:r>
              <a:rPr lang="ar-SA" sz="1200" dirty="0">
                <a:latin typeface="Times New Roman"/>
                <a:ea typeface="Times New Roman"/>
                <a:cs typeface="Microsoft Sans Serif"/>
              </a:rPr>
              <a:t>كم....................................؟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200" dirty="0">
                <a:latin typeface="Times New Roman"/>
                <a:ea typeface="Times New Roman"/>
                <a:cs typeface="Microsoft Sans Serif"/>
              </a:rPr>
              <a:t>اخطط : استعمل انشاء.........................</a:t>
            </a:r>
            <a:endParaRPr lang="ar-SA" sz="1200" dirty="0">
              <a:solidFill>
                <a:prstClr val="black"/>
              </a:solidFill>
              <a:latin typeface="Times New Roman"/>
              <a:ea typeface="Times New Roman"/>
              <a:cs typeface="Microsoft Sans Serif"/>
            </a:endParaRPr>
          </a:p>
          <a:p>
            <a:pPr lvl="0" defTabSz="457200">
              <a:tabLst>
                <a:tab pos="1248410" algn="l"/>
              </a:tabLst>
            </a:pPr>
            <a:r>
              <a:rPr lang="ar-SA" sz="1400" dirty="0">
                <a:latin typeface="Times New Roman"/>
                <a:ea typeface="Times New Roman"/>
                <a:cs typeface="Microsoft Sans Serif"/>
              </a:rPr>
              <a:t>الحل :</a:t>
            </a:r>
          </a:p>
          <a:p>
            <a:pPr lvl="0" defTabSz="457200">
              <a:tabLst>
                <a:tab pos="1248410" algn="l"/>
              </a:tabLst>
            </a:pPr>
            <a:endParaRPr lang="ar-SA" sz="1400" dirty="0">
              <a:latin typeface="Times New Roman"/>
              <a:ea typeface="Times New Roman"/>
              <a:cs typeface="Microsoft Sans Serif"/>
            </a:endParaRPr>
          </a:p>
          <a:p>
            <a:pPr lvl="0" defTabSz="457200">
              <a:tabLst>
                <a:tab pos="1248410" algn="l"/>
              </a:tabLst>
            </a:pPr>
            <a:endParaRPr lang="en-US" sz="14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40" name="مربع نص 39"/>
          <p:cNvSpPr txBox="1"/>
          <p:nvPr/>
        </p:nvSpPr>
        <p:spPr>
          <a:xfrm>
            <a:off x="3171507" y="7150160"/>
            <a:ext cx="3490452" cy="13665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200" dirty="0">
              <a:solidFill>
                <a:schemeClr val="accent5">
                  <a:lumMod val="75000"/>
                </a:schemeClr>
              </a:solidFill>
              <a:effectLst/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200" dirty="0">
              <a:solidFill>
                <a:schemeClr val="accent5">
                  <a:lumMod val="75000"/>
                </a:schemeClr>
              </a:solidFill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r>
              <a:rPr lang="ar-SA" sz="1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icrosoft Sans Serif"/>
              </a:rPr>
              <a:t>                                      </a:t>
            </a:r>
            <a:endParaRPr lang="ar-SA" sz="1200" dirty="0">
              <a:solidFill>
                <a:schemeClr val="accent5">
                  <a:lumMod val="75000"/>
                </a:schemeClr>
              </a:solidFill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r>
              <a:rPr lang="ar-SA" sz="1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icrosoft Sans Serif"/>
              </a:rPr>
              <a:t>المجسم هو ...........               المجسم هو .................                                   </a:t>
            </a:r>
            <a:r>
              <a:rPr lang="ar-SA" sz="1200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Microsoft Sans Serif"/>
              </a:rPr>
              <a:t>                                </a:t>
            </a:r>
            <a:r>
              <a:rPr lang="ar-SA" sz="1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icrosoft Sans Serif"/>
              </a:rPr>
              <a:t> ........حرفآ و........رؤوس        </a:t>
            </a:r>
            <a:r>
              <a:rPr lang="ar-SA" sz="1200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Microsoft Sans Serif"/>
              </a:rPr>
              <a:t>.......حرفآ و.............رؤوس 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200" dirty="0">
              <a:solidFill>
                <a:schemeClr val="accent5">
                  <a:lumMod val="75000"/>
                </a:schemeClr>
              </a:solidFill>
              <a:effectLst/>
              <a:latin typeface="Times New Roman"/>
              <a:ea typeface="Times New Roman"/>
              <a:cs typeface="Microsoft Sans Serif"/>
            </a:endParaRPr>
          </a:p>
        </p:txBody>
      </p:sp>
      <p:sp>
        <p:nvSpPr>
          <p:cNvPr id="9" name="مثلث متساوي الساقين 8"/>
          <p:cNvSpPr/>
          <p:nvPr/>
        </p:nvSpPr>
        <p:spPr>
          <a:xfrm>
            <a:off x="4093029" y="5082615"/>
            <a:ext cx="1058467" cy="727757"/>
          </a:xfrm>
          <a:prstGeom prst="triangle">
            <a:avLst>
              <a:gd name="adj" fmla="val 4709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كعب 19"/>
          <p:cNvSpPr/>
          <p:nvPr/>
        </p:nvSpPr>
        <p:spPr>
          <a:xfrm>
            <a:off x="6006489" y="7106181"/>
            <a:ext cx="549196" cy="550690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شكل بيضاوي 25"/>
          <p:cNvSpPr/>
          <p:nvPr/>
        </p:nvSpPr>
        <p:spPr>
          <a:xfrm>
            <a:off x="4022463" y="6972660"/>
            <a:ext cx="643930" cy="61889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قوس 46"/>
          <p:cNvSpPr/>
          <p:nvPr/>
        </p:nvSpPr>
        <p:spPr>
          <a:xfrm>
            <a:off x="3658163" y="7155932"/>
            <a:ext cx="972049" cy="347075"/>
          </a:xfrm>
          <a:prstGeom prst="arc">
            <a:avLst>
              <a:gd name="adj1" fmla="val 1427715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145376"/>
              </p:ext>
            </p:extLst>
          </p:nvPr>
        </p:nvGraphicFramePr>
        <p:xfrm>
          <a:off x="3200149" y="4194928"/>
          <a:ext cx="3416244" cy="535918"/>
        </p:xfrm>
        <a:graphic>
          <a:graphicData uri="http://schemas.openxmlformats.org/drawingml/2006/table">
            <a:tbl>
              <a:tblPr rtl="1" firstRow="1" bandRow="1">
                <a:tableStyleId>{5DA37D80-6434-44D0-A028-1B22A696006F}</a:tableStyleId>
              </a:tblPr>
              <a:tblGrid>
                <a:gridCol w="854061">
                  <a:extLst>
                    <a:ext uri="{9D8B030D-6E8A-4147-A177-3AD203B41FA5}">
                      <a16:colId xmlns:a16="http://schemas.microsoft.com/office/drawing/2014/main" val="2604636514"/>
                    </a:ext>
                  </a:extLst>
                </a:gridCol>
                <a:gridCol w="854061">
                  <a:extLst>
                    <a:ext uri="{9D8B030D-6E8A-4147-A177-3AD203B41FA5}">
                      <a16:colId xmlns:a16="http://schemas.microsoft.com/office/drawing/2014/main" val="139362137"/>
                    </a:ext>
                  </a:extLst>
                </a:gridCol>
                <a:gridCol w="854061">
                  <a:extLst>
                    <a:ext uri="{9D8B030D-6E8A-4147-A177-3AD203B41FA5}">
                      <a16:colId xmlns:a16="http://schemas.microsoft.com/office/drawing/2014/main" val="1271304444"/>
                    </a:ext>
                  </a:extLst>
                </a:gridCol>
                <a:gridCol w="854061">
                  <a:extLst>
                    <a:ext uri="{9D8B030D-6E8A-4147-A177-3AD203B41FA5}">
                      <a16:colId xmlns:a16="http://schemas.microsoft.com/office/drawing/2014/main" val="2882711980"/>
                    </a:ext>
                  </a:extLst>
                </a:gridCol>
              </a:tblGrid>
              <a:tr h="267959"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solidFill>
                            <a:srgbClr val="C00000"/>
                          </a:solidFill>
                        </a:rPr>
                        <a:t>عدد الضفادع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ضفدع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ضفدعان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ثلاث ضفادع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96868"/>
                  </a:ext>
                </a:extLst>
              </a:tr>
              <a:tr h="267959"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solidFill>
                            <a:srgbClr val="C00000"/>
                          </a:solidFill>
                        </a:rPr>
                        <a:t>عدد الأرجل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1742581"/>
                  </a:ext>
                </a:extLst>
              </a:tr>
            </a:tbl>
          </a:graphicData>
        </a:graphic>
      </p:graphicFrame>
      <p:cxnSp>
        <p:nvCxnSpPr>
          <p:cNvPr id="34" name="Straight Connector 33"/>
          <p:cNvCxnSpPr>
            <a:cxnSpLocks/>
          </p:cNvCxnSpPr>
          <p:nvPr/>
        </p:nvCxnSpPr>
        <p:spPr>
          <a:xfrm>
            <a:off x="5043714" y="7150160"/>
            <a:ext cx="0" cy="1366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650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330297"/>
            <a:ext cx="6519066" cy="368214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5326340" y="450201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prstClr val="black"/>
                </a:solidFill>
              </a:rPr>
              <a:t>السؤال الرابع:</a:t>
            </a:r>
          </a:p>
        </p:txBody>
      </p:sp>
      <p:sp>
        <p:nvSpPr>
          <p:cNvPr id="22" name="مربع نص 21"/>
          <p:cNvSpPr txBox="1"/>
          <p:nvPr/>
        </p:nvSpPr>
        <p:spPr>
          <a:xfrm>
            <a:off x="3454090" y="4403821"/>
            <a:ext cx="3279973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prstClr val="black"/>
                </a:solidFill>
              </a:rPr>
              <a:t>السؤال الخامس :</a:t>
            </a:r>
          </a:p>
          <a:p>
            <a:endParaRPr lang="ar-SA" sz="1200" b="1" u="sng" dirty="0">
              <a:solidFill>
                <a:prstClr val="black"/>
              </a:solidFill>
            </a:endParaRPr>
          </a:p>
          <a:p>
            <a:r>
              <a:rPr lang="ar-SA" sz="1200" b="1" u="sng" dirty="0">
                <a:solidFill>
                  <a:prstClr val="black"/>
                </a:solidFill>
              </a:rPr>
              <a:t>أ</a:t>
            </a:r>
            <a:r>
              <a:rPr lang="ar-SA" sz="1200" b="1" dirty="0">
                <a:solidFill>
                  <a:prstClr val="black"/>
                </a:solidFill>
              </a:rPr>
              <a:t>رتب الأشكال حسب مساحاتها مبتدئة بالشكل ذي المساحة الأكبر </a:t>
            </a:r>
            <a:endParaRPr lang="ar-SA" sz="1200" b="1" u="sng" dirty="0">
              <a:solidFill>
                <a:prstClr val="black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252383" y="4168239"/>
            <a:ext cx="6519066" cy="301173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208403" y="7462193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>
                <a:solidFill>
                  <a:prstClr val="black"/>
                </a:solidFill>
              </a:rPr>
              <a:t>تمنياتي لك </a:t>
            </a:r>
            <a:r>
              <a:rPr lang="ar-SA" sz="1050" b="1">
                <a:solidFill>
                  <a:prstClr val="black"/>
                </a:solidFill>
              </a:rPr>
              <a:t>بالتوفيق                                                                                    </a:t>
            </a:r>
            <a:r>
              <a:rPr lang="ar-SA" sz="1050" b="1" dirty="0">
                <a:solidFill>
                  <a:prstClr val="black"/>
                </a:solidFill>
              </a:rPr>
              <a:t>معلمة المادة :</a:t>
            </a:r>
          </a:p>
        </p:txBody>
      </p:sp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649594"/>
              </p:ext>
            </p:extLst>
          </p:nvPr>
        </p:nvGraphicFramePr>
        <p:xfrm>
          <a:off x="252383" y="4184319"/>
          <a:ext cx="3201707" cy="10210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77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54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62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37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68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المقارنة بين مساحات أشكال مختلفة وترتيبها </a:t>
                      </a: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Rectangle 146"/>
          <p:cNvSpPr>
            <a:spLocks noChangeArrowheads="1"/>
          </p:cNvSpPr>
          <p:nvPr/>
        </p:nvSpPr>
        <p:spPr bwMode="auto">
          <a:xfrm>
            <a:off x="4386855" y="1326286"/>
            <a:ext cx="2186882" cy="1123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2073275" algn="l"/>
              </a:tabLst>
            </a:pPr>
            <a:r>
              <a:rPr lang="ar-SA" sz="1200" kern="0" dirty="0">
                <a:solidFill>
                  <a:sysClr val="windowText" lastClr="000000"/>
                </a:solidFill>
                <a:latin typeface="Times New Roman"/>
                <a:ea typeface="Times New Roman"/>
                <a:cs typeface="Microsoft Sans Serif"/>
              </a:rPr>
              <a:t>قيسي طول القلم مستعملة وحدة القياس   </a:t>
            </a:r>
          </a:p>
          <a:p>
            <a:endParaRPr lang="ar-SA" sz="1600" b="1" kern="0" dirty="0">
              <a:solidFill>
                <a:sysClr val="windowText" lastClr="000000"/>
              </a:solidFill>
              <a:latin typeface="Times New Roman"/>
              <a:ea typeface="Times New Roman"/>
              <a:cs typeface="Microsoft Sans Serif"/>
            </a:endParaRPr>
          </a:p>
          <a:p>
            <a:r>
              <a:rPr lang="ar-SA" sz="1400" kern="0" dirty="0">
                <a:solidFill>
                  <a:sysClr val="windowText" lastClr="000000"/>
                </a:solidFill>
                <a:latin typeface="Times New Roman"/>
                <a:ea typeface="Times New Roman"/>
              </a:rPr>
              <a:t>القياس ...................</a:t>
            </a:r>
            <a:r>
              <a:rPr lang="ar-SA" sz="1400" kern="0" dirty="0" err="1">
                <a:solidFill>
                  <a:sysClr val="windowText" lastClr="000000"/>
                </a:solidFill>
                <a:latin typeface="Times New Roman"/>
                <a:ea typeface="Times New Roman"/>
              </a:rPr>
              <a:t>تقريبآ</a:t>
            </a:r>
            <a:endParaRPr lang="ar-SA" sz="1400" kern="0" dirty="0">
              <a:solidFill>
                <a:sysClr val="windowText" lastClr="000000"/>
              </a:solidFill>
              <a:latin typeface="Times New Roman"/>
              <a:ea typeface="Times New Roman"/>
            </a:endParaRPr>
          </a:p>
          <a:p>
            <a:endParaRPr lang="ar-SA" sz="1100" b="1" kern="0" dirty="0">
              <a:latin typeface="Microsoft Sans Serif" pitchFamily="34" charset="0"/>
              <a:ea typeface="Times New Roman"/>
              <a:cs typeface="Microsoft Sans Serif" pitchFamily="34" charset="0"/>
              <a:sym typeface="Wingdings" pitchFamily="2" charset="2"/>
            </a:endParaRPr>
          </a:p>
          <a:p>
            <a:endParaRPr lang="en-US" sz="1400" kern="0" dirty="0">
              <a:solidFill>
                <a:sysClr val="windowText" lastClr="000000"/>
              </a:solidFill>
              <a:latin typeface="Times New Roman"/>
              <a:ea typeface="Times New Roman"/>
            </a:endParaRPr>
          </a:p>
        </p:txBody>
      </p:sp>
      <p:sp>
        <p:nvSpPr>
          <p:cNvPr id="41" name="Text Box 172"/>
          <p:cNvSpPr txBox="1">
            <a:spLocks noChangeArrowheads="1"/>
          </p:cNvSpPr>
          <p:nvPr/>
        </p:nvSpPr>
        <p:spPr bwMode="auto">
          <a:xfrm>
            <a:off x="3880884" y="4975639"/>
            <a:ext cx="2677615" cy="678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ar-SA" b="1" dirty="0">
                <a:solidFill>
                  <a:srgbClr val="6600CC"/>
                </a:solidFill>
                <a:latin typeface="Microsoft Sans Serif"/>
                <a:ea typeface="Times New Roman"/>
              </a:rPr>
              <a:t>  </a:t>
            </a:r>
          </a:p>
        </p:txBody>
      </p:sp>
      <p:graphicFrame>
        <p:nvGraphicFramePr>
          <p:cNvPr id="79" name="جدول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163356"/>
              </p:ext>
            </p:extLst>
          </p:nvPr>
        </p:nvGraphicFramePr>
        <p:xfrm>
          <a:off x="227865" y="371065"/>
          <a:ext cx="3370358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3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32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7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06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93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قياس الطول </a:t>
                      </a:r>
                      <a:r>
                        <a:rPr kumimoji="0" lang="ar-SA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وتقديرة</a:t>
                      </a: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ar-SA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بإستعمال</a:t>
                      </a: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(وحدات غير قياسية ،مسطرة السنتمترات) </a:t>
                      </a:r>
                      <a:endParaRPr kumimoji="0" lang="x-none" sz="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054" name="Picture 6" descr="C:\Users\Hmaed\AppData\Local\Microsoft\Windows\INetCache\IE\CS815EIS\pencil-15539-large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084196">
            <a:off x="4505666" y="109802"/>
            <a:ext cx="1114971" cy="1696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Hmaed\AppData\Local\Microsoft\Windows\INetCache\IE\9ZKKQ9GC\PngMedium-Paper-Clip-14208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621" y="1385194"/>
            <a:ext cx="533691" cy="236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رابط مستقيم 2"/>
          <p:cNvCxnSpPr>
            <a:cxnSpLocks/>
            <a:stCxn id="18" idx="3"/>
            <a:endCxn id="18" idx="1"/>
          </p:cNvCxnSpPr>
          <p:nvPr/>
        </p:nvCxnSpPr>
        <p:spPr>
          <a:xfrm flipH="1">
            <a:off x="227865" y="2171370"/>
            <a:ext cx="651906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056" name="Picture 8" descr="C:\Users\Hmaed\AppData\Local\Microsoft\Windows\INetCache\IE\LWE564QB\thumb-pencil-0-15539[1]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091955">
            <a:off x="3948782" y="1421199"/>
            <a:ext cx="1440180" cy="2174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رابط كسهم مستقيم 4"/>
          <p:cNvCxnSpPr>
            <a:cxnSpLocks/>
          </p:cNvCxnSpPr>
          <p:nvPr/>
        </p:nvCxnSpPr>
        <p:spPr>
          <a:xfrm flipV="1">
            <a:off x="3435135" y="2721036"/>
            <a:ext cx="2591153" cy="1866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مستطيل 10"/>
          <p:cNvSpPr/>
          <p:nvPr/>
        </p:nvSpPr>
        <p:spPr>
          <a:xfrm>
            <a:off x="3785191" y="2845612"/>
            <a:ext cx="27434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dirty="0"/>
              <a:t>قيسي طول هذا القلم بالسنتمترات </a:t>
            </a:r>
          </a:p>
          <a:p>
            <a:r>
              <a:rPr lang="ar-SA" dirty="0"/>
              <a:t>القياس ....................سنتمترآ </a:t>
            </a:r>
          </a:p>
        </p:txBody>
      </p:sp>
      <p:sp>
        <p:nvSpPr>
          <p:cNvPr id="12" name="مثلث متساوي الساقين 11"/>
          <p:cNvSpPr/>
          <p:nvPr/>
        </p:nvSpPr>
        <p:spPr>
          <a:xfrm>
            <a:off x="3387372" y="5556099"/>
            <a:ext cx="752360" cy="741978"/>
          </a:xfrm>
          <a:prstGeom prst="triangl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ثلث متساوي الساقين 12"/>
          <p:cNvSpPr/>
          <p:nvPr/>
        </p:nvSpPr>
        <p:spPr>
          <a:xfrm>
            <a:off x="4386855" y="5295635"/>
            <a:ext cx="1215373" cy="101943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ثلث متساوي الساقين 13"/>
          <p:cNvSpPr/>
          <p:nvPr/>
        </p:nvSpPr>
        <p:spPr>
          <a:xfrm>
            <a:off x="5849351" y="5777748"/>
            <a:ext cx="517696" cy="509718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/>
          <p:cNvSpPr txBox="1"/>
          <p:nvPr/>
        </p:nvSpPr>
        <p:spPr>
          <a:xfrm>
            <a:off x="3214914" y="6438828"/>
            <a:ext cx="337679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..........        ...........          .........</a:t>
            </a:r>
          </a:p>
        </p:txBody>
      </p:sp>
    </p:spTree>
    <p:extLst>
      <p:ext uri="{BB962C8B-B14F-4D97-AF65-F5344CB8AC3E}">
        <p14:creationId xmlns:p14="http://schemas.microsoft.com/office/powerpoint/2010/main" val="400203072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2480</TotalTime>
  <Words>380</Words>
  <Application>Microsoft Office PowerPoint</Application>
  <PresentationFormat>On-screen Show (4:3)</PresentationFormat>
  <Paragraphs>120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Arial</vt:lpstr>
      <vt:lpstr>Calibri</vt:lpstr>
      <vt:lpstr>Calibri Light</vt:lpstr>
      <vt:lpstr>Microsoft Sans Serif</vt:lpstr>
      <vt:lpstr>Times New Roman</vt:lpstr>
      <vt:lpstr>Wingdings</vt:lpstr>
      <vt:lpstr>نسق Office</vt:lpstr>
      <vt:lpstr>1_نسق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91</cp:revision>
  <dcterms:created xsi:type="dcterms:W3CDTF">2016-10-19T21:09:54Z</dcterms:created>
  <dcterms:modified xsi:type="dcterms:W3CDTF">2017-04-26T20:40:26Z</dcterms:modified>
</cp:coreProperties>
</file>