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303" r:id="rId4"/>
    <p:sldId id="312" r:id="rId5"/>
    <p:sldId id="313" r:id="rId6"/>
    <p:sldId id="315" r:id="rId7"/>
    <p:sldId id="316" r:id="rId8"/>
    <p:sldId id="318" r:id="rId9"/>
    <p:sldId id="320" r:id="rId10"/>
    <p:sldId id="321" r:id="rId11"/>
    <p:sldId id="346" r:id="rId12"/>
    <p:sldId id="305" r:id="rId13"/>
    <p:sldId id="322" r:id="rId14"/>
    <p:sldId id="323" r:id="rId15"/>
    <p:sldId id="324" r:id="rId16"/>
    <p:sldId id="308" r:id="rId17"/>
    <p:sldId id="309" r:id="rId18"/>
    <p:sldId id="349" r:id="rId19"/>
    <p:sldId id="325" r:id="rId20"/>
    <p:sldId id="326" r:id="rId21"/>
    <p:sldId id="311" r:id="rId22"/>
    <p:sldId id="327" r:id="rId23"/>
    <p:sldId id="328" r:id="rId24"/>
    <p:sldId id="329" r:id="rId25"/>
    <p:sldId id="330" r:id="rId26"/>
    <p:sldId id="331" r:id="rId27"/>
    <p:sldId id="333" r:id="rId28"/>
    <p:sldId id="335" r:id="rId29"/>
    <p:sldId id="350" r:id="rId30"/>
    <p:sldId id="337" r:id="rId31"/>
    <p:sldId id="348" r:id="rId32"/>
    <p:sldId id="339" r:id="rId33"/>
    <p:sldId id="347" r:id="rId34"/>
    <p:sldId id="341" r:id="rId35"/>
    <p:sldId id="343" r:id="rId36"/>
    <p:sldId id="345"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7" d="100"/>
          <a:sy n="67" d="100"/>
        </p:scale>
        <p:origin x="-13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8E929A-8444-4E91-A007-6EE1764447AC}" type="doc">
      <dgm:prSet loTypeId="urn:microsoft.com/office/officeart/2005/8/layout/hList1" loCatId="list" qsTypeId="urn:microsoft.com/office/officeart/2005/8/quickstyle/simple1" qsCatId="simple" csTypeId="urn:microsoft.com/office/officeart/2005/8/colors/accent1_2" csCatId="accent1" phldr="1"/>
      <dgm:spPr/>
      <dgm:t>
        <a:bodyPr/>
        <a:lstStyle/>
        <a:p>
          <a:pPr rtl="1"/>
          <a:endParaRPr lang="ar-SA"/>
        </a:p>
      </dgm:t>
    </dgm:pt>
    <dgm:pt modelId="{EA2B2DE0-90A1-4ECC-B629-42C5CDAD023A}">
      <dgm:prSet phldrT="[نص]" custT="1"/>
      <dgm:spPr/>
      <dgm:t>
        <a:bodyPr/>
        <a:lstStyle/>
        <a:p>
          <a:pPr algn="ctr" rtl="1"/>
          <a:r>
            <a:rPr lang="ar-SA" sz="2000" dirty="0" smtClean="0">
              <a:cs typeface="PT Bold Heading" pitchFamily="2" charset="-78"/>
            </a:rPr>
            <a:t>سمك الغشاء رقيق جدا</a:t>
          </a:r>
          <a:endParaRPr lang="ar-SA" sz="2000" dirty="0">
            <a:cs typeface="PT Bold Heading" pitchFamily="2" charset="-78"/>
          </a:endParaRPr>
        </a:p>
      </dgm:t>
    </dgm:pt>
    <dgm:pt modelId="{C2924BE8-E1D7-4F69-BF6F-735516564E22}" type="parTrans" cxnId="{CB11A29B-7715-487B-8D45-81A46402BFC6}">
      <dgm:prSet/>
      <dgm:spPr/>
      <dgm:t>
        <a:bodyPr/>
        <a:lstStyle/>
        <a:p>
          <a:pPr algn="justLow" rtl="1"/>
          <a:endParaRPr lang="ar-SA" sz="2800">
            <a:cs typeface="PT Bold Heading" pitchFamily="2" charset="-78"/>
          </a:endParaRPr>
        </a:p>
      </dgm:t>
    </dgm:pt>
    <dgm:pt modelId="{0438D105-64C7-4DA7-B380-E1A15B1E9CA6}" type="sibTrans" cxnId="{CB11A29B-7715-487B-8D45-81A46402BFC6}">
      <dgm:prSet/>
      <dgm:spPr/>
      <dgm:t>
        <a:bodyPr/>
        <a:lstStyle/>
        <a:p>
          <a:pPr algn="justLow" rtl="1"/>
          <a:endParaRPr lang="ar-SA" sz="2800">
            <a:cs typeface="PT Bold Heading" pitchFamily="2" charset="-78"/>
          </a:endParaRPr>
        </a:p>
      </dgm:t>
    </dgm:pt>
    <dgm:pt modelId="{B378A5BC-A107-462A-A23E-D6C24E9718A5}">
      <dgm:prSet phldrT="[نص]" custT="1"/>
      <dgm:spPr/>
      <dgm:t>
        <a:bodyPr/>
        <a:lstStyle/>
        <a:p>
          <a:pPr algn="justLow" rtl="1"/>
          <a:r>
            <a:rPr lang="ar-SA" sz="2000" b="1" dirty="0" smtClean="0">
              <a:solidFill>
                <a:srgbClr val="C00000"/>
              </a:solidFill>
              <a:cs typeface="PT Bold Heading" pitchFamily="2" charset="-78"/>
            </a:rPr>
            <a:t>إذا كان رقيق </a:t>
          </a:r>
          <a:r>
            <a:rPr lang="ar-SA" sz="2000" dirty="0" smtClean="0">
              <a:cs typeface="PT Bold Heading" pitchFamily="2" charset="-78"/>
            </a:rPr>
            <a:t>جدا بحيث لا ينتج تداخلا بناء لأي طول موجي من ألوان الضوء فإن الغشاء يبدو معتما</a:t>
          </a:r>
          <a:endParaRPr lang="ar-SA" sz="2000" dirty="0">
            <a:cs typeface="PT Bold Heading" pitchFamily="2" charset="-78"/>
          </a:endParaRPr>
        </a:p>
      </dgm:t>
    </dgm:pt>
    <dgm:pt modelId="{3F3AEE67-79B8-4B88-A291-CB84EC368119}" type="parTrans" cxnId="{D71719C6-CA2A-4846-8A7D-04A1BC1AC023}">
      <dgm:prSet/>
      <dgm:spPr/>
      <dgm:t>
        <a:bodyPr/>
        <a:lstStyle/>
        <a:p>
          <a:pPr algn="justLow" rtl="1"/>
          <a:endParaRPr lang="ar-SA" sz="2800">
            <a:cs typeface="PT Bold Heading" pitchFamily="2" charset="-78"/>
          </a:endParaRPr>
        </a:p>
      </dgm:t>
    </dgm:pt>
    <dgm:pt modelId="{4C1BE094-5FD5-4FA9-B4DE-067693D849C4}" type="sibTrans" cxnId="{D71719C6-CA2A-4846-8A7D-04A1BC1AC023}">
      <dgm:prSet/>
      <dgm:spPr/>
      <dgm:t>
        <a:bodyPr/>
        <a:lstStyle/>
        <a:p>
          <a:pPr algn="justLow" rtl="1"/>
          <a:endParaRPr lang="ar-SA" sz="2800">
            <a:cs typeface="PT Bold Heading" pitchFamily="2" charset="-78"/>
          </a:endParaRPr>
        </a:p>
      </dgm:t>
    </dgm:pt>
    <dgm:pt modelId="{36D50857-46C5-4874-9802-67B08B9F6B59}">
      <dgm:prSet phldrT="[نص]" custT="1"/>
      <dgm:spPr/>
      <dgm:t>
        <a:bodyPr/>
        <a:lstStyle/>
        <a:p>
          <a:pPr algn="ctr" rtl="1"/>
          <a:r>
            <a:rPr lang="ar-SA" sz="2000" dirty="0" smtClean="0">
              <a:cs typeface="PT Bold Heading" pitchFamily="2" charset="-78"/>
            </a:rPr>
            <a:t>سمك الغشاء </a:t>
          </a:r>
          <a:r>
            <a:rPr lang="en-US" sz="2000" dirty="0" smtClean="0">
              <a:cs typeface="PT Bold Heading" pitchFamily="2" charset="-78"/>
            </a:rPr>
            <a:t>d</a:t>
          </a:r>
          <a:endParaRPr lang="ar-SA" sz="2000" dirty="0">
            <a:cs typeface="PT Bold Heading" pitchFamily="2" charset="-78"/>
          </a:endParaRPr>
        </a:p>
      </dgm:t>
    </dgm:pt>
    <dgm:pt modelId="{F7F40E02-ADB2-4A6D-92D6-0F8ABCF35B29}" type="parTrans" cxnId="{1EB510C1-E716-4D91-9B8F-E7CCE8EB5BBE}">
      <dgm:prSet/>
      <dgm:spPr/>
      <dgm:t>
        <a:bodyPr/>
        <a:lstStyle/>
        <a:p>
          <a:pPr algn="justLow" rtl="1"/>
          <a:endParaRPr lang="ar-SA" sz="2800">
            <a:cs typeface="PT Bold Heading" pitchFamily="2" charset="-78"/>
          </a:endParaRPr>
        </a:p>
      </dgm:t>
    </dgm:pt>
    <dgm:pt modelId="{9A072D60-8761-41BF-80C4-A70A3CA37AE8}" type="sibTrans" cxnId="{1EB510C1-E716-4D91-9B8F-E7CCE8EB5BBE}">
      <dgm:prSet/>
      <dgm:spPr/>
      <dgm:t>
        <a:bodyPr/>
        <a:lstStyle/>
        <a:p>
          <a:pPr algn="justLow" rtl="1"/>
          <a:endParaRPr lang="ar-SA" sz="2800">
            <a:cs typeface="PT Bold Heading" pitchFamily="2" charset="-78"/>
          </a:endParaRPr>
        </a:p>
      </dgm:t>
    </dgm:pt>
    <dgm:pt modelId="{2FE34D26-8D8B-4248-B91F-A99F90E3F3CF}">
      <dgm:prSet phldrT="[نص]" custT="1"/>
      <dgm:spPr/>
      <dgm:t>
        <a:bodyPr/>
        <a:lstStyle/>
        <a:p>
          <a:pPr algn="justLow" rtl="1"/>
          <a:r>
            <a:rPr lang="ar-SA" sz="2000" b="1" dirty="0" smtClean="0">
              <a:solidFill>
                <a:srgbClr val="C00000"/>
              </a:solidFill>
              <a:cs typeface="PT Bold Heading" pitchFamily="2" charset="-78"/>
            </a:rPr>
            <a:t>فسينعكس لون </a:t>
          </a:r>
          <a:r>
            <a:rPr lang="ar-SA" sz="2000" dirty="0" smtClean="0">
              <a:cs typeface="PT Bold Heading" pitchFamily="2" charset="-78"/>
            </a:rPr>
            <a:t>الضوء الذي له ذلك الطول الموجي بشدة كبيرة، </a:t>
          </a:r>
          <a:endParaRPr lang="ar-SA" sz="2000" dirty="0">
            <a:cs typeface="PT Bold Heading" pitchFamily="2" charset="-78"/>
          </a:endParaRPr>
        </a:p>
      </dgm:t>
    </dgm:pt>
    <dgm:pt modelId="{A4A23617-C8FC-4999-875D-E6F7CC7B7A36}" type="parTrans" cxnId="{31A8AF23-8E7D-44C2-AA46-53D2D8D4B233}">
      <dgm:prSet/>
      <dgm:spPr/>
      <dgm:t>
        <a:bodyPr/>
        <a:lstStyle/>
        <a:p>
          <a:pPr algn="justLow" rtl="1"/>
          <a:endParaRPr lang="ar-SA" sz="2800">
            <a:cs typeface="PT Bold Heading" pitchFamily="2" charset="-78"/>
          </a:endParaRPr>
        </a:p>
      </dgm:t>
    </dgm:pt>
    <dgm:pt modelId="{044CF734-C2B8-4FC5-9916-21BCCC737E09}" type="sibTrans" cxnId="{31A8AF23-8E7D-44C2-AA46-53D2D8D4B233}">
      <dgm:prSet/>
      <dgm:spPr/>
      <dgm:t>
        <a:bodyPr/>
        <a:lstStyle/>
        <a:p>
          <a:pPr algn="justLow" rtl="1"/>
          <a:endParaRPr lang="ar-SA" sz="2800">
            <a:cs typeface="PT Bold Heading" pitchFamily="2" charset="-78"/>
          </a:endParaRPr>
        </a:p>
      </dgm:t>
    </dgm:pt>
    <dgm:pt modelId="{4ED4918F-4985-418A-A3A4-9036A42ADDC4}">
      <dgm:prSet phldrT="[نص]" custT="1"/>
      <dgm:spPr/>
      <dgm:t>
        <a:bodyPr/>
        <a:lstStyle/>
        <a:p>
          <a:pPr algn="ctr" rtl="1"/>
          <a:r>
            <a:rPr lang="ar-SA" sz="2000" dirty="0" smtClean="0">
              <a:cs typeface="PT Bold Heading" pitchFamily="2" charset="-78"/>
            </a:rPr>
            <a:t>سمك الغشاء </a:t>
          </a:r>
          <a:r>
            <a:rPr lang="el-GR" sz="2000" dirty="0" smtClean="0">
              <a:cs typeface="PT Bold Heading" pitchFamily="2" charset="-78"/>
            </a:rPr>
            <a:t>λ</a:t>
          </a:r>
          <a:r>
            <a:rPr lang="en-US" sz="2000" dirty="0" smtClean="0">
              <a:cs typeface="PT Bold Heading" pitchFamily="2" charset="-78"/>
            </a:rPr>
            <a:t>/4</a:t>
          </a:r>
          <a:r>
            <a:rPr lang="ar-SA" sz="2000" dirty="0" smtClean="0">
              <a:cs typeface="PT Bold Heading" pitchFamily="2" charset="-78"/>
            </a:rPr>
            <a:t> </a:t>
          </a:r>
          <a:endParaRPr lang="ar-SA" sz="2000" dirty="0">
            <a:cs typeface="PT Bold Heading" pitchFamily="2" charset="-78"/>
          </a:endParaRPr>
        </a:p>
      </dgm:t>
    </dgm:pt>
    <dgm:pt modelId="{EE92A896-603E-4D90-9D50-1F224B21915C}" type="parTrans" cxnId="{B366C1CA-DB11-4D2B-9A8C-524F724D437B}">
      <dgm:prSet/>
      <dgm:spPr/>
      <dgm:t>
        <a:bodyPr/>
        <a:lstStyle/>
        <a:p>
          <a:pPr algn="justLow" rtl="1"/>
          <a:endParaRPr lang="ar-SA" sz="2800">
            <a:cs typeface="PT Bold Heading" pitchFamily="2" charset="-78"/>
          </a:endParaRPr>
        </a:p>
      </dgm:t>
    </dgm:pt>
    <dgm:pt modelId="{378CF362-B23D-4959-847E-8B0FE943EA74}" type="sibTrans" cxnId="{B366C1CA-DB11-4D2B-9A8C-524F724D437B}">
      <dgm:prSet/>
      <dgm:spPr/>
      <dgm:t>
        <a:bodyPr/>
        <a:lstStyle/>
        <a:p>
          <a:pPr algn="justLow" rtl="1"/>
          <a:endParaRPr lang="ar-SA" sz="2800">
            <a:cs typeface="PT Bold Heading" pitchFamily="2" charset="-78"/>
          </a:endParaRPr>
        </a:p>
      </dgm:t>
    </dgm:pt>
    <dgm:pt modelId="{3163F6C6-B836-4351-9DA8-4D698168A8A9}">
      <dgm:prSet phldrT="[نص]" custT="1"/>
      <dgm:spPr/>
      <dgm:t>
        <a:bodyPr/>
        <a:lstStyle/>
        <a:p>
          <a:pPr algn="justLow" rtl="1"/>
          <a:r>
            <a:rPr lang="ar-SA" sz="2000" b="1" dirty="0" smtClean="0">
              <a:solidFill>
                <a:srgbClr val="C00000"/>
              </a:solidFill>
              <a:cs typeface="PT Bold Heading" pitchFamily="2" charset="-78"/>
            </a:rPr>
            <a:t>فإن طول المسار </a:t>
          </a:r>
          <a:r>
            <a:rPr lang="ar-SA" sz="2000" dirty="0" smtClean="0">
              <a:cs typeface="PT Bold Heading" pitchFamily="2" charset="-78"/>
            </a:rPr>
            <a:t>ذهابا وإيابا داخل الغشاء يساوي </a:t>
          </a:r>
          <a:r>
            <a:rPr lang="en-US" sz="2000" dirty="0" smtClean="0">
              <a:cs typeface="PT Bold Heading" pitchFamily="2" charset="-78"/>
            </a:rPr>
            <a:t>λ/2   </a:t>
          </a:r>
          <a:r>
            <a:rPr lang="ar-SA" sz="2000" dirty="0" smtClean="0">
              <a:cs typeface="PT Bold Heading" pitchFamily="2" charset="-78"/>
            </a:rPr>
            <a:t> وسيبدو أن الشعاع المنعكس عن السطح الخلفي (شعاع2) يعود إلى السطح الأمامي</a:t>
          </a:r>
          <a:endParaRPr lang="ar-SA" sz="2000" dirty="0">
            <a:cs typeface="PT Bold Heading" pitchFamily="2" charset="-78"/>
          </a:endParaRPr>
        </a:p>
      </dgm:t>
    </dgm:pt>
    <dgm:pt modelId="{28DBA4C7-F82B-4FD9-B725-FD894406FF51}" type="parTrans" cxnId="{7CB140F7-54A2-4D4E-85C4-E89BDC2AC581}">
      <dgm:prSet/>
      <dgm:spPr/>
      <dgm:t>
        <a:bodyPr/>
        <a:lstStyle/>
        <a:p>
          <a:pPr algn="justLow" rtl="1"/>
          <a:endParaRPr lang="ar-SA" sz="2800">
            <a:cs typeface="PT Bold Heading" pitchFamily="2" charset="-78"/>
          </a:endParaRPr>
        </a:p>
      </dgm:t>
    </dgm:pt>
    <dgm:pt modelId="{3EEDD876-3AF6-4571-884C-29739EAEC7E3}" type="sibTrans" cxnId="{7CB140F7-54A2-4D4E-85C4-E89BDC2AC581}">
      <dgm:prSet/>
      <dgm:spPr/>
      <dgm:t>
        <a:bodyPr/>
        <a:lstStyle/>
        <a:p>
          <a:pPr algn="justLow" rtl="1"/>
          <a:endParaRPr lang="ar-SA" sz="2800">
            <a:cs typeface="PT Bold Heading" pitchFamily="2" charset="-78"/>
          </a:endParaRPr>
        </a:p>
      </dgm:t>
    </dgm:pt>
    <dgm:pt modelId="{8467DFCD-FC5C-4586-83EE-751A3E303B03}" type="pres">
      <dgm:prSet presAssocID="{D48E929A-8444-4E91-A007-6EE1764447AC}" presName="Name0" presStyleCnt="0">
        <dgm:presLayoutVars>
          <dgm:dir/>
          <dgm:animLvl val="lvl"/>
          <dgm:resizeHandles val="exact"/>
        </dgm:presLayoutVars>
      </dgm:prSet>
      <dgm:spPr/>
      <dgm:t>
        <a:bodyPr/>
        <a:lstStyle/>
        <a:p>
          <a:pPr rtl="1"/>
          <a:endParaRPr lang="ar-SA"/>
        </a:p>
      </dgm:t>
    </dgm:pt>
    <dgm:pt modelId="{E8F0E681-2222-4A75-8588-0C7B421D14C6}" type="pres">
      <dgm:prSet presAssocID="{EA2B2DE0-90A1-4ECC-B629-42C5CDAD023A}" presName="composite" presStyleCnt="0"/>
      <dgm:spPr/>
    </dgm:pt>
    <dgm:pt modelId="{F039E186-0017-4053-ACCC-4FBEC0090AC3}" type="pres">
      <dgm:prSet presAssocID="{EA2B2DE0-90A1-4ECC-B629-42C5CDAD023A}" presName="parTx" presStyleLbl="alignNode1" presStyleIdx="0" presStyleCnt="3" custLinFactNeighborX="-374" custLinFactNeighborY="-1549">
        <dgm:presLayoutVars>
          <dgm:chMax val="0"/>
          <dgm:chPref val="0"/>
          <dgm:bulletEnabled val="1"/>
        </dgm:presLayoutVars>
      </dgm:prSet>
      <dgm:spPr/>
      <dgm:t>
        <a:bodyPr/>
        <a:lstStyle/>
        <a:p>
          <a:pPr rtl="1"/>
          <a:endParaRPr lang="ar-SA"/>
        </a:p>
      </dgm:t>
    </dgm:pt>
    <dgm:pt modelId="{FA9A1D55-13D0-4168-92AE-B24CCCA56EE5}" type="pres">
      <dgm:prSet presAssocID="{EA2B2DE0-90A1-4ECC-B629-42C5CDAD023A}" presName="desTx" presStyleLbl="alignAccFollowNode1" presStyleIdx="0" presStyleCnt="3" custScaleY="104064">
        <dgm:presLayoutVars>
          <dgm:bulletEnabled val="1"/>
        </dgm:presLayoutVars>
      </dgm:prSet>
      <dgm:spPr/>
      <dgm:t>
        <a:bodyPr/>
        <a:lstStyle/>
        <a:p>
          <a:pPr rtl="1"/>
          <a:endParaRPr lang="ar-SA"/>
        </a:p>
      </dgm:t>
    </dgm:pt>
    <dgm:pt modelId="{E5D09414-92C5-4822-90D8-395B0FD6FDC3}" type="pres">
      <dgm:prSet presAssocID="{0438D105-64C7-4DA7-B380-E1A15B1E9CA6}" presName="space" presStyleCnt="0"/>
      <dgm:spPr/>
    </dgm:pt>
    <dgm:pt modelId="{BD05EBD7-1499-4006-98B0-8CF661A99C57}" type="pres">
      <dgm:prSet presAssocID="{36D50857-46C5-4874-9802-67B08B9F6B59}" presName="composite" presStyleCnt="0"/>
      <dgm:spPr/>
    </dgm:pt>
    <dgm:pt modelId="{CAEC1F7E-7834-4728-9511-A2A29C650D21}" type="pres">
      <dgm:prSet presAssocID="{36D50857-46C5-4874-9802-67B08B9F6B59}" presName="parTx" presStyleLbl="alignNode1" presStyleIdx="1" presStyleCnt="3">
        <dgm:presLayoutVars>
          <dgm:chMax val="0"/>
          <dgm:chPref val="0"/>
          <dgm:bulletEnabled val="1"/>
        </dgm:presLayoutVars>
      </dgm:prSet>
      <dgm:spPr/>
      <dgm:t>
        <a:bodyPr/>
        <a:lstStyle/>
        <a:p>
          <a:pPr rtl="1"/>
          <a:endParaRPr lang="ar-SA"/>
        </a:p>
      </dgm:t>
    </dgm:pt>
    <dgm:pt modelId="{BEA9D549-4D6D-4BB3-9964-81A2A164A241}" type="pres">
      <dgm:prSet presAssocID="{36D50857-46C5-4874-9802-67B08B9F6B59}" presName="desTx" presStyleLbl="alignAccFollowNode1" presStyleIdx="1" presStyleCnt="3">
        <dgm:presLayoutVars>
          <dgm:bulletEnabled val="1"/>
        </dgm:presLayoutVars>
      </dgm:prSet>
      <dgm:spPr/>
      <dgm:t>
        <a:bodyPr/>
        <a:lstStyle/>
        <a:p>
          <a:pPr rtl="1"/>
          <a:endParaRPr lang="ar-SA"/>
        </a:p>
      </dgm:t>
    </dgm:pt>
    <dgm:pt modelId="{851779F9-1909-4306-8CA0-9DD513C98616}" type="pres">
      <dgm:prSet presAssocID="{9A072D60-8761-41BF-80C4-A70A3CA37AE8}" presName="space" presStyleCnt="0"/>
      <dgm:spPr/>
    </dgm:pt>
    <dgm:pt modelId="{CC41DF76-1C27-4AA0-830C-FDF147E4E25A}" type="pres">
      <dgm:prSet presAssocID="{4ED4918F-4985-418A-A3A4-9036A42ADDC4}" presName="composite" presStyleCnt="0"/>
      <dgm:spPr/>
    </dgm:pt>
    <dgm:pt modelId="{367EE473-F5AD-403F-A946-CB32F87358F1}" type="pres">
      <dgm:prSet presAssocID="{4ED4918F-4985-418A-A3A4-9036A42ADDC4}" presName="parTx" presStyleLbl="alignNode1" presStyleIdx="2" presStyleCnt="3">
        <dgm:presLayoutVars>
          <dgm:chMax val="0"/>
          <dgm:chPref val="0"/>
          <dgm:bulletEnabled val="1"/>
        </dgm:presLayoutVars>
      </dgm:prSet>
      <dgm:spPr/>
      <dgm:t>
        <a:bodyPr/>
        <a:lstStyle/>
        <a:p>
          <a:pPr rtl="1"/>
          <a:endParaRPr lang="ar-SA"/>
        </a:p>
      </dgm:t>
    </dgm:pt>
    <dgm:pt modelId="{7D5B222D-B0B8-453D-8AFC-8682966755C7}" type="pres">
      <dgm:prSet presAssocID="{4ED4918F-4985-418A-A3A4-9036A42ADDC4}" presName="desTx" presStyleLbl="alignAccFollowNode1" presStyleIdx="2" presStyleCnt="3">
        <dgm:presLayoutVars>
          <dgm:bulletEnabled val="1"/>
        </dgm:presLayoutVars>
      </dgm:prSet>
      <dgm:spPr/>
      <dgm:t>
        <a:bodyPr/>
        <a:lstStyle/>
        <a:p>
          <a:pPr rtl="1"/>
          <a:endParaRPr lang="ar-SA"/>
        </a:p>
      </dgm:t>
    </dgm:pt>
  </dgm:ptLst>
  <dgm:cxnLst>
    <dgm:cxn modelId="{B366C1CA-DB11-4D2B-9A8C-524F724D437B}" srcId="{D48E929A-8444-4E91-A007-6EE1764447AC}" destId="{4ED4918F-4985-418A-A3A4-9036A42ADDC4}" srcOrd="2" destOrd="0" parTransId="{EE92A896-603E-4D90-9D50-1F224B21915C}" sibTransId="{378CF362-B23D-4959-847E-8B0FE943EA74}"/>
    <dgm:cxn modelId="{CC4E9BE2-7E6D-46EC-91D9-2612C60C7F13}" type="presOf" srcId="{B378A5BC-A107-462A-A23E-D6C24E9718A5}" destId="{FA9A1D55-13D0-4168-92AE-B24CCCA56EE5}" srcOrd="0" destOrd="0" presId="urn:microsoft.com/office/officeart/2005/8/layout/hList1"/>
    <dgm:cxn modelId="{F38876D6-D7AB-4824-8D31-F32086C42E8A}" type="presOf" srcId="{2FE34D26-8D8B-4248-B91F-A99F90E3F3CF}" destId="{BEA9D549-4D6D-4BB3-9964-81A2A164A241}" srcOrd="0" destOrd="0" presId="urn:microsoft.com/office/officeart/2005/8/layout/hList1"/>
    <dgm:cxn modelId="{D735D913-61D4-4291-9FBB-2CCE3E545FF1}" type="presOf" srcId="{3163F6C6-B836-4351-9DA8-4D698168A8A9}" destId="{7D5B222D-B0B8-453D-8AFC-8682966755C7}" srcOrd="0" destOrd="0" presId="urn:microsoft.com/office/officeart/2005/8/layout/hList1"/>
    <dgm:cxn modelId="{D71719C6-CA2A-4846-8A7D-04A1BC1AC023}" srcId="{EA2B2DE0-90A1-4ECC-B629-42C5CDAD023A}" destId="{B378A5BC-A107-462A-A23E-D6C24E9718A5}" srcOrd="0" destOrd="0" parTransId="{3F3AEE67-79B8-4B88-A291-CB84EC368119}" sibTransId="{4C1BE094-5FD5-4FA9-B4DE-067693D849C4}"/>
    <dgm:cxn modelId="{1EB510C1-E716-4D91-9B8F-E7CCE8EB5BBE}" srcId="{D48E929A-8444-4E91-A007-6EE1764447AC}" destId="{36D50857-46C5-4874-9802-67B08B9F6B59}" srcOrd="1" destOrd="0" parTransId="{F7F40E02-ADB2-4A6D-92D6-0F8ABCF35B29}" sibTransId="{9A072D60-8761-41BF-80C4-A70A3CA37AE8}"/>
    <dgm:cxn modelId="{C8968179-EA58-418D-A801-36367DF6E44E}" type="presOf" srcId="{36D50857-46C5-4874-9802-67B08B9F6B59}" destId="{CAEC1F7E-7834-4728-9511-A2A29C650D21}" srcOrd="0" destOrd="0" presId="urn:microsoft.com/office/officeart/2005/8/layout/hList1"/>
    <dgm:cxn modelId="{31A8AF23-8E7D-44C2-AA46-53D2D8D4B233}" srcId="{36D50857-46C5-4874-9802-67B08B9F6B59}" destId="{2FE34D26-8D8B-4248-B91F-A99F90E3F3CF}" srcOrd="0" destOrd="0" parTransId="{A4A23617-C8FC-4999-875D-E6F7CC7B7A36}" sibTransId="{044CF734-C2B8-4FC5-9916-21BCCC737E09}"/>
    <dgm:cxn modelId="{A33F5062-9B02-4A49-A928-3C60E3F87BDE}" type="presOf" srcId="{EA2B2DE0-90A1-4ECC-B629-42C5CDAD023A}" destId="{F039E186-0017-4053-ACCC-4FBEC0090AC3}" srcOrd="0" destOrd="0" presId="urn:microsoft.com/office/officeart/2005/8/layout/hList1"/>
    <dgm:cxn modelId="{CB11A29B-7715-487B-8D45-81A46402BFC6}" srcId="{D48E929A-8444-4E91-A007-6EE1764447AC}" destId="{EA2B2DE0-90A1-4ECC-B629-42C5CDAD023A}" srcOrd="0" destOrd="0" parTransId="{C2924BE8-E1D7-4F69-BF6F-735516564E22}" sibTransId="{0438D105-64C7-4DA7-B380-E1A15B1E9CA6}"/>
    <dgm:cxn modelId="{B7B98B7E-70A6-44DF-9B7C-2E8344C9F03C}" type="presOf" srcId="{D48E929A-8444-4E91-A007-6EE1764447AC}" destId="{8467DFCD-FC5C-4586-83EE-751A3E303B03}" srcOrd="0" destOrd="0" presId="urn:microsoft.com/office/officeart/2005/8/layout/hList1"/>
    <dgm:cxn modelId="{7CB140F7-54A2-4D4E-85C4-E89BDC2AC581}" srcId="{4ED4918F-4985-418A-A3A4-9036A42ADDC4}" destId="{3163F6C6-B836-4351-9DA8-4D698168A8A9}" srcOrd="0" destOrd="0" parTransId="{28DBA4C7-F82B-4FD9-B725-FD894406FF51}" sibTransId="{3EEDD876-3AF6-4571-884C-29739EAEC7E3}"/>
    <dgm:cxn modelId="{FE2D326B-39B1-4979-BFAE-9FB5FE3E2476}" type="presOf" srcId="{4ED4918F-4985-418A-A3A4-9036A42ADDC4}" destId="{367EE473-F5AD-403F-A946-CB32F87358F1}" srcOrd="0" destOrd="0" presId="urn:microsoft.com/office/officeart/2005/8/layout/hList1"/>
    <dgm:cxn modelId="{6B85CD9B-3DBC-4961-8DEE-6211AA1EE230}" type="presParOf" srcId="{8467DFCD-FC5C-4586-83EE-751A3E303B03}" destId="{E8F0E681-2222-4A75-8588-0C7B421D14C6}" srcOrd="0" destOrd="0" presId="urn:microsoft.com/office/officeart/2005/8/layout/hList1"/>
    <dgm:cxn modelId="{2DF62C6C-680E-431F-A605-D76421A01303}" type="presParOf" srcId="{E8F0E681-2222-4A75-8588-0C7B421D14C6}" destId="{F039E186-0017-4053-ACCC-4FBEC0090AC3}" srcOrd="0" destOrd="0" presId="urn:microsoft.com/office/officeart/2005/8/layout/hList1"/>
    <dgm:cxn modelId="{95744E4D-6B7C-4772-ABDC-0E417141D540}" type="presParOf" srcId="{E8F0E681-2222-4A75-8588-0C7B421D14C6}" destId="{FA9A1D55-13D0-4168-92AE-B24CCCA56EE5}" srcOrd="1" destOrd="0" presId="urn:microsoft.com/office/officeart/2005/8/layout/hList1"/>
    <dgm:cxn modelId="{760641A0-FB00-4C64-A9A8-E9F13DDA5DF8}" type="presParOf" srcId="{8467DFCD-FC5C-4586-83EE-751A3E303B03}" destId="{E5D09414-92C5-4822-90D8-395B0FD6FDC3}" srcOrd="1" destOrd="0" presId="urn:microsoft.com/office/officeart/2005/8/layout/hList1"/>
    <dgm:cxn modelId="{B4AEB50F-4298-445B-8CB2-0ACE9AEB9D80}" type="presParOf" srcId="{8467DFCD-FC5C-4586-83EE-751A3E303B03}" destId="{BD05EBD7-1499-4006-98B0-8CF661A99C57}" srcOrd="2" destOrd="0" presId="urn:microsoft.com/office/officeart/2005/8/layout/hList1"/>
    <dgm:cxn modelId="{6707F883-05A3-41A7-B0F8-3E9292DD036B}" type="presParOf" srcId="{BD05EBD7-1499-4006-98B0-8CF661A99C57}" destId="{CAEC1F7E-7834-4728-9511-A2A29C650D21}" srcOrd="0" destOrd="0" presId="urn:microsoft.com/office/officeart/2005/8/layout/hList1"/>
    <dgm:cxn modelId="{1783C437-521F-4763-B114-5FF024D72B27}" type="presParOf" srcId="{BD05EBD7-1499-4006-98B0-8CF661A99C57}" destId="{BEA9D549-4D6D-4BB3-9964-81A2A164A241}" srcOrd="1" destOrd="0" presId="urn:microsoft.com/office/officeart/2005/8/layout/hList1"/>
    <dgm:cxn modelId="{C40B4267-1EF4-47D9-B93B-3295222296B1}" type="presParOf" srcId="{8467DFCD-FC5C-4586-83EE-751A3E303B03}" destId="{851779F9-1909-4306-8CA0-9DD513C98616}" srcOrd="3" destOrd="0" presId="urn:microsoft.com/office/officeart/2005/8/layout/hList1"/>
    <dgm:cxn modelId="{3B5AE8C1-377A-4C3A-812C-229CE9CB8422}" type="presParOf" srcId="{8467DFCD-FC5C-4586-83EE-751A3E303B03}" destId="{CC41DF76-1C27-4AA0-830C-FDF147E4E25A}" srcOrd="4" destOrd="0" presId="urn:microsoft.com/office/officeart/2005/8/layout/hList1"/>
    <dgm:cxn modelId="{37E992DB-B49B-44EF-BDC8-7CB6F80B97B5}" type="presParOf" srcId="{CC41DF76-1C27-4AA0-830C-FDF147E4E25A}" destId="{367EE473-F5AD-403F-A946-CB32F87358F1}" srcOrd="0" destOrd="0" presId="urn:microsoft.com/office/officeart/2005/8/layout/hList1"/>
    <dgm:cxn modelId="{465DCF5B-AFCE-4E7A-B86E-D59C4BAAFA4B}" type="presParOf" srcId="{CC41DF76-1C27-4AA0-830C-FDF147E4E25A}" destId="{7D5B222D-B0B8-453D-8AFC-8682966755C7}" srcOrd="1" destOrd="0" presId="urn:microsoft.com/office/officeart/2005/8/layout/hList1"/>
  </dgm:cxnLst>
  <dgm:bg/>
  <dgm:whole/>
</dgm:dataModel>
</file>

<file path=ppt/diagrams/data2.xml><?xml version="1.0" encoding="utf-8"?>
<dgm:dataModel xmlns:dgm="http://schemas.openxmlformats.org/drawingml/2006/diagram" xmlns:a="http://schemas.openxmlformats.org/drawingml/2006/main">
  <dgm:ptLst>
    <dgm:pt modelId="{D48E929A-8444-4E91-A007-6EE1764447AC}" type="doc">
      <dgm:prSet loTypeId="urn:microsoft.com/office/officeart/2005/8/layout/hList1" loCatId="list" qsTypeId="urn:microsoft.com/office/officeart/2005/8/quickstyle/simple1" qsCatId="simple" csTypeId="urn:microsoft.com/office/officeart/2005/8/colors/accent1_2" csCatId="accent1" phldr="1"/>
      <dgm:spPr/>
      <dgm:t>
        <a:bodyPr/>
        <a:lstStyle/>
        <a:p>
          <a:pPr rtl="1"/>
          <a:endParaRPr lang="ar-SA"/>
        </a:p>
      </dgm:t>
    </dgm:pt>
    <dgm:pt modelId="{36D50857-46C5-4874-9802-67B08B9F6B59}">
      <dgm:prSet phldrT="[نص]" custT="1"/>
      <dgm:spPr/>
      <dgm:t>
        <a:bodyPr/>
        <a:lstStyle/>
        <a:p>
          <a:pPr algn="ctr" rtl="1"/>
          <a:r>
            <a:rPr lang="ar-SA" sz="2000" dirty="0" smtClean="0">
              <a:cs typeface="PT Bold Heading" pitchFamily="2" charset="-78"/>
            </a:rPr>
            <a:t>سمك الغشاء </a:t>
          </a:r>
          <a:r>
            <a:rPr lang="en-US" sz="2000" dirty="0" smtClean="0">
              <a:cs typeface="PT Bold Heading" pitchFamily="2" charset="-78"/>
            </a:rPr>
            <a:t>d</a:t>
          </a:r>
          <a:endParaRPr lang="ar-SA" sz="2000" dirty="0">
            <a:cs typeface="PT Bold Heading" pitchFamily="2" charset="-78"/>
          </a:endParaRPr>
        </a:p>
      </dgm:t>
    </dgm:pt>
    <dgm:pt modelId="{F7F40E02-ADB2-4A6D-92D6-0F8ABCF35B29}" type="parTrans" cxnId="{1EB510C1-E716-4D91-9B8F-E7CCE8EB5BBE}">
      <dgm:prSet/>
      <dgm:spPr/>
      <dgm:t>
        <a:bodyPr/>
        <a:lstStyle/>
        <a:p>
          <a:pPr algn="justLow" rtl="1"/>
          <a:endParaRPr lang="ar-SA">
            <a:cs typeface="PT Bold Heading" pitchFamily="2" charset="-78"/>
          </a:endParaRPr>
        </a:p>
      </dgm:t>
    </dgm:pt>
    <dgm:pt modelId="{9A072D60-8761-41BF-80C4-A70A3CA37AE8}" type="sibTrans" cxnId="{1EB510C1-E716-4D91-9B8F-E7CCE8EB5BBE}">
      <dgm:prSet/>
      <dgm:spPr/>
      <dgm:t>
        <a:bodyPr/>
        <a:lstStyle/>
        <a:p>
          <a:pPr algn="justLow" rtl="1"/>
          <a:endParaRPr lang="ar-SA">
            <a:cs typeface="PT Bold Heading" pitchFamily="2" charset="-78"/>
          </a:endParaRPr>
        </a:p>
      </dgm:t>
    </dgm:pt>
    <dgm:pt modelId="{2FE34D26-8D8B-4248-B91F-A99F90E3F3CF}">
      <dgm:prSet phldrT="[نص]"/>
      <dgm:spPr/>
      <dgm:t>
        <a:bodyPr/>
        <a:lstStyle/>
        <a:p>
          <a:pPr algn="justLow" rtl="1"/>
          <a:r>
            <a:rPr lang="ar-SA" b="1" dirty="0" smtClean="0">
              <a:solidFill>
                <a:srgbClr val="C00000"/>
              </a:solidFill>
              <a:cs typeface="PT Bold Heading" pitchFamily="2" charset="-78"/>
            </a:rPr>
            <a:t>فسينعكس لون </a:t>
          </a:r>
          <a:r>
            <a:rPr lang="ar-SA" dirty="0" smtClean="0">
              <a:cs typeface="PT Bold Heading" pitchFamily="2" charset="-78"/>
            </a:rPr>
            <a:t>الضوء الذي له ذلك الطول الموجي بشدة كبيرة،ولكون الطول الموجي للضوء في الغشاء أقصر منه في الهواء فإن </a:t>
          </a:r>
          <a:r>
            <a:rPr lang="en-US" dirty="0" smtClean="0">
              <a:cs typeface="PT Bold Heading" pitchFamily="2" charset="-78"/>
            </a:rPr>
            <a:t>d=</a:t>
          </a:r>
          <a:r>
            <a:rPr lang="el-GR" dirty="0" smtClean="0">
              <a:cs typeface="PT Bold Heading" pitchFamily="2" charset="-78"/>
            </a:rPr>
            <a:t>λ</a:t>
          </a:r>
          <a:r>
            <a:rPr lang="en-US" dirty="0" smtClean="0">
              <a:cs typeface="PT Bold Heading" pitchFamily="2" charset="-78"/>
            </a:rPr>
            <a:t>/4</a:t>
          </a:r>
          <a:r>
            <a:rPr lang="ar-SA" dirty="0" smtClean="0">
              <a:cs typeface="PT Bold Heading" pitchFamily="2" charset="-78"/>
            </a:rPr>
            <a:t> أو </a:t>
          </a:r>
          <a:r>
            <a:rPr lang="en-US" dirty="0" smtClean="0">
              <a:cs typeface="PT Bold Heading" pitchFamily="2" charset="-78"/>
            </a:rPr>
            <a:t>d = </a:t>
          </a:r>
          <a:r>
            <a:rPr lang="el-GR" dirty="0" smtClean="0">
              <a:cs typeface="PT Bold Heading" pitchFamily="2" charset="-78"/>
            </a:rPr>
            <a:t>λ</a:t>
          </a:r>
          <a:r>
            <a:rPr lang="en-US" dirty="0" smtClean="0">
              <a:cs typeface="PT Bold Heading" pitchFamily="2" charset="-78"/>
            </a:rPr>
            <a:t>/ 4n  </a:t>
          </a:r>
          <a:r>
            <a:rPr lang="ar-SA" dirty="0" smtClean="0">
              <a:cs typeface="PT Bold Heading" pitchFamily="2" charset="-78"/>
            </a:rPr>
            <a:t>حيث كلتا الموجتين كل منهما تعزز الأخرى عند مغادرة الغشاء ، ويحدث تداخل هدام للضوء عند الأطوال الموجية الأخرى..</a:t>
          </a:r>
          <a:endParaRPr lang="ar-SA" dirty="0">
            <a:cs typeface="PT Bold Heading" pitchFamily="2" charset="-78"/>
          </a:endParaRPr>
        </a:p>
      </dgm:t>
    </dgm:pt>
    <dgm:pt modelId="{A4A23617-C8FC-4999-875D-E6F7CC7B7A36}" type="parTrans" cxnId="{31A8AF23-8E7D-44C2-AA46-53D2D8D4B233}">
      <dgm:prSet/>
      <dgm:spPr/>
      <dgm:t>
        <a:bodyPr/>
        <a:lstStyle/>
        <a:p>
          <a:pPr algn="justLow" rtl="1"/>
          <a:endParaRPr lang="ar-SA">
            <a:cs typeface="PT Bold Heading" pitchFamily="2" charset="-78"/>
          </a:endParaRPr>
        </a:p>
      </dgm:t>
    </dgm:pt>
    <dgm:pt modelId="{044CF734-C2B8-4FC5-9916-21BCCC737E09}" type="sibTrans" cxnId="{31A8AF23-8E7D-44C2-AA46-53D2D8D4B233}">
      <dgm:prSet/>
      <dgm:spPr/>
      <dgm:t>
        <a:bodyPr/>
        <a:lstStyle/>
        <a:p>
          <a:pPr algn="justLow" rtl="1"/>
          <a:endParaRPr lang="ar-SA">
            <a:cs typeface="PT Bold Heading" pitchFamily="2" charset="-78"/>
          </a:endParaRPr>
        </a:p>
      </dgm:t>
    </dgm:pt>
    <dgm:pt modelId="{4ED4918F-4985-418A-A3A4-9036A42ADDC4}">
      <dgm:prSet phldrT="[نص]" custT="1"/>
      <dgm:spPr/>
      <dgm:t>
        <a:bodyPr/>
        <a:lstStyle/>
        <a:p>
          <a:pPr algn="ctr" rtl="1"/>
          <a:r>
            <a:rPr lang="ar-SA" sz="2000" dirty="0" smtClean="0">
              <a:cs typeface="PT Bold Heading" pitchFamily="2" charset="-78"/>
            </a:rPr>
            <a:t>سمك الغشاء </a:t>
          </a:r>
          <a:r>
            <a:rPr lang="el-GR" sz="2000" dirty="0" smtClean="0">
              <a:cs typeface="PT Bold Heading" pitchFamily="2" charset="-78"/>
            </a:rPr>
            <a:t>λ</a:t>
          </a:r>
          <a:r>
            <a:rPr lang="en-US" sz="2000" dirty="0" smtClean="0">
              <a:cs typeface="PT Bold Heading" pitchFamily="2" charset="-78"/>
            </a:rPr>
            <a:t>/4</a:t>
          </a:r>
          <a:r>
            <a:rPr lang="ar-SA" sz="2000" dirty="0" smtClean="0">
              <a:cs typeface="PT Bold Heading" pitchFamily="2" charset="-78"/>
            </a:rPr>
            <a:t> </a:t>
          </a:r>
          <a:endParaRPr lang="ar-SA" sz="2000" dirty="0">
            <a:cs typeface="PT Bold Heading" pitchFamily="2" charset="-78"/>
          </a:endParaRPr>
        </a:p>
      </dgm:t>
    </dgm:pt>
    <dgm:pt modelId="{EE92A896-603E-4D90-9D50-1F224B21915C}" type="parTrans" cxnId="{B366C1CA-DB11-4D2B-9A8C-524F724D437B}">
      <dgm:prSet/>
      <dgm:spPr/>
      <dgm:t>
        <a:bodyPr/>
        <a:lstStyle/>
        <a:p>
          <a:pPr algn="justLow" rtl="1"/>
          <a:endParaRPr lang="ar-SA">
            <a:cs typeface="PT Bold Heading" pitchFamily="2" charset="-78"/>
          </a:endParaRPr>
        </a:p>
      </dgm:t>
    </dgm:pt>
    <dgm:pt modelId="{378CF362-B23D-4959-847E-8B0FE943EA74}" type="sibTrans" cxnId="{B366C1CA-DB11-4D2B-9A8C-524F724D437B}">
      <dgm:prSet/>
      <dgm:spPr/>
      <dgm:t>
        <a:bodyPr/>
        <a:lstStyle/>
        <a:p>
          <a:pPr algn="justLow" rtl="1"/>
          <a:endParaRPr lang="ar-SA">
            <a:cs typeface="PT Bold Heading" pitchFamily="2" charset="-78"/>
          </a:endParaRPr>
        </a:p>
      </dgm:t>
    </dgm:pt>
    <dgm:pt modelId="{3163F6C6-B836-4351-9DA8-4D698168A8A9}">
      <dgm:prSet phldrT="[نص]"/>
      <dgm:spPr/>
      <dgm:t>
        <a:bodyPr/>
        <a:lstStyle/>
        <a:p>
          <a:pPr algn="justLow" rtl="1"/>
          <a:r>
            <a:rPr lang="ar-SA" b="1" dirty="0" smtClean="0">
              <a:solidFill>
                <a:srgbClr val="C00000"/>
              </a:solidFill>
              <a:cs typeface="PT Bold Heading" pitchFamily="2" charset="-78"/>
            </a:rPr>
            <a:t>فإن طول المسار </a:t>
          </a:r>
          <a:r>
            <a:rPr lang="ar-SA" dirty="0" smtClean="0">
              <a:cs typeface="PT Bold Heading" pitchFamily="2" charset="-78"/>
            </a:rPr>
            <a:t>ذهابا وإيابا داخل الغشاء يساوي </a:t>
          </a:r>
          <a:r>
            <a:rPr lang="en-US" dirty="0" smtClean="0">
              <a:cs typeface="PT Bold Heading" pitchFamily="2" charset="-78"/>
            </a:rPr>
            <a:t>λ/2   </a:t>
          </a:r>
          <a:r>
            <a:rPr lang="ar-SA" dirty="0" smtClean="0">
              <a:cs typeface="PT Bold Heading" pitchFamily="2" charset="-78"/>
            </a:rPr>
            <a:t> وسيبدو أن الشعاع المنعكس عن السطح الخلفي (شعاع2) يعود إلى السطح الأمامي مختلفا في الطور عن الشعاع المنعكس عن السطح الأمامي (شعاع1)بنصف طول موجي وعلى حسب مبدأ التراكب ستلغي أحدهما الأخرى..</a:t>
          </a:r>
          <a:endParaRPr lang="ar-SA" dirty="0">
            <a:cs typeface="PT Bold Heading" pitchFamily="2" charset="-78"/>
          </a:endParaRPr>
        </a:p>
      </dgm:t>
    </dgm:pt>
    <dgm:pt modelId="{28DBA4C7-F82B-4FD9-B725-FD894406FF51}" type="parTrans" cxnId="{7CB140F7-54A2-4D4E-85C4-E89BDC2AC581}">
      <dgm:prSet/>
      <dgm:spPr/>
      <dgm:t>
        <a:bodyPr/>
        <a:lstStyle/>
        <a:p>
          <a:pPr algn="justLow" rtl="1"/>
          <a:endParaRPr lang="ar-SA">
            <a:cs typeface="PT Bold Heading" pitchFamily="2" charset="-78"/>
          </a:endParaRPr>
        </a:p>
      </dgm:t>
    </dgm:pt>
    <dgm:pt modelId="{3EEDD876-3AF6-4571-884C-29739EAEC7E3}" type="sibTrans" cxnId="{7CB140F7-54A2-4D4E-85C4-E89BDC2AC581}">
      <dgm:prSet/>
      <dgm:spPr/>
      <dgm:t>
        <a:bodyPr/>
        <a:lstStyle/>
        <a:p>
          <a:pPr algn="justLow" rtl="1"/>
          <a:endParaRPr lang="ar-SA">
            <a:cs typeface="PT Bold Heading" pitchFamily="2" charset="-78"/>
          </a:endParaRPr>
        </a:p>
      </dgm:t>
    </dgm:pt>
    <dgm:pt modelId="{8467DFCD-FC5C-4586-83EE-751A3E303B03}" type="pres">
      <dgm:prSet presAssocID="{D48E929A-8444-4E91-A007-6EE1764447AC}" presName="Name0" presStyleCnt="0">
        <dgm:presLayoutVars>
          <dgm:dir/>
          <dgm:animLvl val="lvl"/>
          <dgm:resizeHandles val="exact"/>
        </dgm:presLayoutVars>
      </dgm:prSet>
      <dgm:spPr/>
      <dgm:t>
        <a:bodyPr/>
        <a:lstStyle/>
        <a:p>
          <a:pPr rtl="1"/>
          <a:endParaRPr lang="ar-SA"/>
        </a:p>
      </dgm:t>
    </dgm:pt>
    <dgm:pt modelId="{BD05EBD7-1499-4006-98B0-8CF661A99C57}" type="pres">
      <dgm:prSet presAssocID="{36D50857-46C5-4874-9802-67B08B9F6B59}" presName="composite" presStyleCnt="0"/>
      <dgm:spPr/>
    </dgm:pt>
    <dgm:pt modelId="{CAEC1F7E-7834-4728-9511-A2A29C650D21}" type="pres">
      <dgm:prSet presAssocID="{36D50857-46C5-4874-9802-67B08B9F6B59}" presName="parTx" presStyleLbl="alignNode1" presStyleIdx="0" presStyleCnt="2">
        <dgm:presLayoutVars>
          <dgm:chMax val="0"/>
          <dgm:chPref val="0"/>
          <dgm:bulletEnabled val="1"/>
        </dgm:presLayoutVars>
      </dgm:prSet>
      <dgm:spPr/>
      <dgm:t>
        <a:bodyPr/>
        <a:lstStyle/>
        <a:p>
          <a:pPr rtl="1"/>
          <a:endParaRPr lang="ar-SA"/>
        </a:p>
      </dgm:t>
    </dgm:pt>
    <dgm:pt modelId="{BEA9D549-4D6D-4BB3-9964-81A2A164A241}" type="pres">
      <dgm:prSet presAssocID="{36D50857-46C5-4874-9802-67B08B9F6B59}" presName="desTx" presStyleLbl="alignAccFollowNode1" presStyleIdx="0" presStyleCnt="2">
        <dgm:presLayoutVars>
          <dgm:bulletEnabled val="1"/>
        </dgm:presLayoutVars>
      </dgm:prSet>
      <dgm:spPr/>
      <dgm:t>
        <a:bodyPr/>
        <a:lstStyle/>
        <a:p>
          <a:pPr rtl="1"/>
          <a:endParaRPr lang="ar-SA"/>
        </a:p>
      </dgm:t>
    </dgm:pt>
    <dgm:pt modelId="{851779F9-1909-4306-8CA0-9DD513C98616}" type="pres">
      <dgm:prSet presAssocID="{9A072D60-8761-41BF-80C4-A70A3CA37AE8}" presName="space" presStyleCnt="0"/>
      <dgm:spPr/>
    </dgm:pt>
    <dgm:pt modelId="{CC41DF76-1C27-4AA0-830C-FDF147E4E25A}" type="pres">
      <dgm:prSet presAssocID="{4ED4918F-4985-418A-A3A4-9036A42ADDC4}" presName="composite" presStyleCnt="0"/>
      <dgm:spPr/>
    </dgm:pt>
    <dgm:pt modelId="{367EE473-F5AD-403F-A946-CB32F87358F1}" type="pres">
      <dgm:prSet presAssocID="{4ED4918F-4985-418A-A3A4-9036A42ADDC4}" presName="parTx" presStyleLbl="alignNode1" presStyleIdx="1" presStyleCnt="2">
        <dgm:presLayoutVars>
          <dgm:chMax val="0"/>
          <dgm:chPref val="0"/>
          <dgm:bulletEnabled val="1"/>
        </dgm:presLayoutVars>
      </dgm:prSet>
      <dgm:spPr/>
      <dgm:t>
        <a:bodyPr/>
        <a:lstStyle/>
        <a:p>
          <a:pPr rtl="1"/>
          <a:endParaRPr lang="ar-SA"/>
        </a:p>
      </dgm:t>
    </dgm:pt>
    <dgm:pt modelId="{7D5B222D-B0B8-453D-8AFC-8682966755C7}" type="pres">
      <dgm:prSet presAssocID="{4ED4918F-4985-418A-A3A4-9036A42ADDC4}" presName="desTx" presStyleLbl="alignAccFollowNode1" presStyleIdx="1" presStyleCnt="2">
        <dgm:presLayoutVars>
          <dgm:bulletEnabled val="1"/>
        </dgm:presLayoutVars>
      </dgm:prSet>
      <dgm:spPr/>
      <dgm:t>
        <a:bodyPr/>
        <a:lstStyle/>
        <a:p>
          <a:pPr rtl="1"/>
          <a:endParaRPr lang="ar-SA"/>
        </a:p>
      </dgm:t>
    </dgm:pt>
  </dgm:ptLst>
  <dgm:cxnLst>
    <dgm:cxn modelId="{B366C1CA-DB11-4D2B-9A8C-524F724D437B}" srcId="{D48E929A-8444-4E91-A007-6EE1764447AC}" destId="{4ED4918F-4985-418A-A3A4-9036A42ADDC4}" srcOrd="1" destOrd="0" parTransId="{EE92A896-603E-4D90-9D50-1F224B21915C}" sibTransId="{378CF362-B23D-4959-847E-8B0FE943EA74}"/>
    <dgm:cxn modelId="{134DB7B8-6D83-482A-BBA6-51068AE3D664}" type="presOf" srcId="{3163F6C6-B836-4351-9DA8-4D698168A8A9}" destId="{7D5B222D-B0B8-453D-8AFC-8682966755C7}" srcOrd="0" destOrd="0" presId="urn:microsoft.com/office/officeart/2005/8/layout/hList1"/>
    <dgm:cxn modelId="{3610EDCA-2706-4558-BF32-4780228CEE39}" type="presOf" srcId="{36D50857-46C5-4874-9802-67B08B9F6B59}" destId="{CAEC1F7E-7834-4728-9511-A2A29C650D21}" srcOrd="0" destOrd="0" presId="urn:microsoft.com/office/officeart/2005/8/layout/hList1"/>
    <dgm:cxn modelId="{1EB510C1-E716-4D91-9B8F-E7CCE8EB5BBE}" srcId="{D48E929A-8444-4E91-A007-6EE1764447AC}" destId="{36D50857-46C5-4874-9802-67B08B9F6B59}" srcOrd="0" destOrd="0" parTransId="{F7F40E02-ADB2-4A6D-92D6-0F8ABCF35B29}" sibTransId="{9A072D60-8761-41BF-80C4-A70A3CA37AE8}"/>
    <dgm:cxn modelId="{31A8AF23-8E7D-44C2-AA46-53D2D8D4B233}" srcId="{36D50857-46C5-4874-9802-67B08B9F6B59}" destId="{2FE34D26-8D8B-4248-B91F-A99F90E3F3CF}" srcOrd="0" destOrd="0" parTransId="{A4A23617-C8FC-4999-875D-E6F7CC7B7A36}" sibTransId="{044CF734-C2B8-4FC5-9916-21BCCC737E09}"/>
    <dgm:cxn modelId="{C0013D43-4008-4E20-9416-0F1F7E8B4C88}" type="presOf" srcId="{2FE34D26-8D8B-4248-B91F-A99F90E3F3CF}" destId="{BEA9D549-4D6D-4BB3-9964-81A2A164A241}" srcOrd="0" destOrd="0" presId="urn:microsoft.com/office/officeart/2005/8/layout/hList1"/>
    <dgm:cxn modelId="{05B2E4DB-4F33-4784-BB7B-B6DF9D3C81EE}" type="presOf" srcId="{4ED4918F-4985-418A-A3A4-9036A42ADDC4}" destId="{367EE473-F5AD-403F-A946-CB32F87358F1}" srcOrd="0" destOrd="0" presId="urn:microsoft.com/office/officeart/2005/8/layout/hList1"/>
    <dgm:cxn modelId="{7CB140F7-54A2-4D4E-85C4-E89BDC2AC581}" srcId="{4ED4918F-4985-418A-A3A4-9036A42ADDC4}" destId="{3163F6C6-B836-4351-9DA8-4D698168A8A9}" srcOrd="0" destOrd="0" parTransId="{28DBA4C7-F82B-4FD9-B725-FD894406FF51}" sibTransId="{3EEDD876-3AF6-4571-884C-29739EAEC7E3}"/>
    <dgm:cxn modelId="{B58F322D-F82F-4D2B-BC0B-B85C89091809}" type="presOf" srcId="{D48E929A-8444-4E91-A007-6EE1764447AC}" destId="{8467DFCD-FC5C-4586-83EE-751A3E303B03}" srcOrd="0" destOrd="0" presId="urn:microsoft.com/office/officeart/2005/8/layout/hList1"/>
    <dgm:cxn modelId="{520C3EAB-FE41-4D9D-8DFE-FAAC72BD82FA}" type="presParOf" srcId="{8467DFCD-FC5C-4586-83EE-751A3E303B03}" destId="{BD05EBD7-1499-4006-98B0-8CF661A99C57}" srcOrd="0" destOrd="0" presId="urn:microsoft.com/office/officeart/2005/8/layout/hList1"/>
    <dgm:cxn modelId="{EB183392-1472-4C9E-9B56-9AC20338CFD8}" type="presParOf" srcId="{BD05EBD7-1499-4006-98B0-8CF661A99C57}" destId="{CAEC1F7E-7834-4728-9511-A2A29C650D21}" srcOrd="0" destOrd="0" presId="urn:microsoft.com/office/officeart/2005/8/layout/hList1"/>
    <dgm:cxn modelId="{A10A52D0-4623-48AA-BE18-EB7693C92F3B}" type="presParOf" srcId="{BD05EBD7-1499-4006-98B0-8CF661A99C57}" destId="{BEA9D549-4D6D-4BB3-9964-81A2A164A241}" srcOrd="1" destOrd="0" presId="urn:microsoft.com/office/officeart/2005/8/layout/hList1"/>
    <dgm:cxn modelId="{3E3CDB5D-4591-4EB6-84C2-602DC597FC29}" type="presParOf" srcId="{8467DFCD-FC5C-4586-83EE-751A3E303B03}" destId="{851779F9-1909-4306-8CA0-9DD513C98616}" srcOrd="1" destOrd="0" presId="urn:microsoft.com/office/officeart/2005/8/layout/hList1"/>
    <dgm:cxn modelId="{B99E0D66-D94C-489B-9CDC-1239A90AEDC2}" type="presParOf" srcId="{8467DFCD-FC5C-4586-83EE-751A3E303B03}" destId="{CC41DF76-1C27-4AA0-830C-FDF147E4E25A}" srcOrd="2" destOrd="0" presId="urn:microsoft.com/office/officeart/2005/8/layout/hList1"/>
    <dgm:cxn modelId="{6DE98817-1252-4896-9118-3AD8847FA5BA}" type="presParOf" srcId="{CC41DF76-1C27-4AA0-830C-FDF147E4E25A}" destId="{367EE473-F5AD-403F-A946-CB32F87358F1}" srcOrd="0" destOrd="0" presId="urn:microsoft.com/office/officeart/2005/8/layout/hList1"/>
    <dgm:cxn modelId="{5EC792F2-834C-4A09-B825-88518A5EDC74}" type="presParOf" srcId="{CC41DF76-1C27-4AA0-830C-FDF147E4E25A}" destId="{7D5B222D-B0B8-453D-8AFC-8682966755C7}" srcOrd="1" destOrd="0" presId="urn:microsoft.com/office/officeart/2005/8/layout/hList1"/>
  </dgm:cxnLst>
  <dgm:bg/>
  <dgm:whole/>
</dgm:dataModel>
</file>

<file path=ppt/diagrams/data3.xml><?xml version="1.0" encoding="utf-8"?>
<dgm:dataModel xmlns:dgm="http://schemas.openxmlformats.org/drawingml/2006/diagram" xmlns:a="http://schemas.openxmlformats.org/drawingml/2006/main">
  <dgm:ptLst>
    <dgm:pt modelId="{D48E929A-8444-4E91-A007-6EE1764447AC}" type="doc">
      <dgm:prSet loTypeId="urn:microsoft.com/office/officeart/2005/8/layout/hList1" loCatId="list" qsTypeId="urn:microsoft.com/office/officeart/2005/8/quickstyle/simple1" qsCatId="simple" csTypeId="urn:microsoft.com/office/officeart/2005/8/colors/accent1_2" csCatId="accent1" phldr="1"/>
      <dgm:spPr/>
      <dgm:t>
        <a:bodyPr/>
        <a:lstStyle/>
        <a:p>
          <a:pPr rtl="1"/>
          <a:endParaRPr lang="ar-SA"/>
        </a:p>
      </dgm:t>
    </dgm:pt>
    <dgm:pt modelId="{36D50857-46C5-4874-9802-67B08B9F6B59}">
      <dgm:prSet phldrT="[نص]" custT="1"/>
      <dgm:spPr/>
      <dgm:t>
        <a:bodyPr/>
        <a:lstStyle/>
        <a:p>
          <a:pPr rtl="1"/>
          <a:r>
            <a:rPr lang="ar-SA" sz="2400" dirty="0" smtClean="0">
              <a:cs typeface="PT Bold Heading" pitchFamily="2" charset="-78"/>
            </a:rPr>
            <a:t>سمك الغشاء </a:t>
          </a:r>
          <a:r>
            <a:rPr lang="en-US" sz="2400" dirty="0" smtClean="0">
              <a:cs typeface="PT Bold Heading" pitchFamily="2" charset="-78"/>
            </a:rPr>
            <a:t>d</a:t>
          </a:r>
          <a:endParaRPr lang="ar-SA" sz="2400" dirty="0">
            <a:cs typeface="PT Bold Heading" pitchFamily="2" charset="-78"/>
          </a:endParaRPr>
        </a:p>
      </dgm:t>
    </dgm:pt>
    <dgm:pt modelId="{F7F40E02-ADB2-4A6D-92D6-0F8ABCF35B29}" type="parTrans" cxnId="{1EB510C1-E716-4D91-9B8F-E7CCE8EB5BBE}">
      <dgm:prSet/>
      <dgm:spPr/>
      <dgm:t>
        <a:bodyPr/>
        <a:lstStyle/>
        <a:p>
          <a:pPr rtl="1"/>
          <a:endParaRPr lang="ar-SA" sz="2400"/>
        </a:p>
      </dgm:t>
    </dgm:pt>
    <dgm:pt modelId="{9A072D60-8761-41BF-80C4-A70A3CA37AE8}" type="sibTrans" cxnId="{1EB510C1-E716-4D91-9B8F-E7CCE8EB5BBE}">
      <dgm:prSet/>
      <dgm:spPr/>
      <dgm:t>
        <a:bodyPr/>
        <a:lstStyle/>
        <a:p>
          <a:pPr rtl="1"/>
          <a:endParaRPr lang="ar-SA" sz="2400"/>
        </a:p>
      </dgm:t>
    </dgm:pt>
    <dgm:pt modelId="{2FE34D26-8D8B-4248-B91F-A99F90E3F3CF}">
      <dgm:prSet phldrT="[نص]" custT="1"/>
      <dgm:spPr/>
      <dgm:t>
        <a:bodyPr/>
        <a:lstStyle/>
        <a:p>
          <a:pPr algn="justLow" rtl="1"/>
          <a:r>
            <a:rPr lang="ar-SA" sz="2000" b="1" dirty="0" smtClean="0">
              <a:solidFill>
                <a:srgbClr val="C00000"/>
              </a:solidFill>
              <a:cs typeface="PT Bold Heading" pitchFamily="2" charset="-78"/>
            </a:rPr>
            <a:t>ألوان الضوء </a:t>
          </a:r>
          <a:r>
            <a:rPr lang="ar-SA" sz="2000" dirty="0" smtClean="0">
              <a:cs typeface="PT Bold Heading" pitchFamily="2" charset="-78"/>
            </a:rPr>
            <a:t>المختلفة لها أطوال موجية مختلفة..</a:t>
          </a:r>
          <a:endParaRPr lang="ar-SA" sz="2000" dirty="0">
            <a:cs typeface="PT Bold Heading" pitchFamily="2" charset="-78"/>
          </a:endParaRPr>
        </a:p>
      </dgm:t>
    </dgm:pt>
    <dgm:pt modelId="{A4A23617-C8FC-4999-875D-E6F7CC7B7A36}" type="parTrans" cxnId="{31A8AF23-8E7D-44C2-AA46-53D2D8D4B233}">
      <dgm:prSet/>
      <dgm:spPr/>
      <dgm:t>
        <a:bodyPr/>
        <a:lstStyle/>
        <a:p>
          <a:pPr rtl="1"/>
          <a:endParaRPr lang="ar-SA" sz="2400"/>
        </a:p>
      </dgm:t>
    </dgm:pt>
    <dgm:pt modelId="{044CF734-C2B8-4FC5-9916-21BCCC737E09}" type="sibTrans" cxnId="{31A8AF23-8E7D-44C2-AA46-53D2D8D4B233}">
      <dgm:prSet/>
      <dgm:spPr/>
      <dgm:t>
        <a:bodyPr/>
        <a:lstStyle/>
        <a:p>
          <a:pPr rtl="1"/>
          <a:endParaRPr lang="ar-SA" sz="2400"/>
        </a:p>
      </dgm:t>
    </dgm:pt>
    <dgm:pt modelId="{01A5D23F-CAD5-4C2C-832E-7C6D9445F22F}">
      <dgm:prSet phldrT="[نص]" custT="1"/>
      <dgm:spPr/>
      <dgm:t>
        <a:bodyPr/>
        <a:lstStyle/>
        <a:p>
          <a:pPr algn="justLow" rtl="1"/>
          <a:r>
            <a:rPr lang="ar-SA" sz="2000" b="1" dirty="0" smtClean="0">
              <a:solidFill>
                <a:srgbClr val="C00000"/>
              </a:solidFill>
              <a:cs typeface="PT Bold Heading" pitchFamily="2" charset="-78"/>
            </a:rPr>
            <a:t>الغشاء المتغير </a:t>
          </a:r>
          <a:r>
            <a:rPr lang="ar-SA" sz="2000" dirty="0" smtClean="0">
              <a:cs typeface="PT Bold Heading" pitchFamily="2" charset="-78"/>
            </a:rPr>
            <a:t>السمك يتحقق فيه شرط الطول الموجي عند سماكات مختلفة للألوان المختلفة ، فتتكون ألوان قوس المطر..</a:t>
          </a:r>
          <a:endParaRPr lang="ar-SA" sz="2000" dirty="0">
            <a:cs typeface="PT Bold Heading" pitchFamily="2" charset="-78"/>
          </a:endParaRPr>
        </a:p>
      </dgm:t>
    </dgm:pt>
    <dgm:pt modelId="{C3B7C6EF-7775-4A3C-8C2D-0AD4063F8A81}" type="parTrans" cxnId="{33DCB4E2-60AB-404B-9123-955274DD61A3}">
      <dgm:prSet/>
      <dgm:spPr/>
      <dgm:t>
        <a:bodyPr/>
        <a:lstStyle/>
        <a:p>
          <a:pPr rtl="1"/>
          <a:endParaRPr lang="ar-SA" sz="2400"/>
        </a:p>
      </dgm:t>
    </dgm:pt>
    <dgm:pt modelId="{240C4B31-5C3B-47AC-85B3-27A1DFEB1DBA}" type="sibTrans" cxnId="{33DCB4E2-60AB-404B-9123-955274DD61A3}">
      <dgm:prSet/>
      <dgm:spPr/>
      <dgm:t>
        <a:bodyPr/>
        <a:lstStyle/>
        <a:p>
          <a:pPr rtl="1"/>
          <a:endParaRPr lang="ar-SA" sz="2400"/>
        </a:p>
      </dgm:t>
    </dgm:pt>
    <dgm:pt modelId="{4ED4918F-4985-418A-A3A4-9036A42ADDC4}">
      <dgm:prSet phldrT="[نص]" custT="1"/>
      <dgm:spPr/>
      <dgm:t>
        <a:bodyPr/>
        <a:lstStyle/>
        <a:p>
          <a:pPr rtl="1"/>
          <a:r>
            <a:rPr lang="ar-SA" sz="2400" dirty="0" smtClean="0">
              <a:cs typeface="PT Bold Heading" pitchFamily="2" charset="-78"/>
            </a:rPr>
            <a:t>سمك الغشاء </a:t>
          </a:r>
          <a:r>
            <a:rPr lang="el-GR" sz="2400" dirty="0" smtClean="0">
              <a:cs typeface="PT Bold Heading" pitchFamily="2" charset="-78"/>
            </a:rPr>
            <a:t>λ</a:t>
          </a:r>
          <a:r>
            <a:rPr lang="en-US" sz="2400" dirty="0" smtClean="0">
              <a:cs typeface="PT Bold Heading" pitchFamily="2" charset="-78"/>
            </a:rPr>
            <a:t>/4</a:t>
          </a:r>
          <a:r>
            <a:rPr lang="ar-SA" sz="2400" dirty="0" smtClean="0">
              <a:cs typeface="PT Bold Heading" pitchFamily="2" charset="-78"/>
            </a:rPr>
            <a:t> </a:t>
          </a:r>
          <a:endParaRPr lang="ar-SA" sz="2400" dirty="0">
            <a:cs typeface="PT Bold Heading" pitchFamily="2" charset="-78"/>
          </a:endParaRPr>
        </a:p>
      </dgm:t>
    </dgm:pt>
    <dgm:pt modelId="{EE92A896-603E-4D90-9D50-1F224B21915C}" type="parTrans" cxnId="{B366C1CA-DB11-4D2B-9A8C-524F724D437B}">
      <dgm:prSet/>
      <dgm:spPr/>
      <dgm:t>
        <a:bodyPr/>
        <a:lstStyle/>
        <a:p>
          <a:pPr rtl="1"/>
          <a:endParaRPr lang="ar-SA" sz="2400"/>
        </a:p>
      </dgm:t>
    </dgm:pt>
    <dgm:pt modelId="{378CF362-B23D-4959-847E-8B0FE943EA74}" type="sibTrans" cxnId="{B366C1CA-DB11-4D2B-9A8C-524F724D437B}">
      <dgm:prSet/>
      <dgm:spPr/>
      <dgm:t>
        <a:bodyPr/>
        <a:lstStyle/>
        <a:p>
          <a:pPr rtl="1"/>
          <a:endParaRPr lang="ar-SA" sz="2400"/>
        </a:p>
      </dgm:t>
    </dgm:pt>
    <dgm:pt modelId="{3163F6C6-B836-4351-9DA8-4D698168A8A9}">
      <dgm:prSet phldrT="[نص]" custT="1"/>
      <dgm:spPr/>
      <dgm:t>
        <a:bodyPr/>
        <a:lstStyle/>
        <a:p>
          <a:pPr algn="justLow" rtl="1"/>
          <a:r>
            <a:rPr lang="ar-SA" sz="2000" b="1" dirty="0" smtClean="0">
              <a:solidFill>
                <a:srgbClr val="C00000"/>
              </a:solidFill>
              <a:cs typeface="PT Bold Heading" pitchFamily="2" charset="-78"/>
            </a:rPr>
            <a:t>عندما تنعكس موجة مستعرضة </a:t>
          </a:r>
          <a:r>
            <a:rPr lang="ar-SA" sz="2000" dirty="0" smtClean="0">
              <a:cs typeface="PT Bold Heading" pitchFamily="2" charset="-78"/>
            </a:rPr>
            <a:t>عن وسط ما سرعتها فيه أقل فإنها تنقلب ويحدث هذا للضوء عند الوسط الذي يكون معامل انكساره أكبر.. </a:t>
          </a:r>
          <a:endParaRPr lang="ar-SA" sz="2000" dirty="0">
            <a:cs typeface="PT Bold Heading" pitchFamily="2" charset="-78"/>
          </a:endParaRPr>
        </a:p>
      </dgm:t>
    </dgm:pt>
    <dgm:pt modelId="{28DBA4C7-F82B-4FD9-B725-FD894406FF51}" type="parTrans" cxnId="{7CB140F7-54A2-4D4E-85C4-E89BDC2AC581}">
      <dgm:prSet/>
      <dgm:spPr/>
      <dgm:t>
        <a:bodyPr/>
        <a:lstStyle/>
        <a:p>
          <a:pPr rtl="1"/>
          <a:endParaRPr lang="ar-SA" sz="2400"/>
        </a:p>
      </dgm:t>
    </dgm:pt>
    <dgm:pt modelId="{3EEDD876-3AF6-4571-884C-29739EAEC7E3}" type="sibTrans" cxnId="{7CB140F7-54A2-4D4E-85C4-E89BDC2AC581}">
      <dgm:prSet/>
      <dgm:spPr/>
      <dgm:t>
        <a:bodyPr/>
        <a:lstStyle/>
        <a:p>
          <a:pPr rtl="1"/>
          <a:endParaRPr lang="ar-SA" sz="2400"/>
        </a:p>
      </dgm:t>
    </dgm:pt>
    <dgm:pt modelId="{E4D0C3F8-ACE4-4AE0-9E52-5A8D2A23F810}">
      <dgm:prSet phldrT="[نص]" custT="1"/>
      <dgm:spPr/>
      <dgm:t>
        <a:bodyPr/>
        <a:lstStyle/>
        <a:p>
          <a:pPr algn="justLow" rtl="1"/>
          <a:r>
            <a:rPr lang="ar-SA" sz="2000" b="1" dirty="0" smtClean="0">
              <a:solidFill>
                <a:srgbClr val="C00000"/>
              </a:solidFill>
              <a:cs typeface="PT Bold Heading" pitchFamily="2" charset="-78"/>
            </a:rPr>
            <a:t>نتيجة لما سبق ينعكس </a:t>
          </a:r>
          <a:r>
            <a:rPr lang="ar-SA" sz="2000" dirty="0" smtClean="0">
              <a:cs typeface="PT Bold Heading" pitchFamily="2" charset="-78"/>
            </a:rPr>
            <a:t>الشعاع 1 وينقلب بينما ينعكس الشعاع2 عن وسط معامل انكساره صغير(الهواء) ولا ينقلب ، ولذلك يكون الشعاعان متفقين في الطور</a:t>
          </a:r>
          <a:endParaRPr lang="ar-SA" sz="2000" dirty="0">
            <a:cs typeface="PT Bold Heading" pitchFamily="2" charset="-78"/>
          </a:endParaRPr>
        </a:p>
      </dgm:t>
    </dgm:pt>
    <dgm:pt modelId="{69F76965-AC02-45A7-8DA7-90EA58D71E82}" type="parTrans" cxnId="{715B49F3-9570-4643-9444-FD51CB57B8D4}">
      <dgm:prSet/>
      <dgm:spPr/>
      <dgm:t>
        <a:bodyPr/>
        <a:lstStyle/>
        <a:p>
          <a:pPr rtl="1"/>
          <a:endParaRPr lang="ar-SA" sz="2400"/>
        </a:p>
      </dgm:t>
    </dgm:pt>
    <dgm:pt modelId="{68AE2DF4-9E30-4FA8-A496-E1E737C60277}" type="sibTrans" cxnId="{715B49F3-9570-4643-9444-FD51CB57B8D4}">
      <dgm:prSet/>
      <dgm:spPr/>
      <dgm:t>
        <a:bodyPr/>
        <a:lstStyle/>
        <a:p>
          <a:pPr rtl="1"/>
          <a:endParaRPr lang="ar-SA" sz="2400"/>
        </a:p>
      </dgm:t>
    </dgm:pt>
    <dgm:pt modelId="{8467DFCD-FC5C-4586-83EE-751A3E303B03}" type="pres">
      <dgm:prSet presAssocID="{D48E929A-8444-4E91-A007-6EE1764447AC}" presName="Name0" presStyleCnt="0">
        <dgm:presLayoutVars>
          <dgm:dir/>
          <dgm:animLvl val="lvl"/>
          <dgm:resizeHandles val="exact"/>
        </dgm:presLayoutVars>
      </dgm:prSet>
      <dgm:spPr/>
      <dgm:t>
        <a:bodyPr/>
        <a:lstStyle/>
        <a:p>
          <a:pPr rtl="1"/>
          <a:endParaRPr lang="ar-SA"/>
        </a:p>
      </dgm:t>
    </dgm:pt>
    <dgm:pt modelId="{BD05EBD7-1499-4006-98B0-8CF661A99C57}" type="pres">
      <dgm:prSet presAssocID="{36D50857-46C5-4874-9802-67B08B9F6B59}" presName="composite" presStyleCnt="0"/>
      <dgm:spPr/>
    </dgm:pt>
    <dgm:pt modelId="{CAEC1F7E-7834-4728-9511-A2A29C650D21}" type="pres">
      <dgm:prSet presAssocID="{36D50857-46C5-4874-9802-67B08B9F6B59}" presName="parTx" presStyleLbl="alignNode1" presStyleIdx="0" presStyleCnt="2">
        <dgm:presLayoutVars>
          <dgm:chMax val="0"/>
          <dgm:chPref val="0"/>
          <dgm:bulletEnabled val="1"/>
        </dgm:presLayoutVars>
      </dgm:prSet>
      <dgm:spPr/>
      <dgm:t>
        <a:bodyPr/>
        <a:lstStyle/>
        <a:p>
          <a:pPr rtl="1"/>
          <a:endParaRPr lang="ar-SA"/>
        </a:p>
      </dgm:t>
    </dgm:pt>
    <dgm:pt modelId="{BEA9D549-4D6D-4BB3-9964-81A2A164A241}" type="pres">
      <dgm:prSet presAssocID="{36D50857-46C5-4874-9802-67B08B9F6B59}" presName="desTx" presStyleLbl="alignAccFollowNode1" presStyleIdx="0" presStyleCnt="2">
        <dgm:presLayoutVars>
          <dgm:bulletEnabled val="1"/>
        </dgm:presLayoutVars>
      </dgm:prSet>
      <dgm:spPr/>
      <dgm:t>
        <a:bodyPr/>
        <a:lstStyle/>
        <a:p>
          <a:pPr rtl="1"/>
          <a:endParaRPr lang="ar-SA"/>
        </a:p>
      </dgm:t>
    </dgm:pt>
    <dgm:pt modelId="{851779F9-1909-4306-8CA0-9DD513C98616}" type="pres">
      <dgm:prSet presAssocID="{9A072D60-8761-41BF-80C4-A70A3CA37AE8}" presName="space" presStyleCnt="0"/>
      <dgm:spPr/>
    </dgm:pt>
    <dgm:pt modelId="{CC41DF76-1C27-4AA0-830C-FDF147E4E25A}" type="pres">
      <dgm:prSet presAssocID="{4ED4918F-4985-418A-A3A4-9036A42ADDC4}" presName="composite" presStyleCnt="0"/>
      <dgm:spPr/>
    </dgm:pt>
    <dgm:pt modelId="{367EE473-F5AD-403F-A946-CB32F87358F1}" type="pres">
      <dgm:prSet presAssocID="{4ED4918F-4985-418A-A3A4-9036A42ADDC4}" presName="parTx" presStyleLbl="alignNode1" presStyleIdx="1" presStyleCnt="2">
        <dgm:presLayoutVars>
          <dgm:chMax val="0"/>
          <dgm:chPref val="0"/>
          <dgm:bulletEnabled val="1"/>
        </dgm:presLayoutVars>
      </dgm:prSet>
      <dgm:spPr/>
      <dgm:t>
        <a:bodyPr/>
        <a:lstStyle/>
        <a:p>
          <a:pPr rtl="1"/>
          <a:endParaRPr lang="ar-SA"/>
        </a:p>
      </dgm:t>
    </dgm:pt>
    <dgm:pt modelId="{7D5B222D-B0B8-453D-8AFC-8682966755C7}" type="pres">
      <dgm:prSet presAssocID="{4ED4918F-4985-418A-A3A4-9036A42ADDC4}" presName="desTx" presStyleLbl="alignAccFollowNode1" presStyleIdx="1" presStyleCnt="2">
        <dgm:presLayoutVars>
          <dgm:bulletEnabled val="1"/>
        </dgm:presLayoutVars>
      </dgm:prSet>
      <dgm:spPr/>
      <dgm:t>
        <a:bodyPr/>
        <a:lstStyle/>
        <a:p>
          <a:pPr rtl="1"/>
          <a:endParaRPr lang="ar-SA"/>
        </a:p>
      </dgm:t>
    </dgm:pt>
  </dgm:ptLst>
  <dgm:cxnLst>
    <dgm:cxn modelId="{B366C1CA-DB11-4D2B-9A8C-524F724D437B}" srcId="{D48E929A-8444-4E91-A007-6EE1764447AC}" destId="{4ED4918F-4985-418A-A3A4-9036A42ADDC4}" srcOrd="1" destOrd="0" parTransId="{EE92A896-603E-4D90-9D50-1F224B21915C}" sibTransId="{378CF362-B23D-4959-847E-8B0FE943EA74}"/>
    <dgm:cxn modelId="{5E12A910-24D5-498B-AF11-D81F79DA8F1E}" type="presOf" srcId="{3163F6C6-B836-4351-9DA8-4D698168A8A9}" destId="{7D5B222D-B0B8-453D-8AFC-8682966755C7}" srcOrd="0" destOrd="0" presId="urn:microsoft.com/office/officeart/2005/8/layout/hList1"/>
    <dgm:cxn modelId="{D2516B89-57ED-4653-9F38-E9AF65C02F0D}" type="presOf" srcId="{D48E929A-8444-4E91-A007-6EE1764447AC}" destId="{8467DFCD-FC5C-4586-83EE-751A3E303B03}" srcOrd="0" destOrd="0" presId="urn:microsoft.com/office/officeart/2005/8/layout/hList1"/>
    <dgm:cxn modelId="{33DCB4E2-60AB-404B-9123-955274DD61A3}" srcId="{36D50857-46C5-4874-9802-67B08B9F6B59}" destId="{01A5D23F-CAD5-4C2C-832E-7C6D9445F22F}" srcOrd="1" destOrd="0" parTransId="{C3B7C6EF-7775-4A3C-8C2D-0AD4063F8A81}" sibTransId="{240C4B31-5C3B-47AC-85B3-27A1DFEB1DBA}"/>
    <dgm:cxn modelId="{C34C1C73-2B63-44D7-B8EF-A9F6B2D081D6}" type="presOf" srcId="{36D50857-46C5-4874-9802-67B08B9F6B59}" destId="{CAEC1F7E-7834-4728-9511-A2A29C650D21}" srcOrd="0" destOrd="0" presId="urn:microsoft.com/office/officeart/2005/8/layout/hList1"/>
    <dgm:cxn modelId="{715B49F3-9570-4643-9444-FD51CB57B8D4}" srcId="{4ED4918F-4985-418A-A3A4-9036A42ADDC4}" destId="{E4D0C3F8-ACE4-4AE0-9E52-5A8D2A23F810}" srcOrd="1" destOrd="0" parTransId="{69F76965-AC02-45A7-8DA7-90EA58D71E82}" sibTransId="{68AE2DF4-9E30-4FA8-A496-E1E737C60277}"/>
    <dgm:cxn modelId="{1EB510C1-E716-4D91-9B8F-E7CCE8EB5BBE}" srcId="{D48E929A-8444-4E91-A007-6EE1764447AC}" destId="{36D50857-46C5-4874-9802-67B08B9F6B59}" srcOrd="0" destOrd="0" parTransId="{F7F40E02-ADB2-4A6D-92D6-0F8ABCF35B29}" sibTransId="{9A072D60-8761-41BF-80C4-A70A3CA37AE8}"/>
    <dgm:cxn modelId="{31A8AF23-8E7D-44C2-AA46-53D2D8D4B233}" srcId="{36D50857-46C5-4874-9802-67B08B9F6B59}" destId="{2FE34D26-8D8B-4248-B91F-A99F90E3F3CF}" srcOrd="0" destOrd="0" parTransId="{A4A23617-C8FC-4999-875D-E6F7CC7B7A36}" sibTransId="{044CF734-C2B8-4FC5-9916-21BCCC737E09}"/>
    <dgm:cxn modelId="{E21C8124-9309-4354-94A0-621D32AB12EF}" type="presOf" srcId="{2FE34D26-8D8B-4248-B91F-A99F90E3F3CF}" destId="{BEA9D549-4D6D-4BB3-9964-81A2A164A241}" srcOrd="0" destOrd="0" presId="urn:microsoft.com/office/officeart/2005/8/layout/hList1"/>
    <dgm:cxn modelId="{9888D3DB-24D9-411B-A059-8CBCDFEA9D50}" type="presOf" srcId="{E4D0C3F8-ACE4-4AE0-9E52-5A8D2A23F810}" destId="{7D5B222D-B0B8-453D-8AFC-8682966755C7}" srcOrd="0" destOrd="1" presId="urn:microsoft.com/office/officeart/2005/8/layout/hList1"/>
    <dgm:cxn modelId="{15B12EB3-A783-4629-A7A6-4D692E0DE768}" type="presOf" srcId="{01A5D23F-CAD5-4C2C-832E-7C6D9445F22F}" destId="{BEA9D549-4D6D-4BB3-9964-81A2A164A241}" srcOrd="0" destOrd="1" presId="urn:microsoft.com/office/officeart/2005/8/layout/hList1"/>
    <dgm:cxn modelId="{750548E6-072A-4F64-9B53-51EFC217554C}" type="presOf" srcId="{4ED4918F-4985-418A-A3A4-9036A42ADDC4}" destId="{367EE473-F5AD-403F-A946-CB32F87358F1}" srcOrd="0" destOrd="0" presId="urn:microsoft.com/office/officeart/2005/8/layout/hList1"/>
    <dgm:cxn modelId="{7CB140F7-54A2-4D4E-85C4-E89BDC2AC581}" srcId="{4ED4918F-4985-418A-A3A4-9036A42ADDC4}" destId="{3163F6C6-B836-4351-9DA8-4D698168A8A9}" srcOrd="0" destOrd="0" parTransId="{28DBA4C7-F82B-4FD9-B725-FD894406FF51}" sibTransId="{3EEDD876-3AF6-4571-884C-29739EAEC7E3}"/>
    <dgm:cxn modelId="{F92DCE75-A6BA-4400-B00D-3EA898074468}" type="presParOf" srcId="{8467DFCD-FC5C-4586-83EE-751A3E303B03}" destId="{BD05EBD7-1499-4006-98B0-8CF661A99C57}" srcOrd="0" destOrd="0" presId="urn:microsoft.com/office/officeart/2005/8/layout/hList1"/>
    <dgm:cxn modelId="{DF946F7E-7AEC-4E8B-95FA-A700C6BE2677}" type="presParOf" srcId="{BD05EBD7-1499-4006-98B0-8CF661A99C57}" destId="{CAEC1F7E-7834-4728-9511-A2A29C650D21}" srcOrd="0" destOrd="0" presId="urn:microsoft.com/office/officeart/2005/8/layout/hList1"/>
    <dgm:cxn modelId="{615CF91F-90F5-497A-9C0B-8647A101AA61}" type="presParOf" srcId="{BD05EBD7-1499-4006-98B0-8CF661A99C57}" destId="{BEA9D549-4D6D-4BB3-9964-81A2A164A241}" srcOrd="1" destOrd="0" presId="urn:microsoft.com/office/officeart/2005/8/layout/hList1"/>
    <dgm:cxn modelId="{CA4CE3D9-F60F-4C06-82D0-C5538A6CC277}" type="presParOf" srcId="{8467DFCD-FC5C-4586-83EE-751A3E303B03}" destId="{851779F9-1909-4306-8CA0-9DD513C98616}" srcOrd="1" destOrd="0" presId="urn:microsoft.com/office/officeart/2005/8/layout/hList1"/>
    <dgm:cxn modelId="{97066E5A-CB9D-4786-8697-25267D05F336}" type="presParOf" srcId="{8467DFCD-FC5C-4586-83EE-751A3E303B03}" destId="{CC41DF76-1C27-4AA0-830C-FDF147E4E25A}" srcOrd="2" destOrd="0" presId="urn:microsoft.com/office/officeart/2005/8/layout/hList1"/>
    <dgm:cxn modelId="{62B83F3F-5711-4B38-91AF-7C08BA400A32}" type="presParOf" srcId="{CC41DF76-1C27-4AA0-830C-FDF147E4E25A}" destId="{367EE473-F5AD-403F-A946-CB32F87358F1}" srcOrd="0" destOrd="0" presId="urn:microsoft.com/office/officeart/2005/8/layout/hList1"/>
    <dgm:cxn modelId="{70BCCFC7-7BC0-4470-9AAF-43989A3C1469}" type="presParOf" srcId="{CC41DF76-1C27-4AA0-830C-FDF147E4E25A}" destId="{7D5B222D-B0B8-453D-8AFC-8682966755C7}"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320C3CF-47EF-4709-8079-1AFB026D5B37}"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D78C2F1-340B-4620-9247-FE5D1A825E60}" type="slidenum">
              <a:rPr lang="ar-SA" smtClean="0"/>
              <a:pPr/>
              <a:t>‹#›</a:t>
            </a:fld>
            <a:endParaRPr lang="ar-SA"/>
          </a:p>
        </p:txBody>
      </p:sp>
    </p:spTree>
  </p:cSld>
  <p:clrMapOvr>
    <a:masterClrMapping/>
  </p:clrMapOvr>
  <p:transition spd="slow">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320C3CF-47EF-4709-8079-1AFB026D5B37}"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D78C2F1-340B-4620-9247-FE5D1A825E60}" type="slidenum">
              <a:rPr lang="ar-SA" smtClean="0"/>
              <a:pPr/>
              <a:t>‹#›</a:t>
            </a:fld>
            <a:endParaRPr lang="ar-SA"/>
          </a:p>
        </p:txBody>
      </p:sp>
    </p:spTree>
  </p:cSld>
  <p:clrMapOvr>
    <a:masterClrMapping/>
  </p:clrMapOvr>
  <p:transition spd="slow">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320C3CF-47EF-4709-8079-1AFB026D5B37}"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D78C2F1-340B-4620-9247-FE5D1A825E60}" type="slidenum">
              <a:rPr lang="ar-SA" smtClean="0"/>
              <a:pPr/>
              <a:t>‹#›</a:t>
            </a:fld>
            <a:endParaRPr lang="ar-SA"/>
          </a:p>
        </p:txBody>
      </p:sp>
    </p:spTree>
  </p:cSld>
  <p:clrMapOvr>
    <a:masterClrMapping/>
  </p:clrMapOvr>
  <p:transition spd="slow">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320C3CF-47EF-4709-8079-1AFB026D5B37}"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D78C2F1-340B-4620-9247-FE5D1A825E60}" type="slidenum">
              <a:rPr lang="ar-SA" smtClean="0"/>
              <a:pPr/>
              <a:t>‹#›</a:t>
            </a:fld>
            <a:endParaRPr lang="ar-SA"/>
          </a:p>
        </p:txBody>
      </p:sp>
    </p:spTree>
  </p:cSld>
  <p:clrMapOvr>
    <a:masterClrMapping/>
  </p:clrMapOvr>
  <p:transition spd="slow">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320C3CF-47EF-4709-8079-1AFB026D5B37}"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D78C2F1-340B-4620-9247-FE5D1A825E60}" type="slidenum">
              <a:rPr lang="ar-SA" smtClean="0"/>
              <a:pPr/>
              <a:t>‹#›</a:t>
            </a:fld>
            <a:endParaRPr lang="ar-SA"/>
          </a:p>
        </p:txBody>
      </p:sp>
    </p:spTree>
  </p:cSld>
  <p:clrMapOvr>
    <a:masterClrMapping/>
  </p:clrMapOvr>
  <p:transition spd="slow">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320C3CF-47EF-4709-8079-1AFB026D5B37}" type="datetimeFigureOut">
              <a:rPr lang="ar-SA" smtClean="0"/>
              <a:pPr/>
              <a:t>18/03/1437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D78C2F1-340B-4620-9247-FE5D1A825E60}" type="slidenum">
              <a:rPr lang="ar-SA" smtClean="0"/>
              <a:pPr/>
              <a:t>‹#›</a:t>
            </a:fld>
            <a:endParaRPr lang="ar-SA"/>
          </a:p>
        </p:txBody>
      </p:sp>
    </p:spTree>
  </p:cSld>
  <p:clrMapOvr>
    <a:masterClrMapping/>
  </p:clrMapOvr>
  <p:transition spd="slow">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320C3CF-47EF-4709-8079-1AFB026D5B37}" type="datetimeFigureOut">
              <a:rPr lang="ar-SA" smtClean="0"/>
              <a:pPr/>
              <a:t>18/03/1437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9D78C2F1-340B-4620-9247-FE5D1A825E60}" type="slidenum">
              <a:rPr lang="ar-SA" smtClean="0"/>
              <a:pPr/>
              <a:t>‹#›</a:t>
            </a:fld>
            <a:endParaRPr lang="ar-SA"/>
          </a:p>
        </p:txBody>
      </p:sp>
    </p:spTree>
  </p:cSld>
  <p:clrMapOvr>
    <a:masterClrMapping/>
  </p:clrMapOvr>
  <p:transition spd="slow">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320C3CF-47EF-4709-8079-1AFB026D5B37}" type="datetimeFigureOut">
              <a:rPr lang="ar-SA" smtClean="0"/>
              <a:pPr/>
              <a:t>18/03/1437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9D78C2F1-340B-4620-9247-FE5D1A825E60}" type="slidenum">
              <a:rPr lang="ar-SA" smtClean="0"/>
              <a:pPr/>
              <a:t>‹#›</a:t>
            </a:fld>
            <a:endParaRPr lang="ar-SA"/>
          </a:p>
        </p:txBody>
      </p:sp>
    </p:spTree>
  </p:cSld>
  <p:clrMapOvr>
    <a:masterClrMapping/>
  </p:clrMapOvr>
  <p:transition spd="slow">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320C3CF-47EF-4709-8079-1AFB026D5B37}" type="datetimeFigureOut">
              <a:rPr lang="ar-SA" smtClean="0"/>
              <a:pPr/>
              <a:t>18/03/1437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9D78C2F1-340B-4620-9247-FE5D1A825E60}" type="slidenum">
              <a:rPr lang="ar-SA" smtClean="0"/>
              <a:pPr/>
              <a:t>‹#›</a:t>
            </a:fld>
            <a:endParaRPr lang="ar-SA"/>
          </a:p>
        </p:txBody>
      </p:sp>
    </p:spTree>
  </p:cSld>
  <p:clrMapOvr>
    <a:masterClrMapping/>
  </p:clrMapOvr>
  <p:transition spd="slow">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320C3CF-47EF-4709-8079-1AFB026D5B37}" type="datetimeFigureOut">
              <a:rPr lang="ar-SA" smtClean="0"/>
              <a:pPr/>
              <a:t>18/03/1437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D78C2F1-340B-4620-9247-FE5D1A825E60}" type="slidenum">
              <a:rPr lang="ar-SA" smtClean="0"/>
              <a:pPr/>
              <a:t>‹#›</a:t>
            </a:fld>
            <a:endParaRPr lang="ar-SA"/>
          </a:p>
        </p:txBody>
      </p:sp>
    </p:spTree>
  </p:cSld>
  <p:clrMapOvr>
    <a:masterClrMapping/>
  </p:clrMapOvr>
  <p:transition spd="slow">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320C3CF-47EF-4709-8079-1AFB026D5B37}" type="datetimeFigureOut">
              <a:rPr lang="ar-SA" smtClean="0"/>
              <a:pPr/>
              <a:t>18/03/1437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D78C2F1-340B-4620-9247-FE5D1A825E60}" type="slidenum">
              <a:rPr lang="ar-SA" smtClean="0"/>
              <a:pPr/>
              <a:t>‹#›</a:t>
            </a:fld>
            <a:endParaRPr lang="ar-SA"/>
          </a:p>
        </p:txBody>
      </p:sp>
    </p:spTree>
  </p:cSld>
  <p:clrMapOvr>
    <a:masterClrMapping/>
  </p:clrMapOvr>
  <p:transition spd="slow">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320C3CF-47EF-4709-8079-1AFB026D5B37}" type="datetimeFigureOut">
              <a:rPr lang="ar-SA" smtClean="0"/>
              <a:pPr/>
              <a:t>18/03/1437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D78C2F1-340B-4620-9247-FE5D1A825E6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dir="ld"/>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ideo" Target="file:///F:\_&#1578;&#1580;&#1585;&#1576;&#1607;%20&#1575;&#1604;&#1588;&#1602;%20&#1575;&#1604;&#1605;&#1586;&#1583;&#1608;&#1580;_%20YouTube.wm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6.xml"/><Relationship Id="rId1" Type="http://schemas.openxmlformats.org/officeDocument/2006/relationships/video" Target="file:///F:\Thin%20film%20interference,%20soap%20bubble%20test7c2.wm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file:///F:\&#1578;&#1580;&#1585;&#1576;&#1577;%20&#1575;&#1587;&#1578;&#1607;&#1604;&#1575;&#1604;&#1610;&#1577;%20(&#1604;&#1605;&#1575;&#1584;&#1575;%20&#1610;&#1593;&#1603;&#1587;%20&#1575;&#1604;&#1602;&#1585;&#1589;%20&#1575;&#1604;&#1605;&#1583;&#1605;&#1580;%20&#1575;&#1604;&#1590;&#1608;&#1569;%20&#1576;&#1571;&#1604;&#1608;&#1575;&#1606;%20&#1602;&#1608;&#1587;%20&#1575;&#1604;.wmv"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diagramColors" Target="../diagrams/colors1.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45.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6.xml"/><Relationship Id="rId1" Type="http://schemas.openxmlformats.org/officeDocument/2006/relationships/video" Target="file:///F:\&#1581;&#1610;&#1608;&#1583;%20&#1575;&#1604;&#1590;&#1608;&#1569;.wm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60.jpeg"/></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 Id="rId4" Type="http://schemas.openxmlformats.org/officeDocument/2006/relationships/image" Target="../media/image60.jpeg"/></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en.wikipedia.org/wiki/File:Doubleslit.sv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D8%A7%D9%84%D8%AA%D8%AF%D8%A7%D8%AE%D9%84+%D9%88%D8%A7%D9%84%D8%AD%D9%8A%D9%88%D8%AF+%D8%B5%D9%88%D8%B1%D9%87"/>
          <p:cNvPicPr>
            <a:picLocks noChangeAspect="1" noChangeArrowheads="1"/>
          </p:cNvPicPr>
          <p:nvPr/>
        </p:nvPicPr>
        <p:blipFill>
          <a:blip r:embed="rId3">
            <a:lum bright="10000"/>
          </a:blip>
          <a:srcRect t="15320" r="36150"/>
          <a:stretch>
            <a:fillRect/>
          </a:stretch>
        </p:blipFill>
        <p:spPr bwMode="auto">
          <a:xfrm>
            <a:off x="357158" y="357166"/>
            <a:ext cx="4357718" cy="6072230"/>
          </a:xfrm>
          <a:prstGeom prst="teardrop">
            <a:avLst/>
          </a:prstGeom>
          <a:noFill/>
          <a:ln w="9525">
            <a:noFill/>
            <a:miter lim="800000"/>
            <a:headEnd/>
            <a:tailEnd/>
          </a:ln>
        </p:spPr>
      </p:pic>
      <p:sp>
        <p:nvSpPr>
          <p:cNvPr id="3" name="مربع نص 2"/>
          <p:cNvSpPr txBox="1"/>
          <p:nvPr/>
        </p:nvSpPr>
        <p:spPr>
          <a:xfrm>
            <a:off x="4857752" y="2643182"/>
            <a:ext cx="3571900" cy="2928958"/>
          </a:xfrm>
          <a:prstGeom prst="rect">
            <a:avLst/>
          </a:prstGeom>
          <a:noFill/>
        </p:spPr>
        <p:txBody>
          <a:bodyPr wrap="square" rtlCol="1">
            <a:prstTxWarp prst="textCanUp">
              <a:avLst/>
            </a:prstTxWarp>
            <a:spAutoFit/>
            <a:scene3d>
              <a:camera prst="orthographicFront"/>
              <a:lightRig rig="threePt" dir="t"/>
            </a:scene3d>
            <a:sp3d extrusionH="57150">
              <a:bevelT w="38100" h="38100" prst="convex"/>
            </a:sp3d>
          </a:bodyPr>
          <a:lstStyle/>
          <a:p>
            <a:pPr algn="ctr"/>
            <a:r>
              <a:rPr lang="ar-SA" sz="7200" dirty="0" smtClean="0">
                <a:ln>
                  <a:solidFill>
                    <a:sysClr val="windowText" lastClr="000000"/>
                  </a:solidFill>
                </a:ln>
                <a:solidFill>
                  <a:schemeClr val="accent1"/>
                </a:solidFill>
                <a:cs typeface="PT Bold Heading" pitchFamily="2" charset="-78"/>
              </a:rPr>
              <a:t>التداخل </a:t>
            </a:r>
            <a:r>
              <a:rPr lang="ar-SA" sz="7200" dirty="0" err="1" smtClean="0">
                <a:ln>
                  <a:solidFill>
                    <a:sysClr val="windowText" lastClr="000000"/>
                  </a:solidFill>
                </a:ln>
                <a:solidFill>
                  <a:schemeClr val="accent1"/>
                </a:solidFill>
                <a:cs typeface="PT Bold Heading" pitchFamily="2" charset="-78"/>
              </a:rPr>
              <a:t>والحيود</a:t>
            </a:r>
            <a:endParaRPr lang="ar-SA" sz="7200" dirty="0">
              <a:ln>
                <a:solidFill>
                  <a:sysClr val="windowText" lastClr="000000"/>
                </a:solidFill>
              </a:ln>
              <a:solidFill>
                <a:schemeClr val="accent1"/>
              </a:solidFill>
              <a:cs typeface="PT Bold Heading" pitchFamily="2" charset="-78"/>
            </a:endParaRPr>
          </a:p>
        </p:txBody>
      </p:sp>
      <p:sp>
        <p:nvSpPr>
          <p:cNvPr id="4" name="مربع نص 3"/>
          <p:cNvSpPr txBox="1"/>
          <p:nvPr/>
        </p:nvSpPr>
        <p:spPr>
          <a:xfrm>
            <a:off x="5357818" y="1857364"/>
            <a:ext cx="2357454" cy="523220"/>
          </a:xfrm>
          <a:prstGeom prst="rect">
            <a:avLst/>
          </a:prstGeom>
          <a:noFill/>
        </p:spPr>
        <p:txBody>
          <a:bodyPr wrap="square" rtlCol="1">
            <a:spAutoFit/>
          </a:bodyPr>
          <a:lstStyle/>
          <a:p>
            <a:r>
              <a:rPr lang="ar-SA" sz="2800" dirty="0" smtClean="0">
                <a:ln>
                  <a:solidFill>
                    <a:schemeClr val="bg1"/>
                  </a:solidFill>
                </a:ln>
                <a:solidFill>
                  <a:srgbClr val="C00000"/>
                </a:solidFill>
                <a:cs typeface="PT Bold Heading" pitchFamily="2" charset="-78"/>
              </a:rPr>
              <a:t>الفصل الرابع</a:t>
            </a:r>
            <a:endParaRPr lang="ar-SA" sz="2800" dirty="0">
              <a:ln>
                <a:solidFill>
                  <a:schemeClr val="bg1"/>
                </a:solidFill>
              </a:ln>
              <a:solidFill>
                <a:srgbClr val="C00000"/>
              </a:solidFill>
              <a:cs typeface="PT Bold Heading" pitchFamily="2" charset="-78"/>
            </a:endParaRPr>
          </a:p>
        </p:txBody>
      </p:sp>
      <p:sp>
        <p:nvSpPr>
          <p:cNvPr id="5" name="مربع نص 4"/>
          <p:cNvSpPr txBox="1"/>
          <p:nvPr/>
        </p:nvSpPr>
        <p:spPr>
          <a:xfrm>
            <a:off x="5429256" y="714356"/>
            <a:ext cx="3571900" cy="830997"/>
          </a:xfrm>
          <a:prstGeom prst="rect">
            <a:avLst/>
          </a:prstGeom>
          <a:noFill/>
        </p:spPr>
        <p:txBody>
          <a:bodyPr wrap="square" rtlCol="1">
            <a:spAutoFit/>
          </a:bodyPr>
          <a:lstStyle/>
          <a:p>
            <a:pPr algn="ctr"/>
            <a:r>
              <a:rPr lang="ar-SA" sz="2400" dirty="0" smtClean="0">
                <a:solidFill>
                  <a:schemeClr val="accent4">
                    <a:lumMod val="75000"/>
                  </a:schemeClr>
                </a:solidFill>
                <a:cs typeface="PT Bold Heading" pitchFamily="2" charset="-78"/>
              </a:rPr>
              <a:t>فيزيـــــــــاء 3</a:t>
            </a:r>
          </a:p>
          <a:p>
            <a:pPr algn="ctr"/>
            <a:r>
              <a:rPr lang="ar-SA" sz="2400" dirty="0" smtClean="0">
                <a:solidFill>
                  <a:schemeClr val="accent4">
                    <a:lumMod val="75000"/>
                  </a:schemeClr>
                </a:solidFill>
                <a:cs typeface="PT Bold Heading" pitchFamily="2" charset="-78"/>
              </a:rPr>
              <a:t>الصف الثالث ثانوي</a:t>
            </a:r>
            <a:endParaRPr lang="ar-SA" sz="2400" dirty="0">
              <a:solidFill>
                <a:schemeClr val="accent4">
                  <a:lumMod val="75000"/>
                </a:schemeClr>
              </a:solidFill>
              <a:cs typeface="PT Bold Heading" pitchFamily="2" charset="-78"/>
            </a:endParaRPr>
          </a:p>
        </p:txBody>
      </p:sp>
      <p:sp>
        <p:nvSpPr>
          <p:cNvPr id="6" name="مربع نص 5"/>
          <p:cNvSpPr txBox="1"/>
          <p:nvPr/>
        </p:nvSpPr>
        <p:spPr>
          <a:xfrm>
            <a:off x="5000628" y="5500702"/>
            <a:ext cx="3071834" cy="830997"/>
          </a:xfrm>
          <a:prstGeom prst="rect">
            <a:avLst/>
          </a:prstGeom>
          <a:noFill/>
        </p:spPr>
        <p:txBody>
          <a:bodyPr wrap="square" rtlCol="1">
            <a:spAutoFit/>
          </a:bodyPr>
          <a:lstStyle/>
          <a:p>
            <a:pPr algn="ctr"/>
            <a:r>
              <a:rPr lang="ar-SA" sz="2400" b="1" dirty="0" smtClean="0">
                <a:ln w="1905">
                  <a:solidFill>
                    <a:schemeClr val="bg1"/>
                  </a:solidFill>
                </a:ln>
                <a:solidFill>
                  <a:schemeClr val="accent2">
                    <a:lumMod val="75000"/>
                  </a:schemeClr>
                </a:solidFill>
                <a:effectLst>
                  <a:innerShdw blurRad="69850" dist="43180" dir="5400000">
                    <a:srgbClr val="000000">
                      <a:alpha val="65000"/>
                    </a:srgbClr>
                  </a:innerShdw>
                </a:effectLst>
                <a:cs typeface="PT Bold Heading" pitchFamily="2" charset="-78"/>
              </a:rPr>
              <a:t>إعداد مشرفة العلوم</a:t>
            </a:r>
          </a:p>
          <a:p>
            <a:pPr algn="ctr"/>
            <a:r>
              <a:rPr lang="ar-SA" sz="2400" b="1" dirty="0" smtClean="0">
                <a:ln w="1905">
                  <a:solidFill>
                    <a:schemeClr val="bg1"/>
                  </a:solidFill>
                </a:ln>
                <a:solidFill>
                  <a:schemeClr val="accent2">
                    <a:lumMod val="75000"/>
                  </a:schemeClr>
                </a:solidFill>
                <a:effectLst>
                  <a:innerShdw blurRad="69850" dist="43180" dir="5400000">
                    <a:srgbClr val="000000">
                      <a:alpha val="65000"/>
                    </a:srgbClr>
                  </a:innerShdw>
                </a:effectLst>
                <a:cs typeface="PT Bold Heading" pitchFamily="2" charset="-78"/>
              </a:rPr>
              <a:t>منــــال عـــون</a:t>
            </a:r>
            <a:endParaRPr lang="ar-SA" sz="2400" b="1" dirty="0">
              <a:ln w="1905">
                <a:solidFill>
                  <a:schemeClr val="bg1"/>
                </a:solidFill>
              </a:ln>
              <a:solidFill>
                <a:schemeClr val="accent2">
                  <a:lumMod val="75000"/>
                </a:schemeClr>
              </a:solidFill>
              <a:effectLst>
                <a:innerShdw blurRad="69850" dist="43180" dir="5400000">
                  <a:srgbClr val="000000">
                    <a:alpha val="65000"/>
                  </a:srgbClr>
                </a:innerShdw>
              </a:effectLst>
              <a:cs typeface="PT Bold Heading" pitchFamily="2" charset="-78"/>
            </a:endParaRPr>
          </a:p>
        </p:txBody>
      </p:sp>
      <p:pic>
        <p:nvPicPr>
          <p:cNvPr id="7" name="Picture 2" descr="imag0040"/>
          <p:cNvPicPr>
            <a:picLocks noChangeAspect="1" noChangeArrowheads="1"/>
          </p:cNvPicPr>
          <p:nvPr/>
        </p:nvPicPr>
        <p:blipFill>
          <a:blip r:embed="rId4" cstate="print">
            <a:lum bright="10000"/>
          </a:blip>
          <a:srcRect/>
          <a:stretch>
            <a:fillRect/>
          </a:stretch>
        </p:blipFill>
        <p:spPr bwMode="auto">
          <a:xfrm>
            <a:off x="5056190" y="500042"/>
            <a:ext cx="873132" cy="1143009"/>
          </a:xfrm>
          <a:prstGeom prst="rect">
            <a:avLst/>
          </a:prstGeom>
          <a:noFill/>
          <a:ln w="9525">
            <a:noFill/>
            <a:miter lim="800000"/>
            <a:headEnd/>
            <a:tailEnd/>
          </a:ln>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5" presetClass="entr" presetSubtype="0" fill="hold" grpId="0" nodeType="afterEffect">
                                  <p:stCondLst>
                                    <p:cond delay="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par>
                          <p:cTn id="16" fill="hold">
                            <p:stCondLst>
                              <p:cond delay="3200"/>
                            </p:stCondLst>
                            <p:childTnLst>
                              <p:par>
                                <p:cTn id="17" presetID="56" presetClass="entr" presetSubtype="0" fill="hold" grpId="0" nodeType="afterEffect">
                                  <p:stCondLst>
                                    <p:cond delay="0"/>
                                  </p:stCondLst>
                                  <p:iterate type="wd">
                                    <p:tmPct val="10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500" autoRev="1" fill="hold">
                                          <p:stCondLst>
                                            <p:cond delay="0"/>
                                          </p:stCondLst>
                                        </p:cTn>
                                        <p:tgtEl>
                                          <p:spTgt spid="6"/>
                                        </p:tgtEl>
                                        <p:attrNameLst>
                                          <p:attrName>ppt_w</p:attrName>
                                        </p:attrNameLst>
                                      </p:cBhvr>
                                    </p:anim>
                                    <p:anim by="(#ppt_w*0.50)" calcmode="lin" valueType="num">
                                      <p:cBhvr>
                                        <p:cTn id="20" dur="500" decel="50000" autoRev="1" fill="hold">
                                          <p:stCondLst>
                                            <p:cond delay="0"/>
                                          </p:stCondLst>
                                        </p:cTn>
                                        <p:tgtEl>
                                          <p:spTgt spid="6"/>
                                        </p:tgtEl>
                                        <p:attrNameLst>
                                          <p:attrName>ppt_x</p:attrName>
                                        </p:attrNameLst>
                                      </p:cBhvr>
                                    </p:anim>
                                    <p:anim from="(-#ppt_h/2)" to="(#ppt_y)" calcmode="lin" valueType="num">
                                      <p:cBhvr>
                                        <p:cTn id="21" dur="1000" fill="hold">
                                          <p:stCondLst>
                                            <p:cond delay="0"/>
                                          </p:stCondLst>
                                        </p:cTn>
                                        <p:tgtEl>
                                          <p:spTgt spid="6"/>
                                        </p:tgtEl>
                                        <p:attrNameLst>
                                          <p:attrName>ppt_y</p:attrName>
                                        </p:attrNameLst>
                                      </p:cBhvr>
                                    </p:anim>
                                    <p:animRot by="21600000">
                                      <p:cBhvr>
                                        <p:cTn id="22"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9701" name="Picture 5"/>
          <p:cNvPicPr>
            <a:picLocks noChangeAspect="1" noChangeArrowheads="1"/>
          </p:cNvPicPr>
          <p:nvPr/>
        </p:nvPicPr>
        <p:blipFill>
          <a:blip r:embed="rId3"/>
          <a:srcRect/>
          <a:stretch>
            <a:fillRect/>
          </a:stretch>
        </p:blipFill>
        <p:spPr bwMode="auto">
          <a:xfrm>
            <a:off x="857224" y="357166"/>
            <a:ext cx="2214578" cy="5857916"/>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8" name="مستطيل 7"/>
          <p:cNvSpPr>
            <a:spLocks noChangeArrowheads="1"/>
          </p:cNvSpPr>
          <p:nvPr/>
        </p:nvSpPr>
        <p:spPr bwMode="auto">
          <a:xfrm>
            <a:off x="3233766" y="1228539"/>
            <a:ext cx="5257800" cy="1200329"/>
          </a:xfrm>
          <a:prstGeom prst="rect">
            <a:avLst/>
          </a:prstGeom>
          <a:noFill/>
          <a:ln w="9525">
            <a:noFill/>
            <a:miter lim="800000"/>
            <a:headEnd/>
            <a:tailEnd/>
          </a:ln>
        </p:spPr>
        <p:txBody>
          <a:bodyPr>
            <a:spAutoFit/>
          </a:bodyPr>
          <a:lstStyle/>
          <a:p>
            <a:pPr algn="justLow">
              <a:defRPr/>
            </a:pPr>
            <a:r>
              <a:rPr lang="ar-SA" sz="2400" dirty="0">
                <a:cs typeface="PT Bold Heading" pitchFamily="2" charset="-78"/>
              </a:rPr>
              <a:t> </a:t>
            </a:r>
            <a:r>
              <a:rPr lang="ar-SA" sz="2400" u="sng" dirty="0">
                <a:solidFill>
                  <a:srgbClr val="FF0000"/>
                </a:solidFill>
                <a:cs typeface="PT Bold Heading" pitchFamily="2" charset="-78"/>
              </a:rPr>
              <a:t>ب- 1-عند استخدام ضوء أبيض </a:t>
            </a:r>
            <a:r>
              <a:rPr lang="ar-SA" sz="2400" dirty="0">
                <a:cs typeface="PT Bold Heading" pitchFamily="2" charset="-78"/>
              </a:rPr>
              <a:t>يسبب التداخل ظهور أطياف ملونة بدلا من الأهداب المضيئة والمعتمة..</a:t>
            </a:r>
            <a:endParaRPr lang="ar-SA" sz="4000" dirty="0">
              <a:solidFill>
                <a:schemeClr val="accent3">
                  <a:lumMod val="20000"/>
                  <a:lumOff val="80000"/>
                </a:schemeClr>
              </a:solidFill>
              <a:cs typeface="PT Bold Heading" pitchFamily="2" charset="-78"/>
            </a:endParaRPr>
          </a:p>
        </p:txBody>
      </p:sp>
      <p:sp>
        <p:nvSpPr>
          <p:cNvPr id="9" name="مستطيل 8"/>
          <p:cNvSpPr>
            <a:spLocks noChangeArrowheads="1"/>
          </p:cNvSpPr>
          <p:nvPr/>
        </p:nvSpPr>
        <p:spPr bwMode="auto">
          <a:xfrm>
            <a:off x="3309994" y="2800175"/>
            <a:ext cx="5257800" cy="1200329"/>
          </a:xfrm>
          <a:prstGeom prst="rect">
            <a:avLst/>
          </a:prstGeom>
          <a:noFill/>
          <a:ln w="9525">
            <a:noFill/>
            <a:miter lim="800000"/>
            <a:headEnd/>
            <a:tailEnd/>
          </a:ln>
        </p:spPr>
        <p:txBody>
          <a:bodyPr>
            <a:spAutoFit/>
          </a:bodyPr>
          <a:lstStyle/>
          <a:p>
            <a:pPr algn="justLow">
              <a:defRPr/>
            </a:pPr>
            <a:r>
              <a:rPr lang="ar-SA" sz="2400" dirty="0">
                <a:cs typeface="PT Bold Heading" pitchFamily="2" charset="-78"/>
              </a:rPr>
              <a:t>  </a:t>
            </a:r>
            <a:r>
              <a:rPr lang="ar-SA" sz="2400" dirty="0" smtClean="0">
                <a:solidFill>
                  <a:srgbClr val="00B050"/>
                </a:solidFill>
                <a:cs typeface="PT Bold Heading" pitchFamily="2" charset="-78"/>
              </a:rPr>
              <a:t>2- تتداخل </a:t>
            </a:r>
            <a:r>
              <a:rPr lang="ar-SA" sz="2400" dirty="0">
                <a:solidFill>
                  <a:srgbClr val="00B050"/>
                </a:solidFill>
                <a:cs typeface="PT Bold Heading" pitchFamily="2" charset="-78"/>
              </a:rPr>
              <a:t>الأطوال </a:t>
            </a:r>
            <a:r>
              <a:rPr lang="ar-SA" sz="2400" dirty="0">
                <a:cs typeface="PT Bold Heading" pitchFamily="2" charset="-78"/>
              </a:rPr>
              <a:t>الموجية جميعها تداخلا بناء في الهدب المركزي المضيء ، وهذا ما يجعله أبيضا دائما..</a:t>
            </a:r>
            <a:endParaRPr lang="ar-SA" sz="4000" dirty="0">
              <a:solidFill>
                <a:schemeClr val="accent3">
                  <a:lumMod val="20000"/>
                  <a:lumOff val="80000"/>
                </a:schemeClr>
              </a:solidFill>
              <a:cs typeface="PT Bold Heading" pitchFamily="2" charset="-78"/>
            </a:endParaRPr>
          </a:p>
        </p:txBody>
      </p:sp>
      <p:sp>
        <p:nvSpPr>
          <p:cNvPr id="10" name="مستطيل 9"/>
          <p:cNvSpPr>
            <a:spLocks noChangeArrowheads="1"/>
          </p:cNvSpPr>
          <p:nvPr/>
        </p:nvSpPr>
        <p:spPr bwMode="auto">
          <a:xfrm>
            <a:off x="3314692" y="4329108"/>
            <a:ext cx="5257800" cy="1200329"/>
          </a:xfrm>
          <a:prstGeom prst="rect">
            <a:avLst/>
          </a:prstGeom>
          <a:noFill/>
          <a:ln w="9525">
            <a:noFill/>
            <a:miter lim="800000"/>
            <a:headEnd/>
            <a:tailEnd/>
          </a:ln>
        </p:spPr>
        <p:txBody>
          <a:bodyPr>
            <a:spAutoFit/>
          </a:bodyPr>
          <a:lstStyle/>
          <a:p>
            <a:pPr algn="justLow">
              <a:defRPr/>
            </a:pPr>
            <a:r>
              <a:rPr lang="ar-SA" sz="2400" dirty="0">
                <a:cs typeface="PT Bold Heading" pitchFamily="2" charset="-78"/>
              </a:rPr>
              <a:t> </a:t>
            </a:r>
            <a:r>
              <a:rPr lang="ar-SA" sz="2400" dirty="0" smtClean="0">
                <a:solidFill>
                  <a:srgbClr val="00B050"/>
                </a:solidFill>
                <a:cs typeface="PT Bold Heading" pitchFamily="2" charset="-78"/>
              </a:rPr>
              <a:t>3-</a:t>
            </a:r>
            <a:r>
              <a:rPr lang="ar-SA" sz="2400" dirty="0" smtClean="0">
                <a:cs typeface="PT Bold Heading" pitchFamily="2" charset="-78"/>
              </a:rPr>
              <a:t> </a:t>
            </a:r>
            <a:r>
              <a:rPr lang="ar-SA" sz="2400" dirty="0" smtClean="0">
                <a:solidFill>
                  <a:srgbClr val="00B050"/>
                </a:solidFill>
                <a:cs typeface="PT Bold Heading" pitchFamily="2" charset="-78"/>
              </a:rPr>
              <a:t>مواقع </a:t>
            </a:r>
            <a:r>
              <a:rPr lang="ar-SA" sz="2400" dirty="0">
                <a:solidFill>
                  <a:srgbClr val="00B050"/>
                </a:solidFill>
                <a:cs typeface="PT Bold Heading" pitchFamily="2" charset="-78"/>
              </a:rPr>
              <a:t>الأهداب </a:t>
            </a:r>
            <a:r>
              <a:rPr lang="ar-SA" sz="2400" dirty="0">
                <a:cs typeface="PT Bold Heading" pitchFamily="2" charset="-78"/>
              </a:rPr>
              <a:t>الملونة الأخرى تنتج عن تراكب أهداب التداخل الناتجة عن تداخل الأطوال الموجية لكل لون منفصل تداخلا بناءً.</a:t>
            </a:r>
            <a:endParaRPr lang="ar-SA" sz="4000" dirty="0">
              <a:solidFill>
                <a:schemeClr val="accent3">
                  <a:lumMod val="20000"/>
                  <a:lumOff val="80000"/>
                </a:schemeClr>
              </a:solidFill>
              <a:cs typeface="PT Bold Heading" pitchFamily="2" charset="-78"/>
            </a:endParaRPr>
          </a:p>
        </p:txBody>
      </p:sp>
      <p:sp>
        <p:nvSpPr>
          <p:cNvPr id="11" name="Rectangle 1"/>
          <p:cNvSpPr>
            <a:spLocks noChangeArrowheads="1"/>
          </p:cNvSpPr>
          <p:nvPr/>
        </p:nvSpPr>
        <p:spPr bwMode="auto">
          <a:xfrm>
            <a:off x="4143372" y="285728"/>
            <a:ext cx="3014659" cy="648512"/>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wrap="square" lIns="90000" tIns="46800" rIns="90000" bIns="46800" anchor="ctr">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justLow" eaLnBrk="0" hangingPunct="0">
              <a:defRPr/>
            </a:pPr>
            <a:r>
              <a:rPr lang="ar-SA" sz="3600" b="1" spc="50" dirty="0" smtClean="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PT Bold Heading" pitchFamily="2" charset="-78"/>
              </a:rPr>
              <a:t>ملاحظـــــات</a:t>
            </a:r>
            <a:endParaRPr lang="en-US" sz="3600" b="1" spc="50" dirty="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iterate type="wd">
                                    <p:tmPct val="1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900"/>
                            </p:stCondLst>
                            <p:childTnLst>
                              <p:par>
                                <p:cTn id="15" presetID="2" presetClass="entr" presetSubtype="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_تجربه الشق المزدوج_ YouTube.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010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0" y="1428736"/>
            <a:ext cx="8286808" cy="2071702"/>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000" i="0" u="none" strike="noStrike" kern="1200" cap="none" spc="0" normalizeH="0" baseline="0" noProof="0" dirty="0" smtClean="0">
                <a:ln>
                  <a:noFill/>
                </a:ln>
                <a:solidFill>
                  <a:srgbClr val="0000CC"/>
                </a:solidFill>
                <a:effectLst/>
                <a:uLnTx/>
                <a:uFillTx/>
                <a:latin typeface="+mj-lt"/>
                <a:ea typeface="+mj-ea"/>
                <a:cs typeface="PT Bold Heading" pitchFamily="2" charset="-78"/>
              </a:rPr>
              <a:t>ويحدث للموجتين تداخل بناء </a:t>
            </a:r>
            <a:r>
              <a:rPr kumimoji="0" lang="ar-SA" sz="4000" i="0" u="none" strike="noStrike" kern="1200" cap="none" spc="0" normalizeH="0" baseline="0" noProof="0" dirty="0" smtClean="0">
                <a:ln>
                  <a:noFill/>
                </a:ln>
                <a:solidFill>
                  <a:srgbClr val="FF0000"/>
                </a:solidFill>
                <a:effectLst/>
                <a:uLnTx/>
                <a:uFillTx/>
                <a:latin typeface="+mj-lt"/>
                <a:ea typeface="+mj-ea"/>
                <a:cs typeface="PT Bold Heading" pitchFamily="2" charset="-78"/>
              </a:rPr>
              <a:t>أو</a:t>
            </a:r>
            <a:r>
              <a:rPr kumimoji="0" lang="ar-SA" sz="4000" i="0" u="none" strike="noStrike" kern="1200" cap="none" spc="0" normalizeH="0" baseline="0" noProof="0" dirty="0" smtClean="0">
                <a:ln>
                  <a:noFill/>
                </a:ln>
                <a:solidFill>
                  <a:srgbClr val="0000CC"/>
                </a:solidFill>
                <a:effectLst/>
                <a:uLnTx/>
                <a:uFillTx/>
                <a:latin typeface="+mj-lt"/>
                <a:ea typeface="+mj-ea"/>
                <a:cs typeface="PT Bold Heading" pitchFamily="2" charset="-78"/>
              </a:rPr>
              <a:t> هدام</a:t>
            </a:r>
            <a:r>
              <a:rPr kumimoji="0" lang="ar-SA" sz="4000" i="0" u="none" strike="noStrike" kern="1200" cap="none" spc="0" normalizeH="0" noProof="0" dirty="0" smtClean="0">
                <a:ln>
                  <a:noFill/>
                </a:ln>
                <a:solidFill>
                  <a:srgbClr val="0000CC"/>
                </a:solidFill>
                <a:effectLst/>
                <a:uLnTx/>
                <a:uFillTx/>
                <a:latin typeface="+mj-lt"/>
                <a:ea typeface="+mj-ea"/>
                <a:cs typeface="PT Bold Heading" pitchFamily="2" charset="-78"/>
              </a:rPr>
              <a:t> إعتماداً على العلاقة بين طوريهما</a:t>
            </a:r>
            <a:endParaRPr kumimoji="0" lang="ar-SA" sz="4000" i="0" u="none" strike="noStrike" kern="1200" cap="none" spc="0" normalizeH="0" baseline="0" noProof="0" dirty="0">
              <a:ln>
                <a:noFill/>
              </a:ln>
              <a:solidFill>
                <a:srgbClr val="0000CC"/>
              </a:solidFill>
              <a:effectLst/>
              <a:uLnTx/>
              <a:uFillTx/>
              <a:latin typeface="+mj-lt"/>
              <a:ea typeface="+mj-ea"/>
              <a:cs typeface="PT Bold Heading" pitchFamily="2" charset="-78"/>
            </a:endParaRPr>
          </a:p>
        </p:txBody>
      </p:sp>
      <p:sp>
        <p:nvSpPr>
          <p:cNvPr id="6" name="مستطيل 5"/>
          <p:cNvSpPr/>
          <p:nvPr/>
        </p:nvSpPr>
        <p:spPr>
          <a:xfrm>
            <a:off x="571472" y="357166"/>
            <a:ext cx="6500825"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ar-SA" sz="4800" b="1" i="0" u="none" strike="noStrike" kern="1200" cap="none" spc="0" normalizeH="0" baseline="0" noProof="0" dirty="0" smtClean="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PT Bold Heading" pitchFamily="2" charset="-78"/>
              </a:rPr>
              <a:t>تداخل الشق المزدوج</a:t>
            </a:r>
            <a:endParaRPr lang="ar-SA" sz="4800" b="1" cap="none" spc="0"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endParaRPr>
          </a:p>
        </p:txBody>
      </p:sp>
      <p:pic>
        <p:nvPicPr>
          <p:cNvPr id="5" name="Picture 7" descr="hudba"/>
          <p:cNvPicPr>
            <a:picLocks noChangeAspect="1" noChangeArrowheads="1"/>
          </p:cNvPicPr>
          <p:nvPr/>
        </p:nvPicPr>
        <p:blipFill>
          <a:blip r:embed="rId3"/>
          <a:srcRect/>
          <a:stretch>
            <a:fillRect/>
          </a:stretch>
        </p:blipFill>
        <p:spPr bwMode="auto">
          <a:xfrm>
            <a:off x="428596" y="4143380"/>
            <a:ext cx="4714908" cy="2424108"/>
          </a:xfrm>
          <a:prstGeom prst="rect">
            <a:avLst/>
          </a:prstGeom>
          <a:noFill/>
          <a:ln w="9525">
            <a:noFill/>
            <a:miter lim="800000"/>
            <a:headEnd/>
            <a:tailEnd/>
          </a:ln>
        </p:spPr>
      </p:pic>
      <p:pic>
        <p:nvPicPr>
          <p:cNvPr id="1026" name="Picture 2" descr="young1"/>
          <p:cNvPicPr>
            <a:picLocks noChangeAspect="1" noChangeArrowheads="1"/>
          </p:cNvPicPr>
          <p:nvPr/>
        </p:nvPicPr>
        <p:blipFill>
          <a:blip r:embed="rId4"/>
          <a:srcRect/>
          <a:stretch>
            <a:fillRect/>
          </a:stretch>
        </p:blipFill>
        <p:spPr bwMode="auto">
          <a:xfrm>
            <a:off x="5429256" y="4500570"/>
            <a:ext cx="2786082" cy="2064812"/>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85720" y="995668"/>
            <a:ext cx="8539163" cy="433068"/>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lIns="90000" tIns="46800" rIns="90000" bIns="46800" anchor="ctr">
            <a:spAutoFit/>
          </a:bodyPr>
          <a:lstStyle/>
          <a:p>
            <a:pPr algn="ctr" eaLnBrk="0" hangingPunct="0">
              <a:defRPr/>
            </a:pPr>
            <a:r>
              <a:rPr lang="ar-SA" sz="2200" u="sng" dirty="0" smtClean="0">
                <a:solidFill>
                  <a:srgbClr val="C00000"/>
                </a:solidFill>
                <a:latin typeface="Times New Roman" pitchFamily="18" charset="0"/>
                <a:cs typeface="PT Bold Heading" pitchFamily="2" charset="-78"/>
              </a:rPr>
              <a:t>عند قياس </a:t>
            </a:r>
            <a:r>
              <a:rPr lang="ar-SA" sz="2200" u="sng" dirty="0">
                <a:solidFill>
                  <a:srgbClr val="C00000"/>
                </a:solidFill>
                <a:latin typeface="Times New Roman" pitchFamily="18" charset="0"/>
                <a:cs typeface="PT Bold Heading" pitchFamily="2" charset="-78"/>
              </a:rPr>
              <a:t>الطول الموجي للضوء</a:t>
            </a:r>
            <a:r>
              <a:rPr lang="ar-SA" sz="2200" u="sng" dirty="0">
                <a:cs typeface="PT Bold Heading" pitchFamily="2" charset="-78"/>
              </a:rPr>
              <a:t> </a:t>
            </a:r>
            <a:r>
              <a:rPr lang="ar-SA" sz="2200" u="sng" dirty="0">
                <a:solidFill>
                  <a:srgbClr val="C00000"/>
                </a:solidFill>
                <a:cs typeface="PT Bold Heading" pitchFamily="2" charset="-78"/>
              </a:rPr>
              <a:t>في الشكل المقابل نجد...</a:t>
            </a:r>
            <a:r>
              <a:rPr lang="ar-SA" sz="2200" u="sng" dirty="0">
                <a:solidFill>
                  <a:srgbClr val="C00000"/>
                </a:solidFill>
                <a:latin typeface="Times New Roman" pitchFamily="18" charset="0"/>
                <a:cs typeface="PT Bold Heading" pitchFamily="2" charset="-78"/>
              </a:rPr>
              <a:t> </a:t>
            </a:r>
            <a:endParaRPr lang="en-US" sz="2200" u="sng" dirty="0">
              <a:solidFill>
                <a:srgbClr val="C00000"/>
              </a:solidFill>
              <a:cs typeface="PT Bold Heading" pitchFamily="2" charset="-78"/>
            </a:endParaRPr>
          </a:p>
        </p:txBody>
      </p:sp>
      <p:pic>
        <p:nvPicPr>
          <p:cNvPr id="3" name="Picture 2" descr="1187-5"/>
          <p:cNvPicPr>
            <a:picLocks noChangeAspect="1" noChangeArrowheads="1"/>
          </p:cNvPicPr>
          <p:nvPr/>
        </p:nvPicPr>
        <p:blipFill>
          <a:blip r:embed="rId3"/>
          <a:srcRect/>
          <a:stretch>
            <a:fillRect/>
          </a:stretch>
        </p:blipFill>
        <p:spPr bwMode="auto">
          <a:xfrm>
            <a:off x="1071538" y="4071942"/>
            <a:ext cx="6772292" cy="2286016"/>
          </a:xfrm>
          <a:prstGeom prst="rect">
            <a:avLst/>
          </a:prstGeom>
          <a:ln>
            <a:noFill/>
          </a:ln>
          <a:effectLst>
            <a:outerShdw blurRad="292100" dist="139700" dir="2700000" algn="tl" rotWithShape="0">
              <a:srgbClr val="333333">
                <a:alpha val="65000"/>
              </a:srgbClr>
            </a:outerShdw>
          </a:effectLst>
        </p:spPr>
      </p:pic>
      <p:sp>
        <p:nvSpPr>
          <p:cNvPr id="5" name="مستطيل 4"/>
          <p:cNvSpPr>
            <a:spLocks noChangeArrowheads="1"/>
          </p:cNvSpPr>
          <p:nvPr/>
        </p:nvSpPr>
        <p:spPr bwMode="auto">
          <a:xfrm>
            <a:off x="714348" y="1714488"/>
            <a:ext cx="7958134" cy="769441"/>
          </a:xfrm>
          <a:prstGeom prst="rect">
            <a:avLst/>
          </a:prstGeom>
          <a:noFill/>
          <a:ln w="9525">
            <a:noFill/>
            <a:miter lim="800000"/>
            <a:headEnd/>
            <a:tailEnd/>
          </a:ln>
        </p:spPr>
        <p:txBody>
          <a:bodyPr wrap="square">
            <a:spAutoFit/>
          </a:bodyPr>
          <a:lstStyle/>
          <a:p>
            <a:pPr algn="justLow">
              <a:defRPr/>
            </a:pPr>
            <a:r>
              <a:rPr lang="ar-SA" sz="2200" dirty="0">
                <a:cs typeface="PT Bold Heading" pitchFamily="2" charset="-78"/>
              </a:rPr>
              <a:t> </a:t>
            </a:r>
            <a:r>
              <a:rPr lang="ar-SA" sz="2200" dirty="0" smtClean="0">
                <a:cs typeface="PT Bold Heading" pitchFamily="2" charset="-78"/>
              </a:rPr>
              <a:t>تتداخل </a:t>
            </a:r>
            <a:r>
              <a:rPr lang="ar-SA" sz="2200" dirty="0">
                <a:cs typeface="PT Bold Heading" pitchFamily="2" charset="-78"/>
              </a:rPr>
              <a:t>الموجتان تداخلا بناء على الشاشة لتكوين الهدب المركزي المضيء عند النقطة </a:t>
            </a:r>
            <a:r>
              <a:rPr lang="en-US" sz="2200" dirty="0">
                <a:cs typeface="PT Bold Heading" pitchFamily="2" charset="-78"/>
              </a:rPr>
              <a:t>p</a:t>
            </a:r>
            <a:r>
              <a:rPr lang="ar-SA" sz="2200" dirty="0">
                <a:cs typeface="PT Bold Heading" pitchFamily="2" charset="-78"/>
              </a:rPr>
              <a:t> لأن للموجتين الطور نفسه ، وتقطعان المسافة نفسها...</a:t>
            </a:r>
            <a:endParaRPr lang="ar-SA" sz="2200" dirty="0">
              <a:solidFill>
                <a:schemeClr val="accent3">
                  <a:lumMod val="20000"/>
                  <a:lumOff val="80000"/>
                </a:schemeClr>
              </a:solidFill>
              <a:cs typeface="PT Bold Heading" pitchFamily="2" charset="-78"/>
            </a:endParaRPr>
          </a:p>
        </p:txBody>
      </p:sp>
      <p:sp>
        <p:nvSpPr>
          <p:cNvPr id="7" name="مستطيل 6"/>
          <p:cNvSpPr>
            <a:spLocks noChangeArrowheads="1"/>
          </p:cNvSpPr>
          <p:nvPr/>
        </p:nvSpPr>
        <p:spPr bwMode="auto">
          <a:xfrm>
            <a:off x="571472" y="2714620"/>
            <a:ext cx="8115328" cy="769441"/>
          </a:xfrm>
          <a:prstGeom prst="rect">
            <a:avLst/>
          </a:prstGeom>
          <a:noFill/>
          <a:ln w="9525">
            <a:noFill/>
            <a:miter lim="800000"/>
            <a:headEnd/>
            <a:tailEnd/>
          </a:ln>
        </p:spPr>
        <p:txBody>
          <a:bodyPr wrap="square">
            <a:spAutoFit/>
          </a:bodyPr>
          <a:lstStyle/>
          <a:p>
            <a:pPr algn="justLow">
              <a:defRPr/>
            </a:pPr>
            <a:r>
              <a:rPr lang="ar-SA" sz="2200" dirty="0" smtClean="0">
                <a:cs typeface="PT Bold Heading" pitchFamily="2" charset="-78"/>
              </a:rPr>
              <a:t>يوجد </a:t>
            </a:r>
            <a:r>
              <a:rPr lang="ar-SA" sz="2200" dirty="0">
                <a:cs typeface="PT Bold Heading" pitchFamily="2" charset="-78"/>
              </a:rPr>
              <a:t>تداخل بناء عند الهدب المضيء على جانبي الحزمة المركزية ، لأن </a:t>
            </a:r>
            <a:r>
              <a:rPr lang="en-US" sz="2200" dirty="0">
                <a:solidFill>
                  <a:schemeClr val="tx2">
                    <a:lumMod val="75000"/>
                  </a:schemeClr>
                </a:solidFill>
                <a:cs typeface="PT Bold Heading" pitchFamily="2" charset="-78"/>
              </a:rPr>
              <a:t>P</a:t>
            </a:r>
            <a:r>
              <a:rPr lang="en-US" sz="2200" dirty="0">
                <a:solidFill>
                  <a:schemeClr val="tx2">
                    <a:lumMod val="75000"/>
                  </a:schemeClr>
                </a:solidFill>
                <a:effectLst>
                  <a:outerShdw blurRad="38100" dist="38100" dir="2700000" algn="tl">
                    <a:srgbClr val="000000">
                      <a:alpha val="43137"/>
                    </a:srgbClr>
                  </a:outerShdw>
                </a:effectLst>
                <a:cs typeface="PT Bold Heading" pitchFamily="2" charset="-78"/>
              </a:rPr>
              <a:t>1</a:t>
            </a:r>
            <a:r>
              <a:rPr lang="en-US" sz="2200" dirty="0">
                <a:solidFill>
                  <a:schemeClr val="tx2">
                    <a:lumMod val="75000"/>
                  </a:schemeClr>
                </a:solidFill>
                <a:cs typeface="PT Bold Heading" pitchFamily="2" charset="-78"/>
              </a:rPr>
              <a:t>S1</a:t>
            </a:r>
            <a:r>
              <a:rPr lang="ar-SA" sz="2200" dirty="0">
                <a:cs typeface="PT Bold Heading" pitchFamily="2" charset="-78"/>
              </a:rPr>
              <a:t> أطول من  </a:t>
            </a:r>
            <a:r>
              <a:rPr lang="en-US" sz="2200" dirty="0">
                <a:cs typeface="PT Bold Heading" pitchFamily="2" charset="-78"/>
              </a:rPr>
              <a:t> </a:t>
            </a:r>
            <a:r>
              <a:rPr lang="en-US" sz="2200" dirty="0">
                <a:solidFill>
                  <a:schemeClr val="tx2">
                    <a:lumMod val="75000"/>
                  </a:schemeClr>
                </a:solidFill>
                <a:cs typeface="PT Bold Heading" pitchFamily="2" charset="-78"/>
              </a:rPr>
              <a:t>P2S2</a:t>
            </a:r>
            <a:r>
              <a:rPr lang="ar-SA" sz="2200" dirty="0">
                <a:cs typeface="PT Bold Heading" pitchFamily="2" charset="-78"/>
              </a:rPr>
              <a:t> بمقدار طول موجي واحد </a:t>
            </a:r>
            <a:r>
              <a:rPr lang="el-GR" sz="2200" dirty="0">
                <a:solidFill>
                  <a:srgbClr val="FF0000"/>
                </a:solidFill>
                <a:cs typeface="PT Bold Heading" pitchFamily="2" charset="-78"/>
              </a:rPr>
              <a:t>λ</a:t>
            </a:r>
            <a:r>
              <a:rPr lang="ar-SA" sz="2200" dirty="0">
                <a:cs typeface="PT Bold Heading" pitchFamily="2" charset="-78"/>
              </a:rPr>
              <a:t>...</a:t>
            </a:r>
            <a:endParaRPr lang="ar-SA" sz="2200" dirty="0">
              <a:solidFill>
                <a:schemeClr val="accent3">
                  <a:lumMod val="20000"/>
                  <a:lumOff val="80000"/>
                </a:schemeClr>
              </a:solidFill>
              <a:cs typeface="PT Bold Heading" pitchFamily="2" charset="-78"/>
            </a:endParaRPr>
          </a:p>
        </p:txBody>
      </p:sp>
      <p:sp>
        <p:nvSpPr>
          <p:cNvPr id="6" name="مستطيل 5"/>
          <p:cNvSpPr/>
          <p:nvPr/>
        </p:nvSpPr>
        <p:spPr>
          <a:xfrm>
            <a:off x="2571736" y="129581"/>
            <a:ext cx="4139275" cy="584775"/>
          </a:xfrm>
          <a:prstGeom prst="rect">
            <a:avLst/>
          </a:prstGeom>
        </p:spPr>
        <p:txBody>
          <a:bodyPr wrap="none">
            <a:spAutoFit/>
          </a:bodyPr>
          <a:lstStyle/>
          <a:p>
            <a:pPr algn="ctr"/>
            <a:r>
              <a:rPr lang="ar-SA" sz="3200" dirty="0" smtClean="0">
                <a:ln w="11430"/>
                <a:solidFill>
                  <a:schemeClr val="accent4">
                    <a:lumMod val="75000"/>
                  </a:schemeClr>
                </a:solidFill>
                <a:cs typeface="PT Bold Heading" pitchFamily="2" charset="-78"/>
              </a:rPr>
              <a:t>قياس الطول </a:t>
            </a:r>
            <a:r>
              <a:rPr lang="ar-SA" sz="3200" dirty="0" err="1" smtClean="0">
                <a:ln w="11430"/>
                <a:solidFill>
                  <a:schemeClr val="accent4">
                    <a:lumMod val="75000"/>
                  </a:schemeClr>
                </a:solidFill>
                <a:cs typeface="PT Bold Heading" pitchFamily="2" charset="-78"/>
              </a:rPr>
              <a:t>الموجي</a:t>
            </a:r>
            <a:r>
              <a:rPr lang="ar-SA" sz="3200" dirty="0" smtClean="0">
                <a:ln w="11430"/>
                <a:solidFill>
                  <a:schemeClr val="accent4">
                    <a:lumMod val="75000"/>
                  </a:schemeClr>
                </a:solidFill>
                <a:cs typeface="PT Bold Heading" pitchFamily="2" charset="-78"/>
              </a:rPr>
              <a:t> للضوء</a:t>
            </a:r>
            <a:endParaRPr lang="ar-SA" sz="3200" dirty="0">
              <a:ln w="11430"/>
              <a:solidFill>
                <a:schemeClr val="accent4">
                  <a:lumMod val="75000"/>
                </a:schemeClr>
              </a:solidFill>
              <a:cs typeface="PT Bold Heading" pitchFamily="2" charset="-78"/>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animEffect transition="in" filter="fade">
                                      <p:cBhvr>
                                        <p:cTn id="10" dur="1000"/>
                                        <p:tgtEl>
                                          <p:spTgt spid="6"/>
                                        </p:tgtEl>
                                      </p:cBhvr>
                                    </p:animEffect>
                                  </p:childTnLst>
                                </p:cTn>
                              </p:par>
                            </p:childTnLst>
                          </p:cTn>
                        </p:par>
                        <p:par>
                          <p:cTn id="11" fill="hold">
                            <p:stCondLst>
                              <p:cond delay="1300"/>
                            </p:stCondLst>
                            <p:childTnLst>
                              <p:par>
                                <p:cTn id="12" presetID="26" presetClass="entr" presetSubtype="0" fill="hold" grpId="0" nodeType="afterEffect">
                                  <p:stCondLst>
                                    <p:cond delay="0"/>
                                  </p:stCondLst>
                                  <p:iterate type="wd">
                                    <p:tmPct val="10000"/>
                                  </p:iterate>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par>
                          <p:cTn id="28" fill="hold">
                            <p:stCondLst>
                              <p:cond delay="5100"/>
                            </p:stCondLst>
                            <p:childTnLst>
                              <p:par>
                                <p:cTn id="29" presetID="15"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0" fill="hold"/>
                                        <p:tgtEl>
                                          <p:spTgt spid="3"/>
                                        </p:tgtEl>
                                        <p:attrNameLst>
                                          <p:attrName>ppt_w</p:attrName>
                                        </p:attrNameLst>
                                      </p:cBhvr>
                                      <p:tavLst>
                                        <p:tav tm="0">
                                          <p:val>
                                            <p:fltVal val="0"/>
                                          </p:val>
                                        </p:tav>
                                        <p:tav tm="100000">
                                          <p:val>
                                            <p:strVal val="#ppt_w"/>
                                          </p:val>
                                        </p:tav>
                                      </p:tavLst>
                                    </p:anim>
                                    <p:anim calcmode="lin" valueType="num">
                                      <p:cBhvr>
                                        <p:cTn id="32" dur="5000" fill="hold"/>
                                        <p:tgtEl>
                                          <p:spTgt spid="3"/>
                                        </p:tgtEl>
                                        <p:attrNameLst>
                                          <p:attrName>ppt_h</p:attrName>
                                        </p:attrNameLst>
                                      </p:cBhvr>
                                      <p:tavLst>
                                        <p:tav tm="0">
                                          <p:val>
                                            <p:fltVal val="0"/>
                                          </p:val>
                                        </p:tav>
                                        <p:tav tm="100000">
                                          <p:val>
                                            <p:strVal val="#ppt_h"/>
                                          </p:val>
                                        </p:tav>
                                      </p:tavLst>
                                    </p:anim>
                                    <p:anim calcmode="lin" valueType="num">
                                      <p:cBhvr>
                                        <p:cTn id="33" dur="5000" fill="hold"/>
                                        <p:tgtEl>
                                          <p:spTgt spid="3"/>
                                        </p:tgtEl>
                                        <p:attrNameLst>
                                          <p:attrName>ppt_x</p:attrName>
                                        </p:attrNameLst>
                                      </p:cBhvr>
                                      <p:tavLst>
                                        <p:tav tm="0" fmla="#ppt_x+(cos(-2*pi*(1-$))*-#ppt_x-sin(-2*pi*(1-$))*(1-#ppt_y))*(1-$)">
                                          <p:val>
                                            <p:fltVal val="0"/>
                                          </p:val>
                                        </p:tav>
                                        <p:tav tm="100000">
                                          <p:val>
                                            <p:fltVal val="1"/>
                                          </p:val>
                                        </p:tav>
                                      </p:tavLst>
                                    </p:anim>
                                    <p:anim calcmode="lin" valueType="num">
                                      <p:cBhvr>
                                        <p:cTn id="34" dur="5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10100"/>
                            </p:stCondLst>
                            <p:childTnLst>
                              <p:par>
                                <p:cTn id="36" presetID="2" presetClass="entr" presetSubtype="2"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ppt_y"/>
                                          </p:val>
                                        </p:tav>
                                        <p:tav tm="100000">
                                          <p:val>
                                            <p:strVal val="#ppt_y"/>
                                          </p:val>
                                        </p:tav>
                                      </p:tavLst>
                                    </p:anim>
                                  </p:childTnLst>
                                </p:cTn>
                              </p:par>
                            </p:childTnLst>
                          </p:cTn>
                        </p:par>
                        <p:par>
                          <p:cTn id="40" fill="hold">
                            <p:stCondLst>
                              <p:cond delay="10600"/>
                            </p:stCondLst>
                            <p:childTnLst>
                              <p:par>
                                <p:cTn id="41" presetID="2" presetClass="entr" presetSubtype="2"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utoUpdateAnimBg="0"/>
      <p:bldP spid="7" grpId="0" autoUpdateAnimBg="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مستطيل مستدير الزوايا 3"/>
          <p:cNvSpPr/>
          <p:nvPr/>
        </p:nvSpPr>
        <p:spPr>
          <a:xfrm>
            <a:off x="2786050" y="1928802"/>
            <a:ext cx="4281486" cy="142876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cs typeface="PT Bold Heading" pitchFamily="2" charset="-78"/>
            </a:endParaRPr>
          </a:p>
        </p:txBody>
      </p:sp>
      <p:sp>
        <p:nvSpPr>
          <p:cNvPr id="2" name="مستطيل 1"/>
          <p:cNvSpPr>
            <a:spLocks noChangeArrowheads="1"/>
          </p:cNvSpPr>
          <p:nvPr/>
        </p:nvSpPr>
        <p:spPr bwMode="auto">
          <a:xfrm>
            <a:off x="571472" y="857232"/>
            <a:ext cx="8077200" cy="461665"/>
          </a:xfrm>
          <a:prstGeom prst="rect">
            <a:avLst/>
          </a:prstGeom>
          <a:noFill/>
          <a:ln w="9525">
            <a:noFill/>
            <a:miter lim="800000"/>
            <a:headEnd/>
            <a:tailEnd/>
          </a:ln>
        </p:spPr>
        <p:txBody>
          <a:bodyPr>
            <a:spAutoFit/>
          </a:bodyPr>
          <a:lstStyle/>
          <a:p>
            <a:pPr>
              <a:defRPr/>
            </a:pPr>
            <a:r>
              <a:rPr lang="ar-SA" sz="2400" dirty="0" smtClean="0">
                <a:solidFill>
                  <a:srgbClr val="C00000"/>
                </a:solidFill>
                <a:cs typeface="PT Bold Heading" pitchFamily="2" charset="-78"/>
              </a:rPr>
              <a:t>لإيجاد </a:t>
            </a:r>
            <a:r>
              <a:rPr lang="ar-SA" sz="2400" dirty="0">
                <a:solidFill>
                  <a:srgbClr val="C00000"/>
                </a:solidFill>
                <a:cs typeface="PT Bold Heading" pitchFamily="2" charset="-78"/>
              </a:rPr>
              <a:t>الطول الموجي </a:t>
            </a:r>
            <a:r>
              <a:rPr lang="ar-SA" sz="2400" dirty="0">
                <a:cs typeface="PT Bold Heading" pitchFamily="2" charset="-78"/>
              </a:rPr>
              <a:t>في تجربة شقي ينج نستخدم العلاقة :</a:t>
            </a:r>
            <a:endParaRPr lang="ar-SA" sz="4000" dirty="0">
              <a:solidFill>
                <a:schemeClr val="accent3">
                  <a:lumMod val="20000"/>
                  <a:lumOff val="80000"/>
                </a:schemeClr>
              </a:solidFill>
              <a:cs typeface="PT Bold Heading" pitchFamily="2" charset="-78"/>
            </a:endParaRPr>
          </a:p>
        </p:txBody>
      </p:sp>
      <p:sp>
        <p:nvSpPr>
          <p:cNvPr id="3" name="مستطيل 2"/>
          <p:cNvSpPr>
            <a:spLocks noChangeArrowheads="1"/>
          </p:cNvSpPr>
          <p:nvPr/>
        </p:nvSpPr>
        <p:spPr bwMode="auto">
          <a:xfrm>
            <a:off x="2857488" y="2127248"/>
            <a:ext cx="4148126" cy="1016000"/>
          </a:xfrm>
          <a:prstGeom prst="rect">
            <a:avLst/>
          </a:prstGeom>
          <a:noFill/>
          <a:ln w="9525">
            <a:noFill/>
            <a:miter lim="800000"/>
            <a:headEnd/>
            <a:tailEnd/>
          </a:ln>
        </p:spPr>
        <p:txBody>
          <a:bodyPr wrap="square">
            <a:spAutoFit/>
          </a:bodyPr>
          <a:lstStyle/>
          <a:p>
            <a:pPr>
              <a:defRPr/>
            </a:pPr>
            <a:r>
              <a:rPr lang="ar-SA" sz="6000" b="1" dirty="0">
                <a:solidFill>
                  <a:schemeClr val="tx2">
                    <a:lumMod val="60000"/>
                    <a:lumOff val="40000"/>
                  </a:schemeClr>
                </a:solidFill>
              </a:rPr>
              <a:t> </a:t>
            </a:r>
            <a:r>
              <a:rPr lang="en-US" sz="6000" b="1" dirty="0">
                <a:solidFill>
                  <a:schemeClr val="tx2">
                    <a:lumMod val="60000"/>
                    <a:lumOff val="40000"/>
                  </a:schemeClr>
                </a:solidFill>
              </a:rPr>
              <a:t>λ  =  x d / L</a:t>
            </a:r>
            <a:endParaRPr lang="ar-SA" sz="6000" b="1" dirty="0">
              <a:solidFill>
                <a:schemeClr val="tx2">
                  <a:lumMod val="60000"/>
                  <a:lumOff val="40000"/>
                </a:schemeClr>
              </a:solidFill>
            </a:endParaRPr>
          </a:p>
        </p:txBody>
      </p:sp>
      <p:sp>
        <p:nvSpPr>
          <p:cNvPr id="5" name="مستطيل 4"/>
          <p:cNvSpPr>
            <a:spLocks noChangeArrowheads="1"/>
          </p:cNvSpPr>
          <p:nvPr/>
        </p:nvSpPr>
        <p:spPr bwMode="auto">
          <a:xfrm>
            <a:off x="1000100" y="4143380"/>
            <a:ext cx="7329510" cy="1569660"/>
          </a:xfrm>
          <a:prstGeom prst="rect">
            <a:avLst/>
          </a:prstGeom>
          <a:noFill/>
          <a:ln w="9525">
            <a:noFill/>
            <a:miter lim="800000"/>
            <a:headEnd/>
            <a:tailEnd/>
          </a:ln>
        </p:spPr>
        <p:txBody>
          <a:bodyPr wrap="square">
            <a:spAutoFit/>
          </a:bodyPr>
          <a:lstStyle/>
          <a:p>
            <a:pPr>
              <a:defRPr/>
            </a:pPr>
            <a:r>
              <a:rPr lang="ar-SA" sz="2400" u="sng" dirty="0">
                <a:solidFill>
                  <a:schemeClr val="accent1">
                    <a:lumMod val="75000"/>
                  </a:schemeClr>
                </a:solidFill>
                <a:cs typeface="PT Bold Heading" pitchFamily="2" charset="-78"/>
              </a:rPr>
              <a:t>حيث أن :</a:t>
            </a:r>
          </a:p>
          <a:p>
            <a:pPr>
              <a:defRPr/>
            </a:pPr>
            <a:r>
              <a:rPr lang="en-US" sz="2400" b="1" dirty="0">
                <a:solidFill>
                  <a:srgbClr val="FF0000"/>
                </a:solidFill>
                <a:cs typeface="PT Bold Heading" pitchFamily="2" charset="-78"/>
              </a:rPr>
              <a:t>X</a:t>
            </a:r>
            <a:r>
              <a:rPr lang="en-US" sz="2400" dirty="0">
                <a:solidFill>
                  <a:schemeClr val="tx2">
                    <a:lumMod val="60000"/>
                    <a:lumOff val="40000"/>
                  </a:schemeClr>
                </a:solidFill>
                <a:cs typeface="PT Bold Heading" pitchFamily="2" charset="-78"/>
              </a:rPr>
              <a:t>               </a:t>
            </a:r>
            <a:r>
              <a:rPr lang="ar-SA" sz="2400" dirty="0">
                <a:solidFill>
                  <a:schemeClr val="tx2">
                    <a:lumMod val="60000"/>
                    <a:lumOff val="40000"/>
                  </a:schemeClr>
                </a:solidFill>
                <a:cs typeface="PT Bold Heading" pitchFamily="2" charset="-78"/>
              </a:rPr>
              <a:t>  </a:t>
            </a:r>
            <a:r>
              <a:rPr lang="ar-SA" sz="2400" dirty="0">
                <a:solidFill>
                  <a:schemeClr val="tx1">
                    <a:lumMod val="85000"/>
                    <a:lumOff val="15000"/>
                  </a:schemeClr>
                </a:solidFill>
                <a:cs typeface="PT Bold Heading" pitchFamily="2" charset="-78"/>
              </a:rPr>
              <a:t>المسافة بين </a:t>
            </a:r>
            <a:r>
              <a:rPr lang="ar-SA" sz="2400" dirty="0" err="1">
                <a:solidFill>
                  <a:schemeClr val="tx1">
                    <a:lumMod val="85000"/>
                    <a:lumOff val="15000"/>
                  </a:schemeClr>
                </a:solidFill>
                <a:cs typeface="PT Bold Heading" pitchFamily="2" charset="-78"/>
              </a:rPr>
              <a:t>هدبتين</a:t>
            </a:r>
            <a:r>
              <a:rPr lang="ar-SA" sz="2400" dirty="0">
                <a:solidFill>
                  <a:schemeClr val="tx1">
                    <a:lumMod val="85000"/>
                    <a:lumOff val="15000"/>
                  </a:schemeClr>
                </a:solidFill>
                <a:cs typeface="PT Bold Heading" pitchFamily="2" charset="-78"/>
              </a:rPr>
              <a:t>       </a:t>
            </a:r>
            <a:r>
              <a:rPr lang="en-US" sz="2400" b="1" dirty="0">
                <a:solidFill>
                  <a:srgbClr val="FF0000"/>
                </a:solidFill>
                <a:cs typeface="PT Bold Heading" pitchFamily="2" charset="-78"/>
              </a:rPr>
              <a:t>d</a:t>
            </a:r>
            <a:r>
              <a:rPr lang="ar-SA" sz="2400" dirty="0">
                <a:solidFill>
                  <a:schemeClr val="tx2">
                    <a:lumMod val="60000"/>
                    <a:lumOff val="40000"/>
                  </a:schemeClr>
                </a:solidFill>
                <a:cs typeface="PT Bold Heading" pitchFamily="2" charset="-78"/>
              </a:rPr>
              <a:t> </a:t>
            </a:r>
            <a:r>
              <a:rPr lang="ar-SA" sz="2400" dirty="0">
                <a:solidFill>
                  <a:schemeClr val="tx1">
                    <a:lumMod val="85000"/>
                    <a:lumOff val="15000"/>
                  </a:schemeClr>
                </a:solidFill>
                <a:cs typeface="PT Bold Heading" pitchFamily="2" charset="-78"/>
              </a:rPr>
              <a:t>المسافة بين الشقين</a:t>
            </a:r>
          </a:p>
          <a:p>
            <a:pPr>
              <a:defRPr/>
            </a:pPr>
            <a:endParaRPr lang="ar-SA" sz="2400" dirty="0">
              <a:solidFill>
                <a:schemeClr val="tx1">
                  <a:lumMod val="85000"/>
                  <a:lumOff val="15000"/>
                </a:schemeClr>
              </a:solidFill>
              <a:cs typeface="PT Bold Heading" pitchFamily="2" charset="-78"/>
            </a:endParaRPr>
          </a:p>
          <a:p>
            <a:pPr>
              <a:defRPr/>
            </a:pPr>
            <a:r>
              <a:rPr lang="ar-SA" sz="2400" dirty="0">
                <a:solidFill>
                  <a:schemeClr val="tx1">
                    <a:lumMod val="85000"/>
                    <a:lumOff val="15000"/>
                  </a:schemeClr>
                </a:solidFill>
                <a:cs typeface="PT Bold Heading" pitchFamily="2" charset="-78"/>
              </a:rPr>
              <a:t>        الطول </a:t>
            </a:r>
            <a:r>
              <a:rPr lang="ar-SA" sz="2400" dirty="0" err="1">
                <a:solidFill>
                  <a:schemeClr val="tx1">
                    <a:lumMod val="85000"/>
                    <a:lumOff val="15000"/>
                  </a:schemeClr>
                </a:solidFill>
                <a:cs typeface="PT Bold Heading" pitchFamily="2" charset="-78"/>
              </a:rPr>
              <a:t>الموجي</a:t>
            </a:r>
            <a:r>
              <a:rPr lang="ar-SA" sz="2400" dirty="0">
                <a:solidFill>
                  <a:schemeClr val="tx1">
                    <a:lumMod val="85000"/>
                    <a:lumOff val="15000"/>
                  </a:schemeClr>
                </a:solidFill>
                <a:cs typeface="PT Bold Heading" pitchFamily="2" charset="-78"/>
              </a:rPr>
              <a:t> </a:t>
            </a:r>
            <a:r>
              <a:rPr lang="en-US" sz="2400" b="1" dirty="0">
                <a:solidFill>
                  <a:srgbClr val="FF0000"/>
                </a:solidFill>
                <a:cs typeface="PT Bold Heading" pitchFamily="2" charset="-78"/>
              </a:rPr>
              <a:t>λ</a:t>
            </a:r>
            <a:r>
              <a:rPr lang="ar-SA" sz="2400" dirty="0">
                <a:solidFill>
                  <a:schemeClr val="tx2">
                    <a:lumMod val="60000"/>
                    <a:lumOff val="40000"/>
                  </a:schemeClr>
                </a:solidFill>
                <a:cs typeface="PT Bold Heading" pitchFamily="2" charset="-78"/>
              </a:rPr>
              <a:t>              </a:t>
            </a:r>
            <a:r>
              <a:rPr lang="ar-SA" sz="2400" dirty="0">
                <a:solidFill>
                  <a:schemeClr val="tx1">
                    <a:lumMod val="85000"/>
                    <a:lumOff val="15000"/>
                  </a:schemeClr>
                </a:solidFill>
                <a:cs typeface="PT Bold Heading" pitchFamily="2" charset="-78"/>
              </a:rPr>
              <a:t>المسافة بين الشقين والشاشة </a:t>
            </a:r>
            <a:r>
              <a:rPr lang="en-US" sz="2400" b="1" dirty="0">
                <a:solidFill>
                  <a:srgbClr val="FF0000"/>
                </a:solidFill>
                <a:cs typeface="PT Bold Heading" pitchFamily="2" charset="-78"/>
              </a:rPr>
              <a:t>L</a:t>
            </a:r>
            <a:r>
              <a:rPr lang="en-US" sz="2400" dirty="0">
                <a:solidFill>
                  <a:schemeClr val="tx2">
                    <a:lumMod val="60000"/>
                    <a:lumOff val="40000"/>
                  </a:schemeClr>
                </a:solidFill>
                <a:cs typeface="PT Bold Heading" pitchFamily="2" charset="-78"/>
              </a:rPr>
              <a:t> </a:t>
            </a:r>
            <a:endParaRPr lang="ar-SA" sz="2400" dirty="0">
              <a:solidFill>
                <a:schemeClr val="tx2">
                  <a:lumMod val="60000"/>
                  <a:lumOff val="40000"/>
                </a:schemeClr>
              </a:solidFill>
              <a:cs typeface="PT Bold Heading" pitchFamily="2" charset="-78"/>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مستطيل 4"/>
          <p:cNvSpPr>
            <a:spLocks noChangeArrowheads="1"/>
          </p:cNvSpPr>
          <p:nvPr/>
        </p:nvSpPr>
        <p:spPr bwMode="auto">
          <a:xfrm>
            <a:off x="642910" y="4598267"/>
            <a:ext cx="8124852" cy="830997"/>
          </a:xfrm>
          <a:prstGeom prst="rect">
            <a:avLst/>
          </a:prstGeom>
          <a:noFill/>
          <a:ln w="9525">
            <a:noFill/>
            <a:miter lim="800000"/>
            <a:headEnd/>
            <a:tailEnd/>
          </a:ln>
        </p:spPr>
        <p:txBody>
          <a:bodyPr wrap="square">
            <a:spAutoFit/>
          </a:bodyPr>
          <a:lstStyle/>
          <a:p>
            <a:pPr algn="justLow">
              <a:defRPr/>
            </a:pPr>
            <a:r>
              <a:rPr lang="ar-SA" sz="2400" dirty="0" smtClean="0">
                <a:solidFill>
                  <a:srgbClr val="C00000"/>
                </a:solidFill>
                <a:cs typeface="PT Bold Heading" pitchFamily="2" charset="-78"/>
              </a:rPr>
              <a:t>* </a:t>
            </a:r>
            <a:r>
              <a:rPr lang="ar-SA" sz="2400" dirty="0">
                <a:cs typeface="PT Bold Heading" pitchFamily="2" charset="-78"/>
              </a:rPr>
              <a:t>لم تقبل النتائج التي توصل إليها يونج إلا بعد إثباتها من علماء آخرين...</a:t>
            </a:r>
            <a:endParaRPr lang="ar-SA" sz="4000" dirty="0">
              <a:solidFill>
                <a:schemeClr val="accent3">
                  <a:lumMod val="20000"/>
                  <a:lumOff val="80000"/>
                </a:schemeClr>
              </a:solidFill>
              <a:cs typeface="PT Bold Heading" pitchFamily="2" charset="-78"/>
            </a:endParaRPr>
          </a:p>
        </p:txBody>
      </p:sp>
      <p:sp>
        <p:nvSpPr>
          <p:cNvPr id="6" name="مستطيل 5"/>
          <p:cNvSpPr>
            <a:spLocks noChangeArrowheads="1"/>
          </p:cNvSpPr>
          <p:nvPr/>
        </p:nvSpPr>
        <p:spPr bwMode="auto">
          <a:xfrm>
            <a:off x="523876" y="1955061"/>
            <a:ext cx="8262966" cy="830997"/>
          </a:xfrm>
          <a:prstGeom prst="rect">
            <a:avLst/>
          </a:prstGeom>
          <a:noFill/>
          <a:ln w="9525">
            <a:noFill/>
            <a:miter lim="800000"/>
            <a:headEnd/>
            <a:tailEnd/>
          </a:ln>
        </p:spPr>
        <p:txBody>
          <a:bodyPr wrap="square">
            <a:spAutoFit/>
          </a:bodyPr>
          <a:lstStyle/>
          <a:p>
            <a:pPr algn="justLow">
              <a:defRPr/>
            </a:pPr>
            <a:r>
              <a:rPr lang="ar-SA" sz="2400" dirty="0" smtClean="0">
                <a:solidFill>
                  <a:srgbClr val="C00000"/>
                </a:solidFill>
                <a:cs typeface="PT Bold Heading" pitchFamily="2" charset="-78"/>
              </a:rPr>
              <a:t>* </a:t>
            </a:r>
            <a:r>
              <a:rPr lang="ar-SA" sz="2400" dirty="0">
                <a:cs typeface="PT Bold Heading" pitchFamily="2" charset="-78"/>
              </a:rPr>
              <a:t>فلقد </a:t>
            </a:r>
            <a:r>
              <a:rPr lang="ar-SA" sz="2400" dirty="0" smtClean="0">
                <a:cs typeface="PT Bold Heading" pitchFamily="2" charset="-78"/>
              </a:rPr>
              <a:t>اقترح </a:t>
            </a:r>
            <a:r>
              <a:rPr lang="ar-SA" sz="2400" dirty="0">
                <a:cs typeface="PT Bold Heading" pitchFamily="2" charset="-78"/>
              </a:rPr>
              <a:t>العالم </a:t>
            </a:r>
            <a:r>
              <a:rPr lang="ar-SA" sz="2400" dirty="0">
                <a:solidFill>
                  <a:schemeClr val="bg2">
                    <a:lumMod val="50000"/>
                  </a:schemeClr>
                </a:solidFill>
                <a:cs typeface="PT Bold Heading" pitchFamily="2" charset="-78"/>
              </a:rPr>
              <a:t>جين </a:t>
            </a:r>
            <a:r>
              <a:rPr lang="ar-SA" sz="2400" dirty="0" err="1">
                <a:solidFill>
                  <a:schemeClr val="bg2">
                    <a:lumMod val="50000"/>
                  </a:schemeClr>
                </a:solidFill>
                <a:cs typeface="PT Bold Heading" pitchFamily="2" charset="-78"/>
              </a:rPr>
              <a:t>فرنسيل</a:t>
            </a:r>
            <a:r>
              <a:rPr lang="ar-SA" sz="2400" dirty="0">
                <a:solidFill>
                  <a:schemeClr val="bg2">
                    <a:lumMod val="50000"/>
                  </a:schemeClr>
                </a:solidFill>
                <a:cs typeface="PT Bold Heading" pitchFamily="2" charset="-78"/>
              </a:rPr>
              <a:t> </a:t>
            </a:r>
            <a:r>
              <a:rPr lang="ar-SA" sz="2400" dirty="0">
                <a:cs typeface="PT Bold Heading" pitchFamily="2" charset="-78"/>
              </a:rPr>
              <a:t>حلا رياضيا للطبيعة الموجية للضوء من خلال مسابقة ...</a:t>
            </a:r>
            <a:endParaRPr lang="ar-SA" sz="4000" dirty="0">
              <a:solidFill>
                <a:schemeClr val="accent3">
                  <a:lumMod val="20000"/>
                  <a:lumOff val="80000"/>
                </a:schemeClr>
              </a:solidFill>
              <a:cs typeface="PT Bold Heading" pitchFamily="2" charset="-78"/>
            </a:endParaRPr>
          </a:p>
        </p:txBody>
      </p:sp>
      <p:sp>
        <p:nvSpPr>
          <p:cNvPr id="7" name="مستطيل 6"/>
          <p:cNvSpPr>
            <a:spLocks noChangeArrowheads="1"/>
          </p:cNvSpPr>
          <p:nvPr/>
        </p:nvSpPr>
        <p:spPr bwMode="auto">
          <a:xfrm>
            <a:off x="428596" y="3071810"/>
            <a:ext cx="8458200" cy="1200329"/>
          </a:xfrm>
          <a:prstGeom prst="rect">
            <a:avLst/>
          </a:prstGeom>
          <a:noFill/>
          <a:ln w="9525">
            <a:noFill/>
            <a:miter lim="800000"/>
            <a:headEnd/>
            <a:tailEnd/>
          </a:ln>
        </p:spPr>
        <p:txBody>
          <a:bodyPr>
            <a:spAutoFit/>
          </a:bodyPr>
          <a:lstStyle/>
          <a:p>
            <a:pPr algn="justLow">
              <a:defRPr/>
            </a:pPr>
            <a:r>
              <a:rPr lang="ar-SA" sz="2400" dirty="0" smtClean="0">
                <a:solidFill>
                  <a:srgbClr val="C00000"/>
                </a:solidFill>
                <a:cs typeface="PT Bold Heading" pitchFamily="2" charset="-78"/>
              </a:rPr>
              <a:t>* </a:t>
            </a:r>
            <a:r>
              <a:rPr lang="ar-SA" sz="2400" dirty="0">
                <a:cs typeface="PT Bold Heading" pitchFamily="2" charset="-78"/>
              </a:rPr>
              <a:t>وبين إحدى الحكام واسمه </a:t>
            </a:r>
            <a:r>
              <a:rPr lang="ar-SA" sz="2400" dirty="0" err="1">
                <a:solidFill>
                  <a:schemeClr val="bg2">
                    <a:lumMod val="50000"/>
                  </a:schemeClr>
                </a:solidFill>
                <a:cs typeface="PT Bold Heading" pitchFamily="2" charset="-78"/>
              </a:rPr>
              <a:t>سيمون</a:t>
            </a:r>
            <a:r>
              <a:rPr lang="ar-SA" sz="2400" dirty="0">
                <a:solidFill>
                  <a:schemeClr val="bg2">
                    <a:lumMod val="50000"/>
                  </a:schemeClr>
                </a:solidFill>
                <a:cs typeface="PT Bold Heading" pitchFamily="2" charset="-78"/>
              </a:rPr>
              <a:t> </a:t>
            </a:r>
            <a:r>
              <a:rPr lang="ar-SA" sz="2400" dirty="0" err="1">
                <a:solidFill>
                  <a:schemeClr val="bg2">
                    <a:lumMod val="50000"/>
                  </a:schemeClr>
                </a:solidFill>
                <a:cs typeface="PT Bold Heading" pitchFamily="2" charset="-78"/>
              </a:rPr>
              <a:t>بيسون</a:t>
            </a:r>
            <a:r>
              <a:rPr lang="ar-SA" sz="2400" dirty="0">
                <a:solidFill>
                  <a:schemeClr val="bg2">
                    <a:lumMod val="50000"/>
                  </a:schemeClr>
                </a:solidFill>
                <a:cs typeface="PT Bold Heading" pitchFamily="2" charset="-78"/>
              </a:rPr>
              <a:t> </a:t>
            </a:r>
            <a:r>
              <a:rPr lang="ar-SA" sz="2400" dirty="0">
                <a:cs typeface="PT Bold Heading" pitchFamily="2" charset="-78"/>
              </a:rPr>
              <a:t>أنه إذا كان </a:t>
            </a:r>
            <a:r>
              <a:rPr lang="ar-SA" sz="2400" dirty="0" err="1">
                <a:cs typeface="PT Bold Heading" pitchFamily="2" charset="-78"/>
              </a:rPr>
              <a:t>أقتراح</a:t>
            </a:r>
            <a:r>
              <a:rPr lang="ar-SA" sz="2400" dirty="0">
                <a:cs typeface="PT Bold Heading" pitchFamily="2" charset="-78"/>
              </a:rPr>
              <a:t> </a:t>
            </a:r>
            <a:r>
              <a:rPr lang="ar-SA" sz="2400" dirty="0" err="1">
                <a:cs typeface="PT Bold Heading" pitchFamily="2" charset="-78"/>
              </a:rPr>
              <a:t>فريسنل</a:t>
            </a:r>
            <a:r>
              <a:rPr lang="ar-SA" sz="2400" dirty="0">
                <a:cs typeface="PT Bold Heading" pitchFamily="2" charset="-78"/>
              </a:rPr>
              <a:t> صحيحا فسوف تتكون بقعة مضيئة عند مركز جسم دائري مُضاء بضوء مترابط...</a:t>
            </a:r>
            <a:endParaRPr lang="ar-SA" sz="4000" dirty="0">
              <a:solidFill>
                <a:schemeClr val="accent3">
                  <a:lumMod val="20000"/>
                  <a:lumOff val="80000"/>
                </a:schemeClr>
              </a:solidFill>
              <a:cs typeface="PT Bold Heading" pitchFamily="2" charset="-78"/>
            </a:endParaRPr>
          </a:p>
        </p:txBody>
      </p:sp>
      <p:sp>
        <p:nvSpPr>
          <p:cNvPr id="8" name="مستطيل 7"/>
          <p:cNvSpPr>
            <a:spLocks noChangeArrowheads="1"/>
          </p:cNvSpPr>
          <p:nvPr/>
        </p:nvSpPr>
        <p:spPr bwMode="auto">
          <a:xfrm>
            <a:off x="500034" y="883491"/>
            <a:ext cx="8286808" cy="830997"/>
          </a:xfrm>
          <a:prstGeom prst="rect">
            <a:avLst/>
          </a:prstGeom>
          <a:noFill/>
          <a:ln w="9525">
            <a:noFill/>
            <a:miter lim="800000"/>
            <a:headEnd/>
            <a:tailEnd/>
          </a:ln>
        </p:spPr>
        <p:txBody>
          <a:bodyPr wrap="square">
            <a:spAutoFit/>
          </a:bodyPr>
          <a:lstStyle/>
          <a:p>
            <a:pPr algn="justLow">
              <a:defRPr/>
            </a:pPr>
            <a:r>
              <a:rPr lang="ar-SA" sz="2400" dirty="0" smtClean="0">
                <a:solidFill>
                  <a:srgbClr val="C00000"/>
                </a:solidFill>
                <a:cs typeface="PT Bold Heading" pitchFamily="2" charset="-78"/>
              </a:rPr>
              <a:t>* </a:t>
            </a:r>
            <a:r>
              <a:rPr lang="ar-SA" sz="2400" dirty="0">
                <a:cs typeface="PT Bold Heading" pitchFamily="2" charset="-78"/>
              </a:rPr>
              <a:t>لم تقبل النتائج التي توصل إليها يونج إلا بعد إثباتها من علماء آخرين...</a:t>
            </a:r>
            <a:endParaRPr lang="ar-SA" sz="4000" dirty="0">
              <a:solidFill>
                <a:schemeClr val="accent3">
                  <a:lumMod val="20000"/>
                  <a:lumOff val="80000"/>
                </a:schemeClr>
              </a:solidFill>
              <a:cs typeface="PT Bold Heading" pitchFamily="2" charset="-78"/>
            </a:endParaRPr>
          </a:p>
        </p:txBody>
      </p:sp>
      <p:sp>
        <p:nvSpPr>
          <p:cNvPr id="9" name="مستطيل 8"/>
          <p:cNvSpPr>
            <a:spLocks noChangeArrowheads="1"/>
          </p:cNvSpPr>
          <p:nvPr/>
        </p:nvSpPr>
        <p:spPr bwMode="auto">
          <a:xfrm>
            <a:off x="285720" y="5643578"/>
            <a:ext cx="8458200" cy="461665"/>
          </a:xfrm>
          <a:prstGeom prst="rect">
            <a:avLst/>
          </a:prstGeom>
          <a:noFill/>
          <a:ln w="9525">
            <a:noFill/>
            <a:miter lim="800000"/>
            <a:headEnd/>
            <a:tailEnd/>
          </a:ln>
        </p:spPr>
        <p:txBody>
          <a:bodyPr>
            <a:spAutoFit/>
          </a:bodyPr>
          <a:lstStyle/>
          <a:p>
            <a:pPr>
              <a:defRPr/>
            </a:pPr>
            <a:r>
              <a:rPr lang="ar-SA" sz="2400" dirty="0" smtClean="0">
                <a:solidFill>
                  <a:srgbClr val="C00000"/>
                </a:solidFill>
                <a:cs typeface="PT Bold Heading" pitchFamily="2" charset="-78"/>
              </a:rPr>
              <a:t>* </a:t>
            </a:r>
            <a:r>
              <a:rPr lang="ar-SA" sz="2400" dirty="0" smtClean="0">
                <a:cs typeface="PT Bold Heading" pitchFamily="2" charset="-78"/>
              </a:rPr>
              <a:t>وأثبت </a:t>
            </a:r>
            <a:r>
              <a:rPr lang="ar-SA" sz="2400" dirty="0">
                <a:cs typeface="PT Bold Heading" pitchFamily="2" charset="-78"/>
              </a:rPr>
              <a:t>حكم آخر اسمه </a:t>
            </a:r>
            <a:r>
              <a:rPr lang="ar-SA" sz="2400" dirty="0">
                <a:solidFill>
                  <a:schemeClr val="bg2">
                    <a:lumMod val="50000"/>
                  </a:schemeClr>
                </a:solidFill>
                <a:cs typeface="PT Bold Heading" pitchFamily="2" charset="-78"/>
              </a:rPr>
              <a:t>جين </a:t>
            </a:r>
            <a:r>
              <a:rPr lang="ar-SA" sz="2400" dirty="0" err="1">
                <a:solidFill>
                  <a:schemeClr val="bg2">
                    <a:lumMod val="50000"/>
                  </a:schemeClr>
                </a:solidFill>
                <a:cs typeface="PT Bold Heading" pitchFamily="2" charset="-78"/>
              </a:rPr>
              <a:t>آرجو</a:t>
            </a:r>
            <a:r>
              <a:rPr lang="ar-SA" sz="2400" dirty="0">
                <a:solidFill>
                  <a:schemeClr val="bg2">
                    <a:lumMod val="50000"/>
                  </a:schemeClr>
                </a:solidFill>
                <a:cs typeface="PT Bold Heading" pitchFamily="2" charset="-78"/>
              </a:rPr>
              <a:t> </a:t>
            </a:r>
            <a:r>
              <a:rPr lang="ar-SA" sz="2400" dirty="0">
                <a:cs typeface="PT Bold Heading" pitchFamily="2" charset="-78"/>
              </a:rPr>
              <a:t>وجود تلك البقعة...</a:t>
            </a:r>
            <a:endParaRPr lang="ar-SA" sz="4000" dirty="0">
              <a:solidFill>
                <a:schemeClr val="accent3">
                  <a:lumMod val="20000"/>
                  <a:lumOff val="80000"/>
                </a:schemeClr>
              </a:solidFill>
              <a:cs typeface="PT Bold Heading" pitchFamily="2" charset="-78"/>
            </a:endParaRPr>
          </a:p>
        </p:txBody>
      </p:sp>
      <p:sp>
        <p:nvSpPr>
          <p:cNvPr id="10" name="Rectangle 1"/>
          <p:cNvSpPr>
            <a:spLocks noChangeArrowheads="1"/>
          </p:cNvSpPr>
          <p:nvPr/>
        </p:nvSpPr>
        <p:spPr bwMode="auto">
          <a:xfrm>
            <a:off x="1857356" y="71414"/>
            <a:ext cx="5643563" cy="648512"/>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lIns="90000" tIns="46800" rIns="90000" bIns="46800" anchor="ctr">
            <a:spAutoFit/>
          </a:bodyPr>
          <a:lstStyle/>
          <a:p>
            <a:pPr algn="ctr" eaLnBrk="0" hangingPunct="0">
              <a:defRPr/>
            </a:pPr>
            <a:r>
              <a:rPr lang="ar-SA" sz="3600" dirty="0" smtClean="0">
                <a:solidFill>
                  <a:srgbClr val="C00000"/>
                </a:solidFill>
                <a:latin typeface="Times New Roman" pitchFamily="18" charset="0"/>
                <a:cs typeface="PT Bold Heading" pitchFamily="2" charset="-78"/>
              </a:rPr>
              <a:t>ملاحظــــــــات</a:t>
            </a:r>
            <a:r>
              <a:rPr lang="ar-SA" sz="3600" dirty="0">
                <a:solidFill>
                  <a:srgbClr val="C00000"/>
                </a:solidFill>
                <a:latin typeface="Times New Roman" pitchFamily="18" charset="0"/>
                <a:cs typeface="PT Bold Heading" pitchFamily="2" charset="-78"/>
              </a:rPr>
              <a:t>... </a:t>
            </a:r>
            <a:endParaRPr lang="en-US" sz="3600" dirty="0">
              <a:solidFill>
                <a:srgbClr val="C00000"/>
              </a:solidFill>
              <a:cs typeface="PT Bold Heading" pitchFamily="2" charset="-78"/>
            </a:endParaRPr>
          </a:p>
        </p:txBody>
      </p:sp>
      <p:pic>
        <p:nvPicPr>
          <p:cNvPr id="11" name="صورة 10" descr="6Tyo5Rx7c.png"/>
          <p:cNvPicPr>
            <a:picLocks noChangeAspect="1"/>
          </p:cNvPicPr>
          <p:nvPr/>
        </p:nvPicPr>
        <p:blipFill>
          <a:blip r:embed="rId3" cstate="print"/>
          <a:stretch>
            <a:fillRect/>
          </a:stretch>
        </p:blipFill>
        <p:spPr>
          <a:xfrm>
            <a:off x="285720" y="5214950"/>
            <a:ext cx="1963273" cy="1531353"/>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600" decel="100000"/>
                                        <p:tgtEl>
                                          <p:spTgt spid="10"/>
                                        </p:tgtEl>
                                      </p:cBhvr>
                                    </p:animEffect>
                                    <p:anim calcmode="lin" valueType="num">
                                      <p:cBhvr>
                                        <p:cTn id="8" dur="1600" decel="100000" fill="hold"/>
                                        <p:tgtEl>
                                          <p:spTgt spid="10"/>
                                        </p:tgtEl>
                                        <p:attrNameLst>
                                          <p:attrName>style.rotation</p:attrName>
                                        </p:attrNameLst>
                                      </p:cBhvr>
                                      <p:tavLst>
                                        <p:tav tm="0">
                                          <p:val>
                                            <p:fltVal val="-90"/>
                                          </p:val>
                                        </p:tav>
                                        <p:tav tm="100000">
                                          <p:val>
                                            <p:fltVal val="0"/>
                                          </p:val>
                                        </p:tav>
                                      </p:tavLst>
                                    </p:anim>
                                    <p:anim calcmode="lin" valueType="num">
                                      <p:cBhvr>
                                        <p:cTn id="9" dur="1600" decel="100000" fill="hold"/>
                                        <p:tgtEl>
                                          <p:spTgt spid="10"/>
                                        </p:tgtEl>
                                        <p:attrNameLst>
                                          <p:attrName>ppt_x</p:attrName>
                                        </p:attrNameLst>
                                      </p:cBhvr>
                                      <p:tavLst>
                                        <p:tav tm="0">
                                          <p:val>
                                            <p:strVal val="#ppt_x+0.4"/>
                                          </p:val>
                                        </p:tav>
                                        <p:tav tm="100000">
                                          <p:val>
                                            <p:strVal val="#ppt_x-0.05"/>
                                          </p:val>
                                        </p:tav>
                                      </p:tavLst>
                                    </p:anim>
                                    <p:anim calcmode="lin" valueType="num">
                                      <p:cBhvr>
                                        <p:cTn id="10" dur="1600" decel="100000" fill="hold"/>
                                        <p:tgtEl>
                                          <p:spTgt spid="10"/>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0"/>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0"/>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000" fill="hold"/>
                                        <p:tgtEl>
                                          <p:spTgt spid="8"/>
                                        </p:tgtEl>
                                        <p:attrNameLst>
                                          <p:attrName>ppt_x</p:attrName>
                                        </p:attrNameLst>
                                      </p:cBhvr>
                                      <p:tavLst>
                                        <p:tav tm="0">
                                          <p:val>
                                            <p:strVal val="1+#ppt_w/2"/>
                                          </p:val>
                                        </p:tav>
                                        <p:tav tm="100000">
                                          <p:val>
                                            <p:strVal val="#ppt_x"/>
                                          </p:val>
                                        </p:tav>
                                      </p:tavLst>
                                    </p:anim>
                                    <p:anim calcmode="lin" valueType="num">
                                      <p:cBhvr additive="base">
                                        <p:cTn id="17" dur="20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4000"/>
                            </p:stCondLst>
                            <p:childTnLst>
                              <p:par>
                                <p:cTn id="19" presetID="2" presetClass="entr" presetSubtype="2"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2000" fill="hold"/>
                                        <p:tgtEl>
                                          <p:spTgt spid="6"/>
                                        </p:tgtEl>
                                        <p:attrNameLst>
                                          <p:attrName>ppt_x</p:attrName>
                                        </p:attrNameLst>
                                      </p:cBhvr>
                                      <p:tavLst>
                                        <p:tav tm="0">
                                          <p:val>
                                            <p:strVal val="1+#ppt_w/2"/>
                                          </p:val>
                                        </p:tav>
                                        <p:tav tm="100000">
                                          <p:val>
                                            <p:strVal val="#ppt_x"/>
                                          </p:val>
                                        </p:tav>
                                      </p:tavLst>
                                    </p:anim>
                                    <p:anim calcmode="lin" valueType="num">
                                      <p:cBhvr additive="base">
                                        <p:cTn id="22" dur="20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6000"/>
                            </p:stCondLst>
                            <p:childTnLst>
                              <p:par>
                                <p:cTn id="24" presetID="2" presetClass="entr" presetSubtype="2"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2000" fill="hold"/>
                                        <p:tgtEl>
                                          <p:spTgt spid="7"/>
                                        </p:tgtEl>
                                        <p:attrNameLst>
                                          <p:attrName>ppt_x</p:attrName>
                                        </p:attrNameLst>
                                      </p:cBhvr>
                                      <p:tavLst>
                                        <p:tav tm="0">
                                          <p:val>
                                            <p:strVal val="1+#ppt_w/2"/>
                                          </p:val>
                                        </p:tav>
                                        <p:tav tm="100000">
                                          <p:val>
                                            <p:strVal val="#ppt_x"/>
                                          </p:val>
                                        </p:tav>
                                      </p:tavLst>
                                    </p:anim>
                                    <p:anim calcmode="lin" valueType="num">
                                      <p:cBhvr additive="base">
                                        <p:cTn id="27" dur="20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8000"/>
                            </p:stCondLst>
                            <p:childTnLst>
                              <p:par>
                                <p:cTn id="29" presetID="2" presetClass="entr" presetSubtype="2"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2000" fill="hold"/>
                                        <p:tgtEl>
                                          <p:spTgt spid="5"/>
                                        </p:tgtEl>
                                        <p:attrNameLst>
                                          <p:attrName>ppt_x</p:attrName>
                                        </p:attrNameLst>
                                      </p:cBhvr>
                                      <p:tavLst>
                                        <p:tav tm="0">
                                          <p:val>
                                            <p:strVal val="1+#ppt_w/2"/>
                                          </p:val>
                                        </p:tav>
                                        <p:tav tm="100000">
                                          <p:val>
                                            <p:strVal val="#ppt_x"/>
                                          </p:val>
                                        </p:tav>
                                      </p:tavLst>
                                    </p:anim>
                                    <p:anim calcmode="lin" valueType="num">
                                      <p:cBhvr additive="base">
                                        <p:cTn id="32" dur="20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10000"/>
                            </p:stCondLst>
                            <p:childTnLst>
                              <p:par>
                                <p:cTn id="34" presetID="2" presetClass="entr" presetSubtype="2"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2000" fill="hold"/>
                                        <p:tgtEl>
                                          <p:spTgt spid="9"/>
                                        </p:tgtEl>
                                        <p:attrNameLst>
                                          <p:attrName>ppt_x</p:attrName>
                                        </p:attrNameLst>
                                      </p:cBhvr>
                                      <p:tavLst>
                                        <p:tav tm="0">
                                          <p:val>
                                            <p:strVal val="1+#ppt_w/2"/>
                                          </p:val>
                                        </p:tav>
                                        <p:tav tm="100000">
                                          <p:val>
                                            <p:strVal val="#ppt_x"/>
                                          </p:val>
                                        </p:tav>
                                      </p:tavLst>
                                    </p:anim>
                                    <p:anim calcmode="lin" valueType="num">
                                      <p:cBhvr additive="base">
                                        <p:cTn id="37"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P spid="9" grpId="0" autoUpdateAnimBg="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data:image/jpeg;base64,/9j/4AAQSkZJRgABAQAAAQABAAD/2wCEAAkGBxMTEhUUExQVFhUXFhUYFxcXGBUcHBgXFxQXFxQWFBQYHCggGBolHBQUITEhJSkrLi4uFx8zODMsNygtLisBCgoKDg0OGxAQGywkICQsLCwsLCwsLCwsLCwsLCwsLCwsLCwsLCwsLCwsLCwsLCwsLCwsLCwsLCwsLCwsLCwsLP/AABEIAK4BIgMBEQACEQEDEQH/xAAbAAACAwEBAQAAAAAAAAAAAAADBQECBAYAB//EAD0QAAEDAgQDBgQEBQMEAwAAAAEAAhEDIQQSMVEFQWEGEyJxgZEyQqHBFFKx0RVicuHwI6LxgpKywiQzQ//EABkBAAMBAQEAAAAAAAAAAAAAAAABAgMEBf/EADERAAICAgIBAwMCBgICAwAAAAABAhEDIRIxBBNBUSIyYXGBBRSRobHwQtEjMyTB8f/aAAwDAQACEQMRAD8A0Ymt+I4fTPMODX/1Ntf3BXBJqDtm7+qJ89xlIte4deS1hKzmenTGXZ2nq5bwXuIa4t3orYIWVLuIJss5KwFpZJInyWSjTBPRUVCLBaWI28NoVXGWteRzIaT9QhFJN9DzB8DrViWsaRHxF1gPdZzkovZlKVOvcYu7L0mAZq5zc8rRA8pKaUntRYljzvaj/ch/ZMuE0KrXu/K4ZSfIzBT96en+TKeSWP8A9ka/uJKrXNOR4LXNsQRcHqk9PZpzUlaB1ZItzUNWNIw4+oWttqnFKzSMRc6TBWtaLYx4XV8SUUJDSuea0odh+Dlj35XHLOhOk7HzVKPJUYZZyhUkv1HjOAB9QMyEO3G25O3VW3jjGp6Z048uPMrizocJ2ep03Q4tnYMn6khVHyoKNRizri4wXJr+rKcY7KUnAupHxc8o02Jp6x5Fc2TKscXy+72RyxSyycm6icseC1O87oEWu4jQf3jl1CvBCc6SWyUuV/A1ZwijTjNmeeckgT0A/deh/LY4ffL+hi/K8eLpNyNDaWGNjSLerXun/dI+iPQxT+10aR8jx5a2jFxLhndjM12emecQWnZw+65suGeJ7NJY6Vp2jE1s81iSEyxzQmFEAlOxUeuiwoiSOSLCjxqHZFhRAq9EWFFu86IsKJJnklYyzWhVYqPZQgREBACPs85xoYtod/8Ak54bN8zCDIHlK5Jxvs1TpHLd8cx+6UIpaRDOg4Kw92DuumK0SbKokHoqAW4inJHLdZtCMdSlBWbAddnMHhzUBrEX+AH4Sf5iurxcUJy+t6X9wc4YoPJPdex1fEGlujgG8gIA9AFvk/iWCD4Y4o4I/wAR8nK/p0vihlwbtHTbS7uplgc9+jufqoxZMeWVvs7sPmqH/tTv5EnG8bRBmmS5puOh5tKJ+VUqMs/k5XJOPTF+A400XIIOyazY5xamjfHmctT6B8exnfjORFRtiR8zflnqF5+7pnKsKxzaj0xJRdeNgkzojEHiqWYWUxZtxpGRlIA30K0Is9Sp5agjRNdh7Dl2i1EzI+mkI6DhPaWrh2taDmaRdr722aeXJVGTnNKe0vYrFDHCXLjv+gwq9u6vJjDb5gTHkWwfqvRnPCvtVM5Mu5fgzs7W4i4Y1lMnmwGT0lxK4c8YyV1v5OvG240xnwzDVw7vAxgY+D4yBrd2W8gyStMUsmOOtX7s4/M45Ienb/YYcUzNZnFKQNS1zXAecXA6kBefLF5Dlcnr8GPj4cfV7/oc8/HnNIFtv7rXHyW7Op+NGqGNDC1KgzOdkbERuD0XoqObPFL2OnxsTxwpvX5Ls4fh2694fUD7Kv5L5kiueBaci7uEUan/ANdRzXcg+4P/AFDRZy8PIla2aKEJ/ZITYrDupuLXiCPr1B5hcrVGbi4umBzpEl8ydCsG6oQgZ5lcpAFFVAF24iEAVOIQBX8SEAe/EBOhWKeAsNLF06TxBc59JwP87XN/Uhc8mX70I6mKa4lhZDhIkbj/AIRyVGVNDvhBysAKuE2hWXq1wH20WiY1sFiw2D9EpNDoUtYb7LMk34bCuc1sC2gPXZVG2mkLMvos308NUDg2D9vfkudwUXbRzY5Qa0M6fZqsQTbfW8dN1fjw9R0uwyZIVtmB3DniGu0k3P7LXJBqVDnkUcavs1YXs4XCQ8TtePdPHhlIfjt5ZUkV/gr8zadSaZqODZILrakgDXRYz03+DpnD60jHxngn4Z0B5qWu7LADpMNmTfKAY6qYy5exTjxF4pE2Ak7fqpXZc3qjLisKXAEWW9KjNF30YymLoYWbAZEK7EAxDSNUbAc8Gw9OsAyR3o+FptnGwP5htzRF8J8mrXuaRkumXHDcryHU3TaxmB5BeliyeLLdmebw5z+1nQ4bCUmNFWq1rA27eRPQN+Yrl8zzMTajhVv+xsvHhjxOLew1TiDajWkB0HeNRrcLgh4ubJc5McvRxY06B4fGOYTB1tP7g6pJzxM5m8WRbQPA4OiXZnTEzAi19AFp631p1oUs0ca+R5VYxwkPEDexA6r0fI8yePHcUeW8nkeTNt9IT4l7BPiBXmx8nLM6Y+M6MdDFtnZd2DyZwascsWSG4MpjcX3nhPL4TzG4nZPycqnK0j0YZJThU+xdlWAixQIHVCBlAgC8oEelAypQKihCQEXTGMOKNZWfhsazMHfiMO1wIsCHwbjWfD7Lh5exo1f1HB4/w4mqRyqv/wDMrX2M2x6zGjKMw9k+RmjzhaQLfZVEaM9WoIAMlUykyX1BlsIUc10gLcK4waTjLQ+m74mm3q08irw5XjdoblacZLTHoxtB0FtUtGzwZG9xIK655MGRWzjfhQe4yob4TtVQpNDHuNTYsB8I6zEhZxz4sT/8XZrDx8eP6m+VexmxGMo1nZ/xDL8jLYHKxWf81Dbmtmk8uLJLlNU/0DN4zhqGj+9dyDJierjZS/LnNcYKvyNZ1HWKP7sW1eKGrXpVapJpzDQ0xkI+XzmDPMey5ppxxtR7IiuL5S232LeI4p9SXOc453EtaSdJ+LLp0HqlBdL39ynNtjrs3wOpBrOhrcpALtz01PNRmajVyrZVt9IpV7MPeCaVWnUcL5Ltcf6ZEFdMJxnpPZEm4fcjl6z3CQ4EEGI2KbKuwlIEieauI6K1asiCmAF4gJPQUNuD8ariA+vVyWHxEwOkox4scpL1FoltxTcToO/ouqAGpmBtmfJAPIEnQcl3teOtQiqOXFny/wDJGqlQNGoRkOU6sOh6g8vMLhXkZMDaq0ehCeOa2Ofw2GdSL3zSA+Y8vXn7JxazS5U0vdMxzLDXGOmcueK0WOkF72kx4WxPnmNl1weCHtZjLxMdXNt/hAMRi6lSCRlYNGifTMeZWObO8rp9fB0RlHjxiqQWixzoIBKwbSKDP4ZUAnKY3UrNBukyZNLsywtGETxATGDc1AA6gQAMBAi4agC2RAzxYgTPd2gZ7IlQAOxOKd3ndkEscS87Szxtdf8ApXGkioOzPQ4PXrONRmFcWveRm8IE6nXl1WzpolpjA9kasAmk4CCctrX2BWfBE0zJiMM5vgLS3zBCqMq0NIyv4f1EK2TIUY2oQcuyhILKsw5Hxc1HLdDkgrTFkJ6MnfRGqmKpjS0GY3oq+4bCtpb2VxaQUa8G0lwa2b6gcwBt7pZqcRkuIa6XfFMAbcgPICyI6HSSOgocYrd09hu0DwgjS8QPdRCEPWU5KzpxZXCNJAatHEMAc3MfDL4+WdAOdgtM7WS21W9FPnNNtaFHEsxdmd8RALup3Vp6tnJVaQvdVOipDSAzmKooq5hcYEnyS7dEyNuDysd4gY/TrC0g+EvqX7FUpKv7jtnFWMaQ3KQZ+X912LLgSujmfiNtXPQLDvx5H/xxXDeTW5iI6DRcryNvRpOGO7F2PrYguiuaod+WpmHs12iltvscYxX2mzgwbOWp8J0P5TyKeLjy+ro2jTVM6etQcwaS06EaFdObxeSuJwzw5MUr7Rag+BYQuCXiTb2HryoY4Wq4joujx/4aovlIyWHL5EtIScarU80Ngu5kfp5qs7g5VE9T0o4oKN2xVnWFEEirCQE96ExkF4QB4PagRL3AIsdFRXCALtqhFhROcIsDXgKbsPQq1gwNfkaGSPzXmPILOW6SCK4qzmKnaTGVCMzsw/pEjyMWWTXyDm0XwHG62eJeI3J56rOhKbOuwOPGJpupvvbf4XSYgpW0zZVNGHhnZjMHuqOswxlY4E9JMaLpUsUIcskjgyyycuMECq8Fwz3w5jmnkWvMjreQfZKHm+LN1VfuZvH5MFd/2Of7RYHuKgDXiow/C7mCNWuHJw/ulngou47RrizPIvqVNf7oVudKwRVBabSeSuyklZsYq9g1ZehhyZhKLQ7NNGi6n47TFud5jTdGSpVElsy8SbkEOvUcZJ5tG3nv5LOMk5VHpGkZWPuz3G2vGSsz4APG03gcng66aq8riqe0/lEqUovRtf2vpU5NJjnOPzPgAbWGqpQiqcndGksmWUePSOdfjhVcXOu4mSVcnbIqjHXaByVopaK4BrS8Z5DJ8Uax5c1rjScvq6M8snGP09n0PusOym00qlMN5QROnMagrpn/ABGGP6YI8mPi5cjvI7Yqr42jUpuDznjQEQ4Hdp5LWHl48sayIpePkxSTx6/33I7N4XD03zVIL4lgdp0vpK8jy3ki1DFu/f4Pb8XH67+DfxPibw4y+PIraH8KyuPKUnZ1z8bFDTJo8YbUolleKrOQPxNO7CbtKxSyYpU9o48njpLljZz1WgGuIBkcj05eq3JRowePqU7McQNjcexWsMso9MpTaGTONVCPhZ/2/wB1f83M0Ul8IyYriFR1i6BsLBZyzTl2wlkdUjFCgxIIQB7KgCpCAKOSGVBTAM7RIASAPIAmEAdJ2kf/AKYbyhg9mmFzYe2a5ekcPWrloysbfdKVGGm9l8HwvFEZntDf6iBIUKMpfam/2LWCb2kN+D06zKzfB4CCHOaQ6DqJg201RJNKnpm0ISi9rRv4lSrtktdAcAQQYm2nmssuK43JWjKU4xydirAcErVjmLw13KSf1C5ZTxx0o2baatsX8awL6Phq2cXWGswCC4dLj3Xqwg44k379HApQc3QpYJNlNWyqRoa52ibj7gkaWAeaimXSNmALnuytsBcnkANSeihulYpLQwrVMgmCT8pI+oClcpuuias5fFVCXEldEYqKpFLqjRhHOFOplBzOIZEXgAufbyA91lKnJJ/qOtmXvwBe62RRooZQM3JU0iQoxLHeSrSKI4dRDqgZOul9ei1xRc3xXZhmlxjy+DqqfCWAgZ4HMc56JZcEo6onH5EWrNmM7O0e7LmVCHC/ijKd9NFXj+Nkl2jLL5cU69xDicJmIyGWkAtPKBYifNZSajPid+G5L4L4bBT8R0XdGE5I14Tk6Y0HCHZczPHuG6+3NcWfJjhLi3sufjyhHlYrxNZrXZTMgXG3Qpo5VvoGMW3ZMYajj2gixUgXxOMYTYKtCA/iWpWh0T+JZunoRYV2bosAtB9Nzg0G5ToVl8fSptdlmCkMyQ3dIYTw7hAF8Ph2um6YgDmidQkMjJ1SAf8AadwAYOUn6D+658L2a5ukjn+H5ab85GYgzlKuKjzuXRjGXH6qHOLxVKoM0mdivSy+dGCrGtHnTz+Xkm7dIUYXG927MyQZteyT8zHlxuOSJ0ePlzwlTdo34zij3uaW5ckeJjhYHdpFwvOw5eKcXtGnk41OSmtMzYjtDUpsdkpMkcySQPRXF4o9QMXinLuX9EKa/BMfiO6qupmp38Cm4OpxeSGwD4BAJv15rOedTf1M3x4Y448YoV4zhtWhUdTqtyPaYcJB5TqDHNSmvYriWYw21RItI24LCHUqGxOhrTYGgNHMhzrajk3r/dYzfKX6f5IqytRwc7xAkq4/RpF8dC3iGCkF2g2WydiiaqzSMPnax2Z7A0QJgvA7x0D+RjRP85XJbllp/wC0U+zmIOaCu5IqqQyeRkhNdkpGZwhsQqaANQbIv6JRT7HY4pcXqsEOcHRoXNBMf1an1XbHy5run+pyy8PE3a1+gPEYyrVEOccuwsPXdLJ5OSa49L8FY/Gxwdpb+RhwTifcAsczPSJktmCD+ZjuR+hXK4RkqZttbj2OKWJwRvmqN/lcyfq0wk1kWoyNY+RNdoNW7StY3JQYQfzui3Vrb/VTDBGL5PbM5ynkf1aQgIkkm5NydzzJWg1+CzWDZFBYRrW7JDJDG7IA9kbsgZQ0GbIFQJ2HamSewwax4cOSLZVF8c1tV+YosKAtwTUCCN4e3dAUSMIORKdhQL8D1KVjSJ/AdSiwob9rHBr6bAdAT+g+y5sborM9oTYOkHvLCQHajr080KS5rkQo8lQXFYNkgS4EG43XfLxFLcWefmeaFqhhQ4XTe0tALTydJt5rVeNixY3LIyvD8fyMs+UtROS49Uew5abiWNtnHzHmfJeVB8m5HoZIxukA4LXBBDzI6rV6MpKjsOEcQrUKNQ0Hw1kOaCJDXEFri0HQwVzzpyTXZUOnYiOIFRzi8FziSS48ydSSmvpDZZtMEQlz+SkqL0mX1ho1P2UTlRLNlPEMcRewjMfs30/RLFjUpKyYx3bOpZRptYDSc3KRraT59V6uXzPHwfTFJv5OGXnZHNwhGkv6gcPimuJa/LUbplcAfUW/ROHlYc0Wpxr8o3x+XkTSmrTJOCdUcHUy9jRoBEgbWKMcfHUKhj5v3bOtzlB22lH+5k4r2XZiXBznllQWLg1hzbF4zCT1WD8XNGT9OK4/F7/wV6uLJ1JHJcd7O1sGR3kOaT4XtmD0IN2nofqo5u+LTT+GOUaFvcOIBhVyIS9w7WkKk0DRuLAQCVSEyyAoomINSSGg5QDCMcgAgKALQgCSkNFZQB4piA1UIGVp0ydASeiaTk6QOkrZpOAqNEljgN4/VW8U47aM1li3SaBlqgs9CQyCgCplAHpO6KCzZ2jdOJcNYYPeSfuuSKoufZzuNpFpBGpVThoziS7imJtldPRwDo9TdTG19raNFkpBMTxSpUaQXnqBAHsNVL27k7/Ul5JS0zHWqPLAwxBWkSGKq2ELHWmFbZWmdTwlhbh3OdfMBlG0Oifq7/tXI5r1KXsRL4MlJjpnQLd9WNWMMLTa4nMYAaTbfRo9z9FzOVPZaaJrUg6wEDl+/mnGHuxKrPUMF4iBzg/utYJ9IulLQwOANoI69Fnlxyi/qRyrLBNoa4PhjWjNmk6RpO8HdXgxzySpIn+ZjGaSVnRUeMUGMyvORwF7a7TsV6azuOnHovysUZfVLv4Oe4vx5mYd2wlurjoT/ZXDy/quRlFKeqF/E+Kd83unD/TcIg6gjQrPzMkcnS66Z14oyiqbtCqlQDGAE3XnuTNmtGXFva3ZaY4O7MjL366aJZdtVIC5emMNSKQGoJiCsagBjhuEPcJJaxu7p/QLKWaEXT7Got9Gt3Z90TTqU6hA+ESHegcL+6Fmg3Qmmu0J36wbEW/5WgyiAIJQAMiUgOi4LWw4YQ45H9ee0ELsx+THFH6Vs4M+LJOd+x5/EGNcIJI3H6KoeY/cl+NJoU4ghziQIk8voubJJSk2jtxpqNME5qzNbK5UhNlSxMCMqYBcdVDq9Y9Y9hC5l1Y59inEYd5AjklknaFGDb0YKlGoARJlREmUadMmjhhkjU80myXIBVYR8J9EJgjVSxhcQ1wEJ7Rde4z4/isrGMbYHKB6Nn9XrDFG5uTFDYvwlMnda8qsuq7GdDu2iHHNHyg893H9AFkuTd0S7DDFBws0AdB99VcItPbsdNLYF0nQkEaEagrSKadoa07NlPibiAHsDnfmByk+eoJXW/Mb1OKYSx457kv6Gl/FD3ndNaAPhFRxnxeUQLkj2Q/KlxuCr/JeOGLH9kd/LGTsBNEtqktqazAudyea6YYVKFpnLl5v6lsLwzhtEQHDNaDK0h4qOH/5OSVRVHuJ8BpUZqh3gEeE6z+UbyuLy1GDpHrqDhFJvZzGKDXAyuSOhWVoUqT2SRCvk0w0K8fgiHeBpO0BdGPlNaQqM+B4dXqPyNY6eoIHunO4fdoTddnVUexZAmpWi18rZj3KajN7UWTLmuo/1dGfHcAfTYX0niq0fFAIc3qW7dQo5bp6ZCytPjONP+z/AHFtKrKqzWjdhq5BmdLjzUyeh0OXcbDmgObDgIsbfXRdfhrBjjtbOmedcEoqjG3ijmukCNrpeR6WRNcTOOW/uM+LruccxJJNiTz6+a5I60ZUlpAQ9UFBqNB7/haT5KowlP7URPJGCuTos7A1WXewgb6j3CqeKcPuQoZoT+1m+jw0FoMm5+IaR+6uWB1a2ZvNUqaGVHAUS0gtPnJkLLHgyykTPyEuhFioY4gGQP8AIPVVlhwlV2b425RtqgPfBZlHm1ghDaJ70JiI7wJ2Au77xvnUudPqSsHVUVLqya1Qt0Kwmh4ZU7MLMf4wYnklHRp5Mo5JWi2OJa6eRRNHJRnrC2YCCVUKV2UtgwHCN9Um7NKHuHw2dzXvBd/ptYwAal3xEDo0xPULLC0nT+RVSbD4tgacjTaeV+Q0P+aLR1N2uhLfYtfgzcq0jRbBYXEEG4tuhxoJRtG6jc2Sp1ZA1w+FAu4wokq0UmEo8LLxmlbxxutCcjdh+IvptyOy1ANA/UeTtVUHLHqLFe7CUuNR8NJjT1JI+yv180nTZbcquzNxOlWqw5zs2w5DyCl4/czTd2wT+DVHC8BCx0U5Iph+AHOA4+GV1+PHFzvIY5ZyjBuK2O8ZwOAII9F6n83GGoqjy1LLLtgqGZkuYAd2xrvGyT8jFkjc910d2DLlxz2rPYyuXN8LSDGkrzZZ5N2mVJZpSuTELxiIgNIvqP8APNTlyepDjJb+TpT5Q4z2K6+Bqh1mGDfyWK6EujVgcM4OHeNcGmxIEx1jnCUo2h3WxzW4E4Q5rc7eTm3B/wA2K0xZoQpZEarhNfk1UeHy0h7AG7m0dZ5LTyfNxyhxxxtmkfThF8jneJBubLSzFjeZ+Y8yBtay5oJ19XZzt2AptPMFP3F7HUYPitEUg0tc141gWJ3BWebyc6dY0qMYeJFu5PZlfxgAOABuIE6eoK1w+XlSqRGTw4t2hVRx1SmSabi2fb2Kam09HTxtUyX8Qqu1efSB+i0l5GRqrJjhgukZw8rEs8QgZW6Ao8AUCIylMQ8wuJwFWWCkKdSRLvF5Eh88tiuOc5JI14pojiHY1zmzSeDsT/ZEZE+mzmf4HUok96M0bGVap7RlLTorUptqA5ZtyKdXokHhKgENqbwFPT2PY24jRYzMIENDSf8AqeWCPUH2SyOEar3KVvs2O8DcrTBgA+Q5TsNuZJXJFeo69ie+xYcTDiT6LvSVmiWjO+oTJnVDTstFxSc4RaEc9UDoeNoU87W0mukAZySCNAZt1n6KJtRjZDVDZ1WmWkW2CwhJyYNGTh+FqukAw3ku6EZEtoLW4ZlkuKbhW2CYKmxhERfklBqRTbHuBw+Vom63UTNyNOROhENoyUlF2FpIO3AybkQtJQk+yPUj2GHCwLh3oj0yVnV7KNw+U/CpUEW1y6YXEMYW+KJ5RqlNRqo9lx4wjXbOefQfnm0bKOLHZpYAdQq4is04fDEmGSD0Me8IUW9EylFK2aKvDAfjJd6/ut44YLsxeZvpGetwenEgeh/dEsC7iVHM+pGP+Hs2C5+JtZsp8KpGCGgx/lwqlgtaM1mp7LY3h1EshzGjYgXHlCzh4ri+UmVLO3pISu4Iw6BNxLUqBO4IxLiVyBHgbUUKz38EG6VD5A3cD2KKCyv8CO6dBZP8BO6B2jjuz1Sa5kWhx9r/AF0XJ5C+nRUvtOkqPqluVj3gE3aC4C/QJY8blUV2ZKUkuxhwjs/Uq+DNE3Mz/krufgelHnOX7GfqwbpO2auHcFoMe5tVpkPyzysDMkHS7fooyePjW8cherFugHHeyrDUp1MOWAAguZLifCZLrk66JR8TJODa2axp9CrFOyNfmADAZAIGjG6kec6/deQ000n2Tu9C7CYzvJde/NdSioaKaoIMO18ybK4yaKugGI4flu24VchqVkipA8RjT0UNF6H9BwAjQcyIknkJ6CFycnKVd70Z3sy02EvgWErujjphyOkbUDMrW3K7FogycUdVcCYsFM7YJ7MGDY4jNssop1Zpro6Hh+LDxA5LqjK0ZSjRtJVaJPNcQqjKnYUaG1lp6kSfTR51aUPJ8BHGlsHmO5WL2NxRRzUdDSBCnJQhsKKaQF8C9wdLRO45R1UQkwyQi1sYVqpdoGztJ+llXCfyY3BaF1Sq4ggquTSo0WNXZla3dZxNGeA6q+iQjWyirDo9TtZSM9UYNkNAmDyJDINNGgPGkYmDG8GPdFCtdAyUUMjvEUFnz3h2Eygx8TzFzEASZPQALzpzTkr6Rtr3HHDuJU6VRoJt8Jcdz83QLuw5f5dc6ODzFOcHGGmdFVriMzKsA6lrokehXBLy8vkyMfD8CaVvRgfxECA4lzgbHWZtBKnLhnFdnoPAo9hsVjGtZYy43bGk6+vJVg87JhdJ2cU8EuVxEmNwFWvT8bQC4jMTLRAPL6LfyM0Jz9R0mjthtbKM4VVgBlORu0g/7Rdc/OM3p2VL8galEBpB1VdEoWMLxNzC0VM1SRtw+Czd2T8xJjo0i8eaylkS5JdoDXiMVL7fCPqjx4V9T7JcXVl2VM12rZS3olr5GWDe4XhdEZNioPjMQ9wyzAKpuxUZ8TT7unYzOqlqkXHbD8IxLadp9VUHXYpb6HFPEg6ELQgMHIAuHhMVlw4IoCWuCaEyHkFDGuiUySAUDDcMc5pJEHcH6Qohju7YZJVWjcxjrkN/zyScUnVkttq6KVnAthw8lpDF8kc5XoWlgUNV0bkBoTEWIhFgDeOaGhos5o3T7EUy9UqCwmAcwmXHynT1WUuVXFF1bps1PxMfN7FNOZE8MBfiiC+wEHbdU5W9hGNIF+HCYzjquBIiCBMlx5mTYdLALz4YrlyfsaKaXYlxnDKoqbg7LbLbRFq7GeH4e4NAdIHTkOdlCckk60acqN3DOEOALg4mTEEAcwba/wCSs83KdUh/cbu4cx3ePZmE8tA1YzxpJQi/qfv8DjBRa5dG7ijSaRIBDAAQYIAk76cl6nifw/Emradm+TLjg6js5/D1jTOcOIgTN94sqzeJ4c01F00CyxnpoxcexYxUv+Go3Uj5huRvELz8cXGXGTsweNRegWEw8UnPfcH/AE6Y/NUdafJok+cKJTfLQdDXH16dNoaHRmaG+YZo0dL3PVZYY83ZKQnpU6rnWAy8l1Oo9ml6HeEpQLhS20uSJpMaYYyLXXVifKNoylplMUANdVbVAtmkYVrm3CONoLowVuHgmywlz5aDlQw4fhSwXF10QTrYpOzcHdFrRJYJiIzlKwLFxhFjC0haUkwaCkhFsKRAcErY6QelWA6hO2JxTDfjNv1RyEogTUUtt9lpJFS5KhlCAqRLKuCokG8WQxoFRYDqpQ2ENAKqEeo4EX1spppA5bNFLCt5yVnKUvY0jx9zPiMMA4QbXtz05q1bqyOS2kVyphZweFx5c5wcbyY2jkB0Xn+O9UKS2OcIxron4uS78eOORV7mOVTa+k10quUnM3119ly5lPE0mtCx5dVIs/ECAGzO/wBT+qwc7f0mnqpe5toNDgM2hEEfZbYvDlKXLIYzzZMzUYGDidWzqbSS1wOchwFjYjQrscdJY1o7aUY0JcRwdxAHeC9wyDAGgnrqto+FFRcr2aYMUp6MbcA5jHFwgkGm22rnHKPa59F5bknJ17FTi1p9mzEUw0ANI8DcjByE2c62rjrK4OTk2n+5m+6KU+Cd44vdp8vkNPJdsLUEorb/AN2ClSN9HDxIjTSy2lWlIRrpYGoRGQ3Wco2qTKug1DAuYYILehWnjxcVREtlanCg4ySSt3GxKVGtrSBEWTekSAw9C5kFZQjsVjGiyF0LQg7WqgLhiBFgwIGCrbBTIaCMp2QBGVFgRAQmFHoVWKiYSbQ6PQiwo8iwoGZRaCi7QlaCiSxFjAOEOUjDAqronskE8kWFWWNVx1KamLggMJWURCQz5ZUqu5XvsvNhjbNIo6jhPC6jmAudlm/PToumLrp3RL2/pRtdhKkeF4d0dInyP7ol5OTXLr8mGWv+Uf3MtDEOmMt5JPpb7rPH5VSriCw43ujY3E1AJs5umXe8WK1yynkjs16VJUXrvpOdzaQAS0jrYSNbrJ55J1Arn8jfBUmRZuYiASB8x5fULdZJ8eEn+pSytfaZOMtkgOZoRDdydAN5Nydgsp8MUaj7kcpPYt4jhGMy2EzLtY3yjzMDyXNNQjGvl2/9/wACloY0WxlBENyuN9ZEXOxMmy68adpvSZNsY4akzK6YDiJB2IW7wxyPjLo1xyitsO8tiZ9l0vHiSI9Vtg8TVBbGu3TyWLxQi7iwctGZgETCCQVKrLn2sCAOpHxfssYT5Tl+Nf8AYBgJ0BWyQjwQMuPNABmtO6pCJNM7oAE1plR2yvYk1D0VEnpKRRF9kCPX2SGeDuiYHsx2QBYO6JARm6IqwJlOgJzoECrOSY0WpulIZeEqCyIQBCQEoGfI8BWIznWB99Vg9LRtJbSOu4ZxCq2i0PaIy/Efy8h5x/lkS8uOOPFLr/JWbI2lFaSDGvUcxzjIbl1jQ7D0I9T0WeTLOeP6l2ZRVrYXhvCq1QVHgjNlmNgZIdAMgSI0Jss4KSfN90RVNoI8hkNcRIIiJgANJMhwB16clrLNbjFfJagqsW0MUTUmflbr6kDykrHHK8mjLbGgrZaZDHFxgk9Tre8BdGeSxwS92VjjsrgMVkBqPjWWyLhxAHh30jaCuaM+bc59L/P4KlS6GbWFzjUfdxuBaG+XXQSu3Fh/5S//AAzbIqMl4GzXH1JAH3VveRfhAEylxyC0iSdmzEeZv9VfFzlxsEbKVCZvoY+gWsMV9kyk/ZHquD2uFM4qDL4urZne3KLXOgG5Wc5UrEDw+FLQJMkmSevTossWL01+X2A0hx+FsQtlKUX2Q4pmLuzzT37lkspIsA7WKkIq8wiTBAzTkKOhmENcDYFXFN9CbS7NDKx5ooDSwpDstCkZlrHIT+UgnycBy8x9fNZ04v8ADEHa2wnWBK0itbAo58K6EmD/ABQ6oSAluIBTAv3wQB4wQk0gsBTsUo6GzTCbEipKQFCUaA9mRoZ8+4Hwcsb31W2sMi5Bsc+3kvO8jIoqjom9D3HY5haAH5TFmn/I1RjzKKprozctfUgmKxbaLCHXloGUDkRJ9f3W0sryVHpCeZ1xxr/oBieNPc1rmg0wXTlBi7gZOYatgaHdcfkNyX0ukVGFdgKXaFzm1w0MIIcHEtkk5beKdBJ9kW01H5LktieXEtLBrA9h/wAe608dJSkZ18jzC4cjIIufF58hbkNSoy5PVklEOkM8Ph5f4rlpkTcRYw31OvRb48Sb/Qn3tjJoK7bJKNqeN2lmt/8AYn7LHknO1/vYUFwVYxJE5jIGw5D2v6px95D2Fo1RBdBjX0AH7J45y2/yHIIcRba197oXzJ77G5NlKY5u9BsP3VRu7ZLCiOS0RLQUP6qm/wAC4kR1UsojKgLLAKhGaoSTCh7Y1pB+SbWgsLTmIgeZTXJGcqMppgkyENyb2WqoI1gGiAJQMzY1sho/nZ9DP2UT6X6hYWpYKuSDZlwVTvGB26zwZPUgmwaDml0WwAjhroAG7DGdeUrF7yJfG/6gHpshbITBVrFS3TspdGhjgQndio8WoSAqWIoLK5EqHaOSx+OFZ+YGGAyY2Bs0Adf0Xj5L/c6P1MGFY1zXvqeE3bTYNQI8TjufvKydxkr2L9QjsUAO7kuGU36SJE8/hAWkpS+DOo3yCMmo0NMXNujdDCUZRj+g1Nsihw0DPTaDlLdd5gPiOlleN+pJS/X+xpdbZvo02tzNAE5g2+gaGAwfWbdEsk1jxte77IStm7C0DD3EmBJJ5mBpKPFwydu6CcjVw6m6C50cgI2Gv+4ujpC78GPijJs0vdAJPJayfFNgZMOA82+e56UxYD1+6541JqK/1L/sG3ZurnRo1d9G8ytcrpqK7Y0L8bxGXd1SbmdaTyAG/RYZs7v08ati99jLh9BsEuOYjfm46u9NB5FXCLT+fz+R0aarm5bAT7Lpt1tEpb7IypjIhAF4TEeCEwouTAVCAUGzdTEbDQmFHvVVz9iePuVASbHRKkZKBmXEVPGxo3Lj5BpH3WM5PmooC9d4DSehVydJjBYGhkaBz5+0AegACnFj4RFZplaARmTQAaRkk7/po37rPH9zfyD6DSt6JBYilmF1MoWhp0zPhHXLdlKKZqV9EkJWFEIsZxGHqgAQ0DxtBPO8GBsBIXitSb/ubyqLSRlNHKAZkkkdIB5DqZSx4rlv9SZO0DcwutNzF1WTZNaoZ0W5Z/lED9FyZG1GhR7Gfw+TaZHvlC6fFTjByfwzSekhfhnuc2DE5nXvczBJKwyu5FJUqHLpDe7teBbTxOAcT6Er0cEpKFexnNKxsKdgu1P2IoXcekUrGJcPZYeXL/x/uTRDcUKdMVMsueQAJsALNBO37qVkWOHqVtjqy7Guc+5EkkE7NaQ0gebj7DrCEpOdvvr9ho2NwraYysABcYn0JJJ56FdChGCpLsn8m2jhgGiOStR4rQXfYSowRoiKYOXwULVVBYF7DuE6FZobh9yq4AmugeRTQFKwtCmTGgtBmg3U3RVB6tMAHdJZLE47M1R4BaObtP7qZ5lFqNbYUUc8BDypbY+LCCmeirnYUTkVC7EmZxxFj8Tss7NbcgeeVccW/Wf5/wDoPYYVqcva3kPGepFm/W/oF1yVyS/cSDFi0EeyoCwWKkNPoPcxP1Wc9R0MtTZYaTA9uQU4saW32VKQTKtrIPOanyYUjBUGV4Kz9yvY1wqEQWoAiErCj//Z"/>
          <p:cNvSpPr>
            <a:spLocks noChangeAspect="1" noChangeArrowheads="1"/>
          </p:cNvSpPr>
          <p:nvPr/>
        </p:nvSpPr>
        <p:spPr bwMode="auto">
          <a:xfrm>
            <a:off x="8493125" y="-1074738"/>
            <a:ext cx="3752850" cy="22479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7" name="صورة 6" descr="55.jpg"/>
          <p:cNvPicPr>
            <a:picLocks noChangeAspect="1"/>
          </p:cNvPicPr>
          <p:nvPr/>
        </p:nvPicPr>
        <p:blipFill>
          <a:blip r:embed="rId2"/>
          <a:stretch>
            <a:fillRect/>
          </a:stretch>
        </p:blipFill>
        <p:spPr>
          <a:xfrm>
            <a:off x="0" y="0"/>
            <a:ext cx="9144000" cy="6858000"/>
          </a:xfrm>
          <a:prstGeom prst="rect">
            <a:avLst/>
          </a:prstGeom>
        </p:spPr>
      </p:pic>
      <p:sp>
        <p:nvSpPr>
          <p:cNvPr id="8" name="مستطيل 7"/>
          <p:cNvSpPr/>
          <p:nvPr/>
        </p:nvSpPr>
        <p:spPr>
          <a:xfrm>
            <a:off x="1000132" y="4192510"/>
            <a:ext cx="8215338"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ar-SA" sz="7200" b="1" i="0" u="none" strike="noStrike" kern="1200" cap="none" spc="0" normalizeH="0" baseline="0" noProof="0" dirty="0" smtClean="0">
                <a:ln w="11430">
                  <a:solidFill>
                    <a:sysClr val="windowText" lastClr="000000"/>
                  </a:solidFill>
                </a:ln>
                <a:solidFill>
                  <a:schemeClr val="bg1"/>
                </a:solidFill>
                <a:effectLst>
                  <a:outerShdw blurRad="50800" dist="39000" dir="5460000" algn="tl">
                    <a:srgbClr val="000000">
                      <a:alpha val="38000"/>
                    </a:srgbClr>
                  </a:outerShdw>
                </a:effectLst>
                <a:uLnTx/>
                <a:uFillTx/>
                <a:latin typeface="+mj-lt"/>
                <a:ea typeface="+mj-ea"/>
                <a:cs typeface="PT Bold Heading" pitchFamily="2" charset="-78"/>
              </a:rPr>
              <a:t>التداخل في الأغشية الرقيقـــــة</a:t>
            </a:r>
            <a:endParaRPr lang="ar-SA" sz="7200" b="1" cap="none" spc="0" dirty="0">
              <a:ln w="11430">
                <a:solidFill>
                  <a:sysClr val="windowText" lastClr="000000"/>
                </a:solidFill>
              </a:ln>
              <a:solidFill>
                <a:schemeClr val="bg1"/>
              </a:solidFill>
              <a:effectLst>
                <a:outerShdw blurRad="50800" dist="39000" dir="5460000" algn="tl">
                  <a:srgbClr val="000000">
                    <a:alpha val="38000"/>
                  </a:srgbClr>
                </a:outerShdw>
              </a:effectLst>
              <a:cs typeface="PT Bold Heading" pitchFamily="2" charset="-78"/>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2071670" y="928670"/>
            <a:ext cx="6643702"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200" i="0" u="none" strike="noStrike" kern="1200" normalizeH="0" baseline="0" noProof="0" dirty="0" smtClean="0">
                <a:uLnTx/>
                <a:uFillTx/>
                <a:latin typeface="+mj-lt"/>
                <a:ea typeface="+mj-ea"/>
                <a:cs typeface="PT Bold Heading" pitchFamily="2" charset="-78"/>
              </a:rPr>
              <a:t>تظهر في (فقاعة الصابون – غشاء زيتي – جناحي فراشة المورفو)</a:t>
            </a:r>
            <a:endParaRPr kumimoji="0" lang="ar-SA" sz="2200" i="0" u="none" strike="noStrike" kern="1200" normalizeH="0" baseline="0" noProof="0" dirty="0">
              <a:uLnTx/>
              <a:uFillTx/>
              <a:latin typeface="+mj-lt"/>
              <a:ea typeface="+mj-ea"/>
              <a:cs typeface="PT Bold Heading" pitchFamily="2" charset="-78"/>
            </a:endParaRPr>
          </a:p>
        </p:txBody>
      </p:sp>
      <p:sp>
        <p:nvSpPr>
          <p:cNvPr id="6" name="مستطيل 5"/>
          <p:cNvSpPr/>
          <p:nvPr/>
        </p:nvSpPr>
        <p:spPr>
          <a:xfrm>
            <a:off x="3143240" y="292222"/>
            <a:ext cx="3857620" cy="707886"/>
          </a:xfrm>
          <a:prstGeom prst="rect">
            <a:avLst/>
          </a:prstGeom>
          <a:noFill/>
        </p:spPr>
        <p:txBody>
          <a:bodyPr wrap="square" lIns="91440" tIns="45720" rIns="91440" bIns="45720">
            <a:spAutoFit/>
          </a:bodyPr>
          <a:lstStyle/>
          <a:p>
            <a:pPr algn="ctr"/>
            <a:r>
              <a:rPr kumimoji="0" lang="ar-SA" sz="4000" i="0" u="none" strike="noStrike" kern="1200" normalizeH="0" baseline="0" noProof="0" dirty="0" smtClean="0">
                <a:ln>
                  <a:solidFill>
                    <a:schemeClr val="bg1"/>
                  </a:solidFill>
                </a:ln>
                <a:solidFill>
                  <a:schemeClr val="tx2"/>
                </a:solidFill>
                <a:uLnTx/>
                <a:uFillTx/>
                <a:latin typeface="+mj-lt"/>
                <a:ea typeface="+mj-ea"/>
                <a:cs typeface="PT Bold Heading" pitchFamily="2" charset="-78"/>
              </a:rPr>
              <a:t>الأغشية</a:t>
            </a:r>
            <a:r>
              <a:rPr kumimoji="0" lang="ar-SA" sz="4000" i="0" u="none" strike="noStrike" kern="1200" normalizeH="0" noProof="0" dirty="0" smtClean="0">
                <a:ln>
                  <a:solidFill>
                    <a:schemeClr val="bg1"/>
                  </a:solidFill>
                </a:ln>
                <a:solidFill>
                  <a:schemeClr val="tx2"/>
                </a:solidFill>
                <a:uLnTx/>
                <a:uFillTx/>
                <a:latin typeface="+mj-lt"/>
                <a:ea typeface="+mj-ea"/>
                <a:cs typeface="PT Bold Heading" pitchFamily="2" charset="-78"/>
              </a:rPr>
              <a:t> الرقيقة</a:t>
            </a:r>
            <a:endParaRPr lang="ar-SA" sz="4000" dirty="0">
              <a:ln>
                <a:solidFill>
                  <a:schemeClr val="bg1"/>
                </a:solidFill>
              </a:ln>
              <a:solidFill>
                <a:schemeClr val="tx2"/>
              </a:solidFill>
              <a:cs typeface="PT Bold Heading" pitchFamily="2" charset="-78"/>
            </a:endParaRPr>
          </a:p>
        </p:txBody>
      </p:sp>
      <p:sp>
        <p:nvSpPr>
          <p:cNvPr id="8" name="عنوان 1"/>
          <p:cNvSpPr txBox="1">
            <a:spLocks/>
          </p:cNvSpPr>
          <p:nvPr/>
        </p:nvSpPr>
        <p:spPr>
          <a:xfrm>
            <a:off x="142908" y="2143116"/>
            <a:ext cx="9144000" cy="1393037"/>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normalizeH="0" baseline="0" noProof="0" dirty="0" smtClean="0">
                <a:solidFill>
                  <a:schemeClr val="accent2">
                    <a:lumMod val="75000"/>
                  </a:schemeClr>
                </a:solidFill>
                <a:uLnTx/>
                <a:uFillTx/>
                <a:latin typeface="+mj-lt"/>
                <a:ea typeface="+mj-ea"/>
                <a:cs typeface="PT Bold Heading" pitchFamily="2" charset="-78"/>
              </a:rPr>
              <a:t>طيف الأللوان</a:t>
            </a:r>
            <a:r>
              <a:rPr kumimoji="0" lang="ar-SA" sz="2400" i="0" u="none" strike="noStrike" kern="1200" normalizeH="0" noProof="0" dirty="0" smtClean="0">
                <a:solidFill>
                  <a:schemeClr val="accent2">
                    <a:lumMod val="75000"/>
                  </a:schemeClr>
                </a:solidFill>
                <a:uLnTx/>
                <a:uFillTx/>
                <a:latin typeface="+mj-lt"/>
                <a:ea typeface="+mj-ea"/>
                <a:cs typeface="PT Bold Heading" pitchFamily="2" charset="-78"/>
              </a:rPr>
              <a:t> هذا نتيجة للتداخل البناء والهدمي للموجات الضوئية</a:t>
            </a:r>
            <a:endParaRPr kumimoji="0" lang="ar-SA" sz="2400" i="0" u="none" strike="noStrike" kern="1200" normalizeH="0" baseline="0" noProof="0" dirty="0">
              <a:solidFill>
                <a:schemeClr val="accent2">
                  <a:lumMod val="75000"/>
                </a:schemeClr>
              </a:solidFill>
              <a:uLnTx/>
              <a:uFillTx/>
              <a:latin typeface="+mj-lt"/>
              <a:ea typeface="+mj-ea"/>
              <a:cs typeface="PT Bold Heading" pitchFamily="2" charset="-78"/>
            </a:endParaRPr>
          </a:p>
        </p:txBody>
      </p:sp>
      <p:pic>
        <p:nvPicPr>
          <p:cNvPr id="7" name="Picture 6" descr="فقاعات الصابون"/>
          <p:cNvPicPr>
            <a:picLocks noChangeAspect="1" noChangeArrowheads="1"/>
          </p:cNvPicPr>
          <p:nvPr/>
        </p:nvPicPr>
        <p:blipFill>
          <a:blip r:embed="rId3"/>
          <a:srcRect/>
          <a:stretch>
            <a:fillRect/>
          </a:stretch>
        </p:blipFill>
        <p:spPr bwMode="auto">
          <a:xfrm>
            <a:off x="500034" y="214290"/>
            <a:ext cx="1428760" cy="1785950"/>
          </a:xfrm>
          <a:prstGeom prst="rect">
            <a:avLst/>
          </a:prstGeom>
          <a:noFill/>
          <a:ln w="9525">
            <a:noFill/>
            <a:miter lim="800000"/>
            <a:headEnd/>
            <a:tailEnd/>
          </a:ln>
        </p:spPr>
      </p:pic>
      <p:pic>
        <p:nvPicPr>
          <p:cNvPr id="25601" name="Picture 1" descr="maxresdefault"/>
          <p:cNvPicPr>
            <a:picLocks noChangeAspect="1" noChangeArrowheads="1"/>
          </p:cNvPicPr>
          <p:nvPr/>
        </p:nvPicPr>
        <p:blipFill>
          <a:blip r:embed="rId4"/>
          <a:srcRect/>
          <a:stretch>
            <a:fillRect/>
          </a:stretch>
        </p:blipFill>
        <p:spPr bwMode="auto">
          <a:xfrm>
            <a:off x="4214810" y="4857760"/>
            <a:ext cx="2714644" cy="1529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مستطيل 10"/>
          <p:cNvSpPr/>
          <p:nvPr/>
        </p:nvSpPr>
        <p:spPr>
          <a:xfrm>
            <a:off x="3071802" y="3643314"/>
            <a:ext cx="4572000" cy="830997"/>
          </a:xfrm>
          <a:prstGeom prst="rect">
            <a:avLst/>
          </a:prstGeom>
        </p:spPr>
        <p:txBody>
          <a:bodyPr>
            <a:spAutoFit/>
          </a:bodyPr>
          <a:lstStyle/>
          <a:p>
            <a:pPr lvl="0" algn="ctr">
              <a:spcBef>
                <a:spcPct val="0"/>
              </a:spcBef>
              <a:defRPr/>
            </a:pPr>
            <a:r>
              <a:rPr lang="ar-SA" sz="2400" dirty="0" smtClean="0">
                <a:cs typeface="PT Bold Heading" pitchFamily="2" charset="-78"/>
              </a:rPr>
              <a:t>بسبب انعكاسها عن الغشاء الرقيقة</a:t>
            </a:r>
          </a:p>
          <a:p>
            <a:pPr lvl="0" algn="ctr">
              <a:spcBef>
                <a:spcPct val="0"/>
              </a:spcBef>
              <a:defRPr/>
            </a:pPr>
            <a:r>
              <a:rPr lang="ar-SA" sz="2400" dirty="0" smtClean="0">
                <a:cs typeface="PT Bold Heading" pitchFamily="2" charset="-78"/>
              </a:rPr>
              <a:t>(التداخل في الأغشية الرقيقة)</a:t>
            </a:r>
            <a:endParaRPr lang="ar-SA" sz="2400" dirty="0">
              <a:cs typeface="PT Bold Heading" pitchFamily="2" charset="-78"/>
            </a:endParaRPr>
          </a:p>
        </p:txBody>
      </p:sp>
      <p:pic>
        <p:nvPicPr>
          <p:cNvPr id="25602" name="Picture 2" descr="hqdefault"/>
          <p:cNvPicPr>
            <a:picLocks noChangeAspect="1" noChangeArrowheads="1"/>
          </p:cNvPicPr>
          <p:nvPr/>
        </p:nvPicPr>
        <p:blipFill>
          <a:blip r:embed="rId5">
            <a:clrChange>
              <a:clrFrom>
                <a:srgbClr val="050A04"/>
              </a:clrFrom>
              <a:clrTo>
                <a:srgbClr val="050A04">
                  <a:alpha val="0"/>
                </a:srgbClr>
              </a:clrTo>
            </a:clrChange>
            <a:lum bright="10000"/>
          </a:blip>
          <a:srcRect/>
          <a:stretch>
            <a:fillRect/>
          </a:stretch>
        </p:blipFill>
        <p:spPr bwMode="auto">
          <a:xfrm>
            <a:off x="928662" y="3357562"/>
            <a:ext cx="2070705" cy="1555656"/>
          </a:xfrm>
          <a:prstGeom prst="rect">
            <a:avLst/>
          </a:prstGeom>
          <a:noFill/>
          <a:ln w="9525">
            <a:noFill/>
            <a:miter lim="800000"/>
            <a:headEnd/>
            <a:tailEnd/>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55" presetClass="entr" presetSubtype="0" fill="hold" nodeType="withEffect">
                                  <p:stCondLst>
                                    <p:cond delay="0"/>
                                  </p:stCondLst>
                                  <p:childTnLst>
                                    <p:set>
                                      <p:cBhvr>
                                        <p:cTn id="30" dur="1" fill="hold">
                                          <p:stCondLst>
                                            <p:cond delay="0"/>
                                          </p:stCondLst>
                                        </p:cTn>
                                        <p:tgtEl>
                                          <p:spTgt spid="25601"/>
                                        </p:tgtEl>
                                        <p:attrNameLst>
                                          <p:attrName>style.visibility</p:attrName>
                                        </p:attrNameLst>
                                      </p:cBhvr>
                                      <p:to>
                                        <p:strVal val="visible"/>
                                      </p:to>
                                    </p:set>
                                    <p:anim calcmode="lin" valueType="num">
                                      <p:cBhvr>
                                        <p:cTn id="31" dur="1000" fill="hold"/>
                                        <p:tgtEl>
                                          <p:spTgt spid="25601"/>
                                        </p:tgtEl>
                                        <p:attrNameLst>
                                          <p:attrName>ppt_w</p:attrName>
                                        </p:attrNameLst>
                                      </p:cBhvr>
                                      <p:tavLst>
                                        <p:tav tm="0">
                                          <p:val>
                                            <p:strVal val="#ppt_w*0.70"/>
                                          </p:val>
                                        </p:tav>
                                        <p:tav tm="100000">
                                          <p:val>
                                            <p:strVal val="#ppt_w"/>
                                          </p:val>
                                        </p:tav>
                                      </p:tavLst>
                                    </p:anim>
                                    <p:anim calcmode="lin" valueType="num">
                                      <p:cBhvr>
                                        <p:cTn id="32" dur="1000" fill="hold"/>
                                        <p:tgtEl>
                                          <p:spTgt spid="25601"/>
                                        </p:tgtEl>
                                        <p:attrNameLst>
                                          <p:attrName>ppt_h</p:attrName>
                                        </p:attrNameLst>
                                      </p:cBhvr>
                                      <p:tavLst>
                                        <p:tav tm="0">
                                          <p:val>
                                            <p:strVal val="#ppt_h"/>
                                          </p:val>
                                        </p:tav>
                                        <p:tav tm="100000">
                                          <p:val>
                                            <p:strVal val="#ppt_h"/>
                                          </p:val>
                                        </p:tav>
                                      </p:tavLst>
                                    </p:anim>
                                    <p:animEffect transition="in" filter="fade">
                                      <p:cBhvr>
                                        <p:cTn id="33" dur="1000"/>
                                        <p:tgtEl>
                                          <p:spTgt spid="25601"/>
                                        </p:tgtEl>
                                      </p:cBhvr>
                                    </p:animEffect>
                                  </p:childTnLst>
                                </p:cTn>
                              </p:par>
                              <p:par>
                                <p:cTn id="34" presetID="55" presetClass="entr" presetSubtype="0" fill="hold" nodeType="withEffect">
                                  <p:stCondLst>
                                    <p:cond delay="0"/>
                                  </p:stCondLst>
                                  <p:childTnLst>
                                    <p:set>
                                      <p:cBhvr>
                                        <p:cTn id="35" dur="1" fill="hold">
                                          <p:stCondLst>
                                            <p:cond delay="0"/>
                                          </p:stCondLst>
                                        </p:cTn>
                                        <p:tgtEl>
                                          <p:spTgt spid="25602"/>
                                        </p:tgtEl>
                                        <p:attrNameLst>
                                          <p:attrName>style.visibility</p:attrName>
                                        </p:attrNameLst>
                                      </p:cBhvr>
                                      <p:to>
                                        <p:strVal val="visible"/>
                                      </p:to>
                                    </p:set>
                                    <p:anim calcmode="lin" valueType="num">
                                      <p:cBhvr>
                                        <p:cTn id="36" dur="1000" fill="hold"/>
                                        <p:tgtEl>
                                          <p:spTgt spid="25602"/>
                                        </p:tgtEl>
                                        <p:attrNameLst>
                                          <p:attrName>ppt_w</p:attrName>
                                        </p:attrNameLst>
                                      </p:cBhvr>
                                      <p:tavLst>
                                        <p:tav tm="0">
                                          <p:val>
                                            <p:strVal val="#ppt_w*0.70"/>
                                          </p:val>
                                        </p:tav>
                                        <p:tav tm="100000">
                                          <p:val>
                                            <p:strVal val="#ppt_w"/>
                                          </p:val>
                                        </p:tav>
                                      </p:tavLst>
                                    </p:anim>
                                    <p:anim calcmode="lin" valueType="num">
                                      <p:cBhvr>
                                        <p:cTn id="37" dur="1000" fill="hold"/>
                                        <p:tgtEl>
                                          <p:spTgt spid="25602"/>
                                        </p:tgtEl>
                                        <p:attrNameLst>
                                          <p:attrName>ppt_h</p:attrName>
                                        </p:attrNameLst>
                                      </p:cBhvr>
                                      <p:tavLst>
                                        <p:tav tm="0">
                                          <p:val>
                                            <p:strVal val="#ppt_h"/>
                                          </p:val>
                                        </p:tav>
                                        <p:tav tm="100000">
                                          <p:val>
                                            <p:strVal val="#ppt_h"/>
                                          </p:val>
                                        </p:tav>
                                      </p:tavLst>
                                    </p:anim>
                                    <p:animEffect transition="in" filter="fade">
                                      <p:cBhvr>
                                        <p:cTn id="38" dur="1000"/>
                                        <p:tgtEl>
                                          <p:spTgt spid="25602"/>
                                        </p:tgtEl>
                                      </p:cBhvr>
                                    </p:animEffect>
                                  </p:childTnLst>
                                </p:cTn>
                              </p:par>
                            </p:childTnLst>
                          </p:cTn>
                        </p:par>
                        <p:par>
                          <p:cTn id="39" fill="hold">
                            <p:stCondLst>
                              <p:cond delay="2500"/>
                            </p:stCondLst>
                            <p:childTnLst>
                              <p:par>
                                <p:cTn id="40" presetID="8" presetClass="entr" presetSubtype="16"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amond(in)">
                                      <p:cBhvr>
                                        <p:cTn id="42" dur="2000"/>
                                        <p:tgtEl>
                                          <p:spTgt spid="7"/>
                                        </p:tgtEl>
                                      </p:cBhvr>
                                    </p:animEffect>
                                  </p:childTnLst>
                                </p:cTn>
                              </p:par>
                            </p:childTnLst>
                          </p:cTn>
                        </p:par>
                        <p:par>
                          <p:cTn id="43" fill="hold">
                            <p:stCondLst>
                              <p:cond delay="4500"/>
                            </p:stCondLst>
                            <p:childTnLst>
                              <p:par>
                                <p:cTn id="44" presetID="29" presetClass="entr" presetSubtype="0" fill="hold" grpId="0" nodeType="afterEffect">
                                  <p:stCondLst>
                                    <p:cond delay="0"/>
                                  </p:stCondLst>
                                  <p:iterate type="wd">
                                    <p:tmPct val="10000"/>
                                  </p:iterate>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ppt_x</p:attrName>
                                        </p:attrNameLst>
                                      </p:cBhvr>
                                      <p:tavLst>
                                        <p:tav tm="0">
                                          <p:val>
                                            <p:strVal val="#ppt_x-.2"/>
                                          </p:val>
                                        </p:tav>
                                        <p:tav tm="100000">
                                          <p:val>
                                            <p:strVal val="#ppt_x"/>
                                          </p:val>
                                        </p:tav>
                                      </p:tavLst>
                                    </p:anim>
                                    <p:anim calcmode="lin" valueType="num">
                                      <p:cBhvr>
                                        <p:cTn id="4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hin film interference, soap bubble test7c2.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7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2928926" y="609600"/>
            <a:ext cx="5534037" cy="1879618"/>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wrap="square" lIns="90000" tIns="46800" rIns="90000" bIns="46800" anchor="ctr">
            <a:spAutoFit/>
          </a:bodyPr>
          <a:lstStyle/>
          <a:p>
            <a:pPr algn="justLow" eaLnBrk="0" hangingPunct="0">
              <a:defRPr/>
            </a:pPr>
            <a:r>
              <a:rPr lang="ar-SA" sz="3200" dirty="0" smtClean="0">
                <a:solidFill>
                  <a:schemeClr val="accent4">
                    <a:lumMod val="75000"/>
                  </a:schemeClr>
                </a:solidFill>
                <a:latin typeface="Times New Roman" pitchFamily="18" charset="0"/>
                <a:cs typeface="PT Bold Heading" pitchFamily="2" charset="-78"/>
              </a:rPr>
              <a:t>* </a:t>
            </a:r>
            <a:r>
              <a:rPr lang="ar-SA" sz="2800" dirty="0" smtClean="0">
                <a:latin typeface="Times New Roman" pitchFamily="18" charset="0"/>
                <a:cs typeface="PT Bold Heading" pitchFamily="2" charset="-78"/>
              </a:rPr>
              <a:t>عند </a:t>
            </a:r>
            <a:r>
              <a:rPr lang="ar-SA" sz="2800" dirty="0">
                <a:latin typeface="Times New Roman" pitchFamily="18" charset="0"/>
                <a:cs typeface="PT Bold Heading" pitchFamily="2" charset="-78"/>
              </a:rPr>
              <a:t>حمل غشاء الصابون رأسيا ، فإن وزنه يجعله عند القاع أكبر سمكا من قمته ويتغير السمك تدريجيا من القمة إلى القاع..</a:t>
            </a:r>
            <a:endParaRPr lang="en-US" sz="2800" dirty="0">
              <a:cs typeface="PT Bold Heading" pitchFamily="2" charset="-78"/>
            </a:endParaRPr>
          </a:p>
        </p:txBody>
      </p:sp>
      <p:pic>
        <p:nvPicPr>
          <p:cNvPr id="52227" name="Picture 4" descr="لفقاعات الصابون"/>
          <p:cNvPicPr>
            <a:picLocks noChangeAspect="1" noChangeArrowheads="1"/>
          </p:cNvPicPr>
          <p:nvPr/>
        </p:nvPicPr>
        <p:blipFill>
          <a:blip r:embed="rId3"/>
          <a:srcRect r="53542"/>
          <a:stretch>
            <a:fillRect/>
          </a:stretch>
        </p:blipFill>
        <p:spPr bwMode="auto">
          <a:xfrm>
            <a:off x="785786" y="500042"/>
            <a:ext cx="1916631" cy="3300410"/>
          </a:xfrm>
          <a:prstGeom prst="rect">
            <a:avLst/>
          </a:prstGeom>
          <a:noFill/>
          <a:ln w="9525">
            <a:noFill/>
            <a:miter lim="800000"/>
            <a:headEnd/>
            <a:tailEnd/>
          </a:ln>
        </p:spPr>
      </p:pic>
      <p:pic>
        <p:nvPicPr>
          <p:cNvPr id="77826" name="Picture 2"/>
          <p:cNvPicPr>
            <a:picLocks noChangeAspect="1" noChangeArrowheads="1"/>
          </p:cNvPicPr>
          <p:nvPr/>
        </p:nvPicPr>
        <p:blipFill>
          <a:blip r:embed="rId4"/>
          <a:srcRect/>
          <a:stretch>
            <a:fillRect/>
          </a:stretch>
        </p:blipFill>
        <p:spPr bwMode="auto">
          <a:xfrm>
            <a:off x="3214678" y="2714620"/>
            <a:ext cx="1928826" cy="214314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5" name="Picture 2" descr="a26062013_1"/>
          <p:cNvPicPr>
            <a:picLocks noChangeAspect="1" noChangeArrowheads="1"/>
          </p:cNvPicPr>
          <p:nvPr/>
        </p:nvPicPr>
        <p:blipFill>
          <a:blip r:embed="rId5">
            <a:lum bright="10000"/>
          </a:blip>
          <a:srcRect/>
          <a:stretch>
            <a:fillRect/>
          </a:stretch>
        </p:blipFill>
        <p:spPr bwMode="auto">
          <a:xfrm>
            <a:off x="5572132" y="2643182"/>
            <a:ext cx="3042873" cy="2286016"/>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1650"/>
                            </p:stCondLst>
                            <p:childTnLst>
                              <p:par>
                                <p:cTn id="9" presetID="3" presetClass="entr" presetSubtype="10" fill="hold" nodeType="afterEffect">
                                  <p:stCondLst>
                                    <p:cond delay="0"/>
                                  </p:stCondLst>
                                  <p:childTnLst>
                                    <p:set>
                                      <p:cBhvr>
                                        <p:cTn id="10" dur="1" fill="hold">
                                          <p:stCondLst>
                                            <p:cond delay="0"/>
                                          </p:stCondLst>
                                        </p:cTn>
                                        <p:tgtEl>
                                          <p:spTgt spid="52227"/>
                                        </p:tgtEl>
                                        <p:attrNameLst>
                                          <p:attrName>style.visibility</p:attrName>
                                        </p:attrNameLst>
                                      </p:cBhvr>
                                      <p:to>
                                        <p:strVal val="visible"/>
                                      </p:to>
                                    </p:set>
                                    <p:animEffect transition="in" filter="blinds(horizontal)">
                                      <p:cBhvr>
                                        <p:cTn id="11" dur="500"/>
                                        <p:tgtEl>
                                          <p:spTgt spid="52227"/>
                                        </p:tgtEl>
                                      </p:cBhvr>
                                    </p:animEffect>
                                  </p:childTnLst>
                                </p:cTn>
                              </p:par>
                              <p:par>
                                <p:cTn id="12" presetID="51" presetClass="entr" presetSubtype="0" fill="hold" nodeType="withEffect">
                                  <p:stCondLst>
                                    <p:cond delay="0"/>
                                  </p:stCondLst>
                                  <p:childTnLst>
                                    <p:set>
                                      <p:cBhvr>
                                        <p:cTn id="13" dur="1" fill="hold">
                                          <p:stCondLst>
                                            <p:cond delay="0"/>
                                          </p:stCondLst>
                                        </p:cTn>
                                        <p:tgtEl>
                                          <p:spTgt spid="52227"/>
                                        </p:tgtEl>
                                        <p:attrNameLst>
                                          <p:attrName>style.visibility</p:attrName>
                                        </p:attrNameLst>
                                      </p:cBhvr>
                                      <p:to>
                                        <p:strVal val="visible"/>
                                      </p:to>
                                    </p:set>
                                    <p:animEffect transition="in" filter="fade">
                                      <p:cBhvr>
                                        <p:cTn id="14" dur="770" decel="100000"/>
                                        <p:tgtEl>
                                          <p:spTgt spid="52227"/>
                                        </p:tgtEl>
                                      </p:cBhvr>
                                    </p:animEffect>
                                    <p:animScale>
                                      <p:cBhvr>
                                        <p:cTn id="15" dur="770" decel="100000"/>
                                        <p:tgtEl>
                                          <p:spTgt spid="52227"/>
                                        </p:tgtEl>
                                      </p:cBhvr>
                                      <p:from x="10000" y="10000"/>
                                      <p:to x="200000" y="450000"/>
                                    </p:animScale>
                                    <p:animScale>
                                      <p:cBhvr>
                                        <p:cTn id="16" dur="1230" accel="100000" fill="hold">
                                          <p:stCondLst>
                                            <p:cond delay="770"/>
                                          </p:stCondLst>
                                        </p:cTn>
                                        <p:tgtEl>
                                          <p:spTgt spid="52227"/>
                                        </p:tgtEl>
                                      </p:cBhvr>
                                      <p:from x="200000" y="450000"/>
                                      <p:to x="100000" y="100000"/>
                                    </p:animScale>
                                    <p:set>
                                      <p:cBhvr>
                                        <p:cTn id="17" dur="770" fill="hold"/>
                                        <p:tgtEl>
                                          <p:spTgt spid="52227"/>
                                        </p:tgtEl>
                                        <p:attrNameLst>
                                          <p:attrName>ppt_x</p:attrName>
                                        </p:attrNameLst>
                                      </p:cBhvr>
                                      <p:to>
                                        <p:strVal val="(0.5)"/>
                                      </p:to>
                                    </p:set>
                                    <p:anim from="(0.5)" to="(#ppt_x)" calcmode="lin" valueType="num">
                                      <p:cBhvr>
                                        <p:cTn id="18" dur="1230" accel="100000" fill="hold">
                                          <p:stCondLst>
                                            <p:cond delay="770"/>
                                          </p:stCondLst>
                                        </p:cTn>
                                        <p:tgtEl>
                                          <p:spTgt spid="52227"/>
                                        </p:tgtEl>
                                        <p:attrNameLst>
                                          <p:attrName>ppt_x</p:attrName>
                                        </p:attrNameLst>
                                      </p:cBhvr>
                                    </p:anim>
                                    <p:set>
                                      <p:cBhvr>
                                        <p:cTn id="19" dur="770" fill="hold"/>
                                        <p:tgtEl>
                                          <p:spTgt spid="52227"/>
                                        </p:tgtEl>
                                        <p:attrNameLst>
                                          <p:attrName>ppt_y</p:attrName>
                                        </p:attrNameLst>
                                      </p:cBhvr>
                                      <p:to>
                                        <p:strVal val="(#ppt_y+0.4)"/>
                                      </p:to>
                                    </p:set>
                                    <p:anim from="(#ppt_y+0.4)" to="(#ppt_y)" calcmode="lin" valueType="num">
                                      <p:cBhvr>
                                        <p:cTn id="20" dur="1230" accel="100000" fill="hold">
                                          <p:stCondLst>
                                            <p:cond delay="770"/>
                                          </p:stCondLst>
                                        </p:cTn>
                                        <p:tgtEl>
                                          <p:spTgt spid="5222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srcRect/>
          <a:stretch>
            <a:fillRect/>
          </a:stretch>
        </p:blipFill>
        <p:spPr bwMode="auto">
          <a:xfrm>
            <a:off x="785786" y="571480"/>
            <a:ext cx="2357422" cy="1768067"/>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4" name="مستطيل 3"/>
          <p:cNvSpPr/>
          <p:nvPr/>
        </p:nvSpPr>
        <p:spPr>
          <a:xfrm>
            <a:off x="3714744" y="928670"/>
            <a:ext cx="4437156" cy="954107"/>
          </a:xfrm>
          <a:prstGeom prst="rect">
            <a:avLst/>
          </a:prstGeom>
        </p:spPr>
        <p:txBody>
          <a:bodyPr wrap="square">
            <a:spAutoFit/>
          </a:bodyPr>
          <a:lstStyle/>
          <a:p>
            <a:pPr algn="ctr"/>
            <a:r>
              <a:rPr lang="ar-SA" sz="2800" dirty="0" smtClean="0">
                <a:solidFill>
                  <a:schemeClr val="accent5">
                    <a:lumMod val="50000"/>
                  </a:schemeClr>
                </a:solidFill>
                <a:cs typeface="PT Bold Heading" pitchFamily="2" charset="-78"/>
              </a:rPr>
              <a:t>لماذا يعكس القرص المدمج الضوء بألوان قوس المطر ؟؟</a:t>
            </a:r>
            <a:endParaRPr lang="ar-SA" sz="2800" dirty="0">
              <a:solidFill>
                <a:schemeClr val="accent5">
                  <a:lumMod val="50000"/>
                </a:schemeClr>
              </a:solidFill>
              <a:cs typeface="PT Bold Heading" pitchFamily="2" charset="-78"/>
            </a:endParaRPr>
          </a:p>
        </p:txBody>
      </p:sp>
      <p:pic>
        <p:nvPicPr>
          <p:cNvPr id="5" name="تجربة استهلالية (لماذا يعكس القرص المدمج الضوء بألوان قوس ال.wmv">
            <a:hlinkClick r:id="" action="ppaction://media"/>
          </p:cNvPr>
          <p:cNvPicPr>
            <a:picLocks noRot="1" noChangeAspect="1"/>
          </p:cNvPicPr>
          <p:nvPr>
            <a:videoFile r:link="rId1"/>
          </p:nvPr>
        </p:nvPicPr>
        <p:blipFill>
          <a:blip r:embed="rId5"/>
          <a:stretch>
            <a:fillRect/>
          </a:stretch>
        </p:blipFill>
        <p:spPr>
          <a:xfrm>
            <a:off x="1285852" y="2714620"/>
            <a:ext cx="6858048" cy="3500462"/>
          </a:xfrm>
          <a:prstGeom prst="rect">
            <a:avLst/>
          </a:prstGeom>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02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818" name="Picture 6" descr="صور فقاعات صابون - صور ابداع بفقاعات الصابون - صور"/>
          <p:cNvPicPr>
            <a:picLocks noChangeAspect="1" noChangeArrowheads="1"/>
          </p:cNvPicPr>
          <p:nvPr/>
        </p:nvPicPr>
        <p:blipFill>
          <a:blip r:embed="rId3"/>
          <a:srcRect/>
          <a:stretch>
            <a:fillRect/>
          </a:stretch>
        </p:blipFill>
        <p:spPr bwMode="auto">
          <a:xfrm>
            <a:off x="3143240" y="3929066"/>
            <a:ext cx="5262570" cy="2585278"/>
          </a:xfrm>
          <a:prstGeom prst="rect">
            <a:avLst/>
          </a:prstGeom>
          <a:noFill/>
          <a:ln w="9525">
            <a:noFill/>
            <a:miter lim="800000"/>
            <a:headEnd/>
            <a:tailEnd/>
          </a:ln>
        </p:spPr>
      </p:pic>
      <p:sp>
        <p:nvSpPr>
          <p:cNvPr id="3" name="Rectangle 1"/>
          <p:cNvSpPr>
            <a:spLocks noChangeArrowheads="1"/>
          </p:cNvSpPr>
          <p:nvPr/>
        </p:nvSpPr>
        <p:spPr bwMode="auto">
          <a:xfrm>
            <a:off x="762000" y="228600"/>
            <a:ext cx="7853363" cy="833178"/>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lIns="90000" tIns="46800" rIns="90000" bIns="46800" anchor="ctr">
            <a:spAutoFit/>
          </a:bodyPr>
          <a:lstStyle/>
          <a:p>
            <a:pPr algn="justLow" eaLnBrk="0" hangingPunct="0">
              <a:defRPr/>
            </a:pPr>
            <a:r>
              <a:rPr lang="ar-SA" sz="2400" dirty="0" smtClean="0">
                <a:solidFill>
                  <a:schemeClr val="accent2">
                    <a:lumMod val="75000"/>
                  </a:schemeClr>
                </a:solidFill>
                <a:latin typeface="Times New Roman" pitchFamily="18" charset="0"/>
                <a:cs typeface="PT Bold Heading" pitchFamily="2" charset="-78"/>
              </a:rPr>
              <a:t>*</a:t>
            </a:r>
            <a:r>
              <a:rPr lang="ar-SA" sz="2400" dirty="0" smtClean="0">
                <a:solidFill>
                  <a:schemeClr val="accent4">
                    <a:lumMod val="75000"/>
                  </a:schemeClr>
                </a:solidFill>
                <a:latin typeface="Times New Roman" pitchFamily="18" charset="0"/>
                <a:cs typeface="PT Bold Heading" pitchFamily="2" charset="-78"/>
              </a:rPr>
              <a:t> </a:t>
            </a:r>
            <a:r>
              <a:rPr lang="ar-SA" sz="2400" dirty="0" smtClean="0">
                <a:latin typeface="Times New Roman" pitchFamily="18" charset="0"/>
                <a:cs typeface="PT Bold Heading" pitchFamily="2" charset="-78"/>
              </a:rPr>
              <a:t>عند </a:t>
            </a:r>
            <a:r>
              <a:rPr lang="ar-SA" sz="2400" dirty="0">
                <a:latin typeface="Times New Roman" pitchFamily="18" charset="0"/>
                <a:cs typeface="PT Bold Heading" pitchFamily="2" charset="-78"/>
              </a:rPr>
              <a:t>سقوط الموجة ينعكس جزء منها (شعاع 1) وينفذ جزء آخر ، ويكون للموجتين المنعكسة والنافذة تردد الموجة الأصلية نفسه..</a:t>
            </a:r>
            <a:endParaRPr lang="en-US" sz="2400" dirty="0">
              <a:cs typeface="PT Bold Heading" pitchFamily="2" charset="-78"/>
            </a:endParaRPr>
          </a:p>
        </p:txBody>
      </p:sp>
      <p:sp>
        <p:nvSpPr>
          <p:cNvPr id="4" name="Rectangle 1"/>
          <p:cNvSpPr>
            <a:spLocks noChangeArrowheads="1"/>
          </p:cNvSpPr>
          <p:nvPr/>
        </p:nvSpPr>
        <p:spPr bwMode="auto">
          <a:xfrm>
            <a:off x="762000" y="1371600"/>
            <a:ext cx="7853363" cy="833178"/>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lIns="90000" tIns="46800" rIns="90000" bIns="46800" anchor="ctr">
            <a:spAutoFit/>
          </a:bodyPr>
          <a:lstStyle/>
          <a:p>
            <a:pPr algn="justLow" eaLnBrk="0" hangingPunct="0">
              <a:defRPr/>
            </a:pPr>
            <a:r>
              <a:rPr lang="ar-SA" sz="2400" dirty="0" smtClean="0">
                <a:solidFill>
                  <a:schemeClr val="accent2">
                    <a:lumMod val="75000"/>
                  </a:schemeClr>
                </a:solidFill>
                <a:latin typeface="Times New Roman" pitchFamily="18" charset="0"/>
                <a:cs typeface="PT Bold Heading" pitchFamily="2" charset="-78"/>
              </a:rPr>
              <a:t>*</a:t>
            </a:r>
            <a:r>
              <a:rPr lang="ar-SA" sz="2400" dirty="0" smtClean="0">
                <a:solidFill>
                  <a:schemeClr val="accent4">
                    <a:lumMod val="75000"/>
                  </a:schemeClr>
                </a:solidFill>
                <a:latin typeface="Times New Roman" pitchFamily="18" charset="0"/>
                <a:cs typeface="PT Bold Heading" pitchFamily="2" charset="-78"/>
              </a:rPr>
              <a:t> </a:t>
            </a:r>
            <a:r>
              <a:rPr lang="ar-SA" sz="2400" dirty="0" smtClean="0">
                <a:latin typeface="Times New Roman" pitchFamily="18" charset="0"/>
                <a:cs typeface="PT Bold Heading" pitchFamily="2" charset="-78"/>
              </a:rPr>
              <a:t>الموجة </a:t>
            </a:r>
            <a:r>
              <a:rPr lang="ar-SA" sz="2400" dirty="0">
                <a:latin typeface="Times New Roman" pitchFamily="18" charset="0"/>
                <a:cs typeface="PT Bold Heading" pitchFamily="2" charset="-78"/>
              </a:rPr>
              <a:t>النافذة تنتقل خلال الغشاء إلى السطح الخلفي، حيث ينعكس منها مرة أخرى (شعاع2) ..</a:t>
            </a:r>
            <a:endParaRPr lang="en-US" sz="2400" dirty="0">
              <a:cs typeface="PT Bold Heading" pitchFamily="2" charset="-78"/>
            </a:endParaRPr>
          </a:p>
        </p:txBody>
      </p:sp>
      <p:sp>
        <p:nvSpPr>
          <p:cNvPr id="5" name="Rectangle 1"/>
          <p:cNvSpPr>
            <a:spLocks noChangeArrowheads="1"/>
          </p:cNvSpPr>
          <p:nvPr/>
        </p:nvSpPr>
        <p:spPr bwMode="auto">
          <a:xfrm>
            <a:off x="719165" y="2428868"/>
            <a:ext cx="7853363" cy="1202510"/>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lIns="90000" tIns="46800" rIns="90000" bIns="46800" anchor="ctr">
            <a:spAutoFit/>
          </a:bodyPr>
          <a:lstStyle/>
          <a:p>
            <a:pPr algn="justLow" eaLnBrk="0" hangingPunct="0">
              <a:defRPr/>
            </a:pPr>
            <a:r>
              <a:rPr lang="ar-SA" sz="2400" dirty="0" smtClean="0">
                <a:solidFill>
                  <a:schemeClr val="accent2">
                    <a:lumMod val="75000"/>
                  </a:schemeClr>
                </a:solidFill>
                <a:latin typeface="Times New Roman" pitchFamily="18" charset="0"/>
                <a:cs typeface="PT Bold Heading" pitchFamily="2" charset="-78"/>
              </a:rPr>
              <a:t>*</a:t>
            </a:r>
            <a:r>
              <a:rPr lang="ar-SA" sz="2400" dirty="0" smtClean="0">
                <a:solidFill>
                  <a:schemeClr val="accent4">
                    <a:lumMod val="75000"/>
                  </a:schemeClr>
                </a:solidFill>
                <a:latin typeface="Times New Roman" pitchFamily="18" charset="0"/>
                <a:cs typeface="PT Bold Heading" pitchFamily="2" charset="-78"/>
              </a:rPr>
              <a:t> </a:t>
            </a:r>
            <a:r>
              <a:rPr lang="ar-SA" sz="2400" dirty="0" smtClean="0">
                <a:latin typeface="Times New Roman" pitchFamily="18" charset="0"/>
                <a:cs typeface="PT Bold Heading" pitchFamily="2" charset="-78"/>
              </a:rPr>
              <a:t>إن </a:t>
            </a:r>
            <a:r>
              <a:rPr lang="ar-SA" sz="2400" dirty="0">
                <a:latin typeface="Times New Roman" pitchFamily="18" charset="0"/>
                <a:cs typeface="PT Bold Heading" pitchFamily="2" charset="-78"/>
              </a:rPr>
              <a:t>عملية تجزئة كل موجة ضوئية من المصدر غير المترابط إلى زوج متماثل من الموجات تعني أن الضوء المنعكس عن الغشاء الرقيق ضوء مترابط..</a:t>
            </a:r>
            <a:endParaRPr lang="en-US" sz="2400" dirty="0">
              <a:cs typeface="PT Bold Heading" pitchFamily="2" charset="-78"/>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4818"/>
                                        </p:tgtEl>
                                        <p:attrNameLst>
                                          <p:attrName>style.visibility</p:attrName>
                                        </p:attrNameLst>
                                      </p:cBhvr>
                                      <p:to>
                                        <p:strVal val="visible"/>
                                      </p:to>
                                    </p:set>
                                    <p:animEffect transition="in" filter="fade">
                                      <p:cBhvr>
                                        <p:cTn id="11" dur="1000"/>
                                        <p:tgtEl>
                                          <p:spTgt spid="34818"/>
                                        </p:tgtEl>
                                      </p:cBhvr>
                                    </p:animEffect>
                                    <p:anim calcmode="lin" valueType="num">
                                      <p:cBhvr>
                                        <p:cTn id="12" dur="1000" fill="hold"/>
                                        <p:tgtEl>
                                          <p:spTgt spid="34818"/>
                                        </p:tgtEl>
                                        <p:attrNameLst>
                                          <p:attrName>ppt_x</p:attrName>
                                        </p:attrNameLst>
                                      </p:cBhvr>
                                      <p:tavLst>
                                        <p:tav tm="0">
                                          <p:val>
                                            <p:strVal val="#ppt_x"/>
                                          </p:val>
                                        </p:tav>
                                        <p:tav tm="100000">
                                          <p:val>
                                            <p:strVal val="#ppt_x"/>
                                          </p:val>
                                        </p:tav>
                                      </p:tavLst>
                                    </p:anim>
                                    <p:anim calcmode="lin" valueType="num">
                                      <p:cBhvr>
                                        <p:cTn id="13" dur="1000" fill="hold"/>
                                        <p:tgtEl>
                                          <p:spTgt spid="348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 presetClass="entr" presetSubtype="1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par>
                          <p:cTn id="18" fill="hold">
                            <p:stCondLst>
                              <p:cond delay="2000"/>
                            </p:stCondLst>
                            <p:childTnLst>
                              <p:par>
                                <p:cTn id="19" presetID="5" presetClass="entr" presetSubtype="1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6" name="مستطيل 5"/>
          <p:cNvSpPr/>
          <p:nvPr/>
        </p:nvSpPr>
        <p:spPr>
          <a:xfrm>
            <a:off x="2428860" y="428604"/>
            <a:ext cx="4714908" cy="830997"/>
          </a:xfrm>
          <a:prstGeom prst="rect">
            <a:avLst/>
          </a:prstGeom>
          <a:noFill/>
        </p:spPr>
        <p:txBody>
          <a:bodyPr wrap="square" lIns="91440" tIns="45720" rIns="91440" bIns="45720">
            <a:spAutoFit/>
          </a:bodyPr>
          <a:lstStyle/>
          <a:p>
            <a:pPr algn="ctr"/>
            <a:r>
              <a:rPr kumimoji="0" lang="ar-SA" sz="4800" i="0" u="none" strike="noStrike" kern="1200" normalizeH="0" baseline="0" noProof="0" dirty="0" smtClean="0">
                <a:ln>
                  <a:solidFill>
                    <a:schemeClr val="tx1"/>
                  </a:solidFill>
                </a:ln>
                <a:solidFill>
                  <a:schemeClr val="accent3">
                    <a:lumMod val="40000"/>
                    <a:lumOff val="60000"/>
                  </a:schemeClr>
                </a:solidFill>
                <a:uLnTx/>
                <a:uFillTx/>
                <a:latin typeface="+mj-lt"/>
                <a:ea typeface="+mj-ea"/>
                <a:cs typeface="PT Bold Heading" pitchFamily="2" charset="-78"/>
              </a:rPr>
              <a:t>تعزيـــز اللــــون</a:t>
            </a:r>
            <a:endParaRPr lang="ar-SA" sz="4800" dirty="0">
              <a:ln>
                <a:solidFill>
                  <a:schemeClr val="tx1"/>
                </a:solidFill>
              </a:ln>
              <a:solidFill>
                <a:schemeClr val="accent3">
                  <a:lumMod val="40000"/>
                  <a:lumOff val="60000"/>
                </a:schemeClr>
              </a:solidFill>
              <a:cs typeface="PT Bold Heading" pitchFamily="2" charset="-78"/>
            </a:endParaRPr>
          </a:p>
        </p:txBody>
      </p:sp>
      <p:sp>
        <p:nvSpPr>
          <p:cNvPr id="9" name="مستطيل 8"/>
          <p:cNvSpPr/>
          <p:nvPr/>
        </p:nvSpPr>
        <p:spPr>
          <a:xfrm>
            <a:off x="1571604" y="2643182"/>
            <a:ext cx="6286544" cy="1200329"/>
          </a:xfrm>
          <a:prstGeom prst="rect">
            <a:avLst/>
          </a:prstGeom>
        </p:spPr>
        <p:txBody>
          <a:bodyPr wrap="square">
            <a:spAutoFit/>
          </a:bodyPr>
          <a:lstStyle/>
          <a:p>
            <a:pPr lvl="0" algn="justLow">
              <a:spcBef>
                <a:spcPct val="0"/>
              </a:spcBef>
              <a:defRPr/>
            </a:pPr>
            <a:r>
              <a:rPr lang="ar-SA" sz="2400" dirty="0" smtClean="0">
                <a:cs typeface="PT Bold Heading" pitchFamily="2" charset="-78"/>
              </a:rPr>
              <a:t>يجعل الانعكاس لضوء أحادي اللون معززا (شدة إضاءته أكبر) ويحدث عندما يكون للموجتين المنعكستين الطور نفسه بالنسبة لطول موجي محدد .</a:t>
            </a:r>
            <a:endParaRPr lang="ar-SA" sz="2400" dirty="0">
              <a:cs typeface="PT Bold Heading" pitchFamily="2" charset="-78"/>
            </a:endParaRPr>
          </a:p>
        </p:txBody>
      </p:sp>
      <p:sp>
        <p:nvSpPr>
          <p:cNvPr id="10" name="مستطيل 9"/>
          <p:cNvSpPr/>
          <p:nvPr/>
        </p:nvSpPr>
        <p:spPr>
          <a:xfrm>
            <a:off x="1428728" y="4286256"/>
            <a:ext cx="6429388" cy="1200329"/>
          </a:xfrm>
          <a:prstGeom prst="rect">
            <a:avLst/>
          </a:prstGeom>
        </p:spPr>
        <p:txBody>
          <a:bodyPr wrap="square">
            <a:spAutoFit/>
          </a:bodyPr>
          <a:lstStyle/>
          <a:p>
            <a:pPr lvl="0" algn="justLow">
              <a:spcBef>
                <a:spcPct val="0"/>
              </a:spcBef>
              <a:defRPr/>
            </a:pPr>
            <a:r>
              <a:rPr lang="ar-SA" sz="2400" dirty="0" smtClean="0">
                <a:cs typeface="PT Bold Heading" pitchFamily="2" charset="-78"/>
              </a:rPr>
              <a:t>إن كلتا الموجتين تعزز إحداهما الأخرى عندما تغادران الغشاء بينما يحدث تداخل هدام للضوء عند الأطوال </a:t>
            </a:r>
            <a:r>
              <a:rPr lang="ar-SA" sz="2400" dirty="0" err="1" smtClean="0">
                <a:cs typeface="PT Bold Heading" pitchFamily="2" charset="-78"/>
              </a:rPr>
              <a:t>الموجية</a:t>
            </a:r>
            <a:r>
              <a:rPr lang="ar-SA" sz="2400" dirty="0" smtClean="0">
                <a:cs typeface="PT Bold Heading" pitchFamily="2" charset="-78"/>
              </a:rPr>
              <a:t> الأخرى .</a:t>
            </a:r>
            <a:endParaRPr lang="ar-SA" sz="2400" dirty="0">
              <a:cs typeface="PT Bold Heading" pitchFamily="2" charset="-78"/>
            </a:endParaRPr>
          </a:p>
        </p:txBody>
      </p:sp>
      <p:sp>
        <p:nvSpPr>
          <p:cNvPr id="11" name="مستطيل 10"/>
          <p:cNvSpPr/>
          <p:nvPr/>
        </p:nvSpPr>
        <p:spPr>
          <a:xfrm>
            <a:off x="1804663" y="1643050"/>
            <a:ext cx="5832046" cy="461665"/>
          </a:xfrm>
          <a:prstGeom prst="rect">
            <a:avLst/>
          </a:prstGeom>
        </p:spPr>
        <p:txBody>
          <a:bodyPr wrap="none">
            <a:spAutoFit/>
          </a:bodyPr>
          <a:lstStyle/>
          <a:p>
            <a:r>
              <a:rPr lang="ar-SA" sz="2400" b="1" dirty="0" smtClean="0">
                <a:ln w="12700">
                  <a:solidFill>
                    <a:schemeClr val="accent4">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PT Bold Heading" pitchFamily="2" charset="-78"/>
              </a:rPr>
              <a:t>ويعني زيادة شدة إضاءة انعكاس ضوء أحادي اللون</a:t>
            </a:r>
            <a:endParaRPr lang="ar-SA" sz="2400" b="1" dirty="0">
              <a:ln w="12700">
                <a:solidFill>
                  <a:schemeClr val="accent4">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pic>
        <p:nvPicPr>
          <p:cNvPr id="12" name="Picture 2"/>
          <p:cNvPicPr>
            <a:picLocks noChangeAspect="1" noChangeArrowheads="1"/>
          </p:cNvPicPr>
          <p:nvPr/>
        </p:nvPicPr>
        <p:blipFill>
          <a:blip r:embed="rId3"/>
          <a:srcRect/>
          <a:stretch>
            <a:fillRect/>
          </a:stretch>
        </p:blipFill>
        <p:spPr bwMode="auto">
          <a:xfrm>
            <a:off x="0" y="0"/>
            <a:ext cx="1600200" cy="1828800"/>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30" presetClass="entr" presetSubtype="0" fill="hold" grpId="0" nodeType="afterEffect">
                                  <p:stCondLst>
                                    <p:cond delay="0"/>
                                  </p:stCondLst>
                                  <p:iterate type="wd">
                                    <p:tmPct val="10000"/>
                                  </p:iterate>
                                  <p:childTnLst>
                                    <p:set>
                                      <p:cBhvr>
                                        <p:cTn id="23" dur="1" fill="hold">
                                          <p:stCondLst>
                                            <p:cond delay="0"/>
                                          </p:stCondLst>
                                        </p:cTn>
                                        <p:tgtEl>
                                          <p:spTgt spid="11"/>
                                        </p:tgtEl>
                                        <p:attrNameLst>
                                          <p:attrName>style.visibility</p:attrName>
                                        </p:attrNameLst>
                                      </p:cBhvr>
                                      <p:to>
                                        <p:strVal val="visible"/>
                                      </p:to>
                                    </p:set>
                                    <p:animEffect transition="in" filter="fade">
                                      <p:cBhvr>
                                        <p:cTn id="24" dur="800" decel="100000"/>
                                        <p:tgtEl>
                                          <p:spTgt spid="11"/>
                                        </p:tgtEl>
                                      </p:cBhvr>
                                    </p:animEffect>
                                    <p:anim calcmode="lin" valueType="num">
                                      <p:cBhvr>
                                        <p:cTn id="25" dur="800" decel="100000" fill="hold"/>
                                        <p:tgtEl>
                                          <p:spTgt spid="11"/>
                                        </p:tgtEl>
                                        <p:attrNameLst>
                                          <p:attrName>style.rotation</p:attrName>
                                        </p:attrNameLst>
                                      </p:cBhvr>
                                      <p:tavLst>
                                        <p:tav tm="0">
                                          <p:val>
                                            <p:fltVal val="-90"/>
                                          </p:val>
                                        </p:tav>
                                        <p:tav tm="100000">
                                          <p:val>
                                            <p:fltVal val="0"/>
                                          </p:val>
                                        </p:tav>
                                      </p:tavLst>
                                    </p:anim>
                                    <p:anim calcmode="lin" valueType="num">
                                      <p:cBhvr>
                                        <p:cTn id="26" dur="800" decel="100000" fill="hold"/>
                                        <p:tgtEl>
                                          <p:spTgt spid="11"/>
                                        </p:tgtEl>
                                        <p:attrNameLst>
                                          <p:attrName>ppt_x</p:attrName>
                                        </p:attrNameLst>
                                      </p:cBhvr>
                                      <p:tavLst>
                                        <p:tav tm="0">
                                          <p:val>
                                            <p:strVal val="#ppt_x+0.4"/>
                                          </p:val>
                                        </p:tav>
                                        <p:tav tm="100000">
                                          <p:val>
                                            <p:strVal val="#ppt_x-0.05"/>
                                          </p:val>
                                        </p:tav>
                                      </p:tavLst>
                                    </p:anim>
                                    <p:anim calcmode="lin" valueType="num">
                                      <p:cBhvr>
                                        <p:cTn id="27" dur="800" decel="100000" fill="hold"/>
                                        <p:tgtEl>
                                          <p:spTgt spid="11"/>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30" fill="hold">
                            <p:stCondLst>
                              <p:cond delay="2700"/>
                            </p:stCondLst>
                            <p:childTnLst>
                              <p:par>
                                <p:cTn id="31" presetID="49" presetClass="entr" presetSubtype="0" decel="100000" fill="hold" grpId="0" nodeType="afterEffect">
                                  <p:stCondLst>
                                    <p:cond delay="0"/>
                                  </p:stCondLst>
                                  <p:iterate type="wd">
                                    <p:tmPct val="10000"/>
                                  </p:iterate>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par>
                          <p:cTn id="37" fill="hold">
                            <p:stCondLst>
                              <p:cond delay="4300"/>
                            </p:stCondLst>
                            <p:childTnLst>
                              <p:par>
                                <p:cTn id="38" presetID="52"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Scale>
                                      <p:cBhvr>
                                        <p:cTn id="4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0"/>
                                        </p:tgtEl>
                                        <p:attrNameLst>
                                          <p:attrName>ppt_x</p:attrName>
                                          <p:attrName>ppt_y</p:attrName>
                                        </p:attrNameLst>
                                      </p:cBhvr>
                                    </p:animMotion>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1928794" y="285728"/>
            <a:ext cx="6710355" cy="833178"/>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wrap="square" lIns="90000" tIns="46800" rIns="90000" bIns="46800" anchor="ctr">
            <a:spAutoFit/>
          </a:bodyPr>
          <a:lstStyle/>
          <a:p>
            <a:pPr algn="justLow" eaLnBrk="0" hangingPunct="0">
              <a:defRPr/>
            </a:pPr>
            <a:r>
              <a:rPr lang="ar-SA" sz="2400" dirty="0" smtClean="0">
                <a:latin typeface="Times New Roman" pitchFamily="18" charset="0"/>
                <a:cs typeface="PT Bold Heading" pitchFamily="2" charset="-78"/>
              </a:rPr>
              <a:t>* يمكن </a:t>
            </a:r>
            <a:r>
              <a:rPr lang="ar-SA" sz="2400" dirty="0">
                <a:latin typeface="Times New Roman" pitchFamily="18" charset="0"/>
                <a:cs typeface="PT Bold Heading" pitchFamily="2" charset="-78"/>
              </a:rPr>
              <a:t>ذلك عندما يكون للموجتين المنعكستين الطور نفسه </a:t>
            </a:r>
            <a:r>
              <a:rPr lang="ar-SA" sz="2400" dirty="0" smtClean="0">
                <a:latin typeface="Times New Roman" pitchFamily="18" charset="0"/>
                <a:cs typeface="PT Bold Heading" pitchFamily="2" charset="-78"/>
              </a:rPr>
              <a:t>بالنسبة </a:t>
            </a:r>
            <a:r>
              <a:rPr lang="ar-SA" sz="2400" dirty="0">
                <a:latin typeface="Times New Roman" pitchFamily="18" charset="0"/>
                <a:cs typeface="PT Bold Heading" pitchFamily="2" charset="-78"/>
              </a:rPr>
              <a:t>لطول موجي محدد..</a:t>
            </a:r>
            <a:endParaRPr lang="en-US" sz="2400" dirty="0">
              <a:cs typeface="PT Bold Heading" pitchFamily="2" charset="-78"/>
            </a:endParaRPr>
          </a:p>
        </p:txBody>
      </p:sp>
      <p:pic>
        <p:nvPicPr>
          <p:cNvPr id="5" name="Picture 2"/>
          <p:cNvPicPr>
            <a:picLocks noChangeAspect="1" noChangeArrowheads="1"/>
          </p:cNvPicPr>
          <p:nvPr/>
        </p:nvPicPr>
        <p:blipFill>
          <a:blip r:embed="rId3"/>
          <a:srcRect/>
          <a:stretch>
            <a:fillRect/>
          </a:stretch>
        </p:blipFill>
        <p:spPr bwMode="auto">
          <a:xfrm>
            <a:off x="0" y="0"/>
            <a:ext cx="1600200" cy="1828800"/>
          </a:xfrm>
          <a:prstGeom prst="rect">
            <a:avLst/>
          </a:prstGeom>
          <a:noFill/>
          <a:ln w="9525">
            <a:noFill/>
            <a:miter lim="800000"/>
            <a:headEnd/>
            <a:tailEnd/>
          </a:ln>
          <a:effectLst>
            <a:prstShdw prst="shdw17" dist="17961" dir="2700000">
              <a:schemeClr val="accent1">
                <a:gamma/>
                <a:shade val="60000"/>
                <a:invGamma/>
              </a:schemeClr>
            </a:prstShdw>
          </a:effectLst>
        </p:spPr>
      </p:pic>
      <p:graphicFrame>
        <p:nvGraphicFramePr>
          <p:cNvPr id="6" name="رسم تخطيطي 5"/>
          <p:cNvGraphicFramePr/>
          <p:nvPr/>
        </p:nvGraphicFramePr>
        <p:xfrm>
          <a:off x="285720" y="2000240"/>
          <a:ext cx="852486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رسم تخطيطي 5"/>
          <p:cNvGraphicFramePr/>
          <p:nvPr/>
        </p:nvGraphicFramePr>
        <p:xfrm>
          <a:off x="2590800" y="152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مثلث متساوي الساقين 6"/>
          <p:cNvSpPr/>
          <p:nvPr/>
        </p:nvSpPr>
        <p:spPr>
          <a:xfrm>
            <a:off x="5029200" y="3962400"/>
            <a:ext cx="838200" cy="2743200"/>
          </a:xfrm>
          <a:prstGeom prst="triangle">
            <a:avLst/>
          </a:prstGeom>
          <a:solidFill>
            <a:srgbClr val="953F9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cxnSp>
        <p:nvCxnSpPr>
          <p:cNvPr id="9" name="رابط كسهم مستقيم 8"/>
          <p:cNvCxnSpPr/>
          <p:nvPr/>
        </p:nvCxnSpPr>
        <p:spPr>
          <a:xfrm>
            <a:off x="2362200" y="3581400"/>
            <a:ext cx="2971800" cy="990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a:off x="2209800" y="4876800"/>
            <a:ext cx="2971800" cy="990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rot="10800000">
            <a:off x="2133600" y="4495800"/>
            <a:ext cx="32004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rot="10800000" flipV="1">
            <a:off x="1981200" y="5867400"/>
            <a:ext cx="32004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rot="10800000" flipV="1">
            <a:off x="2286000" y="4724400"/>
            <a:ext cx="3200400" cy="5334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رابط مستقيم 22"/>
          <p:cNvCxnSpPr/>
          <p:nvPr/>
        </p:nvCxnSpPr>
        <p:spPr>
          <a:xfrm>
            <a:off x="5334000" y="4572000"/>
            <a:ext cx="228600" cy="152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رابط كسهم مستقيم 25"/>
          <p:cNvCxnSpPr/>
          <p:nvPr/>
        </p:nvCxnSpPr>
        <p:spPr>
          <a:xfrm rot="10800000" flipV="1">
            <a:off x="2590800" y="6172200"/>
            <a:ext cx="3200400" cy="5334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a:off x="5105400" y="5791200"/>
            <a:ext cx="685800" cy="381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مستطيل 29"/>
          <p:cNvSpPr>
            <a:spLocks noChangeArrowheads="1"/>
          </p:cNvSpPr>
          <p:nvPr/>
        </p:nvSpPr>
        <p:spPr bwMode="auto">
          <a:xfrm>
            <a:off x="5791200" y="4495800"/>
            <a:ext cx="1187450" cy="523875"/>
          </a:xfrm>
          <a:prstGeom prst="rect">
            <a:avLst/>
          </a:prstGeom>
          <a:noFill/>
          <a:ln w="9525">
            <a:noFill/>
            <a:miter lim="800000"/>
            <a:headEnd/>
            <a:tailEnd/>
          </a:ln>
        </p:spPr>
        <p:txBody>
          <a:bodyPr wrap="none">
            <a:spAutoFit/>
          </a:bodyPr>
          <a:lstStyle/>
          <a:p>
            <a:r>
              <a:rPr lang="ar-SA" sz="2800" b="1">
                <a:solidFill>
                  <a:srgbClr val="002060"/>
                </a:solidFill>
                <a:latin typeface="Times New Roman" pitchFamily="18" charset="0"/>
              </a:rPr>
              <a:t> </a:t>
            </a:r>
            <a:r>
              <a:rPr lang="en-US" sz="2800" b="1">
                <a:solidFill>
                  <a:srgbClr val="002060"/>
                </a:solidFill>
                <a:latin typeface="Times New Roman" pitchFamily="18" charset="0"/>
              </a:rPr>
              <a:t>1 </a:t>
            </a:r>
            <a:r>
              <a:rPr lang="el-GR" sz="2800" b="1">
                <a:solidFill>
                  <a:srgbClr val="002060"/>
                </a:solidFill>
                <a:latin typeface="Times New Roman" pitchFamily="18" charset="0"/>
              </a:rPr>
              <a:t>λ</a:t>
            </a:r>
            <a:r>
              <a:rPr lang="en-US" sz="2800" b="1">
                <a:solidFill>
                  <a:srgbClr val="002060"/>
                </a:solidFill>
                <a:latin typeface="Times New Roman" pitchFamily="18" charset="0"/>
              </a:rPr>
              <a:t> / 4</a:t>
            </a:r>
            <a:endParaRPr lang="ar-SA" sz="2800">
              <a:solidFill>
                <a:srgbClr val="002060"/>
              </a:solidFill>
            </a:endParaRPr>
          </a:p>
        </p:txBody>
      </p:sp>
      <p:sp>
        <p:nvSpPr>
          <p:cNvPr id="31" name="مستطيل 30"/>
          <p:cNvSpPr>
            <a:spLocks noChangeArrowheads="1"/>
          </p:cNvSpPr>
          <p:nvPr/>
        </p:nvSpPr>
        <p:spPr bwMode="auto">
          <a:xfrm>
            <a:off x="5867400" y="5791200"/>
            <a:ext cx="1187450" cy="523875"/>
          </a:xfrm>
          <a:prstGeom prst="rect">
            <a:avLst/>
          </a:prstGeom>
          <a:noFill/>
          <a:ln w="9525">
            <a:noFill/>
            <a:miter lim="800000"/>
            <a:headEnd/>
            <a:tailEnd/>
          </a:ln>
        </p:spPr>
        <p:txBody>
          <a:bodyPr wrap="none">
            <a:spAutoFit/>
          </a:bodyPr>
          <a:lstStyle/>
          <a:p>
            <a:r>
              <a:rPr lang="ar-SA" sz="2800" b="1">
                <a:solidFill>
                  <a:srgbClr val="002060"/>
                </a:solidFill>
                <a:latin typeface="Times New Roman" pitchFamily="18" charset="0"/>
              </a:rPr>
              <a:t> </a:t>
            </a:r>
            <a:r>
              <a:rPr lang="en-US" sz="2800" b="1">
                <a:solidFill>
                  <a:srgbClr val="002060"/>
                </a:solidFill>
                <a:latin typeface="Times New Roman" pitchFamily="18" charset="0"/>
              </a:rPr>
              <a:t>3 </a:t>
            </a:r>
            <a:r>
              <a:rPr lang="el-GR" sz="2800" b="1">
                <a:solidFill>
                  <a:srgbClr val="002060"/>
                </a:solidFill>
                <a:latin typeface="Times New Roman" pitchFamily="18" charset="0"/>
              </a:rPr>
              <a:t>λ</a:t>
            </a:r>
            <a:r>
              <a:rPr lang="en-US" sz="2800" b="1">
                <a:solidFill>
                  <a:srgbClr val="002060"/>
                </a:solidFill>
                <a:latin typeface="Times New Roman" pitchFamily="18" charset="0"/>
              </a:rPr>
              <a:t> / 4</a:t>
            </a:r>
            <a:endParaRPr lang="ar-SA" sz="2800">
              <a:solidFill>
                <a:srgbClr val="002060"/>
              </a:solidFill>
            </a:endParaRPr>
          </a:p>
        </p:txBody>
      </p:sp>
      <p:sp>
        <p:nvSpPr>
          <p:cNvPr id="36878" name="مستطيل 31"/>
          <p:cNvSpPr>
            <a:spLocks noChangeArrowheads="1"/>
          </p:cNvSpPr>
          <p:nvPr/>
        </p:nvSpPr>
        <p:spPr bwMode="auto">
          <a:xfrm>
            <a:off x="1295400" y="4267200"/>
            <a:ext cx="887413" cy="369888"/>
          </a:xfrm>
          <a:prstGeom prst="rect">
            <a:avLst/>
          </a:prstGeom>
          <a:noFill/>
          <a:ln w="9525">
            <a:noFill/>
            <a:miter lim="800000"/>
            <a:headEnd/>
            <a:tailEnd/>
          </a:ln>
        </p:spPr>
        <p:txBody>
          <a:bodyPr wrap="none">
            <a:spAutoFit/>
          </a:bodyPr>
          <a:lstStyle/>
          <a:p>
            <a:r>
              <a:rPr lang="ar-SA" b="1"/>
              <a:t>الشعاع 1</a:t>
            </a:r>
          </a:p>
        </p:txBody>
      </p:sp>
      <p:sp>
        <p:nvSpPr>
          <p:cNvPr id="33" name="مستطيل 32"/>
          <p:cNvSpPr>
            <a:spLocks noChangeArrowheads="1"/>
          </p:cNvSpPr>
          <p:nvPr/>
        </p:nvSpPr>
        <p:spPr bwMode="auto">
          <a:xfrm>
            <a:off x="2895600" y="4800600"/>
            <a:ext cx="887413" cy="369888"/>
          </a:xfrm>
          <a:prstGeom prst="rect">
            <a:avLst/>
          </a:prstGeom>
          <a:noFill/>
          <a:ln w="9525">
            <a:noFill/>
            <a:miter lim="800000"/>
            <a:headEnd/>
            <a:tailEnd/>
          </a:ln>
        </p:spPr>
        <p:txBody>
          <a:bodyPr wrap="none">
            <a:spAutoFit/>
          </a:bodyPr>
          <a:lstStyle/>
          <a:p>
            <a:r>
              <a:rPr lang="ar-SA" b="1"/>
              <a:t>الشعاع 2</a:t>
            </a:r>
          </a:p>
        </p:txBody>
      </p:sp>
      <p:sp>
        <p:nvSpPr>
          <p:cNvPr id="34" name="مستطيل 33"/>
          <p:cNvSpPr>
            <a:spLocks noChangeArrowheads="1"/>
          </p:cNvSpPr>
          <p:nvPr/>
        </p:nvSpPr>
        <p:spPr bwMode="auto">
          <a:xfrm>
            <a:off x="2362200" y="6324600"/>
            <a:ext cx="887413" cy="369888"/>
          </a:xfrm>
          <a:prstGeom prst="rect">
            <a:avLst/>
          </a:prstGeom>
          <a:noFill/>
          <a:ln w="9525">
            <a:noFill/>
            <a:miter lim="800000"/>
            <a:headEnd/>
            <a:tailEnd/>
          </a:ln>
        </p:spPr>
        <p:txBody>
          <a:bodyPr wrap="none">
            <a:spAutoFit/>
          </a:bodyPr>
          <a:lstStyle/>
          <a:p>
            <a:r>
              <a:rPr lang="ar-SA" b="1"/>
              <a:t>الشعاع 2</a:t>
            </a:r>
          </a:p>
        </p:txBody>
      </p:sp>
      <p:sp>
        <p:nvSpPr>
          <p:cNvPr id="36881" name="مستطيل 34"/>
          <p:cNvSpPr>
            <a:spLocks noChangeArrowheads="1"/>
          </p:cNvSpPr>
          <p:nvPr/>
        </p:nvSpPr>
        <p:spPr bwMode="auto">
          <a:xfrm>
            <a:off x="1219200" y="5715000"/>
            <a:ext cx="887413" cy="369888"/>
          </a:xfrm>
          <a:prstGeom prst="rect">
            <a:avLst/>
          </a:prstGeom>
          <a:noFill/>
          <a:ln w="9525">
            <a:noFill/>
            <a:miter lim="800000"/>
            <a:headEnd/>
            <a:tailEnd/>
          </a:ln>
        </p:spPr>
        <p:txBody>
          <a:bodyPr wrap="none">
            <a:spAutoFit/>
          </a:bodyPr>
          <a:lstStyle/>
          <a:p>
            <a:r>
              <a:rPr lang="ar-SA" b="1"/>
              <a:t>الشعاع 1</a:t>
            </a:r>
          </a:p>
        </p:txBody>
      </p:sp>
      <p:pic>
        <p:nvPicPr>
          <p:cNvPr id="36" name="Picture 2"/>
          <p:cNvPicPr>
            <a:picLocks noChangeAspect="1" noChangeArrowheads="1"/>
          </p:cNvPicPr>
          <p:nvPr/>
        </p:nvPicPr>
        <p:blipFill>
          <a:blip r:embed="rId7"/>
          <a:srcRect/>
          <a:stretch>
            <a:fillRect/>
          </a:stretch>
        </p:blipFill>
        <p:spPr bwMode="auto">
          <a:xfrm>
            <a:off x="285720" y="0"/>
            <a:ext cx="1785950" cy="2214554"/>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ox(in)">
                                      <p:cBhvr>
                                        <p:cTn id="11" dur="500"/>
                                        <p:tgtEl>
                                          <p:spTgt spid="19"/>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checkerboard(across)">
                                      <p:cBhvr>
                                        <p:cTn id="15" dur="500"/>
                                        <p:tgtEl>
                                          <p:spTgt spid="33"/>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ox(in)">
                                      <p:cBhvr>
                                        <p:cTn id="19" dur="500"/>
                                        <p:tgtEl>
                                          <p:spTgt spid="26"/>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checkerboard(across)">
                                      <p:cBhvr>
                                        <p:cTn id="23" dur="500"/>
                                        <p:tgtEl>
                                          <p:spTgt spid="34"/>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checkerboard(across)">
                                      <p:cBhvr>
                                        <p:cTn id="27" dur="500"/>
                                        <p:tgtEl>
                                          <p:spTgt spid="30"/>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checkerboard(across)">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30" grpId="0"/>
      <p:bldP spid="31"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رسم تخطيطي 1"/>
          <p:cNvGraphicFramePr/>
          <p:nvPr/>
        </p:nvGraphicFramePr>
        <p:xfrm>
          <a:off x="285720" y="642918"/>
          <a:ext cx="8458200" cy="551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571604" y="1643050"/>
            <a:ext cx="5643563" cy="709613"/>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lIns="90000" tIns="46800" rIns="90000" bIns="46800" anchor="ctr">
            <a:spAutoFit/>
          </a:bodyPr>
          <a:lstStyle/>
          <a:p>
            <a:pPr algn="ctr" eaLnBrk="0" hangingPunct="0">
              <a:defRPr/>
            </a:pPr>
            <a:r>
              <a:rPr lang="ar-SA" sz="4000" dirty="0" smtClean="0">
                <a:solidFill>
                  <a:schemeClr val="accent4">
                    <a:lumMod val="75000"/>
                  </a:schemeClr>
                </a:solidFill>
                <a:latin typeface="Times New Roman" pitchFamily="18" charset="0"/>
                <a:cs typeface="PT Bold Heading" pitchFamily="2" charset="-78"/>
              </a:rPr>
              <a:t>ملاحظــــات</a:t>
            </a:r>
            <a:endParaRPr lang="en-US" sz="4000" dirty="0">
              <a:solidFill>
                <a:schemeClr val="accent4">
                  <a:lumMod val="75000"/>
                </a:schemeClr>
              </a:solidFill>
              <a:cs typeface="PT Bold Heading" pitchFamily="2" charset="-78"/>
            </a:endParaRPr>
          </a:p>
        </p:txBody>
      </p:sp>
      <p:sp>
        <p:nvSpPr>
          <p:cNvPr id="3" name="Rectangle 1"/>
          <p:cNvSpPr>
            <a:spLocks noChangeArrowheads="1"/>
          </p:cNvSpPr>
          <p:nvPr/>
        </p:nvSpPr>
        <p:spPr bwMode="auto">
          <a:xfrm>
            <a:off x="1857356" y="2571744"/>
            <a:ext cx="5181608" cy="2064284"/>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wrap="square" lIns="90000" tIns="46800" rIns="90000" bIns="46800" anchor="ctr">
            <a:spAutoFit/>
          </a:bodyPr>
          <a:lstStyle/>
          <a:p>
            <a:pPr algn="ctr" eaLnBrk="0" hangingPunct="0">
              <a:defRPr/>
            </a:pPr>
            <a:r>
              <a:rPr lang="ar-SA" sz="3200" dirty="0" smtClean="0">
                <a:latin typeface="Times New Roman" pitchFamily="18" charset="0"/>
                <a:cs typeface="PT Bold Heading" pitchFamily="2" charset="-78"/>
              </a:rPr>
              <a:t>يحدث </a:t>
            </a:r>
            <a:r>
              <a:rPr lang="ar-SA" sz="3200" dirty="0">
                <a:latin typeface="Times New Roman" pitchFamily="18" charset="0"/>
                <a:cs typeface="PT Bold Heading" pitchFamily="2" charset="-78"/>
              </a:rPr>
              <a:t>تكرار الطيف ويتحقق التداخل البناء عندما يكون سمك الغشاء مساويا لـ</a:t>
            </a:r>
          </a:p>
          <a:p>
            <a:pPr algn="ctr" eaLnBrk="0" hangingPunct="0">
              <a:defRPr/>
            </a:pPr>
            <a:r>
              <a:rPr lang="en-US" sz="3200" dirty="0" smtClean="0">
                <a:latin typeface="Times New Roman" pitchFamily="18" charset="0"/>
                <a:cs typeface="PT Bold Heading" pitchFamily="2" charset="-78"/>
              </a:rPr>
              <a:t>1</a:t>
            </a:r>
            <a:r>
              <a:rPr lang="el-GR" sz="3200" dirty="0">
                <a:latin typeface="Times New Roman" pitchFamily="18" charset="0"/>
                <a:cs typeface="PT Bold Heading" pitchFamily="2" charset="-78"/>
              </a:rPr>
              <a:t>λ</a:t>
            </a:r>
            <a:r>
              <a:rPr lang="en-US" sz="3200" dirty="0">
                <a:latin typeface="Times New Roman" pitchFamily="18" charset="0"/>
                <a:cs typeface="PT Bold Heading" pitchFamily="2" charset="-78"/>
              </a:rPr>
              <a:t>/ 4 ,  3</a:t>
            </a:r>
            <a:r>
              <a:rPr lang="el-GR" sz="3200" dirty="0">
                <a:latin typeface="Times New Roman" pitchFamily="18" charset="0"/>
                <a:cs typeface="PT Bold Heading" pitchFamily="2" charset="-78"/>
              </a:rPr>
              <a:t>λ</a:t>
            </a:r>
            <a:r>
              <a:rPr lang="en-US" sz="3200" dirty="0">
                <a:latin typeface="Times New Roman" pitchFamily="18" charset="0"/>
                <a:cs typeface="PT Bold Heading" pitchFamily="2" charset="-78"/>
              </a:rPr>
              <a:t> / 4 , 5</a:t>
            </a:r>
            <a:r>
              <a:rPr lang="el-GR" sz="3200" dirty="0">
                <a:latin typeface="Times New Roman" pitchFamily="18" charset="0"/>
                <a:cs typeface="PT Bold Heading" pitchFamily="2" charset="-78"/>
              </a:rPr>
              <a:t>λ</a:t>
            </a:r>
            <a:r>
              <a:rPr lang="en-US" sz="3200" dirty="0">
                <a:latin typeface="Times New Roman" pitchFamily="18" charset="0"/>
                <a:cs typeface="PT Bold Heading" pitchFamily="2" charset="-78"/>
              </a:rPr>
              <a:t> / 4      </a:t>
            </a:r>
            <a:endParaRPr lang="en-US" sz="3200" dirty="0">
              <a:cs typeface="PT Bold Heading"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6357950" y="2143116"/>
            <a:ext cx="2214546" cy="857256"/>
          </a:xfrm>
          <a:prstGeom prst="rect">
            <a:avLst/>
          </a:prstGeom>
        </p:spPr>
        <p:txBody>
          <a:bodyPr vert="horz" lIns="45720" rIns="45720" anchor="ctr">
            <a:no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ar-SA" sz="3200" i="0" u="none" strike="noStrike" kern="1200" cap="none" spc="0" normalizeH="0" baseline="0" noProof="0" dirty="0" smtClean="0">
                <a:ln>
                  <a:noFill/>
                </a:ln>
                <a:solidFill>
                  <a:schemeClr val="tx2"/>
                </a:solidFill>
                <a:effectLst/>
                <a:uLnTx/>
                <a:uFillTx/>
                <a:latin typeface="+mj-lt"/>
                <a:ea typeface="+mj-ea"/>
                <a:cs typeface="PT Bold Heading" pitchFamily="2" charset="-78"/>
              </a:rPr>
              <a:t>نمط الحيود :</a:t>
            </a:r>
            <a:endParaRPr kumimoji="0" lang="ar-SA" sz="3200" i="0" u="none" strike="noStrike" kern="1200" cap="none" spc="0" normalizeH="0" baseline="0" noProof="0" dirty="0">
              <a:ln>
                <a:noFill/>
              </a:ln>
              <a:solidFill>
                <a:schemeClr val="tx2"/>
              </a:solidFill>
              <a:effectLst/>
              <a:uLnTx/>
              <a:uFillTx/>
              <a:latin typeface="+mj-lt"/>
              <a:ea typeface="+mj-ea"/>
              <a:cs typeface="PT Bold Heading" pitchFamily="2" charset="-78"/>
            </a:endParaRPr>
          </a:p>
        </p:txBody>
      </p:sp>
      <p:sp>
        <p:nvSpPr>
          <p:cNvPr id="6" name="مستطيل 5"/>
          <p:cNvSpPr/>
          <p:nvPr/>
        </p:nvSpPr>
        <p:spPr>
          <a:xfrm>
            <a:off x="428596" y="1428736"/>
            <a:ext cx="4786313"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ar-SA" sz="6000" b="1" i="0" u="none" strike="noStrike" kern="1200" cap="none" spc="0" normalizeH="0" baseline="0" noProof="0" dirty="0" err="1" smtClean="0">
                <a:ln w="11430">
                  <a:solidFill>
                    <a:schemeClr val="accent4">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PT Bold Heading" pitchFamily="2" charset="-78"/>
              </a:rPr>
              <a:t>الحيــــو</a:t>
            </a:r>
            <a:r>
              <a:rPr kumimoji="0" lang="ar-SA" sz="6000" b="1" i="0" u="none" strike="noStrike" kern="1200" normalizeH="0" baseline="0" noProof="0" dirty="0" err="1" smtClean="0">
                <a:ln w="11430">
                  <a:solidFill>
                    <a:schemeClr val="accent4">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PT Bold Heading" pitchFamily="2" charset="-78"/>
              </a:rPr>
              <a:t>د</a:t>
            </a:r>
            <a:endParaRPr kumimoji="0" lang="ar-SA" sz="6000" b="1" i="0" u="none" strike="noStrike" kern="1200" cap="none" spc="0" normalizeH="0" baseline="0" noProof="0" dirty="0" smtClean="0">
              <a:ln w="11430">
                <a:solidFill>
                  <a:schemeClr val="accent4">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PT Bold Heading" pitchFamily="2" charset="-78"/>
            </a:endParaRPr>
          </a:p>
        </p:txBody>
      </p:sp>
      <p:sp>
        <p:nvSpPr>
          <p:cNvPr id="8" name="عنوان 1"/>
          <p:cNvSpPr txBox="1">
            <a:spLocks/>
          </p:cNvSpPr>
          <p:nvPr/>
        </p:nvSpPr>
        <p:spPr>
          <a:xfrm>
            <a:off x="785786" y="2928934"/>
            <a:ext cx="7786710" cy="1143000"/>
          </a:xfrm>
          <a:prstGeom prst="rect">
            <a:avLst/>
          </a:prstGeom>
        </p:spPr>
        <p:txBody>
          <a:bodyPr vert="horz" lIns="45720" rIns="45720" anchor="ctr">
            <a:noAutofit/>
          </a:bodyPr>
          <a:lstStyle/>
          <a:p>
            <a:pPr algn="ctr">
              <a:spcBef>
                <a:spcPct val="0"/>
              </a:spcBef>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يتكون عند قطع الضوء المترابط عند حافتين متقاربتين </a:t>
            </a:r>
            <a:r>
              <a:rPr lang="ar-SA" sz="2400" dirty="0" smtClean="0">
                <a:cs typeface="PT Bold Heading" pitchFamily="2" charset="-78"/>
              </a:rPr>
              <a:t>ويتكون على شاشة نتيجة التداخل البناء والهدام </a:t>
            </a:r>
            <a:r>
              <a:rPr lang="ar-SA" sz="2400" dirty="0" err="1" smtClean="0">
                <a:cs typeface="PT Bold Heading" pitchFamily="2" charset="-78"/>
              </a:rPr>
              <a:t>لمويجات</a:t>
            </a:r>
            <a:r>
              <a:rPr lang="ar-SA" sz="2400" dirty="0" smtClean="0">
                <a:cs typeface="PT Bold Heading" pitchFamily="2" charset="-78"/>
              </a:rPr>
              <a:t> </a:t>
            </a:r>
            <a:r>
              <a:rPr lang="ar-SA" sz="2400" dirty="0" err="1" smtClean="0">
                <a:cs typeface="PT Bold Heading" pitchFamily="2" charset="-78"/>
              </a:rPr>
              <a:t>هويجنز</a:t>
            </a:r>
            <a:endParaRPr lang="ar-SA" sz="2400" dirty="0" smtClean="0">
              <a:cs typeface="PT Bold Heading" pitchFamily="2" charset="-78"/>
            </a:endParaRPr>
          </a:p>
        </p:txBody>
      </p:sp>
      <p:pic>
        <p:nvPicPr>
          <p:cNvPr id="16386" name="Picture 2" descr="diffract"/>
          <p:cNvPicPr>
            <a:picLocks noChangeAspect="1" noChangeArrowheads="1"/>
          </p:cNvPicPr>
          <p:nvPr/>
        </p:nvPicPr>
        <p:blipFill>
          <a:blip r:embed="rId3"/>
          <a:srcRect b="7692"/>
          <a:stretch>
            <a:fillRect/>
          </a:stretch>
        </p:blipFill>
        <p:spPr bwMode="auto">
          <a:xfrm>
            <a:off x="1857356" y="4143380"/>
            <a:ext cx="5500726" cy="2571768"/>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00"/>
                            </p:stCondLst>
                            <p:childTnLst>
                              <p:par>
                                <p:cTn id="30" presetID="30" presetClass="entr" presetSubtype="0" fill="hold" nodeType="afterEffect">
                                  <p:stCondLst>
                                    <p:cond delay="0"/>
                                  </p:stCondLst>
                                  <p:childTnLst>
                                    <p:set>
                                      <p:cBhvr>
                                        <p:cTn id="31" dur="1" fill="hold">
                                          <p:stCondLst>
                                            <p:cond delay="0"/>
                                          </p:stCondLst>
                                        </p:cTn>
                                        <p:tgtEl>
                                          <p:spTgt spid="16386"/>
                                        </p:tgtEl>
                                        <p:attrNameLst>
                                          <p:attrName>style.visibility</p:attrName>
                                        </p:attrNameLst>
                                      </p:cBhvr>
                                      <p:to>
                                        <p:strVal val="visible"/>
                                      </p:to>
                                    </p:set>
                                    <p:animEffect transition="in" filter="fade">
                                      <p:cBhvr>
                                        <p:cTn id="32" dur="800" decel="100000"/>
                                        <p:tgtEl>
                                          <p:spTgt spid="16386"/>
                                        </p:tgtEl>
                                      </p:cBhvr>
                                    </p:animEffect>
                                    <p:anim calcmode="lin" valueType="num">
                                      <p:cBhvr>
                                        <p:cTn id="33" dur="800" decel="100000" fill="hold"/>
                                        <p:tgtEl>
                                          <p:spTgt spid="16386"/>
                                        </p:tgtEl>
                                        <p:attrNameLst>
                                          <p:attrName>style.rotation</p:attrName>
                                        </p:attrNameLst>
                                      </p:cBhvr>
                                      <p:tavLst>
                                        <p:tav tm="0">
                                          <p:val>
                                            <p:fltVal val="-90"/>
                                          </p:val>
                                        </p:tav>
                                        <p:tav tm="100000">
                                          <p:val>
                                            <p:fltVal val="0"/>
                                          </p:val>
                                        </p:tav>
                                      </p:tavLst>
                                    </p:anim>
                                    <p:anim calcmode="lin" valueType="num">
                                      <p:cBhvr>
                                        <p:cTn id="34" dur="800" decel="100000" fill="hold"/>
                                        <p:tgtEl>
                                          <p:spTgt spid="16386"/>
                                        </p:tgtEl>
                                        <p:attrNameLst>
                                          <p:attrName>ppt_x</p:attrName>
                                        </p:attrNameLst>
                                      </p:cBhvr>
                                      <p:tavLst>
                                        <p:tav tm="0">
                                          <p:val>
                                            <p:strVal val="#ppt_x+0.4"/>
                                          </p:val>
                                        </p:tav>
                                        <p:tav tm="100000">
                                          <p:val>
                                            <p:strVal val="#ppt_x-0.05"/>
                                          </p:val>
                                        </p:tav>
                                      </p:tavLst>
                                    </p:anim>
                                    <p:anim calcmode="lin" valueType="num">
                                      <p:cBhvr>
                                        <p:cTn id="35" dur="800" decel="100000" fill="hold"/>
                                        <p:tgtEl>
                                          <p:spTgt spid="16386"/>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6386"/>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638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1000" r="-51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1000100" y="2214554"/>
            <a:ext cx="7358082"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300" i="0" u="none" strike="noStrike" kern="1200" normalizeH="0" baseline="0" noProof="0" dirty="0" smtClean="0">
                <a:uLnTx/>
                <a:uFillTx/>
                <a:latin typeface="+mj-lt"/>
                <a:ea typeface="+mj-ea"/>
                <a:cs typeface="PT Bold Heading" pitchFamily="2" charset="-78"/>
              </a:rPr>
              <a:t>عند مرور الضوء الأزرق المترابط خلال شق</a:t>
            </a:r>
            <a:r>
              <a:rPr kumimoji="0" lang="ar-SA" sz="2300" i="0" u="none" strike="noStrike" kern="1200" normalizeH="0" noProof="0" dirty="0" smtClean="0">
                <a:uLnTx/>
                <a:uFillTx/>
                <a:latin typeface="+mj-lt"/>
                <a:ea typeface="+mj-ea"/>
                <a:cs typeface="PT Bold Heading" pitchFamily="2" charset="-78"/>
              </a:rPr>
              <a:t> صغير عرضه أكبر من الطول الموجي للضوء فإن الضوء يحيد عن كلتا الحافتين .</a:t>
            </a:r>
            <a:endParaRPr kumimoji="0" lang="ar-SA" sz="2300" i="0" u="none" strike="noStrike" kern="1200" normalizeH="0" baseline="0" noProof="0" dirty="0">
              <a:uLnTx/>
              <a:uFillTx/>
              <a:latin typeface="+mj-lt"/>
              <a:ea typeface="+mj-ea"/>
              <a:cs typeface="PT Bold Heading" pitchFamily="2" charset="-78"/>
            </a:endParaRPr>
          </a:p>
        </p:txBody>
      </p:sp>
      <p:sp>
        <p:nvSpPr>
          <p:cNvPr id="6" name="مستطيل 5"/>
          <p:cNvSpPr/>
          <p:nvPr/>
        </p:nvSpPr>
        <p:spPr>
          <a:xfrm>
            <a:off x="3214678" y="642918"/>
            <a:ext cx="4786313" cy="769441"/>
          </a:xfrm>
          <a:prstGeom prst="rect">
            <a:avLst/>
          </a:prstGeom>
          <a:noFill/>
        </p:spPr>
        <p:txBody>
          <a:bodyPr wrap="square" lIns="91440" tIns="45720" rIns="91440" bIns="45720">
            <a:spAutoFit/>
          </a:bodyPr>
          <a:lstStyle/>
          <a:p>
            <a:pPr algn="ctr"/>
            <a:r>
              <a:rPr kumimoji="0" lang="ar-SA" sz="4400" i="0" u="none" strike="noStrike" kern="1200" normalizeH="0" baseline="0" noProof="0" dirty="0" smtClean="0">
                <a:ln>
                  <a:solidFill>
                    <a:schemeClr val="bg1"/>
                  </a:solidFill>
                </a:ln>
                <a:solidFill>
                  <a:schemeClr val="tx2"/>
                </a:solidFill>
                <a:uLnTx/>
                <a:uFillTx/>
                <a:latin typeface="+mj-lt"/>
                <a:ea typeface="+mj-ea"/>
                <a:cs typeface="PT Bold Heading" pitchFamily="2" charset="-78"/>
              </a:rPr>
              <a:t>حيود الشق الاحادي</a:t>
            </a:r>
            <a:endParaRPr lang="ar-SA" sz="4400" dirty="0">
              <a:ln>
                <a:solidFill>
                  <a:schemeClr val="bg1"/>
                </a:solidFill>
              </a:ln>
              <a:solidFill>
                <a:schemeClr val="tx2"/>
              </a:solidFill>
              <a:cs typeface="PT Bold Heading" pitchFamily="2" charset="-78"/>
            </a:endParaRPr>
          </a:p>
        </p:txBody>
      </p:sp>
      <p:sp>
        <p:nvSpPr>
          <p:cNvPr id="9" name="عنوان 1"/>
          <p:cNvSpPr txBox="1">
            <a:spLocks/>
          </p:cNvSpPr>
          <p:nvPr/>
        </p:nvSpPr>
        <p:spPr>
          <a:xfrm>
            <a:off x="1000100" y="4357694"/>
            <a:ext cx="742952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300" i="0" u="none" strike="noStrike" kern="1200" normalizeH="0" baseline="0" noProof="0" dirty="0" smtClean="0">
                <a:uLnTx/>
                <a:uFillTx/>
                <a:latin typeface="+mj-lt"/>
                <a:ea typeface="+mj-ea"/>
                <a:cs typeface="PT Bold Heading" pitchFamily="2" charset="-78"/>
              </a:rPr>
              <a:t>يتكون النمط من هدب مركزي مضيء عريض مع أهداب أقل سمكاً وأقل إضاءة على كلا الجانبين .</a:t>
            </a:r>
            <a:endParaRPr kumimoji="0" lang="ar-SA" sz="2300" i="0" u="none" strike="noStrike" kern="1200" normalizeH="0" baseline="0" noProof="0" dirty="0">
              <a:uLnTx/>
              <a:uFillTx/>
              <a:latin typeface="+mj-lt"/>
              <a:ea typeface="+mj-ea"/>
              <a:cs typeface="PT Bold Heading" pitchFamily="2" charset="-78"/>
            </a:endParaRPr>
          </a:p>
        </p:txBody>
      </p:sp>
      <p:pic>
        <p:nvPicPr>
          <p:cNvPr id="14337" name="Picture 1" descr="FQSUGXAGVCPQUJF"/>
          <p:cNvPicPr>
            <a:picLocks noChangeAspect="1" noChangeArrowheads="1"/>
          </p:cNvPicPr>
          <p:nvPr/>
        </p:nvPicPr>
        <p:blipFill>
          <a:blip r:embed="rId3"/>
          <a:srcRect/>
          <a:stretch>
            <a:fillRect/>
          </a:stretch>
        </p:blipFill>
        <p:spPr bwMode="auto">
          <a:xfrm>
            <a:off x="571472" y="214290"/>
            <a:ext cx="2571736" cy="1801521"/>
          </a:xfrm>
          <a:prstGeom prst="rect">
            <a:avLst/>
          </a:prstGeom>
          <a:noFill/>
          <a:ln w="9525">
            <a:noFill/>
            <a:miter lim="800000"/>
            <a:headEnd/>
            <a:tailEnd/>
          </a:ln>
        </p:spPr>
      </p:pic>
      <p:pic>
        <p:nvPicPr>
          <p:cNvPr id="14338" name="Picture 2" descr="hydrogen%20large"/>
          <p:cNvPicPr>
            <a:picLocks noChangeAspect="1" noChangeArrowheads="1"/>
          </p:cNvPicPr>
          <p:nvPr/>
        </p:nvPicPr>
        <p:blipFill>
          <a:blip r:embed="rId4"/>
          <a:srcRect/>
          <a:stretch>
            <a:fillRect/>
          </a:stretch>
        </p:blipFill>
        <p:spPr bwMode="auto">
          <a:xfrm>
            <a:off x="2786050" y="5214950"/>
            <a:ext cx="2286016" cy="1436921"/>
          </a:xfrm>
          <a:prstGeom prst="rect">
            <a:avLst/>
          </a:prstGeom>
          <a:ln>
            <a:noFill/>
          </a:ln>
          <a:effectLst>
            <a:softEdge rad="112500"/>
          </a:effectLst>
        </p:spPr>
      </p:pic>
      <p:sp>
        <p:nvSpPr>
          <p:cNvPr id="10" name="مستطيل 9"/>
          <p:cNvSpPr/>
          <p:nvPr/>
        </p:nvSpPr>
        <p:spPr>
          <a:xfrm>
            <a:off x="857224" y="3571876"/>
            <a:ext cx="7500958" cy="430887"/>
          </a:xfrm>
          <a:prstGeom prst="rect">
            <a:avLst/>
          </a:prstGeom>
        </p:spPr>
        <p:txBody>
          <a:bodyPr wrap="square">
            <a:spAutoFit/>
          </a:bodyPr>
          <a:lstStyle/>
          <a:p>
            <a:pPr lvl="0" algn="justLow">
              <a:spcBef>
                <a:spcPct val="0"/>
              </a:spcBef>
              <a:defRPr/>
            </a:pPr>
            <a:r>
              <a:rPr lang="ar-SA" sz="2200" dirty="0" smtClean="0">
                <a:cs typeface="PT Bold Heading" pitchFamily="2" charset="-78"/>
              </a:rPr>
              <a:t>وتتكون سلسلة من الأهداب المضيئة والمعتمة على شاشة بعيدة .</a:t>
            </a:r>
            <a:endParaRPr lang="ar-SA" sz="2200" dirty="0">
              <a:cs typeface="PT Bold Heading" pitchFamily="2" charset="-78"/>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14337"/>
                                        </p:tgtEl>
                                        <p:attrNameLst>
                                          <p:attrName>style.visibility</p:attrName>
                                        </p:attrNameLst>
                                      </p:cBhvr>
                                      <p:to>
                                        <p:strVal val="visible"/>
                                      </p:to>
                                    </p:set>
                                    <p:animEffect transition="in" filter="fade">
                                      <p:cBhvr>
                                        <p:cTn id="24" dur="1000"/>
                                        <p:tgtEl>
                                          <p:spTgt spid="14337"/>
                                        </p:tgtEl>
                                      </p:cBhvr>
                                    </p:animEffect>
                                    <p:anim calcmode="lin" valueType="num">
                                      <p:cBhvr>
                                        <p:cTn id="25" dur="1000" fill="hold"/>
                                        <p:tgtEl>
                                          <p:spTgt spid="14337"/>
                                        </p:tgtEl>
                                        <p:attrNameLst>
                                          <p:attrName>ppt_x</p:attrName>
                                        </p:attrNameLst>
                                      </p:cBhvr>
                                      <p:tavLst>
                                        <p:tav tm="0">
                                          <p:val>
                                            <p:strVal val="#ppt_x"/>
                                          </p:val>
                                        </p:tav>
                                        <p:tav tm="100000">
                                          <p:val>
                                            <p:strVal val="#ppt_x"/>
                                          </p:val>
                                        </p:tav>
                                      </p:tavLst>
                                    </p:anim>
                                    <p:anim calcmode="lin" valueType="num">
                                      <p:cBhvr>
                                        <p:cTn id="26" dur="1000" fill="hold"/>
                                        <p:tgtEl>
                                          <p:spTgt spid="14337"/>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2500"/>
                            </p:stCondLst>
                            <p:childTnLst>
                              <p:par>
                                <p:cTn id="32" presetID="49" presetClass="entr" presetSubtype="0" decel="10000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52" presetClass="entr" presetSubtype="0" fill="hold" nodeType="withEffect">
                                  <p:stCondLst>
                                    <p:cond delay="0"/>
                                  </p:stCondLst>
                                  <p:childTnLst>
                                    <p:set>
                                      <p:cBhvr>
                                        <p:cTn id="43" dur="1" fill="hold">
                                          <p:stCondLst>
                                            <p:cond delay="0"/>
                                          </p:stCondLst>
                                        </p:cTn>
                                        <p:tgtEl>
                                          <p:spTgt spid="14338"/>
                                        </p:tgtEl>
                                        <p:attrNameLst>
                                          <p:attrName>style.visibility</p:attrName>
                                        </p:attrNameLst>
                                      </p:cBhvr>
                                      <p:to>
                                        <p:strVal val="visible"/>
                                      </p:to>
                                    </p:set>
                                    <p:animScale>
                                      <p:cBhvr>
                                        <p:cTn id="44" dur="1000" decel="50000" fill="hold">
                                          <p:stCondLst>
                                            <p:cond delay="0"/>
                                          </p:stCondLst>
                                        </p:cTn>
                                        <p:tgtEl>
                                          <p:spTgt spid="143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4338"/>
                                        </p:tgtEl>
                                        <p:attrNameLst>
                                          <p:attrName>ppt_x</p:attrName>
                                          <p:attrName>ppt_y</p:attrName>
                                        </p:attrNameLst>
                                      </p:cBhvr>
                                    </p:animMotion>
                                    <p:animEffect transition="in" filter="fade">
                                      <p:cBhvr>
                                        <p:cTn id="46"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285720" y="1000108"/>
            <a:ext cx="5643570" cy="928686"/>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300" i="0" u="none" strike="noStrike" kern="1200" cap="none" spc="0" normalizeH="0" baseline="0" noProof="0" dirty="0" smtClean="0">
                <a:ln>
                  <a:noFill/>
                </a:ln>
                <a:effectLst/>
                <a:uLnTx/>
                <a:uFillTx/>
                <a:latin typeface="+mj-lt"/>
                <a:ea typeface="+mj-ea"/>
                <a:cs typeface="PT Bold Heading" pitchFamily="2" charset="-78"/>
              </a:rPr>
              <a:t>ينتج هدب معتم نتيجة للتداخل</a:t>
            </a:r>
            <a:r>
              <a:rPr kumimoji="0" lang="ar-SA" sz="2300" i="0" u="none" strike="noStrike" kern="1200" cap="none" spc="0" normalizeH="0" noProof="0" dirty="0" smtClean="0">
                <a:ln>
                  <a:noFill/>
                </a:ln>
                <a:effectLst/>
                <a:uLnTx/>
                <a:uFillTx/>
                <a:latin typeface="+mj-lt"/>
                <a:ea typeface="+mj-ea"/>
                <a:cs typeface="PT Bold Heading" pitchFamily="2" charset="-78"/>
              </a:rPr>
              <a:t> الهدام وهذا النموذج مشابه رياضياً لتداخل شقي يونغ</a:t>
            </a:r>
            <a:endParaRPr kumimoji="0" lang="ar-SA" sz="2300" i="0" u="none" strike="noStrike" kern="1200" cap="none" spc="0" normalizeH="0" baseline="0" noProof="0" dirty="0">
              <a:ln>
                <a:noFill/>
              </a:ln>
              <a:effectLst/>
              <a:uLnTx/>
              <a:uFillTx/>
              <a:latin typeface="+mj-lt"/>
              <a:ea typeface="+mj-ea"/>
              <a:cs typeface="PT Bold Heading" pitchFamily="2" charset="-78"/>
            </a:endParaRPr>
          </a:p>
        </p:txBody>
      </p:sp>
      <p:sp>
        <p:nvSpPr>
          <p:cNvPr id="6" name="مستطيل 5"/>
          <p:cNvSpPr/>
          <p:nvPr/>
        </p:nvSpPr>
        <p:spPr>
          <a:xfrm>
            <a:off x="642910" y="71414"/>
            <a:ext cx="5429256"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ar-SA" sz="4800" b="1" i="0" u="none" strike="noStrike" kern="1200" cap="none" spc="0" normalizeH="0" baseline="0" noProof="0" dirty="0" smtClean="0">
                <a:ln w="11430">
                  <a:solidFill>
                    <a:sysClr val="windowText" lastClr="000000"/>
                  </a:solidFill>
                </a:ln>
                <a:solidFill>
                  <a:schemeClr val="tx2">
                    <a:lumMod val="20000"/>
                    <a:lumOff val="80000"/>
                  </a:schemeClr>
                </a:solidFill>
                <a:effectLst>
                  <a:outerShdw blurRad="50800" dist="39000" dir="5460000" algn="tl">
                    <a:srgbClr val="000000">
                      <a:alpha val="38000"/>
                    </a:srgbClr>
                  </a:outerShdw>
                </a:effectLst>
                <a:uLnTx/>
                <a:uFillTx/>
                <a:latin typeface="+mj-lt"/>
                <a:ea typeface="+mj-ea"/>
                <a:cs typeface="PT Bold Heading" pitchFamily="2" charset="-78"/>
              </a:rPr>
              <a:t>نمط الحيود</a:t>
            </a:r>
            <a:endParaRPr lang="ar-SA" sz="4800" b="1" cap="none" spc="0" dirty="0">
              <a:ln w="11430">
                <a:solidFill>
                  <a:sysClr val="windowText" lastClr="000000"/>
                </a:solidFill>
              </a:ln>
              <a:solidFill>
                <a:schemeClr val="tx2">
                  <a:lumMod val="20000"/>
                  <a:lumOff val="80000"/>
                </a:schemeClr>
              </a:solidFill>
              <a:effectLst>
                <a:outerShdw blurRad="50800" dist="39000" dir="5460000" algn="tl">
                  <a:srgbClr val="000000">
                    <a:alpha val="38000"/>
                  </a:srgbClr>
                </a:outerShdw>
              </a:effectLst>
              <a:cs typeface="PT Bold Heading" pitchFamily="2" charset="-78"/>
            </a:endParaRPr>
          </a:p>
        </p:txBody>
      </p:sp>
      <p:sp>
        <p:nvSpPr>
          <p:cNvPr id="8" name="عنوان 1"/>
          <p:cNvSpPr txBox="1">
            <a:spLocks/>
          </p:cNvSpPr>
          <p:nvPr/>
        </p:nvSpPr>
        <p:spPr>
          <a:xfrm>
            <a:off x="-642974" y="2071678"/>
            <a:ext cx="9144000" cy="928686"/>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C00000"/>
                </a:solidFill>
                <a:effectLst/>
                <a:uLnTx/>
                <a:uFillTx/>
                <a:latin typeface="+mj-lt"/>
                <a:ea typeface="+mj-ea"/>
                <a:cs typeface="+mj-cs"/>
              </a:rPr>
              <a:t>2X</a:t>
            </a:r>
            <a:r>
              <a:rPr kumimoji="0" lang="en-US" sz="4800" b="1" i="0" u="none" strike="noStrike" kern="1200" cap="none" spc="0" normalizeH="0" baseline="-25000" noProof="0" dirty="0" smtClean="0">
                <a:ln>
                  <a:noFill/>
                </a:ln>
                <a:solidFill>
                  <a:srgbClr val="C00000"/>
                </a:solidFill>
                <a:effectLst/>
                <a:uLnTx/>
                <a:uFillTx/>
                <a:latin typeface="+mj-lt"/>
                <a:ea typeface="+mj-ea"/>
                <a:cs typeface="+mj-cs"/>
              </a:rPr>
              <a:t>1</a:t>
            </a:r>
            <a:r>
              <a:rPr kumimoji="0" lang="en-US" sz="4800" b="1" i="0" u="none" strike="noStrike" kern="1200" cap="none" spc="0" normalizeH="0" noProof="0" dirty="0" smtClean="0">
                <a:ln>
                  <a:noFill/>
                </a:ln>
                <a:solidFill>
                  <a:srgbClr val="C00000"/>
                </a:solidFill>
                <a:effectLst/>
                <a:uLnTx/>
                <a:uFillTx/>
                <a:latin typeface="+mj-lt"/>
                <a:ea typeface="+mj-ea"/>
                <a:cs typeface="+mj-cs"/>
              </a:rPr>
              <a:t> = _____</a:t>
            </a:r>
            <a:endParaRPr kumimoji="0" lang="ar-SA" sz="4800" b="1" i="0" u="none" strike="noStrike" kern="1200" cap="none" spc="0" normalizeH="0" baseline="0" noProof="0" dirty="0">
              <a:ln>
                <a:noFill/>
              </a:ln>
              <a:solidFill>
                <a:srgbClr val="C00000"/>
              </a:solidFill>
              <a:effectLst/>
              <a:uLnTx/>
              <a:uFillTx/>
              <a:latin typeface="+mj-lt"/>
              <a:ea typeface="+mj-ea"/>
              <a:cs typeface="+mj-cs"/>
            </a:endParaRPr>
          </a:p>
        </p:txBody>
      </p:sp>
      <p:sp>
        <p:nvSpPr>
          <p:cNvPr id="9" name="عنوان 1"/>
          <p:cNvSpPr txBox="1">
            <a:spLocks/>
          </p:cNvSpPr>
          <p:nvPr/>
        </p:nvSpPr>
        <p:spPr>
          <a:xfrm>
            <a:off x="3071802" y="1893091"/>
            <a:ext cx="3143240" cy="1821661"/>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C00000"/>
                </a:solidFill>
                <a:effectLst/>
                <a:uLnTx/>
                <a:uFillTx/>
                <a:latin typeface="+mj-lt"/>
                <a:ea typeface="+mj-ea"/>
                <a:cs typeface="+mj-cs"/>
              </a:rPr>
              <a:t>2</a:t>
            </a:r>
            <a:r>
              <a:rPr kumimoji="0" lang="el-GR" sz="4800" b="1" i="0" u="none" strike="noStrike" kern="1200" cap="none" spc="0" normalizeH="0" baseline="0" noProof="0" dirty="0" smtClean="0">
                <a:ln>
                  <a:noFill/>
                </a:ln>
                <a:solidFill>
                  <a:srgbClr val="C00000"/>
                </a:solidFill>
                <a:effectLst/>
                <a:uLnTx/>
                <a:uFillTx/>
                <a:latin typeface="+mj-lt"/>
                <a:ea typeface="+mj-ea"/>
                <a:cs typeface="+mj-cs"/>
              </a:rPr>
              <a:t>λ</a:t>
            </a:r>
            <a:r>
              <a:rPr kumimoji="0" lang="en-US" sz="4800" b="1" i="0" u="none" strike="noStrike" kern="1200" cap="none" spc="0" normalizeH="0" baseline="0" noProof="0" dirty="0" smtClean="0">
                <a:ln>
                  <a:noFill/>
                </a:ln>
                <a:solidFill>
                  <a:srgbClr val="C00000"/>
                </a:solidFill>
                <a:effectLst/>
                <a:uLnTx/>
                <a:uFillTx/>
                <a:latin typeface="+mj-lt"/>
                <a:ea typeface="+mj-ea"/>
                <a:cs typeface="+mj-cs"/>
              </a:rPr>
              <a:t>L</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4800" b="1" dirty="0" smtClean="0">
                <a:solidFill>
                  <a:srgbClr val="C00000"/>
                </a:solidFill>
                <a:latin typeface="+mj-lt"/>
                <a:ea typeface="+mj-ea"/>
                <a:cs typeface="+mj-cs"/>
              </a:rPr>
              <a:t>W</a:t>
            </a:r>
            <a:endParaRPr kumimoji="0" lang="ar-SA" sz="4800" b="1" i="0" u="none" strike="noStrike" kern="1200" cap="none" spc="0" normalizeH="0" baseline="0" noProof="0" dirty="0">
              <a:ln>
                <a:noFill/>
              </a:ln>
              <a:solidFill>
                <a:srgbClr val="C00000"/>
              </a:solidFill>
              <a:effectLst/>
              <a:uLnTx/>
              <a:uFillTx/>
              <a:latin typeface="+mj-lt"/>
              <a:ea typeface="+mj-ea"/>
              <a:cs typeface="+mj-cs"/>
            </a:endParaRPr>
          </a:p>
        </p:txBody>
      </p:sp>
      <p:sp>
        <p:nvSpPr>
          <p:cNvPr id="7" name="عنوان 1"/>
          <p:cNvSpPr txBox="1">
            <a:spLocks/>
          </p:cNvSpPr>
          <p:nvPr/>
        </p:nvSpPr>
        <p:spPr>
          <a:xfrm>
            <a:off x="-928726" y="4000504"/>
            <a:ext cx="9144000" cy="928686"/>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err="1" smtClean="0">
                <a:ln>
                  <a:noFill/>
                </a:ln>
                <a:solidFill>
                  <a:srgbClr val="C00000"/>
                </a:solidFill>
                <a:effectLst/>
                <a:uLnTx/>
                <a:uFillTx/>
                <a:latin typeface="+mj-lt"/>
                <a:ea typeface="+mj-ea"/>
                <a:cs typeface="+mj-cs"/>
              </a:rPr>
              <a:t>X</a:t>
            </a:r>
            <a:r>
              <a:rPr kumimoji="0" lang="en-US" sz="4800" b="1" i="0" u="none" strike="noStrike" kern="1200" cap="none" spc="0" normalizeH="0" baseline="-25000" noProof="0" dirty="0" err="1" smtClean="0">
                <a:ln>
                  <a:noFill/>
                </a:ln>
                <a:solidFill>
                  <a:srgbClr val="C00000"/>
                </a:solidFill>
                <a:effectLst/>
                <a:uLnTx/>
                <a:uFillTx/>
                <a:latin typeface="+mj-lt"/>
                <a:ea typeface="+mj-ea"/>
                <a:cs typeface="+mj-cs"/>
              </a:rPr>
              <a:t>m</a:t>
            </a:r>
            <a:r>
              <a:rPr kumimoji="0" lang="en-US" sz="4800" b="1" i="0" u="none" strike="noStrike" kern="1200" cap="none" spc="0" normalizeH="0" baseline="0" noProof="0" dirty="0" smtClean="0">
                <a:ln>
                  <a:noFill/>
                </a:ln>
                <a:solidFill>
                  <a:srgbClr val="C00000"/>
                </a:solidFill>
                <a:effectLst/>
                <a:uLnTx/>
                <a:uFillTx/>
                <a:latin typeface="+mj-lt"/>
                <a:ea typeface="+mj-ea"/>
                <a:cs typeface="+mj-cs"/>
              </a:rPr>
              <a:t> = _____</a:t>
            </a:r>
            <a:endParaRPr kumimoji="0" lang="ar-SA" sz="4800" b="1" i="0" u="none" strike="noStrike" kern="1200" cap="none" spc="0" normalizeH="0" baseline="0" noProof="0" dirty="0">
              <a:ln>
                <a:noFill/>
              </a:ln>
              <a:solidFill>
                <a:srgbClr val="C00000"/>
              </a:solidFill>
              <a:effectLst/>
              <a:uLnTx/>
              <a:uFillTx/>
              <a:latin typeface="+mj-lt"/>
              <a:ea typeface="+mj-ea"/>
              <a:cs typeface="+mj-cs"/>
            </a:endParaRPr>
          </a:p>
        </p:txBody>
      </p:sp>
      <p:sp>
        <p:nvSpPr>
          <p:cNvPr id="10" name="عنوان 1"/>
          <p:cNvSpPr txBox="1">
            <a:spLocks/>
          </p:cNvSpPr>
          <p:nvPr/>
        </p:nvSpPr>
        <p:spPr>
          <a:xfrm>
            <a:off x="2857488" y="3786190"/>
            <a:ext cx="3071802" cy="207169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C00000"/>
                </a:solidFill>
                <a:effectLst/>
                <a:uLnTx/>
                <a:uFillTx/>
                <a:latin typeface="+mj-lt"/>
                <a:ea typeface="+mj-ea"/>
                <a:cs typeface="+mj-cs"/>
              </a:rPr>
              <a:t>m</a:t>
            </a:r>
            <a:r>
              <a:rPr kumimoji="0" lang="el-GR" sz="4800" b="1" i="0" u="none" strike="noStrike" kern="1200" cap="none" spc="0" normalizeH="0" baseline="0" noProof="0" dirty="0" smtClean="0">
                <a:ln>
                  <a:noFill/>
                </a:ln>
                <a:solidFill>
                  <a:srgbClr val="C00000"/>
                </a:solidFill>
                <a:effectLst/>
                <a:uLnTx/>
                <a:uFillTx/>
                <a:latin typeface="+mj-lt"/>
                <a:ea typeface="+mj-ea"/>
                <a:cs typeface="+mj-cs"/>
              </a:rPr>
              <a:t>λ</a:t>
            </a:r>
            <a:r>
              <a:rPr kumimoji="0" lang="en-US" sz="4800" b="1" i="0" u="none" strike="noStrike" kern="1200" cap="none" spc="0" normalizeH="0" baseline="0" noProof="0" dirty="0" smtClean="0">
                <a:ln>
                  <a:noFill/>
                </a:ln>
                <a:solidFill>
                  <a:srgbClr val="C00000"/>
                </a:solidFill>
                <a:effectLst/>
                <a:uLnTx/>
                <a:uFillTx/>
                <a:latin typeface="+mj-lt"/>
                <a:ea typeface="+mj-ea"/>
                <a:cs typeface="+mj-cs"/>
              </a:rPr>
              <a:t>L</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4800" b="1" dirty="0" smtClean="0">
                <a:solidFill>
                  <a:srgbClr val="C00000"/>
                </a:solidFill>
                <a:latin typeface="+mj-lt"/>
                <a:ea typeface="+mj-ea"/>
                <a:cs typeface="+mj-cs"/>
              </a:rPr>
              <a:t>W</a:t>
            </a:r>
            <a:endParaRPr kumimoji="0" lang="ar-SA" sz="4800" b="1" i="0" u="none" strike="noStrike" kern="1200" cap="none" spc="0" normalizeH="0" baseline="0" noProof="0" dirty="0">
              <a:ln>
                <a:noFill/>
              </a:ln>
              <a:solidFill>
                <a:srgbClr val="C00000"/>
              </a:solidFill>
              <a:effectLst/>
              <a:uLnTx/>
              <a:uFillTx/>
              <a:latin typeface="+mj-lt"/>
              <a:ea typeface="+mj-ea"/>
              <a:cs typeface="+mj-cs"/>
            </a:endParaRPr>
          </a:p>
        </p:txBody>
      </p:sp>
      <p:sp>
        <p:nvSpPr>
          <p:cNvPr id="11" name="عنوان 1"/>
          <p:cNvSpPr txBox="1">
            <a:spLocks/>
          </p:cNvSpPr>
          <p:nvPr/>
        </p:nvSpPr>
        <p:spPr>
          <a:xfrm>
            <a:off x="214282" y="2143116"/>
            <a:ext cx="2071670" cy="928686"/>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000" b="1" i="0" u="none" strike="noStrike" kern="1200" cap="none" spc="0" normalizeH="0" baseline="0" noProof="0" dirty="0" smtClean="0">
                <a:ln>
                  <a:noFill/>
                </a:ln>
                <a:solidFill>
                  <a:srgbClr val="0000CC"/>
                </a:solidFill>
                <a:effectLst/>
                <a:uLnTx/>
                <a:uFillTx/>
                <a:latin typeface="+mj-lt"/>
                <a:ea typeface="+mj-ea"/>
                <a:cs typeface="+mj-cs"/>
              </a:rPr>
              <a:t>عرض الحزمة المضيئة في حيود الشق المفرد</a:t>
            </a:r>
            <a:endParaRPr kumimoji="0" lang="ar-SA" sz="2000" b="1" i="0" u="none" strike="noStrike" kern="1200" cap="none" spc="0" normalizeH="0" baseline="0" noProof="0" dirty="0">
              <a:ln>
                <a:noFill/>
              </a:ln>
              <a:solidFill>
                <a:srgbClr val="0000CC"/>
              </a:solidFill>
              <a:effectLst/>
              <a:uLnTx/>
              <a:uFillTx/>
              <a:latin typeface="+mj-lt"/>
              <a:ea typeface="+mj-ea"/>
              <a:cs typeface="+mj-cs"/>
            </a:endParaRPr>
          </a:p>
        </p:txBody>
      </p:sp>
      <p:sp>
        <p:nvSpPr>
          <p:cNvPr id="14" name="عنوان 1"/>
          <p:cNvSpPr txBox="1">
            <a:spLocks/>
          </p:cNvSpPr>
          <p:nvPr/>
        </p:nvSpPr>
        <p:spPr>
          <a:xfrm>
            <a:off x="285720" y="4286256"/>
            <a:ext cx="1857388" cy="928686"/>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000" b="1" i="0" u="none" strike="noStrike" kern="1200" cap="none" spc="0" normalizeH="0" baseline="0" noProof="0" dirty="0" smtClean="0">
                <a:ln>
                  <a:noFill/>
                </a:ln>
                <a:solidFill>
                  <a:srgbClr val="0000CC"/>
                </a:solidFill>
                <a:effectLst/>
                <a:uLnTx/>
                <a:uFillTx/>
                <a:latin typeface="+mj-lt"/>
                <a:ea typeface="+mj-ea"/>
                <a:cs typeface="+mj-cs"/>
              </a:rPr>
              <a:t>المسافة بين الهدب المركزي والهدب</a:t>
            </a:r>
            <a:endParaRPr kumimoji="0" lang="ar-SA" sz="2000" b="1" i="0" u="none" strike="noStrike" kern="1200" cap="none" spc="0" normalizeH="0" baseline="0" noProof="0" dirty="0">
              <a:ln>
                <a:noFill/>
              </a:ln>
              <a:solidFill>
                <a:srgbClr val="0000CC"/>
              </a:solidFill>
              <a:effectLst/>
              <a:uLnTx/>
              <a:uFillTx/>
              <a:latin typeface="+mj-lt"/>
              <a:ea typeface="+mj-ea"/>
              <a:cs typeface="+mj-cs"/>
            </a:endParaRPr>
          </a:p>
        </p:txBody>
      </p:sp>
      <p:sp>
        <p:nvSpPr>
          <p:cNvPr id="15" name="عنوان 1"/>
          <p:cNvSpPr txBox="1">
            <a:spLocks/>
          </p:cNvSpPr>
          <p:nvPr/>
        </p:nvSpPr>
        <p:spPr>
          <a:xfrm>
            <a:off x="6215074" y="5500702"/>
            <a:ext cx="2428892" cy="928686"/>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000" b="1" dirty="0" smtClean="0">
                <a:solidFill>
                  <a:srgbClr val="0000CC"/>
                </a:solidFill>
                <a:latin typeface="+mj-lt"/>
                <a:ea typeface="+mj-ea"/>
                <a:cs typeface="+mj-cs"/>
              </a:rPr>
              <a:t>(معتم) .....</a:t>
            </a:r>
            <a:r>
              <a:rPr lang="en-US" sz="2000" b="1" dirty="0" smtClean="0">
                <a:solidFill>
                  <a:srgbClr val="0000CC"/>
                </a:solidFill>
                <a:latin typeface="+mj-lt"/>
                <a:ea typeface="+mj-ea"/>
                <a:cs typeface="+mj-cs"/>
              </a:rPr>
              <a:t>m=1,2,3</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sz="2000" b="1" dirty="0" smtClean="0">
                <a:solidFill>
                  <a:srgbClr val="0000CC"/>
                </a:solidFill>
                <a:latin typeface="+mj-lt"/>
                <a:ea typeface="+mj-ea"/>
                <a:cs typeface="+mj-cs"/>
              </a:rPr>
              <a:t>(مضيء) ....</a:t>
            </a:r>
            <a:r>
              <a:rPr lang="en-US" sz="2000" b="1" dirty="0" smtClean="0">
                <a:solidFill>
                  <a:srgbClr val="0000CC"/>
                </a:solidFill>
                <a:latin typeface="+mj-lt"/>
                <a:ea typeface="+mj-ea"/>
                <a:cs typeface="+mj-cs"/>
              </a:rPr>
              <a:t>m=½,1½,2½</a:t>
            </a:r>
            <a:endParaRPr kumimoji="0" lang="ar-SA" sz="2000" b="1" i="0" u="none" strike="noStrike" kern="1200" cap="none" spc="0" normalizeH="0" baseline="0" noProof="0" dirty="0">
              <a:ln>
                <a:noFill/>
              </a:ln>
              <a:solidFill>
                <a:srgbClr val="0000CC"/>
              </a:solidFill>
              <a:effectLst/>
              <a:uLnTx/>
              <a:uFillTx/>
              <a:latin typeface="+mj-lt"/>
              <a:ea typeface="+mj-ea"/>
              <a:cs typeface="+mj-cs"/>
            </a:endParaRPr>
          </a:p>
        </p:txBody>
      </p:sp>
      <p:pic>
        <p:nvPicPr>
          <p:cNvPr id="11265" name="Picture 1"/>
          <p:cNvPicPr>
            <a:picLocks noChangeAspect="1" noChangeArrowheads="1"/>
          </p:cNvPicPr>
          <p:nvPr/>
        </p:nvPicPr>
        <p:blipFill>
          <a:blip r:embed="rId3"/>
          <a:srcRect l="47379" t="37237" r="9222" b="23849"/>
          <a:stretch>
            <a:fillRect/>
          </a:stretch>
        </p:blipFill>
        <p:spPr bwMode="auto">
          <a:xfrm>
            <a:off x="5719090" y="2857496"/>
            <a:ext cx="3077957" cy="207170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29" presetClass="entr" presetSubtype="0" fill="hold" nodeType="afterEffect">
                                  <p:stCondLst>
                                    <p:cond delay="0"/>
                                  </p:stCondLst>
                                  <p:childTnLst>
                                    <p:set>
                                      <p:cBhvr>
                                        <p:cTn id="23" dur="1" fill="hold">
                                          <p:stCondLst>
                                            <p:cond delay="0"/>
                                          </p:stCondLst>
                                        </p:cTn>
                                        <p:tgtEl>
                                          <p:spTgt spid="11265"/>
                                        </p:tgtEl>
                                        <p:attrNameLst>
                                          <p:attrName>style.visibility</p:attrName>
                                        </p:attrNameLst>
                                      </p:cBhvr>
                                      <p:to>
                                        <p:strVal val="visible"/>
                                      </p:to>
                                    </p:set>
                                    <p:anim calcmode="lin" valueType="num">
                                      <p:cBhvr>
                                        <p:cTn id="24" dur="1000" fill="hold"/>
                                        <p:tgtEl>
                                          <p:spTgt spid="11265"/>
                                        </p:tgtEl>
                                        <p:attrNameLst>
                                          <p:attrName>ppt_x</p:attrName>
                                        </p:attrNameLst>
                                      </p:cBhvr>
                                      <p:tavLst>
                                        <p:tav tm="0">
                                          <p:val>
                                            <p:strVal val="#ppt_x-.2"/>
                                          </p:val>
                                        </p:tav>
                                        <p:tav tm="100000">
                                          <p:val>
                                            <p:strVal val="#ppt_x"/>
                                          </p:val>
                                        </p:tav>
                                      </p:tavLst>
                                    </p:anim>
                                    <p:anim calcmode="lin" valueType="num">
                                      <p:cBhvr>
                                        <p:cTn id="25" dur="1000" fill="hold"/>
                                        <p:tgtEl>
                                          <p:spTgt spid="1126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1265"/>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par>
                          <p:cTn id="55" fill="hold">
                            <p:stCondLst>
                              <p:cond delay="5500"/>
                            </p:stCondLst>
                            <p:childTnLst>
                              <p:par>
                                <p:cTn id="56" presetID="10" presetClass="entr" presetSubtype="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7" grpId="0"/>
      <p:bldP spid="10" grpId="0"/>
      <p:bldP spid="11" grpId="0"/>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حيود الضوء.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7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500034" y="214290"/>
            <a:ext cx="8143900" cy="1143008"/>
          </a:xfrm>
          <a:prstGeom prst="rect">
            <a:avLst/>
          </a:prstGeom>
        </p:spPr>
        <p:txBody>
          <a:bodyPr vert="horz" lIns="45720" rIns="45720" anchor="ctr">
            <a:noAutofit/>
          </a:bodyPr>
          <a:lstStyle/>
          <a:p>
            <a:pPr algn="justLow">
              <a:spcBef>
                <a:spcPct val="0"/>
              </a:spcBef>
              <a:defRPr/>
            </a:pPr>
            <a:r>
              <a:rPr kumimoji="0" lang="ar-SA" sz="2200" i="0" u="none" strike="noStrike" kern="1200" cap="none" spc="0" normalizeH="0" baseline="0" noProof="0" dirty="0" smtClean="0">
                <a:ln>
                  <a:noFill/>
                </a:ln>
                <a:effectLst/>
                <a:uLnTx/>
                <a:uFillTx/>
                <a:latin typeface="+mj-lt"/>
                <a:ea typeface="+mj-ea"/>
                <a:cs typeface="PT Bold Heading" pitchFamily="2" charset="-78"/>
              </a:rPr>
              <a:t>إن للضوء سلوكاً </a:t>
            </a:r>
            <a:r>
              <a:rPr kumimoji="0" lang="ar-SA" sz="2200" i="0" u="none" strike="noStrike" kern="1200" cap="none" spc="0" normalizeH="0" baseline="0" noProof="0" dirty="0" err="1" smtClean="0">
                <a:ln>
                  <a:noFill/>
                </a:ln>
                <a:effectLst/>
                <a:uLnTx/>
                <a:uFillTx/>
                <a:latin typeface="+mj-lt"/>
                <a:ea typeface="+mj-ea"/>
                <a:cs typeface="PT Bold Heading" pitchFamily="2" charset="-78"/>
              </a:rPr>
              <a:t>موجياً</a:t>
            </a:r>
            <a:r>
              <a:rPr kumimoji="0" lang="ar-SA" sz="2200" i="0" u="none" strike="noStrike" kern="1200" cap="none" spc="0" normalizeH="0" baseline="0" noProof="0" dirty="0" smtClean="0">
                <a:ln>
                  <a:noFill/>
                </a:ln>
                <a:effectLst/>
                <a:uLnTx/>
                <a:uFillTx/>
                <a:latin typeface="+mj-lt"/>
                <a:ea typeface="+mj-ea"/>
                <a:cs typeface="PT Bold Heading" pitchFamily="2" charset="-78"/>
              </a:rPr>
              <a:t> </a:t>
            </a:r>
            <a:r>
              <a:rPr lang="ar-SA" sz="2200" dirty="0" smtClean="0">
                <a:cs typeface="PT Bold Heading" pitchFamily="2" charset="-78"/>
              </a:rPr>
              <a:t>يحيد عندما يمر بحافة كما تفعل موجات الماء والموجات الصوتية</a:t>
            </a:r>
            <a:r>
              <a:rPr lang="ar-SA" sz="2200" dirty="0">
                <a:latin typeface="+mj-lt"/>
                <a:ea typeface="+mj-ea"/>
                <a:cs typeface="PT Bold Heading" pitchFamily="2" charset="-78"/>
              </a:rPr>
              <a:t> </a:t>
            </a:r>
            <a:r>
              <a:rPr lang="ar-SA" sz="2200" dirty="0" smtClean="0">
                <a:latin typeface="+mj-lt"/>
                <a:ea typeface="+mj-ea"/>
                <a:cs typeface="PT Bold Heading" pitchFamily="2" charset="-78"/>
              </a:rPr>
              <a:t>.</a:t>
            </a:r>
            <a:endParaRPr lang="ar-SA" sz="2200" dirty="0" smtClean="0">
              <a:cs typeface="PT Bold Heading" pitchFamily="2" charset="-78"/>
            </a:endParaRPr>
          </a:p>
        </p:txBody>
      </p:sp>
      <p:sp>
        <p:nvSpPr>
          <p:cNvPr id="8" name="عنوان 1"/>
          <p:cNvSpPr txBox="1">
            <a:spLocks/>
          </p:cNvSpPr>
          <p:nvPr/>
        </p:nvSpPr>
        <p:spPr>
          <a:xfrm>
            <a:off x="0" y="1714488"/>
            <a:ext cx="914400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endParaRPr kumimoji="0" lang="ar-SA" sz="2200" i="0" u="none" strike="noStrike" kern="1200" cap="none" spc="0" normalizeH="0" baseline="0" noProof="0" dirty="0">
              <a:ln>
                <a:noFill/>
              </a:ln>
              <a:effectLst/>
              <a:uLnTx/>
              <a:uFillTx/>
              <a:latin typeface="+mj-lt"/>
              <a:ea typeface="+mj-ea"/>
              <a:cs typeface="PT Bold Heading" pitchFamily="2" charset="-78"/>
            </a:endParaRPr>
          </a:p>
        </p:txBody>
      </p:sp>
      <p:sp>
        <p:nvSpPr>
          <p:cNvPr id="9" name="عنوان 1"/>
          <p:cNvSpPr txBox="1">
            <a:spLocks/>
          </p:cNvSpPr>
          <p:nvPr/>
        </p:nvSpPr>
        <p:spPr>
          <a:xfrm>
            <a:off x="1000100" y="3143248"/>
            <a:ext cx="7572396" cy="1285884"/>
          </a:xfrm>
          <a:prstGeom prst="rect">
            <a:avLst/>
          </a:prstGeom>
        </p:spPr>
        <p:txBody>
          <a:bodyPr vert="horz" lIns="45720" rIns="45720" anchor="ctr">
            <a:noAutofit/>
          </a:bodyPr>
          <a:lstStyle/>
          <a:p>
            <a:pPr algn="justLow">
              <a:spcBef>
                <a:spcPct val="0"/>
              </a:spcBef>
              <a:defRPr/>
            </a:pPr>
            <a:r>
              <a:rPr kumimoji="0" lang="ar-SA" sz="2400" i="0" u="none" strike="noStrike" kern="1200" cap="none" spc="0" normalizeH="0" baseline="0" noProof="0" dirty="0" smtClean="0">
                <a:ln>
                  <a:noFill/>
                </a:ln>
                <a:solidFill>
                  <a:schemeClr val="accent2"/>
                </a:solidFill>
                <a:effectLst/>
                <a:uLnTx/>
                <a:uFillTx/>
                <a:latin typeface="+mj-lt"/>
                <a:ea typeface="+mj-ea"/>
                <a:cs typeface="PT Bold Heading" pitchFamily="2" charset="-78"/>
              </a:rPr>
              <a:t>الضوء غير مترابط : </a:t>
            </a:r>
            <a:r>
              <a:rPr kumimoji="0" lang="ar-SA" sz="2400" i="0" u="none" strike="noStrike" kern="1200" cap="none" spc="0" normalizeH="0" baseline="0" noProof="0" dirty="0" smtClean="0">
                <a:ln>
                  <a:noFill/>
                </a:ln>
                <a:effectLst/>
                <a:uLnTx/>
                <a:uFillTx/>
                <a:latin typeface="+mj-lt"/>
                <a:ea typeface="+mj-ea"/>
                <a:cs typeface="PT Bold Heading" pitchFamily="2" charset="-78"/>
              </a:rPr>
              <a:t>وهو الضوء ذو</a:t>
            </a:r>
            <a:r>
              <a:rPr kumimoji="0" lang="ar-SA" sz="2400" i="0" u="none" strike="noStrike" kern="1200" cap="none" spc="0" normalizeH="0" noProof="0" dirty="0" smtClean="0">
                <a:ln>
                  <a:noFill/>
                </a:ln>
                <a:effectLst/>
                <a:uLnTx/>
                <a:uFillTx/>
                <a:latin typeface="+mj-lt"/>
                <a:ea typeface="+mj-ea"/>
                <a:cs typeface="PT Bold Heading" pitchFamily="2" charset="-78"/>
              </a:rPr>
              <a:t> مقدمة موجية غير متزامنة </a:t>
            </a:r>
            <a:r>
              <a:rPr lang="ar-SA" sz="2400" dirty="0" smtClean="0">
                <a:cs typeface="PT Bold Heading" pitchFamily="2" charset="-78"/>
              </a:rPr>
              <a:t>لأن تردد موجات الضوء كبير جداً فإن الضوء غير المترابط لا يظهر </a:t>
            </a:r>
            <a:r>
              <a:rPr lang="ar-SA" sz="2400" dirty="0" err="1" smtClean="0">
                <a:cs typeface="PT Bold Heading" pitchFamily="2" charset="-78"/>
              </a:rPr>
              <a:t>لك</a:t>
            </a:r>
            <a:r>
              <a:rPr lang="ar-SA" sz="2400" dirty="0" smtClean="0">
                <a:cs typeface="PT Bold Heading" pitchFamily="2" charset="-78"/>
              </a:rPr>
              <a:t> متقطعاً أو غير مترابط .</a:t>
            </a:r>
            <a:endParaRPr kumimoji="0" lang="ar-SA" sz="2400" i="0" u="none" strike="noStrike" kern="1200" cap="none" spc="0" normalizeH="0" baseline="0" noProof="0" dirty="0">
              <a:ln>
                <a:noFill/>
              </a:ln>
              <a:effectLst/>
              <a:uLnTx/>
              <a:uFillTx/>
              <a:latin typeface="+mj-lt"/>
              <a:ea typeface="+mj-ea"/>
              <a:cs typeface="PT Bold Heading" pitchFamily="2" charset="-78"/>
            </a:endParaRPr>
          </a:p>
        </p:txBody>
      </p:sp>
      <p:pic>
        <p:nvPicPr>
          <p:cNvPr id="1026" name="Picture 2" descr="2000px-Onde_electromagnetique"/>
          <p:cNvPicPr>
            <a:picLocks noChangeAspect="1" noChangeArrowheads="1"/>
          </p:cNvPicPr>
          <p:nvPr/>
        </p:nvPicPr>
        <p:blipFill>
          <a:blip r:embed="rId3" cstate="print">
            <a:lum bright="-30000"/>
          </a:blip>
          <a:srcRect/>
          <a:stretch>
            <a:fillRect/>
          </a:stretch>
        </p:blipFill>
        <p:spPr bwMode="auto">
          <a:xfrm>
            <a:off x="1000100" y="1285860"/>
            <a:ext cx="6768369" cy="1428760"/>
          </a:xfrm>
          <a:prstGeom prst="rect">
            <a:avLst/>
          </a:prstGeom>
          <a:noFill/>
          <a:ln w="9525">
            <a:solidFill>
              <a:schemeClr val="accent1"/>
            </a:solidFill>
            <a:miter lim="800000"/>
            <a:headEnd/>
            <a:tailEnd/>
          </a:ln>
        </p:spPr>
      </p:pic>
      <p:pic>
        <p:nvPicPr>
          <p:cNvPr id="1027" name="Picture 3" descr="21_121285_07"/>
          <p:cNvPicPr>
            <a:picLocks noChangeAspect="1" noChangeArrowheads="1"/>
          </p:cNvPicPr>
          <p:nvPr/>
        </p:nvPicPr>
        <p:blipFill>
          <a:blip r:embed="rId4"/>
          <a:srcRect/>
          <a:stretch>
            <a:fillRect/>
          </a:stretch>
        </p:blipFill>
        <p:spPr bwMode="auto">
          <a:xfrm>
            <a:off x="2071670" y="4286256"/>
            <a:ext cx="3143272" cy="1906120"/>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strVal val="#ppt_w*0.70"/>
                                          </p:val>
                                        </p:tav>
                                        <p:tav tm="100000">
                                          <p:val>
                                            <p:strVal val="#ppt_w"/>
                                          </p:val>
                                        </p:tav>
                                      </p:tavLst>
                                    </p:anim>
                                    <p:anim calcmode="lin" valueType="num">
                                      <p:cBhvr>
                                        <p:cTn id="12" dur="1000" fill="hold"/>
                                        <p:tgtEl>
                                          <p:spTgt spid="1026"/>
                                        </p:tgtEl>
                                        <p:attrNameLst>
                                          <p:attrName>ppt_h</p:attrName>
                                        </p:attrNameLst>
                                      </p:cBhvr>
                                      <p:tavLst>
                                        <p:tav tm="0">
                                          <p:val>
                                            <p:strVal val="#ppt_h"/>
                                          </p:val>
                                        </p:tav>
                                        <p:tav tm="100000">
                                          <p:val>
                                            <p:strVal val="#ppt_h"/>
                                          </p:val>
                                        </p:tav>
                                      </p:tavLst>
                                    </p:anim>
                                    <p:animEffect transition="in" filter="fade">
                                      <p:cBhvr>
                                        <p:cTn id="13" dur="1000"/>
                                        <p:tgtEl>
                                          <p:spTgt spid="1026"/>
                                        </p:tgtEl>
                                      </p:cBhvr>
                                    </p:animEffect>
                                  </p:childTnLst>
                                </p:cTn>
                              </p:par>
                            </p:childTnLst>
                          </p:cTn>
                        </p:par>
                        <p:par>
                          <p:cTn id="14" fill="hold">
                            <p:stCondLst>
                              <p:cond delay="1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2500"/>
                            </p:stCondLst>
                            <p:childTnLst>
                              <p:par>
                                <p:cTn id="23" presetID="49" presetClass="entr" presetSubtype="0" decel="100000" fill="hold" nodeType="afterEffect">
                                  <p:stCondLst>
                                    <p:cond delay="0"/>
                                  </p:stCondLst>
                                  <p:childTnLst>
                                    <p:set>
                                      <p:cBhvr>
                                        <p:cTn id="24" dur="1" fill="hold">
                                          <p:stCondLst>
                                            <p:cond delay="0"/>
                                          </p:stCondLst>
                                        </p:cTn>
                                        <p:tgtEl>
                                          <p:spTgt spid="1027"/>
                                        </p:tgtEl>
                                        <p:attrNameLst>
                                          <p:attrName>style.visibility</p:attrName>
                                        </p:attrNameLst>
                                      </p:cBhvr>
                                      <p:to>
                                        <p:strVal val="visible"/>
                                      </p:to>
                                    </p:set>
                                    <p:anim calcmode="lin" valueType="num">
                                      <p:cBhvr>
                                        <p:cTn id="25" dur="500" fill="hold"/>
                                        <p:tgtEl>
                                          <p:spTgt spid="1027"/>
                                        </p:tgtEl>
                                        <p:attrNameLst>
                                          <p:attrName>ppt_w</p:attrName>
                                        </p:attrNameLst>
                                      </p:cBhvr>
                                      <p:tavLst>
                                        <p:tav tm="0">
                                          <p:val>
                                            <p:fltVal val="0"/>
                                          </p:val>
                                        </p:tav>
                                        <p:tav tm="100000">
                                          <p:val>
                                            <p:strVal val="#ppt_w"/>
                                          </p:val>
                                        </p:tav>
                                      </p:tavLst>
                                    </p:anim>
                                    <p:anim calcmode="lin" valueType="num">
                                      <p:cBhvr>
                                        <p:cTn id="26" dur="500" fill="hold"/>
                                        <p:tgtEl>
                                          <p:spTgt spid="1027"/>
                                        </p:tgtEl>
                                        <p:attrNameLst>
                                          <p:attrName>ppt_h</p:attrName>
                                        </p:attrNameLst>
                                      </p:cBhvr>
                                      <p:tavLst>
                                        <p:tav tm="0">
                                          <p:val>
                                            <p:fltVal val="0"/>
                                          </p:val>
                                        </p:tav>
                                        <p:tav tm="100000">
                                          <p:val>
                                            <p:strVal val="#ppt_h"/>
                                          </p:val>
                                        </p:tav>
                                      </p:tavLst>
                                    </p:anim>
                                    <p:anim calcmode="lin" valueType="num">
                                      <p:cBhvr>
                                        <p:cTn id="27" dur="500" fill="hold"/>
                                        <p:tgtEl>
                                          <p:spTgt spid="1027"/>
                                        </p:tgtEl>
                                        <p:attrNameLst>
                                          <p:attrName>style.rotation</p:attrName>
                                        </p:attrNameLst>
                                      </p:cBhvr>
                                      <p:tavLst>
                                        <p:tav tm="0">
                                          <p:val>
                                            <p:fltVal val="360"/>
                                          </p:val>
                                        </p:tav>
                                        <p:tav tm="100000">
                                          <p:val>
                                            <p:fltVal val="0"/>
                                          </p:val>
                                        </p:tav>
                                      </p:tavLst>
                                    </p:anim>
                                    <p:animEffect transition="in" filter="fade">
                                      <p:cBhvr>
                                        <p:cTn id="2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286512" y="-24"/>
            <a:ext cx="2020812" cy="225722"/>
          </a:xfrm>
        </p:spPr>
        <p:txBody>
          <a:bodyPr>
            <a:normAutofit/>
          </a:bodyPr>
          <a:lstStyle/>
          <a:p>
            <a:pPr algn="ctr"/>
            <a:r>
              <a:rPr lang="ar-SA" sz="800" b="1" dirty="0" smtClean="0">
                <a:solidFill>
                  <a:schemeClr val="bg2">
                    <a:lumMod val="90000"/>
                  </a:schemeClr>
                </a:solidFill>
              </a:rPr>
              <a:t>العنوان الحركة على خط مستقيم</a:t>
            </a:r>
            <a:endParaRPr lang="ar-SA" sz="800" b="1" dirty="0">
              <a:solidFill>
                <a:schemeClr val="bg2">
                  <a:lumMod val="90000"/>
                </a:schemeClr>
              </a:solidFill>
            </a:endParaRPr>
          </a:p>
        </p:txBody>
      </p:sp>
      <p:sp>
        <p:nvSpPr>
          <p:cNvPr id="3" name="عنوان 1"/>
          <p:cNvSpPr txBox="1">
            <a:spLocks/>
          </p:cNvSpPr>
          <p:nvPr/>
        </p:nvSpPr>
        <p:spPr>
          <a:xfrm>
            <a:off x="2143140" y="1071546"/>
            <a:ext cx="5214942"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normalizeH="0" baseline="0" noProof="0" dirty="0" smtClean="0">
                <a:uLnTx/>
                <a:uFillTx/>
                <a:latin typeface="+mj-lt"/>
                <a:ea typeface="+mj-ea"/>
                <a:cs typeface="PT Bold Heading" pitchFamily="2" charset="-78"/>
              </a:rPr>
              <a:t>تستخدم للقياسات</a:t>
            </a:r>
            <a:r>
              <a:rPr kumimoji="0" lang="ar-SA" sz="2400" i="0" u="none" strike="noStrike" kern="1200" normalizeH="0" noProof="0" dirty="0" smtClean="0">
                <a:uLnTx/>
                <a:uFillTx/>
                <a:latin typeface="+mj-lt"/>
                <a:ea typeface="+mj-ea"/>
                <a:cs typeface="PT Bold Heading" pitchFamily="2" charset="-78"/>
              </a:rPr>
              <a:t> الدقيقة للطول الموجي</a:t>
            </a:r>
            <a:endParaRPr kumimoji="0" lang="ar-SA" sz="2400" i="0" u="none" strike="noStrike" kern="1200" normalizeH="0" baseline="0" noProof="0" dirty="0">
              <a:uLnTx/>
              <a:uFillTx/>
              <a:latin typeface="+mj-lt"/>
              <a:ea typeface="+mj-ea"/>
              <a:cs typeface="PT Bold Heading" pitchFamily="2" charset="-78"/>
            </a:endParaRPr>
          </a:p>
        </p:txBody>
      </p:sp>
      <p:sp>
        <p:nvSpPr>
          <p:cNvPr id="6" name="مستطيل 5"/>
          <p:cNvSpPr/>
          <p:nvPr/>
        </p:nvSpPr>
        <p:spPr>
          <a:xfrm>
            <a:off x="3357587" y="230667"/>
            <a:ext cx="3500429" cy="769441"/>
          </a:xfrm>
          <a:prstGeom prst="rect">
            <a:avLst/>
          </a:prstGeom>
          <a:noFill/>
        </p:spPr>
        <p:txBody>
          <a:bodyPr wrap="square" lIns="91440" tIns="45720" rIns="91440" bIns="45720">
            <a:spAutoFit/>
          </a:bodyPr>
          <a:lstStyle/>
          <a:p>
            <a:pPr algn="justLow"/>
            <a:r>
              <a:rPr kumimoji="0" lang="ar-SA" sz="4400" i="0" u="none" strike="noStrike" kern="1200" normalizeH="0" baseline="0" noProof="0" dirty="0" smtClean="0">
                <a:ln>
                  <a:solidFill>
                    <a:sysClr val="windowText" lastClr="000000"/>
                  </a:solidFill>
                </a:ln>
                <a:solidFill>
                  <a:schemeClr val="accent4">
                    <a:lumMod val="60000"/>
                    <a:lumOff val="40000"/>
                  </a:schemeClr>
                </a:solidFill>
                <a:uLnTx/>
                <a:uFillTx/>
                <a:latin typeface="+mj-lt"/>
                <a:ea typeface="+mj-ea"/>
                <a:cs typeface="PT Bold Heading" pitchFamily="2" charset="-78"/>
              </a:rPr>
              <a:t>محزوزات الحيود</a:t>
            </a:r>
            <a:endParaRPr lang="ar-SA" sz="4400" dirty="0">
              <a:ln>
                <a:solidFill>
                  <a:sysClr val="windowText" lastClr="000000"/>
                </a:solidFill>
              </a:ln>
              <a:solidFill>
                <a:schemeClr val="accent4">
                  <a:lumMod val="60000"/>
                  <a:lumOff val="40000"/>
                </a:schemeClr>
              </a:solidFill>
              <a:cs typeface="PT Bold Heading" pitchFamily="2" charset="-78"/>
            </a:endParaRPr>
          </a:p>
        </p:txBody>
      </p:sp>
      <p:sp>
        <p:nvSpPr>
          <p:cNvPr id="8" name="عنوان 1"/>
          <p:cNvSpPr txBox="1">
            <a:spLocks/>
          </p:cNvSpPr>
          <p:nvPr/>
        </p:nvSpPr>
        <p:spPr>
          <a:xfrm>
            <a:off x="0" y="1785926"/>
            <a:ext cx="8786874" cy="1714504"/>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normalizeH="0" baseline="0" noProof="0" dirty="0" smtClean="0">
                <a:solidFill>
                  <a:srgbClr val="C00000"/>
                </a:solidFill>
                <a:uLnTx/>
                <a:uFillTx/>
                <a:latin typeface="+mj-lt"/>
                <a:ea typeface="+mj-ea"/>
                <a:cs typeface="PT Bold Heading" pitchFamily="2" charset="-78"/>
              </a:rPr>
              <a:t>محزوز الحيود : </a:t>
            </a:r>
            <a:r>
              <a:rPr kumimoji="0" lang="ar-SA" sz="2400" i="0" u="none" strike="noStrike" kern="1200" normalizeH="0" baseline="0" noProof="0" dirty="0" smtClean="0">
                <a:uLnTx/>
                <a:uFillTx/>
                <a:latin typeface="+mj-lt"/>
                <a:ea typeface="+mj-ea"/>
                <a:cs typeface="PT Bold Heading" pitchFamily="2" charset="-78"/>
              </a:rPr>
              <a:t>أداة مكونة من شقوق عدة مفردة تُسبب</a:t>
            </a:r>
            <a:r>
              <a:rPr kumimoji="0" lang="ar-SA" sz="2400" i="0" u="none" strike="noStrike" kern="1200" normalizeH="0" noProof="0" dirty="0" smtClean="0">
                <a:uLnTx/>
                <a:uFillTx/>
                <a:latin typeface="+mj-lt"/>
                <a:ea typeface="+mj-ea"/>
                <a:cs typeface="PT Bold Heading" pitchFamily="2" charset="-78"/>
              </a:rPr>
              <a:t> </a:t>
            </a:r>
            <a:r>
              <a:rPr kumimoji="0" lang="ar-SA" sz="2400" i="0" u="none" strike="noStrike" kern="1200" normalizeH="0" noProof="0" dirty="0" err="1" smtClean="0">
                <a:uLnTx/>
                <a:uFillTx/>
                <a:latin typeface="+mj-lt"/>
                <a:ea typeface="+mj-ea"/>
                <a:cs typeface="PT Bold Heading" pitchFamily="2" charset="-78"/>
              </a:rPr>
              <a:t>حيود</a:t>
            </a:r>
            <a:r>
              <a:rPr kumimoji="0" lang="ar-SA" sz="2400" i="0" u="none" strike="noStrike" kern="1200" normalizeH="0" noProof="0" dirty="0" smtClean="0">
                <a:uLnTx/>
                <a:uFillTx/>
                <a:latin typeface="+mj-lt"/>
                <a:ea typeface="+mj-ea"/>
                <a:cs typeface="PT Bold Heading" pitchFamily="2" charset="-78"/>
              </a:rPr>
              <a:t> الضوء .</a:t>
            </a:r>
            <a:endParaRPr kumimoji="0" lang="ar-SA" sz="2400" i="0" u="none" strike="noStrike" kern="1200" normalizeH="0" baseline="0" noProof="0" dirty="0" smtClean="0">
              <a:uLnTx/>
              <a:uFillTx/>
              <a:latin typeface="+mj-lt"/>
              <a:ea typeface="+mj-ea"/>
              <a:cs typeface="PT Bold Heading" pitchFamily="2" charset="-78"/>
            </a:endParaRPr>
          </a:p>
        </p:txBody>
      </p:sp>
      <p:pic>
        <p:nvPicPr>
          <p:cNvPr id="9218" name="Picture 2" descr="http://kitairu.net/images/products/products_56479_f3fc33f279e677467f677a9529b8c90f.jpeg"/>
          <p:cNvPicPr>
            <a:picLocks noChangeAspect="1" noChangeArrowheads="1"/>
          </p:cNvPicPr>
          <p:nvPr/>
        </p:nvPicPr>
        <p:blipFill>
          <a:blip r:embed="rId3"/>
          <a:srcRect/>
          <a:stretch>
            <a:fillRect/>
          </a:stretch>
        </p:blipFill>
        <p:spPr bwMode="auto">
          <a:xfrm>
            <a:off x="1428728" y="3357562"/>
            <a:ext cx="3238500" cy="1952625"/>
          </a:xfrm>
          <a:prstGeom prst="rect">
            <a:avLst/>
          </a:prstGeom>
          <a:noFill/>
        </p:spPr>
      </p:pic>
      <p:pic>
        <p:nvPicPr>
          <p:cNvPr id="9219" name="Picture 3" descr="1346790194359"/>
          <p:cNvPicPr>
            <a:picLocks noChangeAspect="1" noChangeArrowheads="1"/>
          </p:cNvPicPr>
          <p:nvPr/>
        </p:nvPicPr>
        <p:blipFill>
          <a:blip r:embed="rId4"/>
          <a:srcRect/>
          <a:stretch>
            <a:fillRect/>
          </a:stretch>
        </p:blipFill>
        <p:spPr bwMode="auto">
          <a:xfrm>
            <a:off x="5000628" y="3286124"/>
            <a:ext cx="2857500" cy="2209800"/>
          </a:xfrm>
          <a:prstGeom prst="rect">
            <a:avLst/>
          </a:prstGeom>
          <a:noFill/>
          <a:ln w="9525">
            <a:noFill/>
            <a:miter lim="800000"/>
            <a:headEnd/>
            <a:tailEnd/>
          </a:ln>
        </p:spPr>
      </p:pic>
      <p:grpSp>
        <p:nvGrpSpPr>
          <p:cNvPr id="10" name="مجموعة 9"/>
          <p:cNvGrpSpPr/>
          <p:nvPr/>
        </p:nvGrpSpPr>
        <p:grpSpPr>
          <a:xfrm>
            <a:off x="642910" y="214290"/>
            <a:ext cx="1643042" cy="1857388"/>
            <a:chOff x="642910" y="214290"/>
            <a:chExt cx="1643042" cy="1857388"/>
          </a:xfrm>
        </p:grpSpPr>
        <p:pic>
          <p:nvPicPr>
            <p:cNvPr id="9220" name="Picture 4" descr="2000px-Comparison_refraction_diffraction_spectra"/>
            <p:cNvPicPr>
              <a:picLocks noChangeAspect="1" noChangeArrowheads="1"/>
            </p:cNvPicPr>
            <p:nvPr/>
          </p:nvPicPr>
          <p:blipFill>
            <a:blip r:embed="rId5" cstate="print">
              <a:lum bright="10000"/>
            </a:blip>
            <a:srcRect b="33333"/>
            <a:stretch>
              <a:fillRect/>
            </a:stretch>
          </p:blipFill>
          <p:spPr bwMode="auto">
            <a:xfrm>
              <a:off x="642910" y="214290"/>
              <a:ext cx="1643042" cy="1857388"/>
            </a:xfrm>
            <a:prstGeom prst="rect">
              <a:avLst/>
            </a:prstGeom>
            <a:noFill/>
            <a:ln w="9525">
              <a:noFill/>
              <a:miter lim="800000"/>
              <a:headEnd/>
              <a:tailEnd/>
            </a:ln>
          </p:spPr>
        </p:pic>
        <p:sp>
          <p:nvSpPr>
            <p:cNvPr id="9" name="مستطيل 8"/>
            <p:cNvSpPr/>
            <p:nvPr/>
          </p:nvSpPr>
          <p:spPr>
            <a:xfrm>
              <a:off x="642910" y="1643050"/>
              <a:ext cx="857256" cy="4286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29"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ppt_x</p:attrName>
                                        </p:attrNameLst>
                                      </p:cBhvr>
                                      <p:tavLst>
                                        <p:tav tm="0">
                                          <p:val>
                                            <p:strVal val="#ppt_x-.2"/>
                                          </p:val>
                                        </p:tav>
                                        <p:tav tm="100000">
                                          <p:val>
                                            <p:strVal val="#ppt_x"/>
                                          </p:val>
                                        </p:tav>
                                      </p:tavLst>
                                    </p:anim>
                                    <p:anim calcmode="lin" valueType="num">
                                      <p:cBhvr>
                                        <p:cTn id="2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48" presetClass="entr" presetSubtype="0" accel="50000" fill="hold" nodeType="withEffect">
                                  <p:stCondLst>
                                    <p:cond delay="0"/>
                                  </p:stCondLst>
                                  <p:childTnLst>
                                    <p:set>
                                      <p:cBhvr>
                                        <p:cTn id="36" dur="1" fill="hold">
                                          <p:stCondLst>
                                            <p:cond delay="0"/>
                                          </p:stCondLst>
                                        </p:cTn>
                                        <p:tgtEl>
                                          <p:spTgt spid="9219"/>
                                        </p:tgtEl>
                                        <p:attrNameLst>
                                          <p:attrName>style.visibility</p:attrName>
                                        </p:attrNameLst>
                                      </p:cBhvr>
                                      <p:to>
                                        <p:strVal val="visible"/>
                                      </p:to>
                                    </p:set>
                                    <p:anim calcmode="lin" valueType="num">
                                      <p:cBhvr>
                                        <p:cTn id="37" dur="1000" fill="hold"/>
                                        <p:tgtEl>
                                          <p:spTgt spid="921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1000" fill="hold"/>
                                        <p:tgtEl>
                                          <p:spTgt spid="9219"/>
                                        </p:tgtEl>
                                        <p:attrNameLst>
                                          <p:attrName>ppt_x</p:attrName>
                                        </p:attrNameLst>
                                      </p:cBhvr>
                                      <p:tavLst>
                                        <p:tav tm="0">
                                          <p:val>
                                            <p:fltVal val="-1"/>
                                          </p:val>
                                        </p:tav>
                                        <p:tav tm="50000">
                                          <p:val>
                                            <p:fltVal val="0.95"/>
                                          </p:val>
                                        </p:tav>
                                        <p:tav tm="100000">
                                          <p:val>
                                            <p:strVal val="#ppt_x"/>
                                          </p:val>
                                        </p:tav>
                                      </p:tavLst>
                                    </p:anim>
                                    <p:anim calcmode="lin" valueType="num">
                                      <p:cBhvr>
                                        <p:cTn id="39" dur="1000" fill="hold"/>
                                        <p:tgtEl>
                                          <p:spTgt spid="9219"/>
                                        </p:tgtEl>
                                        <p:attrNameLst>
                                          <p:attrName>ppt_y</p:attrName>
                                        </p:attrNameLst>
                                      </p:cBhvr>
                                      <p:tavLst>
                                        <p:tav tm="0">
                                          <p:val>
                                            <p:strVal val="#ppt_y"/>
                                          </p:val>
                                        </p:tav>
                                        <p:tav tm="100000">
                                          <p:val>
                                            <p:strVal val="#ppt_y"/>
                                          </p:val>
                                        </p:tav>
                                      </p:tavLst>
                                    </p:anim>
                                    <p:animEffect transition="in" filter="fade">
                                      <p:cBhvr>
                                        <p:cTn id="40" dur="1000"/>
                                        <p:tgtEl>
                                          <p:spTgt spid="9219"/>
                                        </p:tgtEl>
                                      </p:cBhvr>
                                    </p:animEffect>
                                  </p:childTnLst>
                                </p:cTn>
                              </p:par>
                              <p:par>
                                <p:cTn id="41" presetID="48" presetClass="entr" presetSubtype="0" accel="50000" fill="hold" nodeType="withEffect">
                                  <p:stCondLst>
                                    <p:cond delay="0"/>
                                  </p:stCondLst>
                                  <p:childTnLst>
                                    <p:set>
                                      <p:cBhvr>
                                        <p:cTn id="42" dur="1" fill="hold">
                                          <p:stCondLst>
                                            <p:cond delay="0"/>
                                          </p:stCondLst>
                                        </p:cTn>
                                        <p:tgtEl>
                                          <p:spTgt spid="9218"/>
                                        </p:tgtEl>
                                        <p:attrNameLst>
                                          <p:attrName>style.visibility</p:attrName>
                                        </p:attrNameLst>
                                      </p:cBhvr>
                                      <p:to>
                                        <p:strVal val="visible"/>
                                      </p:to>
                                    </p:set>
                                    <p:anim calcmode="lin" valueType="num">
                                      <p:cBhvr>
                                        <p:cTn id="43" dur="1000" fill="hold"/>
                                        <p:tgtEl>
                                          <p:spTgt spid="92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9218"/>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9218"/>
                                        </p:tgtEl>
                                        <p:attrNameLst>
                                          <p:attrName>ppt_y</p:attrName>
                                        </p:attrNameLst>
                                      </p:cBhvr>
                                      <p:tavLst>
                                        <p:tav tm="0">
                                          <p:val>
                                            <p:strVal val="#ppt_y"/>
                                          </p:val>
                                        </p:tav>
                                        <p:tav tm="100000">
                                          <p:val>
                                            <p:strVal val="#ppt_y"/>
                                          </p:val>
                                        </p:tav>
                                      </p:tavLst>
                                    </p:anim>
                                    <p:animEffect transition="in" filter="fade">
                                      <p:cBhvr>
                                        <p:cTn id="46"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286512" y="-24"/>
            <a:ext cx="2020812" cy="225722"/>
          </a:xfrm>
        </p:spPr>
        <p:txBody>
          <a:bodyPr>
            <a:normAutofit/>
          </a:bodyPr>
          <a:lstStyle/>
          <a:p>
            <a:pPr algn="ctr"/>
            <a:r>
              <a:rPr lang="ar-SA" sz="800" b="1" dirty="0" smtClean="0">
                <a:solidFill>
                  <a:schemeClr val="bg2">
                    <a:lumMod val="90000"/>
                  </a:schemeClr>
                </a:solidFill>
              </a:rPr>
              <a:t>العنوان الحركة على خط مستقيم</a:t>
            </a:r>
            <a:endParaRPr lang="ar-SA" sz="800" b="1" dirty="0">
              <a:solidFill>
                <a:schemeClr val="bg2">
                  <a:lumMod val="90000"/>
                </a:schemeClr>
              </a:solidFill>
            </a:endParaRPr>
          </a:p>
        </p:txBody>
      </p:sp>
      <p:sp>
        <p:nvSpPr>
          <p:cNvPr id="3" name="عنوان 1"/>
          <p:cNvSpPr txBox="1">
            <a:spLocks/>
          </p:cNvSpPr>
          <p:nvPr/>
        </p:nvSpPr>
        <p:spPr>
          <a:xfrm>
            <a:off x="1214414" y="1428736"/>
            <a:ext cx="6357982"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800" i="0" u="none" strike="noStrike" kern="1200" normalizeH="0" baseline="0" noProof="0" dirty="0" smtClean="0">
                <a:uLnTx/>
                <a:uFillTx/>
                <a:latin typeface="+mj-lt"/>
                <a:ea typeface="+mj-ea"/>
                <a:cs typeface="PT Bold Heading" pitchFamily="2" charset="-78"/>
              </a:rPr>
              <a:t>1) حساب</a:t>
            </a:r>
            <a:r>
              <a:rPr kumimoji="0" lang="ar-SA" sz="2800" i="0" u="none" strike="noStrike" kern="1200" normalizeH="0" noProof="0" dirty="0" smtClean="0">
                <a:uLnTx/>
                <a:uFillTx/>
                <a:latin typeface="+mj-lt"/>
                <a:ea typeface="+mj-ea"/>
                <a:cs typeface="PT Bold Heading" pitchFamily="2" charset="-78"/>
              </a:rPr>
              <a:t> الطول </a:t>
            </a:r>
            <a:r>
              <a:rPr kumimoji="0" lang="ar-SA" sz="2800" i="0" u="none" strike="noStrike" kern="1200" normalizeH="0" noProof="0" dirty="0" err="1" smtClean="0">
                <a:uLnTx/>
                <a:uFillTx/>
                <a:latin typeface="+mj-lt"/>
                <a:ea typeface="+mj-ea"/>
                <a:cs typeface="PT Bold Heading" pitchFamily="2" charset="-78"/>
              </a:rPr>
              <a:t>الموجي</a:t>
            </a:r>
            <a:r>
              <a:rPr kumimoji="0" lang="ar-SA" sz="2800" i="0" u="none" strike="noStrike" kern="1200" normalizeH="0" noProof="0" dirty="0" smtClean="0">
                <a:uLnTx/>
                <a:uFillTx/>
                <a:latin typeface="+mj-lt"/>
                <a:ea typeface="+mj-ea"/>
                <a:cs typeface="PT Bold Heading" pitchFamily="2" charset="-78"/>
              </a:rPr>
              <a:t> للضوء بدقة عالية .</a:t>
            </a:r>
          </a:p>
          <a:p>
            <a:pPr marL="0" marR="0" lvl="0" indent="0" algn="justLow" defTabSz="914400" rtl="1" eaLnBrk="1" fontAlgn="auto" latinLnBrk="0" hangingPunct="1">
              <a:lnSpc>
                <a:spcPct val="100000"/>
              </a:lnSpc>
              <a:spcBef>
                <a:spcPct val="0"/>
              </a:spcBef>
              <a:spcAft>
                <a:spcPts val="0"/>
              </a:spcAft>
              <a:buClrTx/>
              <a:buSzTx/>
              <a:buFontTx/>
              <a:buNone/>
              <a:tabLst/>
              <a:defRPr/>
            </a:pPr>
            <a:endParaRPr kumimoji="0" lang="ar-SA" sz="2800" i="0" u="none" strike="noStrike" kern="1200" normalizeH="0" baseline="0" noProof="0" dirty="0" smtClean="0">
              <a:uLnTx/>
              <a:uFillTx/>
              <a:latin typeface="+mj-lt"/>
              <a:ea typeface="+mj-ea"/>
              <a:cs typeface="PT Bold Heading" pitchFamily="2" charset="-78"/>
            </a:endParaRPr>
          </a:p>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800" i="0" u="none" strike="noStrike" kern="1200" normalizeH="0" baseline="0" noProof="0" dirty="0" smtClean="0">
                <a:uLnTx/>
                <a:uFillTx/>
                <a:latin typeface="+mj-lt"/>
                <a:ea typeface="+mj-ea"/>
                <a:cs typeface="PT Bold Heading" pitchFamily="2" charset="-78"/>
              </a:rPr>
              <a:t>2) تحليل الضوء الأبيض .</a:t>
            </a:r>
            <a:endParaRPr kumimoji="0" lang="ar-SA" sz="2800" i="0" u="none" strike="noStrike" kern="1200" normalizeH="0" baseline="0" noProof="0" dirty="0">
              <a:uLnTx/>
              <a:uFillTx/>
              <a:latin typeface="+mj-lt"/>
              <a:ea typeface="+mj-ea"/>
              <a:cs typeface="PT Bold Heading" pitchFamily="2" charset="-78"/>
            </a:endParaRPr>
          </a:p>
        </p:txBody>
      </p:sp>
      <p:sp>
        <p:nvSpPr>
          <p:cNvPr id="6" name="مستطيل 5"/>
          <p:cNvSpPr/>
          <p:nvPr/>
        </p:nvSpPr>
        <p:spPr>
          <a:xfrm>
            <a:off x="1500167" y="230667"/>
            <a:ext cx="6429420" cy="769441"/>
          </a:xfrm>
          <a:prstGeom prst="rect">
            <a:avLst/>
          </a:prstGeom>
          <a:noFill/>
        </p:spPr>
        <p:txBody>
          <a:bodyPr wrap="square" lIns="91440" tIns="45720" rIns="91440" bIns="45720">
            <a:spAutoFit/>
          </a:bodyPr>
          <a:lstStyle/>
          <a:p>
            <a:pPr algn="ctr"/>
            <a:r>
              <a:rPr kumimoji="0" lang="ar-SA" sz="4400" i="0" u="none" strike="noStrike" kern="1200" normalizeH="0" baseline="0" noProof="0" dirty="0" smtClean="0">
                <a:ln>
                  <a:solidFill>
                    <a:sysClr val="windowText" lastClr="000000"/>
                  </a:solidFill>
                </a:ln>
                <a:solidFill>
                  <a:schemeClr val="accent4">
                    <a:lumMod val="60000"/>
                    <a:lumOff val="40000"/>
                  </a:schemeClr>
                </a:solidFill>
                <a:uLnTx/>
                <a:uFillTx/>
                <a:latin typeface="+mj-lt"/>
                <a:ea typeface="+mj-ea"/>
                <a:cs typeface="PT Bold Heading" pitchFamily="2" charset="-78"/>
              </a:rPr>
              <a:t>فوائد </a:t>
            </a:r>
            <a:r>
              <a:rPr kumimoji="0" lang="ar-SA" sz="4400" i="0" u="none" strike="noStrike" kern="1200" normalizeH="0" baseline="0" noProof="0" dirty="0" err="1" smtClean="0">
                <a:ln>
                  <a:solidFill>
                    <a:sysClr val="windowText" lastClr="000000"/>
                  </a:solidFill>
                </a:ln>
                <a:solidFill>
                  <a:schemeClr val="accent4">
                    <a:lumMod val="60000"/>
                    <a:lumOff val="40000"/>
                  </a:schemeClr>
                </a:solidFill>
                <a:uLnTx/>
                <a:uFillTx/>
                <a:latin typeface="+mj-lt"/>
                <a:ea typeface="+mj-ea"/>
                <a:cs typeface="PT Bold Heading" pitchFamily="2" charset="-78"/>
              </a:rPr>
              <a:t>محزوزات</a:t>
            </a:r>
            <a:r>
              <a:rPr kumimoji="0" lang="ar-SA" sz="4400" i="0" u="none" strike="noStrike" kern="1200" normalizeH="0" baseline="0" noProof="0" dirty="0" smtClean="0">
                <a:ln>
                  <a:solidFill>
                    <a:sysClr val="windowText" lastClr="000000"/>
                  </a:solidFill>
                </a:ln>
                <a:solidFill>
                  <a:schemeClr val="accent4">
                    <a:lumMod val="60000"/>
                    <a:lumOff val="40000"/>
                  </a:schemeClr>
                </a:solidFill>
                <a:uLnTx/>
                <a:uFillTx/>
                <a:latin typeface="+mj-lt"/>
                <a:ea typeface="+mj-ea"/>
                <a:cs typeface="PT Bold Heading" pitchFamily="2" charset="-78"/>
              </a:rPr>
              <a:t> الحيود</a:t>
            </a:r>
            <a:endParaRPr lang="ar-SA" sz="4400" dirty="0">
              <a:ln>
                <a:solidFill>
                  <a:sysClr val="windowText" lastClr="000000"/>
                </a:solidFill>
              </a:ln>
              <a:solidFill>
                <a:schemeClr val="accent4">
                  <a:lumMod val="60000"/>
                  <a:lumOff val="40000"/>
                </a:schemeClr>
              </a:solidFill>
              <a:cs typeface="PT Bold Heading" pitchFamily="2" charset="-78"/>
            </a:endParaRPr>
          </a:p>
        </p:txBody>
      </p:sp>
      <p:pic>
        <p:nvPicPr>
          <p:cNvPr id="9218" name="Picture 2" descr="http://kitairu.net/images/products/products_56479_f3fc33f279e677467f677a9529b8c90f.jpeg"/>
          <p:cNvPicPr>
            <a:picLocks noChangeAspect="1" noChangeArrowheads="1"/>
          </p:cNvPicPr>
          <p:nvPr/>
        </p:nvPicPr>
        <p:blipFill>
          <a:blip r:embed="rId3"/>
          <a:srcRect/>
          <a:stretch>
            <a:fillRect/>
          </a:stretch>
        </p:blipFill>
        <p:spPr bwMode="auto">
          <a:xfrm>
            <a:off x="1428728" y="3357562"/>
            <a:ext cx="3238500" cy="1952625"/>
          </a:xfrm>
          <a:prstGeom prst="rect">
            <a:avLst/>
          </a:prstGeom>
          <a:noFill/>
        </p:spPr>
      </p:pic>
      <p:pic>
        <p:nvPicPr>
          <p:cNvPr id="9219" name="Picture 3" descr="1346790194359"/>
          <p:cNvPicPr>
            <a:picLocks noChangeAspect="1" noChangeArrowheads="1"/>
          </p:cNvPicPr>
          <p:nvPr/>
        </p:nvPicPr>
        <p:blipFill>
          <a:blip r:embed="rId4"/>
          <a:srcRect/>
          <a:stretch>
            <a:fillRect/>
          </a:stretch>
        </p:blipFill>
        <p:spPr bwMode="auto">
          <a:xfrm>
            <a:off x="5000628" y="3286124"/>
            <a:ext cx="2857500" cy="22098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4857752" y="1285860"/>
            <a:ext cx="2714612"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lang="ar-SA" sz="2400" dirty="0" smtClean="0">
                <a:latin typeface="+mj-lt"/>
                <a:ea typeface="+mj-ea"/>
                <a:cs typeface="PT Bold Heading" pitchFamily="2" charset="-78"/>
              </a:rPr>
              <a:t>(1) </a:t>
            </a:r>
            <a:r>
              <a:rPr lang="ar-SA" sz="2400" dirty="0" err="1" smtClean="0">
                <a:latin typeface="+mj-lt"/>
                <a:ea typeface="+mj-ea"/>
                <a:cs typeface="PT Bold Heading" pitchFamily="2" charset="-78"/>
              </a:rPr>
              <a:t>محزوز</a:t>
            </a:r>
            <a:r>
              <a:rPr lang="ar-SA" sz="2400" dirty="0" smtClean="0">
                <a:latin typeface="+mj-lt"/>
                <a:ea typeface="+mj-ea"/>
                <a:cs typeface="PT Bold Heading" pitchFamily="2" charset="-78"/>
              </a:rPr>
              <a:t> النفاذ .</a:t>
            </a:r>
            <a:endParaRPr kumimoji="0" lang="ar-SA" sz="2400" i="0" u="none" strike="noStrike" kern="1200" cap="none" spc="0" normalizeH="0" baseline="0" noProof="0" dirty="0">
              <a:ln>
                <a:noFill/>
              </a:ln>
              <a:effectLst/>
              <a:uLnTx/>
              <a:uFillTx/>
              <a:latin typeface="+mj-lt"/>
              <a:ea typeface="+mj-ea"/>
              <a:cs typeface="PT Bold Heading" pitchFamily="2" charset="-78"/>
            </a:endParaRPr>
          </a:p>
        </p:txBody>
      </p:sp>
      <p:sp>
        <p:nvSpPr>
          <p:cNvPr id="6" name="مستطيل 5"/>
          <p:cNvSpPr/>
          <p:nvPr/>
        </p:nvSpPr>
        <p:spPr>
          <a:xfrm>
            <a:off x="2571736" y="285728"/>
            <a:ext cx="4429156" cy="707886"/>
          </a:xfrm>
          <a:prstGeom prst="rect">
            <a:avLst/>
          </a:prstGeom>
          <a:noFill/>
        </p:spPr>
        <p:txBody>
          <a:bodyPr wrap="square" lIns="91440" tIns="45720" rIns="91440" bIns="45720">
            <a:spAutoFit/>
          </a:bodyPr>
          <a:lstStyle/>
          <a:p>
            <a:pPr algn="ctr"/>
            <a:r>
              <a:rPr lang="ar-SA" sz="40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PT Bold Heading" pitchFamily="2" charset="-78"/>
              </a:rPr>
              <a:t>أنواع محزوزات الحيود</a:t>
            </a:r>
            <a:endParaRPr lang="ar-SA" sz="40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8" name="عنوان 1"/>
          <p:cNvSpPr txBox="1">
            <a:spLocks/>
          </p:cNvSpPr>
          <p:nvPr/>
        </p:nvSpPr>
        <p:spPr>
          <a:xfrm>
            <a:off x="1785918" y="2285992"/>
            <a:ext cx="5857852"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(2) المحزوز</a:t>
            </a:r>
            <a:r>
              <a:rPr kumimoji="0" lang="ar-SA" sz="2400" i="0" u="none" strike="noStrike" kern="1200" cap="none" spc="0" normalizeH="0" noProof="0" dirty="0" smtClean="0">
                <a:ln>
                  <a:noFill/>
                </a:ln>
                <a:effectLst/>
                <a:uLnTx/>
                <a:uFillTx/>
                <a:latin typeface="+mj-lt"/>
                <a:ea typeface="+mj-ea"/>
                <a:cs typeface="PT Bold Heading" pitchFamily="2" charset="-78"/>
              </a:rPr>
              <a:t> طبق الأصل (المحزز الغشائي) .</a:t>
            </a:r>
            <a:endParaRPr kumimoji="0" lang="ar-SA" sz="2400" i="0" u="none" strike="noStrike" kern="1200" cap="none" spc="0" normalizeH="0" baseline="0" noProof="0" dirty="0">
              <a:ln>
                <a:noFill/>
              </a:ln>
              <a:effectLst/>
              <a:uLnTx/>
              <a:uFillTx/>
              <a:latin typeface="+mj-lt"/>
              <a:ea typeface="+mj-ea"/>
              <a:cs typeface="PT Bold Heading" pitchFamily="2" charset="-78"/>
            </a:endParaRPr>
          </a:p>
        </p:txBody>
      </p:sp>
      <p:sp>
        <p:nvSpPr>
          <p:cNvPr id="9" name="عنوان 1"/>
          <p:cNvSpPr txBox="1">
            <a:spLocks/>
          </p:cNvSpPr>
          <p:nvPr/>
        </p:nvSpPr>
        <p:spPr>
          <a:xfrm>
            <a:off x="4357686" y="3286124"/>
            <a:ext cx="3286084"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(3) </a:t>
            </a:r>
            <a:r>
              <a:rPr kumimoji="0" lang="ar-SA" sz="2400" i="0" u="none" strike="noStrike" kern="1200" cap="none" spc="0" normalizeH="0" baseline="0" noProof="0" dirty="0" err="1" smtClean="0">
                <a:ln>
                  <a:noFill/>
                </a:ln>
                <a:effectLst/>
                <a:uLnTx/>
                <a:uFillTx/>
                <a:latin typeface="+mj-lt"/>
                <a:ea typeface="+mj-ea"/>
                <a:cs typeface="PT Bold Heading" pitchFamily="2" charset="-78"/>
              </a:rPr>
              <a:t>محزوزات</a:t>
            </a:r>
            <a:r>
              <a:rPr kumimoji="0" lang="ar-SA" sz="2400" i="0" u="none" strike="noStrike" kern="1200" cap="none" spc="0" normalizeH="0" baseline="0" noProof="0" dirty="0" smtClean="0">
                <a:ln>
                  <a:noFill/>
                </a:ln>
                <a:effectLst/>
                <a:uLnTx/>
                <a:uFillTx/>
                <a:latin typeface="+mj-lt"/>
                <a:ea typeface="+mj-ea"/>
                <a:cs typeface="PT Bold Heading" pitchFamily="2" charset="-78"/>
              </a:rPr>
              <a:t> الانعكاس .</a:t>
            </a:r>
            <a:endParaRPr kumimoji="0" lang="ar-SA" sz="2400" i="0" u="none" strike="noStrike" kern="1200" cap="none" spc="0" normalizeH="0" baseline="0" noProof="0" dirty="0">
              <a:ln>
                <a:noFill/>
              </a:ln>
              <a:effectLst/>
              <a:uLnTx/>
              <a:uFillTx/>
              <a:latin typeface="+mj-lt"/>
              <a:ea typeface="+mj-ea"/>
              <a:cs typeface="PT Bold Heading" pitchFamily="2" charset="-78"/>
            </a:endParaRPr>
          </a:p>
        </p:txBody>
      </p:sp>
      <p:pic>
        <p:nvPicPr>
          <p:cNvPr id="7169" name="Picture 1" descr="800px-Cape_Willoughby_Lighthouse_Fresnel_lens"/>
          <p:cNvPicPr>
            <a:picLocks noChangeAspect="1" noChangeArrowheads="1"/>
          </p:cNvPicPr>
          <p:nvPr/>
        </p:nvPicPr>
        <p:blipFill>
          <a:blip r:embed="rId3"/>
          <a:srcRect/>
          <a:stretch>
            <a:fillRect/>
          </a:stretch>
        </p:blipFill>
        <p:spPr bwMode="auto">
          <a:xfrm>
            <a:off x="4286248" y="4572008"/>
            <a:ext cx="2714644" cy="1902097"/>
          </a:xfrm>
          <a:prstGeom prst="rect">
            <a:avLst/>
          </a:prstGeom>
          <a:noFill/>
          <a:ln w="9525">
            <a:noFill/>
            <a:miter lim="800000"/>
            <a:headEnd/>
            <a:tailEnd/>
          </a:ln>
        </p:spPr>
      </p:pic>
      <p:pic>
        <p:nvPicPr>
          <p:cNvPr id="7170" name="Picture 2" descr="220px-Fresnel_lens"/>
          <p:cNvPicPr>
            <a:picLocks noChangeAspect="1" noChangeArrowheads="1"/>
          </p:cNvPicPr>
          <p:nvPr/>
        </p:nvPicPr>
        <p:blipFill>
          <a:blip r:embed="rId4"/>
          <a:srcRect r="55455"/>
          <a:stretch>
            <a:fillRect/>
          </a:stretch>
        </p:blipFill>
        <p:spPr bwMode="auto">
          <a:xfrm>
            <a:off x="2500298" y="3429000"/>
            <a:ext cx="933450" cy="3133725"/>
          </a:xfrm>
          <a:prstGeom prst="rect">
            <a:avLst/>
          </a:prstGeom>
          <a:noFill/>
          <a:ln w="9525">
            <a:noFill/>
            <a:miter lim="800000"/>
            <a:headEnd/>
            <a:tailEnd/>
          </a:ln>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642910" y="71414"/>
            <a:ext cx="6429420" cy="1200329"/>
          </a:xfrm>
          <a:prstGeom prst="rect">
            <a:avLst/>
          </a:prstGeom>
          <a:noFill/>
        </p:spPr>
        <p:txBody>
          <a:bodyPr wrap="square" rtlCol="1">
            <a:spAutoFit/>
          </a:bodyPr>
          <a:lstStyle/>
          <a:p>
            <a:r>
              <a:rPr lang="ar-SA" sz="4000" dirty="0" err="1" smtClean="0">
                <a:ln>
                  <a:solidFill>
                    <a:schemeClr val="bg1"/>
                  </a:solidFill>
                </a:ln>
                <a:solidFill>
                  <a:srgbClr val="008000"/>
                </a:solidFill>
                <a:cs typeface="PT Bold Heading" pitchFamily="2" charset="-78"/>
              </a:rPr>
              <a:t>المطيـــــــاف</a:t>
            </a:r>
            <a:r>
              <a:rPr lang="ar-SA" sz="4000" dirty="0" smtClean="0">
                <a:ln>
                  <a:solidFill>
                    <a:schemeClr val="bg1"/>
                  </a:solidFill>
                </a:ln>
                <a:solidFill>
                  <a:srgbClr val="008000"/>
                </a:solidFill>
                <a:cs typeface="PT Bold Heading" pitchFamily="2" charset="-78"/>
              </a:rPr>
              <a:t> </a:t>
            </a:r>
            <a:r>
              <a:rPr lang="ar-SA" sz="3600" dirty="0" smtClean="0">
                <a:solidFill>
                  <a:srgbClr val="008000"/>
                </a:solidFill>
                <a:cs typeface="PT Bold Heading" pitchFamily="2" charset="-78"/>
              </a:rPr>
              <a:t>:</a:t>
            </a:r>
          </a:p>
          <a:p>
            <a:r>
              <a:rPr lang="ar-SA" sz="3200" dirty="0" smtClean="0">
                <a:cs typeface="PT Bold Heading" pitchFamily="2" charset="-78"/>
              </a:rPr>
              <a:t>هو جهاز يقيس الطول </a:t>
            </a:r>
            <a:r>
              <a:rPr lang="ar-SA" sz="3200" dirty="0" err="1" smtClean="0">
                <a:cs typeface="PT Bold Heading" pitchFamily="2" charset="-78"/>
              </a:rPr>
              <a:t>الموجي</a:t>
            </a:r>
            <a:r>
              <a:rPr lang="ar-SA" sz="3200" dirty="0" smtClean="0">
                <a:cs typeface="PT Bold Heading" pitchFamily="2" charset="-78"/>
              </a:rPr>
              <a:t> للضوء .</a:t>
            </a:r>
            <a:endParaRPr lang="ar-SA" sz="3200" dirty="0">
              <a:cs typeface="PT Bold Heading" pitchFamily="2" charset="-78"/>
            </a:endParaRPr>
          </a:p>
        </p:txBody>
      </p:sp>
      <p:sp>
        <p:nvSpPr>
          <p:cNvPr id="4" name="مربع نص 3"/>
          <p:cNvSpPr txBox="1"/>
          <p:nvPr/>
        </p:nvSpPr>
        <p:spPr>
          <a:xfrm>
            <a:off x="428596" y="1500174"/>
            <a:ext cx="6715172" cy="1046440"/>
          </a:xfrm>
          <a:prstGeom prst="rect">
            <a:avLst/>
          </a:prstGeom>
          <a:noFill/>
        </p:spPr>
        <p:txBody>
          <a:bodyPr wrap="square" rtlCol="1">
            <a:spAutoFit/>
          </a:bodyPr>
          <a:lstStyle/>
          <a:p>
            <a:r>
              <a:rPr lang="ar-SA" sz="2400" dirty="0" smtClean="0">
                <a:solidFill>
                  <a:srgbClr val="C00000"/>
                </a:solidFill>
                <a:cs typeface="PT Bold Heading" pitchFamily="2" charset="-78"/>
              </a:rPr>
              <a:t>الطول </a:t>
            </a:r>
            <a:r>
              <a:rPr lang="ar-SA" sz="2400" dirty="0" err="1" smtClean="0">
                <a:solidFill>
                  <a:srgbClr val="C00000"/>
                </a:solidFill>
                <a:cs typeface="PT Bold Heading" pitchFamily="2" charset="-78"/>
              </a:rPr>
              <a:t>الموجي</a:t>
            </a:r>
            <a:r>
              <a:rPr lang="ar-SA" sz="2400" dirty="0" smtClean="0">
                <a:solidFill>
                  <a:srgbClr val="C00000"/>
                </a:solidFill>
                <a:cs typeface="PT Bold Heading" pitchFamily="2" charset="-78"/>
              </a:rPr>
              <a:t> للضوء في </a:t>
            </a:r>
            <a:r>
              <a:rPr lang="ar-SA" sz="2400" dirty="0" err="1" smtClean="0">
                <a:solidFill>
                  <a:srgbClr val="C00000"/>
                </a:solidFill>
                <a:cs typeface="PT Bold Heading" pitchFamily="2" charset="-78"/>
              </a:rPr>
              <a:t>محزوز</a:t>
            </a:r>
            <a:r>
              <a:rPr lang="ar-SA" sz="2400" dirty="0" smtClean="0">
                <a:solidFill>
                  <a:srgbClr val="C00000"/>
                </a:solidFill>
                <a:cs typeface="PT Bold Heading" pitchFamily="2" charset="-78"/>
              </a:rPr>
              <a:t> </a:t>
            </a:r>
            <a:r>
              <a:rPr lang="ar-SA" sz="2400" dirty="0" err="1" smtClean="0">
                <a:solidFill>
                  <a:srgbClr val="C00000"/>
                </a:solidFill>
                <a:cs typeface="PT Bold Heading" pitchFamily="2" charset="-78"/>
              </a:rPr>
              <a:t>الحيود</a:t>
            </a:r>
            <a:r>
              <a:rPr lang="ar-SA" sz="2400" dirty="0" smtClean="0">
                <a:solidFill>
                  <a:srgbClr val="C00000"/>
                </a:solidFill>
                <a:cs typeface="PT Bold Heading" pitchFamily="2" charset="-78"/>
              </a:rPr>
              <a:t> :</a:t>
            </a:r>
            <a:br>
              <a:rPr lang="ar-SA" sz="2400" dirty="0" smtClean="0">
                <a:solidFill>
                  <a:srgbClr val="C00000"/>
                </a:solidFill>
                <a:cs typeface="PT Bold Heading" pitchFamily="2" charset="-78"/>
              </a:rPr>
            </a:br>
            <a:endParaRPr lang="ar-SA" sz="1000" dirty="0" smtClean="0">
              <a:solidFill>
                <a:srgbClr val="C00000"/>
              </a:solidFill>
              <a:cs typeface="PT Bold Heading" pitchFamily="2" charset="-78"/>
            </a:endParaRPr>
          </a:p>
          <a:p>
            <a:pPr algn="ctr" rtl="0"/>
            <a:r>
              <a:rPr lang="el-GR" sz="2800" b="1" dirty="0" smtClean="0">
                <a:solidFill>
                  <a:srgbClr val="3333CC"/>
                </a:solidFill>
              </a:rPr>
              <a:t>λ</a:t>
            </a:r>
            <a:r>
              <a:rPr lang="en-US" sz="2800" b="1" dirty="0" smtClean="0">
                <a:solidFill>
                  <a:srgbClr val="3333CC"/>
                </a:solidFill>
              </a:rPr>
              <a:t> = d sin </a:t>
            </a:r>
            <a:r>
              <a:rPr lang="el-GR" sz="2800" dirty="0" smtClean="0">
                <a:solidFill>
                  <a:srgbClr val="3333CC"/>
                </a:solidFill>
                <a:cs typeface="PT Bold Heading" pitchFamily="2" charset="-78"/>
              </a:rPr>
              <a:t>θ</a:t>
            </a:r>
            <a:endParaRPr lang="ar-SA" sz="2800" dirty="0" smtClean="0">
              <a:solidFill>
                <a:srgbClr val="3333CC"/>
              </a:solidFill>
              <a:cs typeface="PT Bold Heading" pitchFamily="2" charset="-78"/>
            </a:endParaRPr>
          </a:p>
        </p:txBody>
      </p:sp>
      <p:sp>
        <p:nvSpPr>
          <p:cNvPr id="5" name="مستطيل 4"/>
          <p:cNvSpPr/>
          <p:nvPr/>
        </p:nvSpPr>
        <p:spPr>
          <a:xfrm>
            <a:off x="1285852" y="2714620"/>
            <a:ext cx="5500694" cy="1077218"/>
          </a:xfrm>
          <a:prstGeom prst="rect">
            <a:avLst/>
          </a:prstGeom>
        </p:spPr>
        <p:txBody>
          <a:bodyPr wrap="square">
            <a:spAutoFit/>
          </a:bodyPr>
          <a:lstStyle/>
          <a:p>
            <a:pPr algn="ctr" rtl="0"/>
            <a:r>
              <a:rPr lang="ar-SA" sz="2000" dirty="0" smtClean="0">
                <a:cs typeface="PT Bold Heading" pitchFamily="2" charset="-78"/>
              </a:rPr>
              <a:t>الطول </a:t>
            </a:r>
            <a:r>
              <a:rPr lang="ar-SA" sz="2000" dirty="0" err="1" smtClean="0">
                <a:cs typeface="PT Bold Heading" pitchFamily="2" charset="-78"/>
              </a:rPr>
              <a:t>الموجي</a:t>
            </a:r>
            <a:r>
              <a:rPr lang="ar-SA" sz="2000" dirty="0" smtClean="0">
                <a:cs typeface="PT Bold Heading" pitchFamily="2" charset="-78"/>
              </a:rPr>
              <a:t> للضوء يساوي المسافة الفاصلة بين الشقوق مضروبة في جيب الزاوية التي يتكون عندها الهدب المضيء ذو الرتبة الأولى </a:t>
            </a:r>
            <a:r>
              <a:rPr lang="ar-SA" sz="2400" dirty="0" smtClean="0">
                <a:solidFill>
                  <a:srgbClr val="3333CC"/>
                </a:solidFill>
                <a:cs typeface="PT Bold Heading" pitchFamily="2" charset="-78"/>
              </a:rPr>
              <a:t>.</a:t>
            </a:r>
            <a:endParaRPr lang="ar-SA" sz="2400" dirty="0" smtClean="0">
              <a:solidFill>
                <a:srgbClr val="3333CC"/>
              </a:solidFill>
            </a:endParaRPr>
          </a:p>
        </p:txBody>
      </p:sp>
      <p:pic>
        <p:nvPicPr>
          <p:cNvPr id="51202" name="Picture 2" descr="C1B0F3C8"/>
          <p:cNvPicPr>
            <a:picLocks noChangeAspect="1" noChangeArrowheads="1"/>
          </p:cNvPicPr>
          <p:nvPr/>
        </p:nvPicPr>
        <p:blipFill>
          <a:blip r:embed="rId3">
            <a:lum bright="6000"/>
          </a:blip>
          <a:srcRect l="12430" t="67805" r="46112" b="10028"/>
          <a:stretch>
            <a:fillRect/>
          </a:stretch>
        </p:blipFill>
        <p:spPr bwMode="auto">
          <a:xfrm rot="-10800000">
            <a:off x="3428991" y="4000505"/>
            <a:ext cx="3592509" cy="2528894"/>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800"/>
                            </p:stCondLst>
                            <p:childTnLst>
                              <p:par>
                                <p:cTn id="11" presetID="56" presetClass="entr" presetSubtype="0" fill="hold" grpId="0" nodeType="afterEffect">
                                  <p:stCondLst>
                                    <p:cond delay="0"/>
                                  </p:stCondLst>
                                  <p:iterate type="wd">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500" autoRev="1" fill="hold">
                                          <p:stCondLst>
                                            <p:cond delay="0"/>
                                          </p:stCondLst>
                                        </p:cTn>
                                        <p:tgtEl>
                                          <p:spTgt spid="4"/>
                                        </p:tgtEl>
                                        <p:attrNameLst>
                                          <p:attrName>ppt_w</p:attrName>
                                        </p:attrNameLst>
                                      </p:cBhvr>
                                    </p:anim>
                                    <p:anim by="(#ppt_w*0.50)" calcmode="lin" valueType="num">
                                      <p:cBhvr>
                                        <p:cTn id="14" dur="500" decel="50000" autoRev="1" fill="hold">
                                          <p:stCondLst>
                                            <p:cond delay="0"/>
                                          </p:stCondLst>
                                        </p:cTn>
                                        <p:tgtEl>
                                          <p:spTgt spid="4"/>
                                        </p:tgtEl>
                                        <p:attrNameLst>
                                          <p:attrName>ppt_x</p:attrName>
                                        </p:attrNameLst>
                                      </p:cBhvr>
                                    </p:anim>
                                    <p:anim from="(-#ppt_h/2)" to="(#ppt_y)" calcmode="lin" valueType="num">
                                      <p:cBhvr>
                                        <p:cTn id="15" dur="1000" fill="hold">
                                          <p:stCondLst>
                                            <p:cond delay="0"/>
                                          </p:stCondLst>
                                        </p:cTn>
                                        <p:tgtEl>
                                          <p:spTgt spid="4"/>
                                        </p:tgtEl>
                                        <p:attrNameLst>
                                          <p:attrName>ppt_y</p:attrName>
                                        </p:attrNameLst>
                                      </p:cBhvr>
                                    </p:anim>
                                    <p:animRot by="21600000">
                                      <p:cBhvr>
                                        <p:cTn id="16" dur="1000" fill="hold">
                                          <p:stCondLst>
                                            <p:cond delay="0"/>
                                          </p:stCondLst>
                                        </p:cTn>
                                        <p:tgtEl>
                                          <p:spTgt spid="4"/>
                                        </p:tgtEl>
                                        <p:attrNameLst>
                                          <p:attrName>r</p:attrName>
                                        </p:attrNameLst>
                                      </p:cBhvr>
                                    </p:animRot>
                                  </p:childTnLst>
                                </p:cTn>
                              </p:par>
                            </p:childTnLst>
                          </p:cTn>
                        </p:par>
                        <p:par>
                          <p:cTn id="17" fill="hold">
                            <p:stCondLst>
                              <p:cond delay="3900"/>
                            </p:stCondLst>
                            <p:childTnLst>
                              <p:par>
                                <p:cTn id="18" presetID="52" presetClass="entr" presetSubtype="0" fill="hold" grpId="0" nodeType="afterEffect">
                                  <p:stCondLst>
                                    <p:cond delay="0"/>
                                  </p:stCondLst>
                                  <p:iterate type="wd">
                                    <p:tmPct val="10000"/>
                                  </p:iterate>
                                  <p:childTnLst>
                                    <p:set>
                                      <p:cBhvr>
                                        <p:cTn id="19" dur="1" fill="hold">
                                          <p:stCondLst>
                                            <p:cond delay="0"/>
                                          </p:stCondLst>
                                        </p:cTn>
                                        <p:tgtEl>
                                          <p:spTgt spid="5"/>
                                        </p:tgtEl>
                                        <p:attrNameLst>
                                          <p:attrName>style.visibility</p:attrName>
                                        </p:attrNameLst>
                                      </p:cBhvr>
                                      <p:to>
                                        <p:strVal val="visible"/>
                                      </p:to>
                                    </p:set>
                                    <p:animScale>
                                      <p:cBhvr>
                                        <p:cTn id="20"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
                                        </p:tgtEl>
                                        <p:attrNameLst>
                                          <p:attrName>ppt_x</p:attrName>
                                          <p:attrName>ppt_y</p:attrName>
                                        </p:attrNameLst>
                                      </p:cBhvr>
                                    </p:animMotion>
                                    <p:animEffect transition="in" filter="fade">
                                      <p:cBhvr>
                                        <p:cTn id="22" dur="1000"/>
                                        <p:tgtEl>
                                          <p:spTgt spid="5"/>
                                        </p:tgtEl>
                                      </p:cBhvr>
                                    </p:animEffect>
                                  </p:childTnLst>
                                </p:cTn>
                              </p:par>
                              <p:par>
                                <p:cTn id="23" presetID="4" presetClass="entr" presetSubtype="16" fill="hold" nodeType="withEffect">
                                  <p:stCondLst>
                                    <p:cond delay="0"/>
                                  </p:stCondLst>
                                  <p:childTnLst>
                                    <p:set>
                                      <p:cBhvr>
                                        <p:cTn id="24" dur="1" fill="hold">
                                          <p:stCondLst>
                                            <p:cond delay="0"/>
                                          </p:stCondLst>
                                        </p:cTn>
                                        <p:tgtEl>
                                          <p:spTgt spid="51202"/>
                                        </p:tgtEl>
                                        <p:attrNameLst>
                                          <p:attrName>style.visibility</p:attrName>
                                        </p:attrNameLst>
                                      </p:cBhvr>
                                      <p:to>
                                        <p:strVal val="visible"/>
                                      </p:to>
                                    </p:set>
                                    <p:animEffect transition="in" filter="box(in)">
                                      <p:cBhvr>
                                        <p:cTn id="25" dur="5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1643042" y="1000108"/>
            <a:ext cx="6929454" cy="928686"/>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300" i="0" u="none" strike="noStrike" kern="1200" cap="none" spc="0" normalizeH="0" baseline="0" noProof="0" dirty="0" smtClean="0">
                <a:ln>
                  <a:noFill/>
                </a:ln>
                <a:effectLst/>
                <a:uLnTx/>
                <a:uFillTx/>
                <a:latin typeface="+mj-lt"/>
                <a:ea typeface="+mj-ea"/>
                <a:cs typeface="PT Bold Heading" pitchFamily="2" charset="-78"/>
              </a:rPr>
              <a:t>العدسات في المنظار والمجهر والعين كأنها</a:t>
            </a:r>
            <a:r>
              <a:rPr kumimoji="0" lang="ar-SA" sz="2300" i="0" u="none" strike="noStrike" kern="1200" cap="none" spc="0" normalizeH="0" noProof="0" dirty="0" smtClean="0">
                <a:ln>
                  <a:noFill/>
                </a:ln>
                <a:effectLst/>
                <a:uLnTx/>
                <a:uFillTx/>
                <a:latin typeface="+mj-lt"/>
                <a:ea typeface="+mj-ea"/>
                <a:cs typeface="PT Bold Heading" pitchFamily="2" charset="-78"/>
              </a:rPr>
              <a:t> ثقباً أو فتحة تسمح للضوء بالمرور خلالها وتسبب حيود كما يفعل الشق الاحادي</a:t>
            </a:r>
            <a:endParaRPr kumimoji="0" lang="ar-SA" sz="2300" i="0" u="none" strike="noStrike" kern="1200" cap="none" spc="0" normalizeH="0" baseline="0" noProof="0" dirty="0">
              <a:ln>
                <a:noFill/>
              </a:ln>
              <a:effectLst/>
              <a:uLnTx/>
              <a:uFillTx/>
              <a:latin typeface="+mj-lt"/>
              <a:ea typeface="+mj-ea"/>
              <a:cs typeface="PT Bold Heading" pitchFamily="2" charset="-78"/>
            </a:endParaRPr>
          </a:p>
        </p:txBody>
      </p:sp>
      <p:sp>
        <p:nvSpPr>
          <p:cNvPr id="6" name="مستطيل 5"/>
          <p:cNvSpPr/>
          <p:nvPr/>
        </p:nvSpPr>
        <p:spPr>
          <a:xfrm>
            <a:off x="3214743" y="214290"/>
            <a:ext cx="407190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ar-SA" sz="36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PT Bold Heading" pitchFamily="2" charset="-78"/>
              </a:rPr>
              <a:t>قوة التمييز للعدسات</a:t>
            </a:r>
            <a:endPar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endParaRPr>
          </a:p>
        </p:txBody>
      </p:sp>
      <p:sp>
        <p:nvSpPr>
          <p:cNvPr id="8" name="عنوان 1"/>
          <p:cNvSpPr txBox="1">
            <a:spLocks/>
          </p:cNvSpPr>
          <p:nvPr/>
        </p:nvSpPr>
        <p:spPr>
          <a:xfrm>
            <a:off x="1714480" y="2000240"/>
            <a:ext cx="6858016" cy="928686"/>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300" i="0" u="none" strike="noStrike" kern="1200" cap="none" spc="0" normalizeH="0" baseline="0" noProof="0" dirty="0" smtClean="0">
                <a:ln>
                  <a:noFill/>
                </a:ln>
                <a:effectLst/>
                <a:uLnTx/>
                <a:uFillTx/>
                <a:latin typeface="+mj-lt"/>
                <a:ea typeface="+mj-ea"/>
                <a:cs typeface="PT Bold Heading" pitchFamily="2" charset="-78"/>
              </a:rPr>
              <a:t>إذا كان هناك نجمان قريبان جداً</a:t>
            </a:r>
            <a:r>
              <a:rPr kumimoji="0" lang="ar-SA" sz="2300" i="0" u="none" strike="noStrike" kern="1200" cap="none" spc="0" normalizeH="0" noProof="0" dirty="0" smtClean="0">
                <a:ln>
                  <a:noFill/>
                </a:ln>
                <a:effectLst/>
                <a:uLnTx/>
                <a:uFillTx/>
                <a:latin typeface="+mj-lt"/>
                <a:ea typeface="+mj-ea"/>
                <a:cs typeface="PT Bold Heading" pitchFamily="2" charset="-78"/>
              </a:rPr>
              <a:t> فإن صورتيهما تتداخلان معاً</a:t>
            </a:r>
            <a:endParaRPr kumimoji="0" lang="ar-SA" sz="2300" i="0" u="none" strike="noStrike" kern="1200" cap="none" spc="0" normalizeH="0" baseline="0" noProof="0" dirty="0">
              <a:ln>
                <a:noFill/>
              </a:ln>
              <a:effectLst/>
              <a:uLnTx/>
              <a:uFillTx/>
              <a:latin typeface="+mj-lt"/>
              <a:ea typeface="+mj-ea"/>
              <a:cs typeface="PT Bold Heading" pitchFamily="2" charset="-78"/>
            </a:endParaRPr>
          </a:p>
        </p:txBody>
      </p:sp>
      <p:sp>
        <p:nvSpPr>
          <p:cNvPr id="9" name="عنوان 1"/>
          <p:cNvSpPr txBox="1">
            <a:spLocks/>
          </p:cNvSpPr>
          <p:nvPr/>
        </p:nvSpPr>
        <p:spPr>
          <a:xfrm>
            <a:off x="1714480" y="2786058"/>
            <a:ext cx="6929422" cy="928686"/>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lang="ar-SA" sz="2300" dirty="0" smtClean="0">
                <a:latin typeface="+mj-lt"/>
                <a:ea typeface="+mj-ea"/>
                <a:cs typeface="PT Bold Heading" pitchFamily="2" charset="-78"/>
              </a:rPr>
              <a:t>معيار ريليه : لتحديد ما إذا كان هناك نجم أو نجمان في الصورة</a:t>
            </a:r>
            <a:endParaRPr kumimoji="0" lang="ar-SA" sz="2300" i="0" u="none" strike="noStrike" kern="1200" cap="none" spc="0" normalizeH="0" baseline="0" noProof="0" dirty="0">
              <a:ln>
                <a:noFill/>
              </a:ln>
              <a:effectLst/>
              <a:uLnTx/>
              <a:uFillTx/>
              <a:latin typeface="+mj-lt"/>
              <a:ea typeface="+mj-ea"/>
              <a:cs typeface="PT Bold Heading" pitchFamily="2" charset="-78"/>
            </a:endParaRPr>
          </a:p>
        </p:txBody>
      </p:sp>
      <p:sp>
        <p:nvSpPr>
          <p:cNvPr id="7" name="عنوان 1"/>
          <p:cNvSpPr txBox="1">
            <a:spLocks/>
          </p:cNvSpPr>
          <p:nvPr/>
        </p:nvSpPr>
        <p:spPr>
          <a:xfrm>
            <a:off x="428660" y="4411272"/>
            <a:ext cx="9144000" cy="928686"/>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smtClean="0">
                <a:ln>
                  <a:noFill/>
                </a:ln>
                <a:solidFill>
                  <a:srgbClr val="C00000"/>
                </a:solidFill>
                <a:effectLst/>
                <a:uLnTx/>
                <a:uFillTx/>
                <a:latin typeface="+mj-lt"/>
                <a:ea typeface="+mj-ea"/>
                <a:cs typeface="+mj-cs"/>
              </a:rPr>
              <a:t>X = _____</a:t>
            </a:r>
            <a:endParaRPr kumimoji="0" lang="ar-SA" sz="6600" b="1" i="0" u="none" strike="noStrike" kern="1200" cap="none" spc="0" normalizeH="0" baseline="0" noProof="0" dirty="0">
              <a:ln>
                <a:noFill/>
              </a:ln>
              <a:solidFill>
                <a:srgbClr val="C00000"/>
              </a:solidFill>
              <a:effectLst/>
              <a:uLnTx/>
              <a:uFillTx/>
              <a:latin typeface="+mj-lt"/>
              <a:ea typeface="+mj-ea"/>
              <a:cs typeface="+mj-cs"/>
            </a:endParaRPr>
          </a:p>
        </p:txBody>
      </p:sp>
      <p:sp>
        <p:nvSpPr>
          <p:cNvPr id="10" name="عنوان 1"/>
          <p:cNvSpPr txBox="1">
            <a:spLocks/>
          </p:cNvSpPr>
          <p:nvPr/>
        </p:nvSpPr>
        <p:spPr>
          <a:xfrm>
            <a:off x="3143272" y="4143380"/>
            <a:ext cx="5072066" cy="221457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C00000"/>
                </a:solidFill>
                <a:effectLst/>
                <a:uLnTx/>
                <a:uFillTx/>
                <a:latin typeface="+mj-lt"/>
                <a:ea typeface="+mj-ea"/>
                <a:cs typeface="+mj-cs"/>
              </a:rPr>
              <a:t>1.22</a:t>
            </a:r>
            <a:r>
              <a:rPr kumimoji="0" lang="el-GR" sz="5400" b="1" i="0" u="none" strike="noStrike" kern="1200" cap="none" spc="0" normalizeH="0" baseline="0" noProof="0" dirty="0" smtClean="0">
                <a:ln>
                  <a:noFill/>
                </a:ln>
                <a:solidFill>
                  <a:srgbClr val="C00000"/>
                </a:solidFill>
                <a:effectLst/>
                <a:uLnTx/>
                <a:uFillTx/>
                <a:latin typeface="+mj-lt"/>
                <a:ea typeface="+mj-ea"/>
                <a:cs typeface="+mj-cs"/>
              </a:rPr>
              <a:t>λ</a:t>
            </a:r>
            <a:r>
              <a:rPr kumimoji="0" lang="en-US" sz="5400" b="1" i="0" u="none" strike="noStrike" kern="1200" cap="none" spc="0" normalizeH="0" baseline="0" noProof="0" dirty="0" smtClean="0">
                <a:ln>
                  <a:noFill/>
                </a:ln>
                <a:solidFill>
                  <a:srgbClr val="C00000"/>
                </a:solidFill>
                <a:effectLst/>
                <a:uLnTx/>
                <a:uFillTx/>
                <a:latin typeface="+mj-lt"/>
                <a:ea typeface="+mj-ea"/>
                <a:cs typeface="+mj-cs"/>
              </a:rPr>
              <a:t>L</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5400" b="1" dirty="0" smtClean="0">
                <a:solidFill>
                  <a:srgbClr val="C00000"/>
                </a:solidFill>
                <a:latin typeface="+mj-lt"/>
                <a:ea typeface="+mj-ea"/>
                <a:cs typeface="+mj-cs"/>
              </a:rPr>
              <a:t>D</a:t>
            </a:r>
            <a:endParaRPr kumimoji="0" lang="ar-SA" sz="5400" b="1" i="0" u="none" strike="noStrike" kern="1200" cap="none" spc="0" normalizeH="0" baseline="0" noProof="0" dirty="0">
              <a:ln>
                <a:noFill/>
              </a:ln>
              <a:solidFill>
                <a:srgbClr val="C00000"/>
              </a:solidFill>
              <a:effectLst/>
              <a:uLnTx/>
              <a:uFillTx/>
              <a:latin typeface="+mj-lt"/>
              <a:ea typeface="+mj-ea"/>
              <a:cs typeface="+mj-cs"/>
            </a:endParaRPr>
          </a:p>
        </p:txBody>
      </p:sp>
      <p:sp>
        <p:nvSpPr>
          <p:cNvPr id="11" name="عنوان 1"/>
          <p:cNvSpPr txBox="1">
            <a:spLocks/>
          </p:cNvSpPr>
          <p:nvPr/>
        </p:nvSpPr>
        <p:spPr>
          <a:xfrm>
            <a:off x="2214578" y="5072074"/>
            <a:ext cx="1142976" cy="35719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000" b="1" dirty="0" smtClean="0">
                <a:solidFill>
                  <a:srgbClr val="0000CC"/>
                </a:solidFill>
                <a:latin typeface="+mj-lt"/>
                <a:ea typeface="+mj-ea"/>
                <a:cs typeface="+mj-cs"/>
              </a:rPr>
              <a:t>الجسم</a:t>
            </a:r>
            <a:endParaRPr kumimoji="0" lang="ar-SA" sz="2000" b="1" i="0" u="none" strike="noStrike" kern="1200" cap="none" spc="0" normalizeH="0" baseline="0" noProof="0" dirty="0">
              <a:ln>
                <a:noFill/>
              </a:ln>
              <a:solidFill>
                <a:srgbClr val="0000CC"/>
              </a:solidFill>
              <a:effectLst/>
              <a:uLnTx/>
              <a:uFillTx/>
              <a:latin typeface="+mj-lt"/>
              <a:ea typeface="+mj-ea"/>
              <a:cs typeface="+mj-cs"/>
            </a:endParaRPr>
          </a:p>
        </p:txBody>
      </p:sp>
      <p:sp>
        <p:nvSpPr>
          <p:cNvPr id="12" name="عنوان 1"/>
          <p:cNvSpPr txBox="1">
            <a:spLocks/>
          </p:cNvSpPr>
          <p:nvPr/>
        </p:nvSpPr>
        <p:spPr>
          <a:xfrm>
            <a:off x="7000924" y="4857760"/>
            <a:ext cx="1142976" cy="35719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000" b="1" dirty="0" smtClean="0">
                <a:solidFill>
                  <a:srgbClr val="0000CC"/>
                </a:solidFill>
                <a:latin typeface="+mj-lt"/>
                <a:ea typeface="+mj-ea"/>
                <a:cs typeface="+mj-cs"/>
              </a:rPr>
              <a:t>الجسم</a:t>
            </a:r>
            <a:endParaRPr kumimoji="0" lang="ar-SA" sz="2000" b="1" i="0" u="none" strike="noStrike" kern="1200" cap="none" spc="0" normalizeH="0" baseline="0" noProof="0" dirty="0">
              <a:ln>
                <a:noFill/>
              </a:ln>
              <a:solidFill>
                <a:srgbClr val="0000CC"/>
              </a:solidFill>
              <a:effectLst/>
              <a:uLnTx/>
              <a:uFillTx/>
              <a:latin typeface="+mj-lt"/>
              <a:ea typeface="+mj-ea"/>
              <a:cs typeface="+mj-cs"/>
            </a:endParaRPr>
          </a:p>
        </p:txBody>
      </p:sp>
      <p:sp>
        <p:nvSpPr>
          <p:cNvPr id="13" name="عنوان 1"/>
          <p:cNvSpPr txBox="1">
            <a:spLocks/>
          </p:cNvSpPr>
          <p:nvPr/>
        </p:nvSpPr>
        <p:spPr>
          <a:xfrm>
            <a:off x="1643074" y="4143380"/>
            <a:ext cx="1500166" cy="785818"/>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000" b="1" dirty="0" smtClean="0">
                <a:solidFill>
                  <a:srgbClr val="0000CC"/>
                </a:solidFill>
                <a:latin typeface="+mj-lt"/>
                <a:ea typeface="+mj-ea"/>
                <a:cs typeface="+mj-cs"/>
              </a:rPr>
              <a:t>تمييز المسافة الفاصلة بين النجمين</a:t>
            </a:r>
            <a:endParaRPr kumimoji="0" lang="ar-SA" sz="2000" b="1" i="0" u="none" strike="noStrike" kern="1200" cap="none" spc="0" normalizeH="0" baseline="0" noProof="0" dirty="0">
              <a:ln>
                <a:noFill/>
              </a:ln>
              <a:solidFill>
                <a:srgbClr val="0000CC"/>
              </a:solidFill>
              <a:effectLst/>
              <a:uLnTx/>
              <a:uFillTx/>
              <a:latin typeface="+mj-lt"/>
              <a:ea typeface="+mj-ea"/>
              <a:cs typeface="+mj-cs"/>
            </a:endParaRPr>
          </a:p>
        </p:txBody>
      </p:sp>
      <p:sp>
        <p:nvSpPr>
          <p:cNvPr id="14" name="عنوان 1"/>
          <p:cNvSpPr txBox="1">
            <a:spLocks/>
          </p:cNvSpPr>
          <p:nvPr/>
        </p:nvSpPr>
        <p:spPr>
          <a:xfrm>
            <a:off x="6858048" y="3786190"/>
            <a:ext cx="1500166" cy="785818"/>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000" b="1" dirty="0" smtClean="0">
                <a:solidFill>
                  <a:srgbClr val="0000CC"/>
                </a:solidFill>
                <a:latin typeface="+mj-lt"/>
                <a:ea typeface="+mj-ea"/>
                <a:cs typeface="+mj-cs"/>
              </a:rPr>
              <a:t>المسافة بين الفتحة والنجمين</a:t>
            </a:r>
            <a:endParaRPr kumimoji="0" lang="ar-SA" sz="2000" b="1" i="0" u="none" strike="noStrike" kern="1200" cap="none" spc="0" normalizeH="0" baseline="0" noProof="0" dirty="0">
              <a:ln>
                <a:noFill/>
              </a:ln>
              <a:solidFill>
                <a:srgbClr val="0000CC"/>
              </a:solidFill>
              <a:effectLst/>
              <a:uLnTx/>
              <a:uFillTx/>
              <a:latin typeface="+mj-lt"/>
              <a:ea typeface="+mj-ea"/>
              <a:cs typeface="+mj-cs"/>
            </a:endParaRPr>
          </a:p>
        </p:txBody>
      </p:sp>
      <p:sp>
        <p:nvSpPr>
          <p:cNvPr id="15" name="عنوان 1"/>
          <p:cNvSpPr txBox="1">
            <a:spLocks/>
          </p:cNvSpPr>
          <p:nvPr/>
        </p:nvSpPr>
        <p:spPr>
          <a:xfrm>
            <a:off x="5000660" y="6072206"/>
            <a:ext cx="1500166" cy="428628"/>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000" b="1" dirty="0" smtClean="0">
                <a:solidFill>
                  <a:srgbClr val="0000CC"/>
                </a:solidFill>
                <a:latin typeface="+mj-lt"/>
                <a:ea typeface="+mj-ea"/>
                <a:cs typeface="+mj-cs"/>
              </a:rPr>
              <a:t>قطر الفتحة</a:t>
            </a:r>
            <a:endParaRPr kumimoji="0" lang="ar-SA" sz="2000" b="1" i="0" u="none" strike="noStrike" kern="1200" cap="none" spc="0" normalizeH="0" baseline="0" noProof="0" dirty="0">
              <a:ln>
                <a:noFill/>
              </a:ln>
              <a:solidFill>
                <a:srgbClr val="0000CC"/>
              </a:solidFill>
              <a:effectLst/>
              <a:uLnTx/>
              <a:uFillTx/>
              <a:latin typeface="+mj-lt"/>
              <a:ea typeface="+mj-ea"/>
              <a:cs typeface="+mj-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7" grpId="0"/>
      <p:bldP spid="10" grpId="0"/>
      <p:bldP spid="11" grpId="0"/>
      <p:bldP spid="12" grpId="0"/>
      <p:bldP spid="13" grpId="0"/>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3571932" y="1071554"/>
            <a:ext cx="5286348" cy="928686"/>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عندما يكون الضوء ساطعاً يكون قطر بؤبؤ العين (</a:t>
            </a:r>
            <a:r>
              <a:rPr kumimoji="0" lang="en-US" sz="2400" i="0" u="none" strike="noStrike" kern="1200" cap="none" spc="0" normalizeH="0" baseline="0" noProof="0" dirty="0" smtClean="0">
                <a:ln>
                  <a:noFill/>
                </a:ln>
                <a:effectLst/>
                <a:uLnTx/>
                <a:uFillTx/>
                <a:latin typeface="+mj-lt"/>
                <a:ea typeface="+mj-ea"/>
                <a:cs typeface="PT Bold Heading" pitchFamily="2" charset="-78"/>
              </a:rPr>
              <a:t>3 mm</a:t>
            </a:r>
            <a:r>
              <a:rPr kumimoji="0" lang="ar-SA" sz="2400" i="0" u="none" strike="noStrike" kern="1200" cap="none" spc="0" normalizeH="0" baseline="0" noProof="0" dirty="0" smtClean="0">
                <a:ln>
                  <a:noFill/>
                </a:ln>
                <a:effectLst/>
                <a:uLnTx/>
                <a:uFillTx/>
                <a:latin typeface="+mj-lt"/>
                <a:ea typeface="+mj-ea"/>
                <a:cs typeface="PT Bold Heading" pitchFamily="2" charset="-78"/>
              </a:rPr>
              <a:t>) تقريباً .</a:t>
            </a:r>
            <a:endParaRPr kumimoji="0" lang="ar-SA" sz="2400" i="0" u="none" strike="noStrike" kern="1200" cap="none" spc="0" normalizeH="0" baseline="0" noProof="0" dirty="0">
              <a:ln>
                <a:noFill/>
              </a:ln>
              <a:effectLst/>
              <a:uLnTx/>
              <a:uFillTx/>
              <a:latin typeface="+mj-lt"/>
              <a:ea typeface="+mj-ea"/>
              <a:cs typeface="PT Bold Heading" pitchFamily="2" charset="-78"/>
            </a:endParaRPr>
          </a:p>
        </p:txBody>
      </p:sp>
      <p:sp>
        <p:nvSpPr>
          <p:cNvPr id="6" name="مستطيل 5"/>
          <p:cNvSpPr/>
          <p:nvPr/>
        </p:nvSpPr>
        <p:spPr>
          <a:xfrm>
            <a:off x="3428992" y="220784"/>
            <a:ext cx="5429255" cy="707886"/>
          </a:xfrm>
          <a:prstGeom prst="rect">
            <a:avLst/>
          </a:prstGeom>
          <a:noFill/>
        </p:spPr>
        <p:txBody>
          <a:bodyPr wrap="square" lIns="91440" tIns="45720" rIns="91440" bIns="45720">
            <a:spAutoFit/>
          </a:bodyPr>
          <a:lstStyle/>
          <a:p>
            <a:pPr algn="ctr"/>
            <a:r>
              <a:rPr kumimoji="0" lang="ar-SA" sz="4000" b="1" i="0" u="none" strike="noStrike" kern="1200" normalizeH="0" baseline="0" noProof="0" dirty="0" err="1" smtClean="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PT Bold Heading" pitchFamily="2" charset="-78"/>
              </a:rPr>
              <a:t>الحيود</a:t>
            </a:r>
            <a:r>
              <a:rPr kumimoji="0" lang="ar-SA" sz="4000" b="1" i="0" u="none" strike="noStrike" kern="1200" normalizeH="0" baseline="0" noProof="0" dirty="0" smtClean="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PT Bold Heading" pitchFamily="2" charset="-78"/>
              </a:rPr>
              <a:t> في العين البشرية</a:t>
            </a:r>
            <a:endParaRPr lang="ar-SA" sz="4000" b="1"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8" name="عنوان 1"/>
          <p:cNvSpPr txBox="1">
            <a:spLocks/>
          </p:cNvSpPr>
          <p:nvPr/>
        </p:nvSpPr>
        <p:spPr>
          <a:xfrm>
            <a:off x="3357554" y="2143124"/>
            <a:ext cx="5572100" cy="928686"/>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العين البشرية أكثر حساسية للون الأصفر –الأخضر (</a:t>
            </a:r>
            <a:r>
              <a:rPr kumimoji="0" lang="el-GR" sz="2400" i="0" u="none" strike="noStrike" kern="1200" cap="none" spc="0" normalizeH="0" baseline="0" noProof="0" dirty="0" smtClean="0">
                <a:ln>
                  <a:noFill/>
                </a:ln>
                <a:effectLst/>
                <a:uLnTx/>
                <a:uFillTx/>
                <a:latin typeface="+mj-lt"/>
                <a:ea typeface="+mj-ea"/>
                <a:cs typeface="PT Bold Heading" pitchFamily="2" charset="-78"/>
              </a:rPr>
              <a:t>λ</a:t>
            </a:r>
            <a:r>
              <a:rPr kumimoji="0" lang="en-US" sz="2400" i="0" u="none" strike="noStrike" kern="1200" cap="none" spc="0" normalizeH="0" baseline="0" noProof="0" dirty="0" smtClean="0">
                <a:ln>
                  <a:noFill/>
                </a:ln>
                <a:effectLst/>
                <a:uLnTx/>
                <a:uFillTx/>
                <a:latin typeface="+mj-lt"/>
                <a:ea typeface="+mj-ea"/>
                <a:cs typeface="PT Bold Heading" pitchFamily="2" charset="-78"/>
              </a:rPr>
              <a:t>=550 nm</a:t>
            </a:r>
            <a:r>
              <a:rPr kumimoji="0" lang="ar-SA" sz="2400" i="0" u="none" strike="noStrike" kern="1200" cap="none" spc="0" normalizeH="0" baseline="0" noProof="0" dirty="0" smtClean="0">
                <a:ln>
                  <a:noFill/>
                </a:ln>
                <a:effectLst/>
                <a:uLnTx/>
                <a:uFillTx/>
                <a:latin typeface="+mj-lt"/>
                <a:ea typeface="+mj-ea"/>
                <a:cs typeface="PT Bold Heading" pitchFamily="2" charset="-78"/>
              </a:rPr>
              <a:t>) .</a:t>
            </a:r>
            <a:endParaRPr kumimoji="0" lang="ar-SA" sz="2400" i="0" u="none" strike="noStrike" kern="1200" cap="none" spc="0" normalizeH="0" baseline="0" noProof="0" dirty="0">
              <a:ln>
                <a:noFill/>
              </a:ln>
              <a:effectLst/>
              <a:uLnTx/>
              <a:uFillTx/>
              <a:latin typeface="+mj-lt"/>
              <a:ea typeface="+mj-ea"/>
              <a:cs typeface="PT Bold Heading" pitchFamily="2" charset="-78"/>
            </a:endParaRPr>
          </a:p>
        </p:txBody>
      </p:sp>
      <p:sp>
        <p:nvSpPr>
          <p:cNvPr id="9" name="عنوان 1"/>
          <p:cNvSpPr txBox="1">
            <a:spLocks/>
          </p:cNvSpPr>
          <p:nvPr/>
        </p:nvSpPr>
        <p:spPr>
          <a:xfrm>
            <a:off x="4143372" y="3000380"/>
            <a:ext cx="4714844" cy="928686"/>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معيار رايليه للونين هو (</a:t>
            </a:r>
            <a:r>
              <a:rPr kumimoji="0" lang="en-US" sz="2400" i="0" u="none" strike="noStrike" kern="1200" cap="none" spc="0" normalizeH="0" baseline="0" noProof="0" dirty="0" smtClean="0">
                <a:ln>
                  <a:noFill/>
                </a:ln>
                <a:effectLst/>
                <a:uLnTx/>
                <a:uFillTx/>
                <a:latin typeface="+mj-lt"/>
                <a:ea typeface="+mj-ea"/>
                <a:cs typeface="PT Bold Heading" pitchFamily="2" charset="-78"/>
              </a:rPr>
              <a:t>X=2x10</a:t>
            </a:r>
            <a:r>
              <a:rPr kumimoji="0" lang="en-US" sz="2400" i="0" u="none" strike="noStrike" kern="1200" cap="none" spc="0" normalizeH="0" baseline="30000" noProof="0" dirty="0" smtClean="0">
                <a:ln>
                  <a:noFill/>
                </a:ln>
                <a:effectLst/>
                <a:uLnTx/>
                <a:uFillTx/>
                <a:latin typeface="+mj-lt"/>
                <a:ea typeface="+mj-ea"/>
                <a:cs typeface="PT Bold Heading" pitchFamily="2" charset="-78"/>
              </a:rPr>
              <a:t>-4</a:t>
            </a:r>
            <a:r>
              <a:rPr kumimoji="0" lang="en-US" sz="2400" i="0" u="none" strike="noStrike" kern="1200" cap="none" spc="0" normalizeH="0" baseline="0" noProof="0" dirty="0" smtClean="0">
                <a:ln>
                  <a:noFill/>
                </a:ln>
                <a:effectLst/>
                <a:uLnTx/>
                <a:uFillTx/>
                <a:latin typeface="+mj-lt"/>
                <a:ea typeface="+mj-ea"/>
                <a:cs typeface="PT Bold Heading" pitchFamily="2" charset="-78"/>
              </a:rPr>
              <a:t> L</a:t>
            </a:r>
            <a:r>
              <a:rPr kumimoji="0" lang="ar-SA" sz="2400" i="0" u="none" strike="noStrike" kern="1200" cap="none" spc="0" normalizeH="0" baseline="0" noProof="0" dirty="0" smtClean="0">
                <a:ln>
                  <a:noFill/>
                </a:ln>
                <a:effectLst/>
                <a:uLnTx/>
                <a:uFillTx/>
                <a:latin typeface="+mj-lt"/>
                <a:ea typeface="+mj-ea"/>
                <a:cs typeface="PT Bold Heading" pitchFamily="2" charset="-78"/>
              </a:rPr>
              <a:t>) .</a:t>
            </a:r>
            <a:endParaRPr kumimoji="0" lang="ar-SA" sz="2400" i="0" u="none" strike="noStrike" kern="1200" cap="none" spc="0" normalizeH="0" baseline="0" noProof="0" dirty="0">
              <a:ln>
                <a:noFill/>
              </a:ln>
              <a:effectLst/>
              <a:uLnTx/>
              <a:uFillTx/>
              <a:latin typeface="+mj-lt"/>
              <a:ea typeface="+mj-ea"/>
              <a:cs typeface="PT Bold Heading" pitchFamily="2" charset="-78"/>
            </a:endParaRPr>
          </a:p>
        </p:txBody>
      </p:sp>
      <p:sp>
        <p:nvSpPr>
          <p:cNvPr id="7" name="عنوان 1"/>
          <p:cNvSpPr txBox="1">
            <a:spLocks/>
          </p:cNvSpPr>
          <p:nvPr/>
        </p:nvSpPr>
        <p:spPr>
          <a:xfrm>
            <a:off x="3500430" y="3786190"/>
            <a:ext cx="5357786" cy="928686"/>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المسافة بين البؤبؤ والشبكية (</a:t>
            </a:r>
            <a:r>
              <a:rPr kumimoji="0" lang="en-US" sz="2400" i="0" u="none" strike="noStrike" kern="1200" cap="none" spc="0" normalizeH="0" baseline="0" noProof="0" dirty="0" smtClean="0">
                <a:ln>
                  <a:noFill/>
                </a:ln>
                <a:effectLst/>
                <a:uLnTx/>
                <a:uFillTx/>
                <a:latin typeface="+mj-lt"/>
                <a:ea typeface="+mj-ea"/>
                <a:cs typeface="PT Bold Heading" pitchFamily="2" charset="-78"/>
              </a:rPr>
              <a:t>2 cm</a:t>
            </a:r>
            <a:r>
              <a:rPr kumimoji="0" lang="ar-SA" sz="2400" i="0" u="none" strike="noStrike" kern="1200" cap="none" spc="0" normalizeH="0" baseline="0" noProof="0" dirty="0" smtClean="0">
                <a:ln>
                  <a:noFill/>
                </a:ln>
                <a:effectLst/>
                <a:uLnTx/>
                <a:uFillTx/>
                <a:latin typeface="+mj-lt"/>
                <a:ea typeface="+mj-ea"/>
                <a:cs typeface="PT Bold Heading" pitchFamily="2" charset="-78"/>
              </a:rPr>
              <a:t>) تقريباً .</a:t>
            </a:r>
            <a:endParaRPr kumimoji="0" lang="ar-SA" sz="2400" i="0" u="none" strike="noStrike" kern="1200" cap="none" spc="0" normalizeH="0" baseline="0" noProof="0" dirty="0">
              <a:ln>
                <a:noFill/>
              </a:ln>
              <a:effectLst/>
              <a:uLnTx/>
              <a:uFillTx/>
              <a:latin typeface="+mj-lt"/>
              <a:ea typeface="+mj-ea"/>
              <a:cs typeface="PT Bold Heading" pitchFamily="2" charset="-78"/>
            </a:endParaRPr>
          </a:p>
        </p:txBody>
      </p:sp>
      <p:sp>
        <p:nvSpPr>
          <p:cNvPr id="10" name="عنوان 1"/>
          <p:cNvSpPr txBox="1">
            <a:spLocks/>
          </p:cNvSpPr>
          <p:nvPr/>
        </p:nvSpPr>
        <p:spPr>
          <a:xfrm>
            <a:off x="3714744" y="4929198"/>
            <a:ext cx="5143536" cy="928686"/>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لذا من الصعب التمييز بين مصدرين</a:t>
            </a:r>
            <a:r>
              <a:rPr kumimoji="0" lang="ar-SA" sz="2400" i="0" u="none" strike="noStrike" kern="1200" cap="none" spc="0" normalizeH="0" noProof="0" dirty="0" smtClean="0">
                <a:ln>
                  <a:noFill/>
                </a:ln>
                <a:effectLst/>
                <a:uLnTx/>
                <a:uFillTx/>
                <a:latin typeface="+mj-lt"/>
                <a:ea typeface="+mj-ea"/>
                <a:cs typeface="PT Bold Heading" pitchFamily="2" charset="-78"/>
              </a:rPr>
              <a:t> نقطيين عندما تفصل بينهما مسافة مقدارها (</a:t>
            </a:r>
            <a:r>
              <a:rPr kumimoji="0" lang="en-US" sz="2400" i="0" u="none" strike="noStrike" kern="1200" cap="none" spc="0" normalizeH="0" noProof="0" dirty="0" smtClean="0">
                <a:ln>
                  <a:noFill/>
                </a:ln>
                <a:effectLst/>
                <a:uLnTx/>
                <a:uFillTx/>
                <a:latin typeface="+mj-lt"/>
                <a:ea typeface="+mj-ea"/>
                <a:cs typeface="PT Bold Heading" pitchFamily="2" charset="-78"/>
              </a:rPr>
              <a:t>4 </a:t>
            </a:r>
            <a:r>
              <a:rPr kumimoji="0" lang="el-GR" sz="2400" i="0" u="none" strike="noStrike" kern="1200" cap="none" spc="0" normalizeH="0" noProof="0" dirty="0" smtClean="0">
                <a:ln>
                  <a:noFill/>
                </a:ln>
                <a:effectLst/>
                <a:uLnTx/>
                <a:uFillTx/>
                <a:latin typeface="+mj-lt"/>
                <a:ea typeface="+mj-ea"/>
                <a:cs typeface="PT Bold Heading" pitchFamily="2" charset="-78"/>
              </a:rPr>
              <a:t>μ</a:t>
            </a:r>
            <a:r>
              <a:rPr kumimoji="0" lang="en-US" sz="2400" i="0" u="none" strike="noStrike" kern="1200" cap="none" spc="0" normalizeH="0" noProof="0" dirty="0" smtClean="0">
                <a:ln>
                  <a:noFill/>
                </a:ln>
                <a:effectLst/>
                <a:uLnTx/>
                <a:uFillTx/>
                <a:latin typeface="+mj-lt"/>
                <a:ea typeface="+mj-ea"/>
                <a:cs typeface="PT Bold Heading" pitchFamily="2" charset="-78"/>
              </a:rPr>
              <a:t>m</a:t>
            </a:r>
            <a:r>
              <a:rPr kumimoji="0" lang="ar-SA" sz="2400" i="0" u="none" strike="noStrike" kern="1200" cap="none" spc="0" normalizeH="0" noProof="0" dirty="0" smtClean="0">
                <a:ln>
                  <a:noFill/>
                </a:ln>
                <a:effectLst/>
                <a:uLnTx/>
                <a:uFillTx/>
                <a:latin typeface="+mj-lt"/>
                <a:ea typeface="+mj-ea"/>
                <a:cs typeface="PT Bold Heading" pitchFamily="2" charset="-78"/>
              </a:rPr>
              <a:t>) على شبكية العين .</a:t>
            </a:r>
            <a:endParaRPr kumimoji="0" lang="ar-SA" sz="2400" i="0" u="none" strike="noStrike" kern="1200" cap="none" spc="0" normalizeH="0" baseline="0" noProof="0" dirty="0">
              <a:ln>
                <a:noFill/>
              </a:ln>
              <a:effectLst/>
              <a:uLnTx/>
              <a:uFillTx/>
              <a:latin typeface="+mj-lt"/>
              <a:ea typeface="+mj-ea"/>
              <a:cs typeface="PT Bold Heading" pitchFamily="2" charset="-78"/>
            </a:endParaRPr>
          </a:p>
        </p:txBody>
      </p:sp>
      <p:pic>
        <p:nvPicPr>
          <p:cNvPr id="3073" name="Picture 1" descr="0f6b3e91c0d96de1461fbbd539e770b2"/>
          <p:cNvPicPr>
            <a:picLocks noChangeAspect="1" noChangeArrowheads="1"/>
          </p:cNvPicPr>
          <p:nvPr/>
        </p:nvPicPr>
        <p:blipFill>
          <a:blip r:embed="rId3"/>
          <a:srcRect/>
          <a:stretch>
            <a:fillRect/>
          </a:stretch>
        </p:blipFill>
        <p:spPr bwMode="auto">
          <a:xfrm>
            <a:off x="642910" y="1142984"/>
            <a:ext cx="1839874" cy="1290658"/>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300"/>
                            </p:stCondLst>
                            <p:childTnLst>
                              <p:par>
                                <p:cTn id="14" presetID="4" presetClass="entr" presetSubtype="16" fill="hold" nodeType="afterEffect">
                                  <p:stCondLst>
                                    <p:cond delay="0"/>
                                  </p:stCondLst>
                                  <p:childTnLst>
                                    <p:set>
                                      <p:cBhvr>
                                        <p:cTn id="15" dur="1" fill="hold">
                                          <p:stCondLst>
                                            <p:cond delay="0"/>
                                          </p:stCondLst>
                                        </p:cTn>
                                        <p:tgtEl>
                                          <p:spTgt spid="3073"/>
                                        </p:tgtEl>
                                        <p:attrNameLst>
                                          <p:attrName>style.visibility</p:attrName>
                                        </p:attrNameLst>
                                      </p:cBhvr>
                                      <p:to>
                                        <p:strVal val="visible"/>
                                      </p:to>
                                    </p:set>
                                    <p:animEffect transition="in" filter="box(in)">
                                      <p:cBhvr>
                                        <p:cTn id="16" dur="500"/>
                                        <p:tgtEl>
                                          <p:spTgt spid="3073"/>
                                        </p:tgtEl>
                                      </p:cBhvr>
                                    </p:animEffect>
                                  </p:childTnLst>
                                </p:cTn>
                              </p:par>
                            </p:childTnLst>
                          </p:cTn>
                        </p:par>
                        <p:par>
                          <p:cTn id="17" fill="hold">
                            <p:stCondLst>
                              <p:cond delay="1800"/>
                            </p:stCondLst>
                            <p:childTnLst>
                              <p:par>
                                <p:cTn id="18" presetID="10" presetClass="entr" presetSubtype="0" fill="hold" grpId="0" nodeType="afterEffect">
                                  <p:stCondLst>
                                    <p:cond delay="0"/>
                                  </p:stCondLst>
                                  <p:iterate type="wd">
                                    <p:tmPct val="10000"/>
                                  </p:iterate>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295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345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395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445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7"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0" y="1214422"/>
            <a:ext cx="9144000"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كلما زاد كبر قطر المرآة زادت</a:t>
            </a:r>
            <a:r>
              <a:rPr kumimoji="0" lang="ar-SA" sz="2400" i="0" u="none" strike="noStrike" kern="1200" cap="none" spc="0" normalizeH="0" noProof="0" dirty="0" smtClean="0">
                <a:ln>
                  <a:noFill/>
                </a:ln>
                <a:effectLst/>
                <a:uLnTx/>
                <a:uFillTx/>
                <a:latin typeface="+mj-lt"/>
                <a:ea typeface="+mj-ea"/>
                <a:cs typeface="PT Bold Heading" pitchFamily="2" charset="-78"/>
              </a:rPr>
              <a:t> قدرة التمييز لجهاز المقراب</a:t>
            </a:r>
            <a:endParaRPr kumimoji="0" lang="ar-SA" sz="2400" i="0" u="none" strike="noStrike" kern="1200" cap="none" spc="0" normalizeH="0" baseline="0" noProof="0" dirty="0">
              <a:ln>
                <a:noFill/>
              </a:ln>
              <a:effectLst/>
              <a:uLnTx/>
              <a:uFillTx/>
              <a:latin typeface="+mj-lt"/>
              <a:ea typeface="+mj-ea"/>
              <a:cs typeface="PT Bold Heading" pitchFamily="2" charset="-78"/>
            </a:endParaRPr>
          </a:p>
        </p:txBody>
      </p:sp>
      <p:sp>
        <p:nvSpPr>
          <p:cNvPr id="6" name="مستطيل 5"/>
          <p:cNvSpPr/>
          <p:nvPr/>
        </p:nvSpPr>
        <p:spPr>
          <a:xfrm>
            <a:off x="1500166" y="357166"/>
            <a:ext cx="6215074" cy="769441"/>
          </a:xfrm>
          <a:prstGeom prst="rect">
            <a:avLst/>
          </a:prstGeom>
          <a:noFill/>
        </p:spPr>
        <p:txBody>
          <a:bodyPr wrap="square" lIns="91440" tIns="45720" rIns="91440" bIns="45720">
            <a:spAutoFit/>
          </a:bodyPr>
          <a:lstStyle/>
          <a:p>
            <a:pPr algn="ctr"/>
            <a:r>
              <a:rPr kumimoji="0" lang="ar-SA" sz="4400" b="1" i="0" u="none" strike="noStrike" kern="1200" normalizeH="0" baseline="0" noProof="0" dirty="0" err="1" smtClean="0">
                <a:ln w="1905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j-lt"/>
                <a:ea typeface="+mj-ea"/>
                <a:cs typeface="PT Bold Heading" pitchFamily="2" charset="-78"/>
              </a:rPr>
              <a:t>الحيــــود</a:t>
            </a:r>
            <a:r>
              <a:rPr kumimoji="0" lang="ar-SA" sz="4400" b="1" i="0" u="none" strike="noStrike" kern="1200" normalizeH="0" baseline="0" noProof="0" dirty="0" smtClean="0">
                <a:ln w="1905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j-lt"/>
                <a:ea typeface="+mj-ea"/>
                <a:cs typeface="PT Bold Heading" pitchFamily="2" charset="-78"/>
              </a:rPr>
              <a:t> والمنظــــــار</a:t>
            </a:r>
            <a:endParaRPr lang="ar-SA" sz="4400" b="1" dirty="0">
              <a:ln w="19050">
                <a:solidFill>
                  <a:schemeClr val="accent2">
                    <a:satMod val="140000"/>
                  </a:schemeClr>
                </a:solidFill>
                <a:prstDash val="solid"/>
                <a:miter lim="800000"/>
              </a:ln>
              <a:noFill/>
              <a:effectLst>
                <a:outerShdw blurRad="25500" dist="23000" dir="7020000" algn="tl">
                  <a:srgbClr val="000000">
                    <a:alpha val="50000"/>
                  </a:srgbClr>
                </a:outerShdw>
              </a:effectLst>
              <a:cs typeface="PT Bold Heading" pitchFamily="2" charset="-78"/>
            </a:endParaRPr>
          </a:p>
        </p:txBody>
      </p:sp>
      <p:sp>
        <p:nvSpPr>
          <p:cNvPr id="8" name="عنوان 1"/>
          <p:cNvSpPr txBox="1">
            <a:spLocks/>
          </p:cNvSpPr>
          <p:nvPr/>
        </p:nvSpPr>
        <p:spPr>
          <a:xfrm>
            <a:off x="1643042" y="2428868"/>
            <a:ext cx="6000728"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الضوء المنبعث من الكواكب أو النجوم يمر خلال الغلاف الجوي حيث يجعل</a:t>
            </a:r>
            <a:r>
              <a:rPr kumimoji="0" lang="ar-SA" sz="2400" i="0" u="none" strike="noStrike" kern="1200" cap="none" spc="0" normalizeH="0" noProof="0" dirty="0" smtClean="0">
                <a:ln>
                  <a:noFill/>
                </a:ln>
                <a:effectLst/>
                <a:uLnTx/>
                <a:uFillTx/>
                <a:latin typeface="+mj-lt"/>
                <a:ea typeface="+mj-ea"/>
                <a:cs typeface="PT Bold Heading" pitchFamily="2" charset="-78"/>
              </a:rPr>
              <a:t> النجوم تتلألأ</a:t>
            </a:r>
            <a:endParaRPr kumimoji="0" lang="ar-SA" sz="2400" i="0" u="none" strike="noStrike" kern="1200" cap="none" spc="0" normalizeH="0" baseline="0" noProof="0" dirty="0">
              <a:ln>
                <a:noFill/>
              </a:ln>
              <a:effectLst/>
              <a:uLnTx/>
              <a:uFillTx/>
              <a:latin typeface="+mj-lt"/>
              <a:ea typeface="+mj-ea"/>
              <a:cs typeface="PT Bold Heading" pitchFamily="2" charset="-78"/>
            </a:endParaRPr>
          </a:p>
        </p:txBody>
      </p:sp>
      <p:pic>
        <p:nvPicPr>
          <p:cNvPr id="1025" name="Picture 1" descr="%D8%A7%D9%84%D9%85%D9%86%D8%B8%D8%A7%D8%B1-%D8%A7%D9%84%D9%81%D9%84%D9%83%D9%8A"/>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14611" y="3786191"/>
            <a:ext cx="4369289" cy="307181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100"/>
                            </p:stCondLst>
                            <p:childTnLst>
                              <p:par>
                                <p:cTn id="11" presetID="47" presetClass="entr" presetSubtype="0" fill="hold" nodeType="afterEffect">
                                  <p:stCondLst>
                                    <p:cond delay="0"/>
                                  </p:stCondLst>
                                  <p:childTnLst>
                                    <p:set>
                                      <p:cBhvr>
                                        <p:cTn id="12" dur="1" fill="hold">
                                          <p:stCondLst>
                                            <p:cond delay="0"/>
                                          </p:stCondLst>
                                        </p:cTn>
                                        <p:tgtEl>
                                          <p:spTgt spid="1025"/>
                                        </p:tgtEl>
                                        <p:attrNameLst>
                                          <p:attrName>style.visibility</p:attrName>
                                        </p:attrNameLst>
                                      </p:cBhvr>
                                      <p:to>
                                        <p:strVal val="visible"/>
                                      </p:to>
                                    </p:set>
                                    <p:animEffect transition="in" filter="fade">
                                      <p:cBhvr>
                                        <p:cTn id="13" dur="1000"/>
                                        <p:tgtEl>
                                          <p:spTgt spid="1025"/>
                                        </p:tgtEl>
                                      </p:cBhvr>
                                    </p:animEffect>
                                    <p:anim calcmode="lin" valueType="num">
                                      <p:cBhvr>
                                        <p:cTn id="14" dur="1000" fill="hold"/>
                                        <p:tgtEl>
                                          <p:spTgt spid="1025"/>
                                        </p:tgtEl>
                                        <p:attrNameLst>
                                          <p:attrName>ppt_x</p:attrName>
                                        </p:attrNameLst>
                                      </p:cBhvr>
                                      <p:tavLst>
                                        <p:tav tm="0">
                                          <p:val>
                                            <p:strVal val="#ppt_x"/>
                                          </p:val>
                                        </p:tav>
                                        <p:tav tm="100000">
                                          <p:val>
                                            <p:strVal val="#ppt_x"/>
                                          </p:val>
                                        </p:tav>
                                      </p:tavLst>
                                    </p:anim>
                                    <p:anim calcmode="lin" valueType="num">
                                      <p:cBhvr>
                                        <p:cTn id="15" dur="1000" fill="hold"/>
                                        <p:tgtEl>
                                          <p:spTgt spid="1025"/>
                                        </p:tgtEl>
                                        <p:attrNameLst>
                                          <p:attrName>ppt_y</p:attrName>
                                        </p:attrNameLst>
                                      </p:cBhvr>
                                      <p:tavLst>
                                        <p:tav tm="0">
                                          <p:val>
                                            <p:strVal val="#ppt_y-.1"/>
                                          </p:val>
                                        </p:tav>
                                        <p:tav tm="100000">
                                          <p:val>
                                            <p:strVal val="#ppt_y"/>
                                          </p:val>
                                        </p:tav>
                                      </p:tavLst>
                                    </p:anim>
                                  </p:childTnLst>
                                </p:cTn>
                              </p:par>
                            </p:childTnLst>
                          </p:cTn>
                        </p:par>
                        <p:par>
                          <p:cTn id="16" fill="hold">
                            <p:stCondLst>
                              <p:cond delay="21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305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مربع نص 3"/>
          <p:cNvSpPr txBox="1"/>
          <p:nvPr/>
        </p:nvSpPr>
        <p:spPr>
          <a:xfrm>
            <a:off x="357158" y="285728"/>
            <a:ext cx="8286808" cy="2123658"/>
          </a:xfrm>
          <a:prstGeom prst="rect">
            <a:avLst/>
          </a:prstGeom>
          <a:noFill/>
        </p:spPr>
        <p:txBody>
          <a:bodyPr wrap="square" rtlCol="1">
            <a:spAutoFit/>
          </a:bodyPr>
          <a:lstStyle/>
          <a:p>
            <a:pPr algn="justLow" eaLnBrk="0" hangingPunct="0">
              <a:defRPr/>
            </a:pPr>
            <a:r>
              <a:rPr lang="ar-SA" sz="2200" dirty="0" smtClean="0">
                <a:latin typeface="Calibri" pitchFamily="34" charset="0"/>
                <a:cs typeface="PT Bold Heading" pitchFamily="2" charset="-78"/>
              </a:rPr>
              <a:t>من المعروف أن الموجات تنعكس عندما تصطدم بحاجز مادي ولكن ماذا يحدث لهذه الموجات عندما تصطدم بحافة الحاجز أو عندما تعبر فتحة صغيرة في الحاجز للتعرف على ما يحدث نستخدم حوض الموجات المائية حيث نسقط أمواجا مستقيمة على حاجز مستقيم ونلاحظ ما يحدث للموجات عندما تصطدم بطرف الحاجز ثم نسقط أمواجا مستقيمة على فتحة بين حاجزين يقعان على خط مستقيم واحد</a:t>
            </a:r>
            <a:r>
              <a:rPr lang="en-US" sz="2200" dirty="0" smtClean="0">
                <a:latin typeface="Calibri" pitchFamily="34" charset="0"/>
                <a:cs typeface="PT Bold Heading" pitchFamily="2" charset="-78"/>
              </a:rPr>
              <a:t> </a:t>
            </a:r>
            <a:r>
              <a:rPr lang="ar-SA" sz="2200" dirty="0" smtClean="0">
                <a:latin typeface="Calibri" pitchFamily="34" charset="0"/>
                <a:cs typeface="PT Bold Heading" pitchFamily="2" charset="-78"/>
              </a:rPr>
              <a:t>.</a:t>
            </a:r>
            <a:endParaRPr lang="en-US" sz="2200" dirty="0" smtClean="0">
              <a:cs typeface="PT Bold Heading" pitchFamily="2" charset="-78"/>
            </a:endParaRPr>
          </a:p>
        </p:txBody>
      </p:sp>
      <p:sp>
        <p:nvSpPr>
          <p:cNvPr id="5" name="مستطيل 4"/>
          <p:cNvSpPr/>
          <p:nvPr/>
        </p:nvSpPr>
        <p:spPr>
          <a:xfrm>
            <a:off x="714348" y="2500306"/>
            <a:ext cx="7715272" cy="1261884"/>
          </a:xfrm>
          <a:prstGeom prst="rect">
            <a:avLst/>
          </a:prstGeom>
        </p:spPr>
        <p:txBody>
          <a:bodyPr wrap="square">
            <a:spAutoFit/>
          </a:bodyPr>
          <a:lstStyle/>
          <a:p>
            <a:pPr algn="ctr"/>
            <a:r>
              <a:rPr lang="ar-SA" sz="2800" dirty="0" err="1" smtClean="0">
                <a:solidFill>
                  <a:schemeClr val="accent2"/>
                </a:solidFill>
                <a:cs typeface="PT Bold Heading" pitchFamily="2" charset="-78"/>
              </a:rPr>
              <a:t>الحيــود</a:t>
            </a:r>
            <a:r>
              <a:rPr lang="ar-SA" sz="2800" dirty="0" smtClean="0">
                <a:cs typeface="PT Bold Heading" pitchFamily="2" charset="-78"/>
              </a:rPr>
              <a:t> </a:t>
            </a:r>
            <a:r>
              <a:rPr lang="ar-SA" sz="2400" dirty="0" smtClean="0">
                <a:cs typeface="PT Bold Heading" pitchFamily="2" charset="-78"/>
              </a:rPr>
              <a:t>هو انحراف الموجات عن اتجاه انتشارها الأصلي حول حافة الحاجز أو حول حافتي فتحة صغيرة لا تقتصر ظاهرة </a:t>
            </a:r>
            <a:r>
              <a:rPr lang="ar-SA" sz="2400" dirty="0" err="1" smtClean="0">
                <a:cs typeface="PT Bold Heading" pitchFamily="2" charset="-78"/>
              </a:rPr>
              <a:t>الحيود</a:t>
            </a:r>
            <a:r>
              <a:rPr lang="ar-SA" sz="2400" dirty="0" smtClean="0">
                <a:cs typeface="PT Bold Heading" pitchFamily="2" charset="-78"/>
              </a:rPr>
              <a:t> على نوع معين من الموجات .</a:t>
            </a:r>
            <a:endParaRPr lang="ar-SA" sz="2400" dirty="0"/>
          </a:p>
        </p:txBody>
      </p:sp>
      <p:pic>
        <p:nvPicPr>
          <p:cNvPr id="3074" name="Picture 2" descr="fqbfaa8974th"/>
          <p:cNvPicPr>
            <a:picLocks noChangeAspect="1" noChangeArrowheads="1"/>
          </p:cNvPicPr>
          <p:nvPr/>
        </p:nvPicPr>
        <p:blipFill>
          <a:blip r:embed="rId3"/>
          <a:srcRect/>
          <a:stretch>
            <a:fillRect/>
          </a:stretch>
        </p:blipFill>
        <p:spPr bwMode="auto">
          <a:xfrm>
            <a:off x="1714480" y="4143380"/>
            <a:ext cx="2990850" cy="1857388"/>
          </a:xfrm>
          <a:prstGeom prst="rect">
            <a:avLst/>
          </a:prstGeom>
          <a:noFill/>
          <a:ln w="9525">
            <a:solidFill>
              <a:schemeClr val="accent1"/>
            </a:solidFill>
            <a:miter lim="800000"/>
            <a:headEnd/>
            <a:tailEnd/>
          </a:ln>
        </p:spPr>
      </p:pic>
      <p:pic>
        <p:nvPicPr>
          <p:cNvPr id="3075" name="Picture 3" descr="%25D9%2585%25D8%25A8%25D8%25AF%25D8%25A7%25D8%25A1+%25D9%2587%25D8%25A7%25D9%258A%25D8%25AC%25D9%2586%25D8%25B2"/>
          <p:cNvPicPr>
            <a:picLocks noChangeAspect="1" noChangeArrowheads="1"/>
          </p:cNvPicPr>
          <p:nvPr/>
        </p:nvPicPr>
        <p:blipFill>
          <a:blip r:embed="rId4"/>
          <a:srcRect/>
          <a:stretch>
            <a:fillRect/>
          </a:stretch>
        </p:blipFill>
        <p:spPr bwMode="auto">
          <a:xfrm>
            <a:off x="5143504" y="4000504"/>
            <a:ext cx="2286016" cy="1964545"/>
          </a:xfrm>
          <a:prstGeom prst="rect">
            <a:avLst/>
          </a:prstGeom>
          <a:noFill/>
          <a:ln w="9525">
            <a:solidFill>
              <a:schemeClr val="accent1"/>
            </a:solid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3550"/>
                            </p:stCondLst>
                            <p:childTnLst>
                              <p:par>
                                <p:cTn id="12" presetID="23" presetClass="entr" presetSubtype="16"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par>
                                <p:cTn id="16" presetID="35" presetClass="entr" presetSubtype="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2000"/>
                                        <p:tgtEl>
                                          <p:spTgt spid="3074"/>
                                        </p:tgtEl>
                                      </p:cBhvr>
                                    </p:animEffect>
                                    <p:anim calcmode="lin" valueType="num">
                                      <p:cBhvr>
                                        <p:cTn id="19" dur="2000" fill="hold"/>
                                        <p:tgtEl>
                                          <p:spTgt spid="3074"/>
                                        </p:tgtEl>
                                        <p:attrNameLst>
                                          <p:attrName>style.rotation</p:attrName>
                                        </p:attrNameLst>
                                      </p:cBhvr>
                                      <p:tavLst>
                                        <p:tav tm="0">
                                          <p:val>
                                            <p:fltVal val="720"/>
                                          </p:val>
                                        </p:tav>
                                        <p:tav tm="100000">
                                          <p:val>
                                            <p:fltVal val="0"/>
                                          </p:val>
                                        </p:tav>
                                      </p:tavLst>
                                    </p:anim>
                                    <p:anim calcmode="lin" valueType="num">
                                      <p:cBhvr>
                                        <p:cTn id="20" dur="2000" fill="hold"/>
                                        <p:tgtEl>
                                          <p:spTgt spid="3074"/>
                                        </p:tgtEl>
                                        <p:attrNameLst>
                                          <p:attrName>ppt_h</p:attrName>
                                        </p:attrNameLst>
                                      </p:cBhvr>
                                      <p:tavLst>
                                        <p:tav tm="0">
                                          <p:val>
                                            <p:fltVal val="0"/>
                                          </p:val>
                                        </p:tav>
                                        <p:tav tm="100000">
                                          <p:val>
                                            <p:strVal val="#ppt_h"/>
                                          </p:val>
                                        </p:tav>
                                      </p:tavLst>
                                    </p:anim>
                                    <p:anim calcmode="lin" valueType="num">
                                      <p:cBhvr>
                                        <p:cTn id="21" dur="2000" fill="hold"/>
                                        <p:tgtEl>
                                          <p:spTgt spid="3074"/>
                                        </p:tgtEl>
                                        <p:attrNameLst>
                                          <p:attrName>ppt_w</p:attrName>
                                        </p:attrNameLst>
                                      </p:cBhvr>
                                      <p:tavLst>
                                        <p:tav tm="0">
                                          <p:val>
                                            <p:fltVal val="0"/>
                                          </p:val>
                                        </p:tav>
                                        <p:tav tm="100000">
                                          <p:val>
                                            <p:strVal val="#ppt_w"/>
                                          </p:val>
                                        </p:tav>
                                      </p:tavLst>
                                    </p:anim>
                                  </p:childTnLst>
                                </p:cTn>
                              </p:par>
                              <p:par>
                                <p:cTn id="22" presetID="20" presetClass="entr" presetSubtype="0" fill="hold" nodeType="withEffect">
                                  <p:stCondLst>
                                    <p:cond delay="0"/>
                                  </p:stCondLst>
                                  <p:childTnLst>
                                    <p:set>
                                      <p:cBhvr>
                                        <p:cTn id="23" dur="1" fill="hold">
                                          <p:stCondLst>
                                            <p:cond delay="0"/>
                                          </p:stCondLst>
                                        </p:cTn>
                                        <p:tgtEl>
                                          <p:spTgt spid="3075"/>
                                        </p:tgtEl>
                                        <p:attrNameLst>
                                          <p:attrName>style.visibility</p:attrName>
                                        </p:attrNameLst>
                                      </p:cBhvr>
                                      <p:to>
                                        <p:strVal val="visible"/>
                                      </p:to>
                                    </p:set>
                                    <p:animEffect transition="in" filter="wedge">
                                      <p:cBhvr>
                                        <p:cTn id="24"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عنوان 1"/>
          <p:cNvSpPr txBox="1">
            <a:spLocks/>
          </p:cNvSpPr>
          <p:nvPr/>
        </p:nvSpPr>
        <p:spPr>
          <a:xfrm>
            <a:off x="3643306" y="1500174"/>
            <a:ext cx="4629128" cy="2000264"/>
          </a:xfrm>
          <a:prstGeom prst="rect">
            <a:avLst/>
          </a:prstGeom>
        </p:spPr>
        <p:txBody>
          <a:bodyPr>
            <a:noAutofit/>
          </a:bodyPr>
          <a:lstStyle/>
          <a:p>
            <a:pPr algn="justLow" eaLnBrk="0" hangingPunct="0">
              <a:defRPr/>
            </a:pPr>
            <a:r>
              <a:rPr lang="ar-SA" sz="2300" dirty="0" smtClean="0">
                <a:latin typeface="+mj-lt"/>
                <a:ea typeface="+mj-ea"/>
                <a:cs typeface="PT Bold Heading" pitchFamily="2" charset="-78"/>
              </a:rPr>
              <a:t>وهي  </a:t>
            </a:r>
            <a:r>
              <a:rPr lang="ar-SA" sz="2300" dirty="0">
                <a:solidFill>
                  <a:srgbClr val="FF0000"/>
                </a:solidFill>
                <a:latin typeface="+mj-lt"/>
                <a:ea typeface="+mj-ea"/>
                <a:cs typeface="PT Bold Heading" pitchFamily="2" charset="-78"/>
              </a:rPr>
              <a:t>الانعكاس </a:t>
            </a:r>
            <a:r>
              <a:rPr lang="ar-SA" sz="2300" dirty="0" smtClean="0">
                <a:solidFill>
                  <a:srgbClr val="FF0000"/>
                </a:solidFill>
                <a:latin typeface="+mj-lt"/>
                <a:ea typeface="+mj-ea"/>
                <a:cs typeface="PT Bold Heading" pitchFamily="2" charset="-78"/>
              </a:rPr>
              <a:t>والانكسار والتداخل </a:t>
            </a:r>
            <a:r>
              <a:rPr lang="ar-SA" sz="2300" dirty="0" err="1" smtClean="0">
                <a:solidFill>
                  <a:srgbClr val="FF0000"/>
                </a:solidFill>
                <a:latin typeface="+mj-lt"/>
                <a:ea typeface="+mj-ea"/>
                <a:cs typeface="PT Bold Heading" pitchFamily="2" charset="-78"/>
              </a:rPr>
              <a:t>والحيود</a:t>
            </a:r>
            <a:r>
              <a:rPr lang="ar-SA" sz="2300" dirty="0" smtClean="0">
                <a:solidFill>
                  <a:srgbClr val="FF0000"/>
                </a:solidFill>
                <a:latin typeface="+mj-lt"/>
                <a:ea typeface="+mj-ea"/>
                <a:cs typeface="PT Bold Heading" pitchFamily="2" charset="-78"/>
              </a:rPr>
              <a:t> والاستقطاب </a:t>
            </a:r>
            <a:r>
              <a:rPr lang="ar-SA" sz="2300" dirty="0" smtClean="0">
                <a:latin typeface="+mj-lt"/>
                <a:ea typeface="+mj-ea"/>
                <a:cs typeface="PT Bold Heading" pitchFamily="2" charset="-78"/>
              </a:rPr>
              <a:t>والخاصية </a:t>
            </a:r>
            <a:r>
              <a:rPr lang="ar-SA" sz="2300" dirty="0">
                <a:latin typeface="+mj-lt"/>
                <a:ea typeface="+mj-ea"/>
                <a:cs typeface="PT Bold Heading" pitchFamily="2" charset="-78"/>
              </a:rPr>
              <a:t>الأخيرة وهى الاستقطاب </a:t>
            </a:r>
            <a:r>
              <a:rPr lang="ar-SA" sz="2300" dirty="0" smtClean="0">
                <a:latin typeface="+mj-lt"/>
                <a:ea typeface="+mj-ea"/>
                <a:cs typeface="PT Bold Heading" pitchFamily="2" charset="-78"/>
              </a:rPr>
              <a:t>صفة للموجات </a:t>
            </a:r>
            <a:r>
              <a:rPr lang="ar-SA" sz="2300" dirty="0">
                <a:latin typeface="+mj-lt"/>
                <a:ea typeface="+mj-ea"/>
                <a:cs typeface="PT Bold Heading" pitchFamily="2" charset="-78"/>
              </a:rPr>
              <a:t>المستعرضة فقط </a:t>
            </a:r>
            <a:r>
              <a:rPr lang="ar-SA" sz="2300" dirty="0" smtClean="0">
                <a:latin typeface="+mj-lt"/>
                <a:ea typeface="+mj-ea"/>
                <a:cs typeface="PT Bold Heading" pitchFamily="2" charset="-78"/>
              </a:rPr>
              <a:t>ولا </a:t>
            </a:r>
            <a:r>
              <a:rPr lang="ar-SA" sz="2300" dirty="0">
                <a:latin typeface="+mj-lt"/>
                <a:ea typeface="+mj-ea"/>
                <a:cs typeface="PT Bold Heading" pitchFamily="2" charset="-78"/>
              </a:rPr>
              <a:t>تحدث </a:t>
            </a:r>
            <a:r>
              <a:rPr lang="ar-SA" sz="2300" dirty="0" smtClean="0">
                <a:latin typeface="+mj-lt"/>
                <a:ea typeface="+mj-ea"/>
                <a:cs typeface="PT Bold Heading" pitchFamily="2" charset="-78"/>
              </a:rPr>
              <a:t>في </a:t>
            </a:r>
            <a:r>
              <a:rPr lang="ar-SA" sz="2300" dirty="0">
                <a:latin typeface="+mj-lt"/>
                <a:ea typeface="+mj-ea"/>
                <a:cs typeface="PT Bold Heading" pitchFamily="2" charset="-78"/>
              </a:rPr>
              <a:t>حالة الموجات الطولية</a:t>
            </a:r>
            <a:r>
              <a:rPr lang="ar-SA" sz="2300" dirty="0" smtClean="0">
                <a:latin typeface="+mj-lt"/>
                <a:ea typeface="+mj-ea"/>
                <a:cs typeface="PT Bold Heading" pitchFamily="2" charset="-78"/>
              </a:rPr>
              <a:t>.</a:t>
            </a:r>
            <a:endParaRPr lang="en-US" sz="2300" dirty="0">
              <a:latin typeface="+mj-lt"/>
              <a:ea typeface="+mj-ea"/>
              <a:cs typeface="PT Bold Heading" pitchFamily="2" charset="-78"/>
            </a:endParaRPr>
          </a:p>
        </p:txBody>
      </p:sp>
      <p:sp>
        <p:nvSpPr>
          <p:cNvPr id="4" name="مستطيل 3"/>
          <p:cNvSpPr/>
          <p:nvPr/>
        </p:nvSpPr>
        <p:spPr>
          <a:xfrm>
            <a:off x="928662" y="500042"/>
            <a:ext cx="6962162" cy="584775"/>
          </a:xfrm>
          <a:prstGeom prst="rect">
            <a:avLst/>
          </a:prstGeom>
        </p:spPr>
        <p:txBody>
          <a:bodyPr wrap="none">
            <a:spAutoFit/>
          </a:bodyPr>
          <a:lstStyle/>
          <a:p>
            <a:pPr algn="justLow" eaLnBrk="0" hangingPunct="0">
              <a:defRPr/>
            </a:pPr>
            <a:r>
              <a:rPr lang="ar-SA" sz="3200" dirty="0" smtClean="0">
                <a:ln>
                  <a:solidFill>
                    <a:schemeClr val="bg1">
                      <a:lumMod val="95000"/>
                    </a:schemeClr>
                  </a:solidFill>
                </a:ln>
                <a:solidFill>
                  <a:schemeClr val="accent4">
                    <a:lumMod val="75000"/>
                  </a:schemeClr>
                </a:solidFill>
                <a:cs typeface="PT Bold Heading" pitchFamily="2" charset="-78"/>
              </a:rPr>
              <a:t>هناك خصائص عامة تصف جميع أنواع الموجات</a:t>
            </a:r>
            <a:endParaRPr lang="ar-SA" sz="3200" dirty="0">
              <a:ln>
                <a:solidFill>
                  <a:schemeClr val="bg1">
                    <a:lumMod val="95000"/>
                  </a:schemeClr>
                </a:solidFill>
              </a:ln>
              <a:solidFill>
                <a:schemeClr val="accent4">
                  <a:lumMod val="75000"/>
                </a:schemeClr>
              </a:solidFill>
              <a:cs typeface="PT Bold Heading" pitchFamily="2" charset="-78"/>
            </a:endParaRPr>
          </a:p>
        </p:txBody>
      </p:sp>
      <p:pic>
        <p:nvPicPr>
          <p:cNvPr id="4100" name="Picture 4" descr="https://upload.wikimedia.org/wikipedia/commons/thumb/9/94/Wire-grid-polarizer.svg/350px-Wire-grid-polarizer.svg.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857620" y="3929066"/>
            <a:ext cx="4389444" cy="2143140"/>
          </a:xfrm>
          <a:prstGeom prst="rect">
            <a:avLst/>
          </a:prstGeom>
          <a:noFill/>
        </p:spPr>
      </p:pic>
      <p:pic>
        <p:nvPicPr>
          <p:cNvPr id="4101" name="Picture 5" descr="5"/>
          <p:cNvPicPr>
            <a:picLocks noChangeAspect="1" noChangeArrowheads="1"/>
          </p:cNvPicPr>
          <p:nvPr/>
        </p:nvPicPr>
        <p:blipFill>
          <a:blip r:embed="rId4" cstate="print"/>
          <a:srcRect/>
          <a:stretch>
            <a:fillRect/>
          </a:stretch>
        </p:blipFill>
        <p:spPr bwMode="auto">
          <a:xfrm>
            <a:off x="714348" y="1571612"/>
            <a:ext cx="2571736" cy="1932066"/>
          </a:xfrm>
          <a:prstGeom prst="rect">
            <a:avLst/>
          </a:prstGeom>
          <a:noFill/>
          <a:ln w="9525">
            <a:noFill/>
            <a:miter lim="800000"/>
            <a:headEnd/>
            <a:tailEnd/>
          </a:ln>
        </p:spPr>
      </p:pic>
      <p:pic>
        <p:nvPicPr>
          <p:cNvPr id="4102" name="Picture 6" descr="Two_sources_interference"/>
          <p:cNvPicPr>
            <a:picLocks noChangeAspect="1" noChangeArrowheads="1"/>
          </p:cNvPicPr>
          <p:nvPr/>
        </p:nvPicPr>
        <p:blipFill>
          <a:blip r:embed="rId5"/>
          <a:srcRect/>
          <a:stretch>
            <a:fillRect/>
          </a:stretch>
        </p:blipFill>
        <p:spPr bwMode="auto">
          <a:xfrm>
            <a:off x="1071538" y="4071942"/>
            <a:ext cx="1905000" cy="19050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3200"/>
                            </p:stCondLst>
                            <p:childTnLst>
                              <p:par>
                                <p:cTn id="12" presetID="17" presetClass="entr" presetSubtype="10" fill="hold" grpId="0" nodeType="afterEffect">
                                  <p:stCondLst>
                                    <p:cond delay="0"/>
                                  </p:stCondLst>
                                  <p:iterate type="wd">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childTnLst>
                                </p:cTn>
                              </p:par>
                              <p:par>
                                <p:cTn id="16" presetID="55" presetClass="entr" presetSubtype="0" fill="hold" nodeType="with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strVal val="#ppt_w*0.70"/>
                                          </p:val>
                                        </p:tav>
                                        <p:tav tm="100000">
                                          <p:val>
                                            <p:strVal val="#ppt_w"/>
                                          </p:val>
                                        </p:tav>
                                      </p:tavLst>
                                    </p:anim>
                                    <p:anim calcmode="lin" valueType="num">
                                      <p:cBhvr>
                                        <p:cTn id="19" dur="1000" fill="hold"/>
                                        <p:tgtEl>
                                          <p:spTgt spid="4101"/>
                                        </p:tgtEl>
                                        <p:attrNameLst>
                                          <p:attrName>ppt_h</p:attrName>
                                        </p:attrNameLst>
                                      </p:cBhvr>
                                      <p:tavLst>
                                        <p:tav tm="0">
                                          <p:val>
                                            <p:strVal val="#ppt_h"/>
                                          </p:val>
                                        </p:tav>
                                        <p:tav tm="100000">
                                          <p:val>
                                            <p:strVal val="#ppt_h"/>
                                          </p:val>
                                        </p:tav>
                                      </p:tavLst>
                                    </p:anim>
                                    <p:animEffect transition="in" filter="fade">
                                      <p:cBhvr>
                                        <p:cTn id="20" dur="1000"/>
                                        <p:tgtEl>
                                          <p:spTgt spid="4101"/>
                                        </p:tgtEl>
                                      </p:cBhvr>
                                    </p:animEffect>
                                  </p:childTnLst>
                                </p:cTn>
                              </p:par>
                              <p:par>
                                <p:cTn id="21" presetID="20" presetClass="entr" presetSubtype="0" fill="hold" nodeType="withEffect">
                                  <p:stCondLst>
                                    <p:cond delay="0"/>
                                  </p:stCondLst>
                                  <p:childTnLst>
                                    <p:set>
                                      <p:cBhvr>
                                        <p:cTn id="22" dur="1" fill="hold">
                                          <p:stCondLst>
                                            <p:cond delay="0"/>
                                          </p:stCondLst>
                                        </p:cTn>
                                        <p:tgtEl>
                                          <p:spTgt spid="4102"/>
                                        </p:tgtEl>
                                        <p:attrNameLst>
                                          <p:attrName>style.visibility</p:attrName>
                                        </p:attrNameLst>
                                      </p:cBhvr>
                                      <p:to>
                                        <p:strVal val="visible"/>
                                      </p:to>
                                    </p:set>
                                    <p:animEffect transition="in" filter="wedge">
                                      <p:cBhvr>
                                        <p:cTn id="23" dur="2000"/>
                                        <p:tgtEl>
                                          <p:spTgt spid="4102"/>
                                        </p:tgtEl>
                                      </p:cBhvr>
                                    </p:animEffect>
                                  </p:childTnLst>
                                </p:cTn>
                              </p:par>
                            </p:childTnLst>
                          </p:cTn>
                        </p:par>
                        <p:par>
                          <p:cTn id="24" fill="hold">
                            <p:stCondLst>
                              <p:cond delay="5200"/>
                            </p:stCondLst>
                            <p:childTnLst>
                              <p:par>
                                <p:cTn id="25" presetID="49" presetClass="entr" presetSubtype="0" decel="100000" fill="hold" nodeType="afterEffect">
                                  <p:stCondLst>
                                    <p:cond delay="0"/>
                                  </p:stCondLst>
                                  <p:childTnLst>
                                    <p:set>
                                      <p:cBhvr>
                                        <p:cTn id="26" dur="1" fill="hold">
                                          <p:stCondLst>
                                            <p:cond delay="0"/>
                                          </p:stCondLst>
                                        </p:cTn>
                                        <p:tgtEl>
                                          <p:spTgt spid="4100"/>
                                        </p:tgtEl>
                                        <p:attrNameLst>
                                          <p:attrName>style.visibility</p:attrName>
                                        </p:attrNameLst>
                                      </p:cBhvr>
                                      <p:to>
                                        <p:strVal val="visible"/>
                                      </p:to>
                                    </p:set>
                                    <p:anim calcmode="lin" valueType="num">
                                      <p:cBhvr>
                                        <p:cTn id="27" dur="500" fill="hold"/>
                                        <p:tgtEl>
                                          <p:spTgt spid="4100"/>
                                        </p:tgtEl>
                                        <p:attrNameLst>
                                          <p:attrName>ppt_w</p:attrName>
                                        </p:attrNameLst>
                                      </p:cBhvr>
                                      <p:tavLst>
                                        <p:tav tm="0">
                                          <p:val>
                                            <p:fltVal val="0"/>
                                          </p:val>
                                        </p:tav>
                                        <p:tav tm="100000">
                                          <p:val>
                                            <p:strVal val="#ppt_w"/>
                                          </p:val>
                                        </p:tav>
                                      </p:tavLst>
                                    </p:anim>
                                    <p:anim calcmode="lin" valueType="num">
                                      <p:cBhvr>
                                        <p:cTn id="28" dur="500" fill="hold"/>
                                        <p:tgtEl>
                                          <p:spTgt spid="4100"/>
                                        </p:tgtEl>
                                        <p:attrNameLst>
                                          <p:attrName>ppt_h</p:attrName>
                                        </p:attrNameLst>
                                      </p:cBhvr>
                                      <p:tavLst>
                                        <p:tav tm="0">
                                          <p:val>
                                            <p:fltVal val="0"/>
                                          </p:val>
                                        </p:tav>
                                        <p:tav tm="100000">
                                          <p:val>
                                            <p:strVal val="#ppt_h"/>
                                          </p:val>
                                        </p:tav>
                                      </p:tavLst>
                                    </p:anim>
                                    <p:anim calcmode="lin" valueType="num">
                                      <p:cBhvr>
                                        <p:cTn id="29" dur="500" fill="hold"/>
                                        <p:tgtEl>
                                          <p:spTgt spid="4100"/>
                                        </p:tgtEl>
                                        <p:attrNameLst>
                                          <p:attrName>style.rotation</p:attrName>
                                        </p:attrNameLst>
                                      </p:cBhvr>
                                      <p:tavLst>
                                        <p:tav tm="0">
                                          <p:val>
                                            <p:fltVal val="360"/>
                                          </p:val>
                                        </p:tav>
                                        <p:tav tm="100000">
                                          <p:val>
                                            <p:fltVal val="0"/>
                                          </p:val>
                                        </p:tav>
                                      </p:tavLst>
                                    </p:anim>
                                    <p:animEffect transition="in" filter="fade">
                                      <p:cBhvr>
                                        <p:cTn id="3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2357422" y="1357298"/>
            <a:ext cx="6429420" cy="928686"/>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300" i="0" u="none" strike="noStrike" kern="1200" normalizeH="0" baseline="0" noProof="0" dirty="0" smtClean="0">
                <a:solidFill>
                  <a:srgbClr val="C00000"/>
                </a:solidFill>
                <a:uLnTx/>
                <a:uFillTx/>
                <a:latin typeface="+mj-lt"/>
                <a:ea typeface="+mj-ea"/>
                <a:cs typeface="PT Bold Heading" pitchFamily="2" charset="-78"/>
              </a:rPr>
              <a:t>الضوء المترابط : </a:t>
            </a:r>
            <a:r>
              <a:rPr kumimoji="0" lang="ar-SA" sz="2300" i="0" u="none" strike="noStrike" kern="1200" normalizeH="0" baseline="0" noProof="0" dirty="0" smtClean="0">
                <a:uLnTx/>
                <a:uFillTx/>
                <a:latin typeface="+mj-lt"/>
                <a:ea typeface="+mj-ea"/>
                <a:cs typeface="PT Bold Heading" pitchFamily="2" charset="-78"/>
              </a:rPr>
              <a:t>هو الضوء الناتج عن تراكب</a:t>
            </a:r>
            <a:r>
              <a:rPr kumimoji="0" lang="ar-SA" sz="2300" i="0" u="none" strike="noStrike" kern="1200" normalizeH="0" noProof="0" dirty="0" smtClean="0">
                <a:uLnTx/>
                <a:uFillTx/>
                <a:latin typeface="+mj-lt"/>
                <a:ea typeface="+mj-ea"/>
                <a:cs typeface="PT Bold Heading" pitchFamily="2" charset="-78"/>
              </a:rPr>
              <a:t> ضوئي مصدرين أو أكثر مشكلاً مقدمات موجة منتظمة .</a:t>
            </a:r>
            <a:endParaRPr kumimoji="0" lang="ar-SA" sz="2300" i="0" u="none" strike="noStrike" kern="1200" normalizeH="0" baseline="0" noProof="0" dirty="0">
              <a:uLnTx/>
              <a:uFillTx/>
              <a:latin typeface="+mj-lt"/>
              <a:ea typeface="+mj-ea"/>
              <a:cs typeface="PT Bold Heading" pitchFamily="2" charset="-78"/>
            </a:endParaRPr>
          </a:p>
        </p:txBody>
      </p:sp>
      <p:sp>
        <p:nvSpPr>
          <p:cNvPr id="6" name="مستطيل 5"/>
          <p:cNvSpPr/>
          <p:nvPr/>
        </p:nvSpPr>
        <p:spPr>
          <a:xfrm>
            <a:off x="2786050" y="642918"/>
            <a:ext cx="5357850" cy="584775"/>
          </a:xfrm>
          <a:prstGeom prst="rect">
            <a:avLst/>
          </a:prstGeom>
          <a:noFill/>
        </p:spPr>
        <p:txBody>
          <a:bodyPr wrap="square" lIns="91440" tIns="45720" rIns="91440" bIns="45720">
            <a:spAutoFit/>
          </a:bodyPr>
          <a:lstStyle/>
          <a:p>
            <a:pPr algn="ctr"/>
            <a:r>
              <a:rPr lang="ar-SA" sz="3200" dirty="0" smtClean="0">
                <a:ln>
                  <a:solidFill>
                    <a:schemeClr val="tx1"/>
                  </a:solidFill>
                </a:ln>
                <a:solidFill>
                  <a:schemeClr val="tx2">
                    <a:lumMod val="60000"/>
                    <a:lumOff val="40000"/>
                  </a:schemeClr>
                </a:solidFill>
                <a:cs typeface="PT Bold Heading" pitchFamily="2" charset="-78"/>
              </a:rPr>
              <a:t>تداخل الضوء المترابط (المتزامن)</a:t>
            </a:r>
            <a:endParaRPr lang="ar-SA" sz="3200" dirty="0">
              <a:ln>
                <a:solidFill>
                  <a:schemeClr val="tx1"/>
                </a:solidFill>
              </a:ln>
              <a:solidFill>
                <a:schemeClr val="tx2">
                  <a:lumMod val="60000"/>
                  <a:lumOff val="40000"/>
                </a:schemeClr>
              </a:solidFill>
              <a:cs typeface="PT Bold Heading" pitchFamily="2" charset="-78"/>
            </a:endParaRPr>
          </a:p>
        </p:txBody>
      </p:sp>
      <p:sp>
        <p:nvSpPr>
          <p:cNvPr id="8" name="عنوان 1"/>
          <p:cNvSpPr txBox="1">
            <a:spLocks/>
          </p:cNvSpPr>
          <p:nvPr/>
        </p:nvSpPr>
        <p:spPr>
          <a:xfrm>
            <a:off x="1857356" y="2143116"/>
            <a:ext cx="7000892" cy="928686"/>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300" i="0" u="none" strike="noStrike" kern="1200" normalizeH="0" baseline="0" noProof="0" dirty="0" smtClean="0">
                <a:solidFill>
                  <a:srgbClr val="C00000"/>
                </a:solidFill>
                <a:uLnTx/>
                <a:uFillTx/>
                <a:latin typeface="+mj-lt"/>
                <a:ea typeface="+mj-ea"/>
                <a:cs typeface="PT Bold Heading" pitchFamily="2" charset="-78"/>
              </a:rPr>
              <a:t>أهداب التداخل : </a:t>
            </a:r>
            <a:r>
              <a:rPr kumimoji="0" lang="ar-SA" sz="2300" i="0" u="none" strike="noStrike" kern="1200" normalizeH="0" baseline="0" noProof="0" dirty="0" smtClean="0">
                <a:uLnTx/>
                <a:uFillTx/>
                <a:latin typeface="+mj-lt"/>
                <a:ea typeface="+mj-ea"/>
                <a:cs typeface="PT Bold Heading" pitchFamily="2" charset="-78"/>
              </a:rPr>
              <a:t>نمط مكون من حزم مضيئة وأخرى معتمة .</a:t>
            </a:r>
            <a:endParaRPr kumimoji="0" lang="ar-SA" sz="2300" i="0" u="none" strike="noStrike" kern="1200" normalizeH="0" baseline="0" noProof="0" dirty="0">
              <a:uLnTx/>
              <a:uFillTx/>
              <a:latin typeface="+mj-lt"/>
              <a:ea typeface="+mj-ea"/>
              <a:cs typeface="PT Bold Heading" pitchFamily="2" charset="-78"/>
            </a:endParaRPr>
          </a:p>
        </p:txBody>
      </p:sp>
      <p:pic>
        <p:nvPicPr>
          <p:cNvPr id="2050" name="Picture 2" descr="pic_ret"/>
          <p:cNvPicPr>
            <a:picLocks noChangeAspect="1" noChangeArrowheads="1"/>
          </p:cNvPicPr>
          <p:nvPr/>
        </p:nvPicPr>
        <p:blipFill>
          <a:blip r:embed="rId3"/>
          <a:srcRect/>
          <a:stretch>
            <a:fillRect/>
          </a:stretch>
        </p:blipFill>
        <p:spPr bwMode="auto">
          <a:xfrm>
            <a:off x="1785918" y="3143248"/>
            <a:ext cx="6000792" cy="3100407"/>
          </a:xfrm>
          <a:prstGeom prst="rect">
            <a:avLst/>
          </a:prstGeom>
          <a:noFill/>
          <a:ln w="9525">
            <a:noFill/>
            <a:miter lim="800000"/>
            <a:headEnd/>
            <a:tailEnd/>
          </a:ln>
        </p:spPr>
      </p:pic>
      <p:pic>
        <p:nvPicPr>
          <p:cNvPr id="7" name="Picture 2" descr="المزدوج شق التدخل التجربة"/>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14282" y="571480"/>
            <a:ext cx="2071670" cy="1683232"/>
          </a:xfrm>
          <a:prstGeom prst="rect">
            <a:avLst/>
          </a:prstGeom>
          <a:noFill/>
          <a:ln w="9525">
            <a:noFill/>
            <a:miter lim="800000"/>
            <a:headEnd/>
            <a:tailEnd/>
          </a:ln>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3000"/>
                            </p:stCondLst>
                            <p:childTnLst>
                              <p:par>
                                <p:cTn id="36" presetID="49" presetClass="entr" presetSubtype="0" decel="100000" fill="hold" nodeType="afterEffect">
                                  <p:stCondLst>
                                    <p:cond delay="0"/>
                                  </p:stCondLst>
                                  <p:childTnLst>
                                    <p:set>
                                      <p:cBhvr>
                                        <p:cTn id="37" dur="1" fill="hold">
                                          <p:stCondLst>
                                            <p:cond delay="0"/>
                                          </p:stCondLst>
                                        </p:cTn>
                                        <p:tgtEl>
                                          <p:spTgt spid="2050"/>
                                        </p:tgtEl>
                                        <p:attrNameLst>
                                          <p:attrName>style.visibility</p:attrName>
                                        </p:attrNameLst>
                                      </p:cBhvr>
                                      <p:to>
                                        <p:strVal val="visible"/>
                                      </p:to>
                                    </p:set>
                                    <p:anim calcmode="lin" valueType="num">
                                      <p:cBhvr>
                                        <p:cTn id="38" dur="500" fill="hold"/>
                                        <p:tgtEl>
                                          <p:spTgt spid="2050"/>
                                        </p:tgtEl>
                                        <p:attrNameLst>
                                          <p:attrName>ppt_w</p:attrName>
                                        </p:attrNameLst>
                                      </p:cBhvr>
                                      <p:tavLst>
                                        <p:tav tm="0">
                                          <p:val>
                                            <p:fltVal val="0"/>
                                          </p:val>
                                        </p:tav>
                                        <p:tav tm="100000">
                                          <p:val>
                                            <p:strVal val="#ppt_w"/>
                                          </p:val>
                                        </p:tav>
                                      </p:tavLst>
                                    </p:anim>
                                    <p:anim calcmode="lin" valueType="num">
                                      <p:cBhvr>
                                        <p:cTn id="39" dur="500" fill="hold"/>
                                        <p:tgtEl>
                                          <p:spTgt spid="2050"/>
                                        </p:tgtEl>
                                        <p:attrNameLst>
                                          <p:attrName>ppt_h</p:attrName>
                                        </p:attrNameLst>
                                      </p:cBhvr>
                                      <p:tavLst>
                                        <p:tav tm="0">
                                          <p:val>
                                            <p:fltVal val="0"/>
                                          </p:val>
                                        </p:tav>
                                        <p:tav tm="100000">
                                          <p:val>
                                            <p:strVal val="#ppt_h"/>
                                          </p:val>
                                        </p:tav>
                                      </p:tavLst>
                                    </p:anim>
                                    <p:anim calcmode="lin" valueType="num">
                                      <p:cBhvr>
                                        <p:cTn id="40" dur="500" fill="hold"/>
                                        <p:tgtEl>
                                          <p:spTgt spid="2050"/>
                                        </p:tgtEl>
                                        <p:attrNameLst>
                                          <p:attrName>style.rotation</p:attrName>
                                        </p:attrNameLst>
                                      </p:cBhvr>
                                      <p:tavLst>
                                        <p:tav tm="0">
                                          <p:val>
                                            <p:fltVal val="360"/>
                                          </p:val>
                                        </p:tav>
                                        <p:tav tm="100000">
                                          <p:val>
                                            <p:fltVal val="0"/>
                                          </p:val>
                                        </p:tav>
                                      </p:tavLst>
                                    </p:anim>
                                    <p:animEffect transition="in" filter="fade">
                                      <p:cBhvr>
                                        <p:cTn id="4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428596" y="214290"/>
            <a:ext cx="6072230" cy="1214446"/>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300" i="0" u="none" strike="noStrike" kern="1200" cap="none" spc="0" normalizeH="0" baseline="0" noProof="0" dirty="0" smtClean="0">
                <a:ln>
                  <a:noFill/>
                </a:ln>
                <a:solidFill>
                  <a:srgbClr val="C00000"/>
                </a:solidFill>
                <a:effectLst/>
                <a:uLnTx/>
                <a:uFillTx/>
                <a:latin typeface="+mj-lt"/>
                <a:ea typeface="+mj-ea"/>
                <a:cs typeface="PT Bold Heading" pitchFamily="2" charset="-78"/>
              </a:rPr>
              <a:t>تجربة يونغ : </a:t>
            </a:r>
            <a:r>
              <a:rPr kumimoji="0" lang="ar-SA" sz="2300" i="0" u="none" strike="noStrike" kern="1200" cap="none" spc="0" normalizeH="0" baseline="0" noProof="0" dirty="0" smtClean="0">
                <a:ln>
                  <a:noFill/>
                </a:ln>
                <a:effectLst/>
                <a:uLnTx/>
                <a:uFillTx/>
                <a:latin typeface="+mj-lt"/>
                <a:ea typeface="+mj-ea"/>
                <a:cs typeface="PT Bold Heading" pitchFamily="2" charset="-78"/>
              </a:rPr>
              <a:t>تكون حزم من ضوء احادي اللون (له طول موجي فقط) نتيجة التداخل</a:t>
            </a:r>
            <a:r>
              <a:rPr kumimoji="0" lang="ar-SA" sz="2300" i="0" u="none" strike="noStrike" kern="1200" cap="none" spc="0" normalizeH="0" noProof="0" dirty="0" smtClean="0">
                <a:ln>
                  <a:noFill/>
                </a:ln>
                <a:effectLst/>
                <a:uLnTx/>
                <a:uFillTx/>
                <a:latin typeface="+mj-lt"/>
                <a:ea typeface="+mj-ea"/>
                <a:cs typeface="PT Bold Heading" pitchFamily="2" charset="-78"/>
              </a:rPr>
              <a:t> البناء والتداخل الهدمي للموجات الضوئية الصادرة من الشقين .</a:t>
            </a:r>
            <a:endParaRPr kumimoji="0" lang="ar-SA" sz="2300" i="0" u="none" strike="noStrike" kern="1200" cap="none" spc="0" normalizeH="0" baseline="0" noProof="0" dirty="0">
              <a:ln>
                <a:noFill/>
              </a:ln>
              <a:effectLst/>
              <a:uLnTx/>
              <a:uFillTx/>
              <a:latin typeface="+mj-lt"/>
              <a:ea typeface="+mj-ea"/>
              <a:cs typeface="PT Bold Heading" pitchFamily="2" charset="-78"/>
            </a:endParaRPr>
          </a:p>
        </p:txBody>
      </p:sp>
      <p:sp>
        <p:nvSpPr>
          <p:cNvPr id="4" name="عنوان 1"/>
          <p:cNvSpPr txBox="1">
            <a:spLocks/>
          </p:cNvSpPr>
          <p:nvPr/>
        </p:nvSpPr>
        <p:spPr>
          <a:xfrm>
            <a:off x="357158" y="1571612"/>
            <a:ext cx="7429552" cy="928686"/>
          </a:xfrm>
          <a:prstGeom prst="rect">
            <a:avLst/>
          </a:prstGeom>
        </p:spPr>
        <p:txBody>
          <a:bodyPr vert="horz" lIns="45720" rIns="45720" anchor="ctr">
            <a:noAutofit/>
          </a:bodyPr>
          <a:lstStyle/>
          <a:p>
            <a:pPr algn="justLow">
              <a:spcBef>
                <a:spcPct val="0"/>
              </a:spcBef>
              <a:defRPr/>
            </a:pPr>
            <a:r>
              <a:rPr kumimoji="0" lang="ar-SA" sz="2300" i="0" u="none" strike="noStrike" kern="1200" cap="none" spc="0" normalizeH="0" baseline="0" noProof="0" dirty="0" smtClean="0">
                <a:ln>
                  <a:noFill/>
                </a:ln>
                <a:effectLst/>
                <a:uLnTx/>
                <a:uFillTx/>
                <a:latin typeface="+mj-lt"/>
                <a:ea typeface="+mj-ea"/>
                <a:cs typeface="PT Bold Heading" pitchFamily="2" charset="-78"/>
              </a:rPr>
              <a:t>تتناقص</a:t>
            </a:r>
            <a:r>
              <a:rPr kumimoji="0" lang="ar-SA" sz="2300" i="0" u="none" strike="noStrike" kern="1200" cap="none" spc="0" normalizeH="0" noProof="0" dirty="0" smtClean="0">
                <a:ln>
                  <a:noFill/>
                </a:ln>
                <a:effectLst/>
                <a:uLnTx/>
                <a:uFillTx/>
                <a:latin typeface="+mj-lt"/>
                <a:ea typeface="+mj-ea"/>
                <a:cs typeface="PT Bold Heading" pitchFamily="2" charset="-78"/>
              </a:rPr>
              <a:t> شدة إضاءة الأهداب المضيئة كلما ابتعدنا عن الهدب المركزي </a:t>
            </a:r>
            <a:r>
              <a:rPr lang="ar-SA" sz="2300" dirty="0" smtClean="0">
                <a:cs typeface="PT Bold Heading" pitchFamily="2" charset="-78"/>
              </a:rPr>
              <a:t>عند استخدام ضوء أبيض في شقي </a:t>
            </a:r>
            <a:r>
              <a:rPr lang="ar-SA" sz="2300" dirty="0" err="1" smtClean="0">
                <a:cs typeface="PT Bold Heading" pitchFamily="2" charset="-78"/>
              </a:rPr>
              <a:t>يونغ</a:t>
            </a:r>
            <a:r>
              <a:rPr lang="ar-SA" sz="2300" dirty="0" smtClean="0">
                <a:cs typeface="PT Bold Heading" pitchFamily="2" charset="-78"/>
              </a:rPr>
              <a:t> فإن التداخل يسبب ظهور أطياف ملونة</a:t>
            </a:r>
            <a:r>
              <a:rPr lang="ar-SA" sz="2300" dirty="0">
                <a:latin typeface="+mj-lt"/>
                <a:ea typeface="+mj-ea"/>
                <a:cs typeface="PT Bold Heading" pitchFamily="2" charset="-78"/>
              </a:rPr>
              <a:t> </a:t>
            </a:r>
            <a:r>
              <a:rPr lang="ar-SA" sz="2300" dirty="0" smtClean="0">
                <a:latin typeface="+mj-lt"/>
                <a:ea typeface="+mj-ea"/>
                <a:cs typeface="PT Bold Heading" pitchFamily="2" charset="-78"/>
              </a:rPr>
              <a:t>.</a:t>
            </a:r>
            <a:endParaRPr lang="ar-SA" sz="2300" dirty="0" smtClean="0">
              <a:cs typeface="PT Bold Heading" pitchFamily="2" charset="-78"/>
            </a:endParaRPr>
          </a:p>
        </p:txBody>
      </p:sp>
      <p:sp>
        <p:nvSpPr>
          <p:cNvPr id="6" name="مستطيل 5"/>
          <p:cNvSpPr/>
          <p:nvPr/>
        </p:nvSpPr>
        <p:spPr>
          <a:xfrm>
            <a:off x="1571604" y="3000372"/>
            <a:ext cx="5984331" cy="446276"/>
          </a:xfrm>
          <a:prstGeom prst="rect">
            <a:avLst/>
          </a:prstGeom>
        </p:spPr>
        <p:txBody>
          <a:bodyPr wrap="none">
            <a:spAutoFit/>
          </a:bodyPr>
          <a:lstStyle/>
          <a:p>
            <a:r>
              <a:rPr lang="ar-SA" sz="2300" dirty="0" smtClean="0">
                <a:solidFill>
                  <a:schemeClr val="tx2">
                    <a:lumMod val="75000"/>
                  </a:schemeClr>
                </a:solidFill>
                <a:cs typeface="PT Bold Heading" pitchFamily="2" charset="-78"/>
              </a:rPr>
              <a:t>الهدف من تجربة </a:t>
            </a:r>
            <a:r>
              <a:rPr lang="ar-SA" sz="2300" dirty="0" err="1" smtClean="0">
                <a:solidFill>
                  <a:schemeClr val="tx2">
                    <a:lumMod val="75000"/>
                  </a:schemeClr>
                </a:solidFill>
                <a:cs typeface="PT Bold Heading" pitchFamily="2" charset="-78"/>
              </a:rPr>
              <a:t>يونغ</a:t>
            </a:r>
            <a:r>
              <a:rPr lang="ar-SA" sz="2300" dirty="0" smtClean="0">
                <a:solidFill>
                  <a:schemeClr val="tx2">
                    <a:lumMod val="75000"/>
                  </a:schemeClr>
                </a:solidFill>
                <a:cs typeface="PT Bold Heading" pitchFamily="2" charset="-78"/>
              </a:rPr>
              <a:t> إثبات أن للضوء خصائص </a:t>
            </a:r>
            <a:r>
              <a:rPr lang="ar-SA" sz="2300" dirty="0" err="1" smtClean="0">
                <a:solidFill>
                  <a:schemeClr val="tx2">
                    <a:lumMod val="75000"/>
                  </a:schemeClr>
                </a:solidFill>
                <a:cs typeface="PT Bold Heading" pitchFamily="2" charset="-78"/>
              </a:rPr>
              <a:t>موجية</a:t>
            </a:r>
            <a:endParaRPr lang="ar-SA" sz="2300" dirty="0" smtClean="0">
              <a:solidFill>
                <a:schemeClr val="tx2">
                  <a:lumMod val="75000"/>
                </a:schemeClr>
              </a:solidFill>
              <a:cs typeface="PT Bold Heading" pitchFamily="2" charset="-78"/>
            </a:endParaRPr>
          </a:p>
        </p:txBody>
      </p:sp>
      <p:pic>
        <p:nvPicPr>
          <p:cNvPr id="7" name="Picture 2" descr="الشاب تجربة الشق المزدوج"/>
          <p:cNvPicPr>
            <a:picLocks noChangeAspect="1" noChangeArrowheads="1"/>
          </p:cNvPicPr>
          <p:nvPr/>
        </p:nvPicPr>
        <p:blipFill>
          <a:blip r:embed="rId3">
            <a:lum bright="10000"/>
          </a:blip>
          <a:srcRect/>
          <a:stretch>
            <a:fillRect/>
          </a:stretch>
        </p:blipFill>
        <p:spPr bwMode="auto">
          <a:xfrm>
            <a:off x="1142976" y="3714752"/>
            <a:ext cx="7215238" cy="2673292"/>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250"/>
                            </p:stCondLst>
                            <p:childTnLst>
                              <p:par>
                                <p:cTn id="13" presetID="26" presetClass="entr" presetSubtype="0" fill="hold" grpId="0" nodeType="after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par>
                          <p:cTn id="29" fill="hold">
                            <p:stCondLst>
                              <p:cond delay="5850"/>
                            </p:stCondLst>
                            <p:childTnLst>
                              <p:par>
                                <p:cTn id="30" presetID="48" presetClass="entr" presetSubtype="0" accel="5000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7"/>
                                        </p:tgtEl>
                                        <p:attrNameLst>
                                          <p:attrName>ppt_y</p:attrName>
                                        </p:attrNameLst>
                                      </p:cBhvr>
                                      <p:tavLst>
                                        <p:tav tm="0">
                                          <p:val>
                                            <p:strVal val="#ppt_y"/>
                                          </p:val>
                                        </p:tav>
                                        <p:tav tm="100000">
                                          <p:val>
                                            <p:strVal val="#ppt_y"/>
                                          </p:val>
                                        </p:tav>
                                      </p:tavLst>
                                    </p:anim>
                                    <p:animEffect transition="in" filter="fade">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3"/>
          <p:cNvSpPr>
            <a:spLocks noChangeArrowheads="1"/>
          </p:cNvSpPr>
          <p:nvPr/>
        </p:nvSpPr>
        <p:spPr bwMode="auto">
          <a:xfrm>
            <a:off x="3786182" y="714356"/>
            <a:ext cx="3786214" cy="1569660"/>
          </a:xfrm>
          <a:prstGeom prst="rect">
            <a:avLst/>
          </a:prstGeom>
          <a:noFill/>
          <a:ln w="9525">
            <a:noFill/>
            <a:miter lim="800000"/>
            <a:headEnd/>
            <a:tailEnd/>
          </a:ln>
        </p:spPr>
        <p:txBody>
          <a:bodyPr wrap="square">
            <a:spAutoFit/>
          </a:bodyPr>
          <a:lstStyle/>
          <a:p>
            <a:pPr algn="justLow">
              <a:defRPr/>
            </a:pPr>
            <a:r>
              <a:rPr lang="ar-SA" sz="2400" dirty="0" smtClean="0">
                <a:solidFill>
                  <a:srgbClr val="C00000"/>
                </a:solidFill>
                <a:cs typeface="PT Bold Heading" pitchFamily="2" charset="-78"/>
              </a:rPr>
              <a:t>ملاحظة : </a:t>
            </a:r>
            <a:r>
              <a:rPr lang="ar-SA" sz="2400" dirty="0">
                <a:cs typeface="PT Bold Heading" pitchFamily="2" charset="-78"/>
              </a:rPr>
              <a:t>الضوء المتداخل لا ينتج إضاءة منتظمة بل ولد نمطا مكونا من حزم مضيئة وأخرى معتمة سماها أهداب التداخل.</a:t>
            </a:r>
            <a:endParaRPr lang="ar-SA" sz="4000" dirty="0">
              <a:solidFill>
                <a:schemeClr val="accent3">
                  <a:lumMod val="20000"/>
                  <a:lumOff val="80000"/>
                </a:schemeClr>
              </a:solidFill>
              <a:cs typeface="PT Bold Heading" pitchFamily="2" charset="-78"/>
            </a:endParaRPr>
          </a:p>
        </p:txBody>
      </p:sp>
      <p:pic>
        <p:nvPicPr>
          <p:cNvPr id="5" name="Picture 4" descr="تداخل"/>
          <p:cNvPicPr>
            <a:picLocks noChangeAspect="1" noChangeArrowheads="1"/>
          </p:cNvPicPr>
          <p:nvPr/>
        </p:nvPicPr>
        <p:blipFill>
          <a:blip r:embed="rId3"/>
          <a:srcRect/>
          <a:stretch>
            <a:fillRect/>
          </a:stretch>
        </p:blipFill>
        <p:spPr bwMode="auto">
          <a:xfrm>
            <a:off x="285720" y="500042"/>
            <a:ext cx="3214742" cy="1928826"/>
          </a:xfrm>
          <a:prstGeom prst="rect">
            <a:avLst/>
          </a:prstGeom>
          <a:noFill/>
          <a:ln w="9525">
            <a:solidFill>
              <a:srgbClr val="CCFF66"/>
            </a:solidFill>
            <a:prstDash val="lgDash"/>
            <a:miter lim="800000"/>
            <a:headEnd/>
            <a:tailEnd/>
          </a:ln>
          <a:effectLst>
            <a:outerShdw dist="198380" dir="3011666" algn="ctr" rotWithShape="0">
              <a:srgbClr val="FFFFCC">
                <a:alpha val="50000"/>
              </a:srgbClr>
            </a:outerShdw>
          </a:effectLst>
        </p:spPr>
      </p:pic>
      <p:sp>
        <p:nvSpPr>
          <p:cNvPr id="6" name="مستطيل 5"/>
          <p:cNvSpPr>
            <a:spLocks noChangeArrowheads="1"/>
          </p:cNvSpPr>
          <p:nvPr/>
        </p:nvSpPr>
        <p:spPr bwMode="auto">
          <a:xfrm>
            <a:off x="357158" y="2786058"/>
            <a:ext cx="8262958" cy="830997"/>
          </a:xfrm>
          <a:prstGeom prst="rect">
            <a:avLst/>
          </a:prstGeom>
          <a:noFill/>
          <a:ln w="9525">
            <a:noFill/>
            <a:miter lim="800000"/>
            <a:headEnd/>
            <a:tailEnd/>
          </a:ln>
        </p:spPr>
        <p:txBody>
          <a:bodyPr wrap="square">
            <a:spAutoFit/>
          </a:bodyPr>
          <a:lstStyle/>
          <a:p>
            <a:pPr algn="justLow">
              <a:defRPr/>
            </a:pPr>
            <a:r>
              <a:rPr lang="ar-SA" sz="2400" dirty="0" smtClean="0">
                <a:solidFill>
                  <a:srgbClr val="C00000"/>
                </a:solidFill>
                <a:cs typeface="PT Bold Heading" pitchFamily="2" charset="-78"/>
              </a:rPr>
              <a:t>التفسير : </a:t>
            </a:r>
            <a:r>
              <a:rPr lang="ar-SA" sz="2400" dirty="0">
                <a:cs typeface="PT Bold Heading" pitchFamily="2" charset="-78"/>
              </a:rPr>
              <a:t>تتكون الحزم نتيجة التداخل البناء والتداخل الهدام للموجات الضوئية الصادرة من الشقين في الحاجز..</a:t>
            </a:r>
            <a:endParaRPr lang="ar-SA" sz="4000" dirty="0">
              <a:solidFill>
                <a:schemeClr val="accent3">
                  <a:lumMod val="20000"/>
                  <a:lumOff val="80000"/>
                </a:schemeClr>
              </a:solidFill>
              <a:cs typeface="PT Bold Heading" pitchFamily="2" charset="-78"/>
            </a:endParaRPr>
          </a:p>
        </p:txBody>
      </p:sp>
      <p:pic>
        <p:nvPicPr>
          <p:cNvPr id="7" name="Picture 2" descr="http://upload.wikimedia.org/wikipedia/commons/thumb/4/4e/Doubleslit.svg/200px-Doubleslit.svg.png">
            <a:hlinkClick r:id="rId4"/>
          </p:cNvPr>
          <p:cNvPicPr>
            <a:picLocks noChangeAspect="1" noChangeArrowheads="1"/>
          </p:cNvPicPr>
          <p:nvPr/>
        </p:nvPicPr>
        <p:blipFill>
          <a:blip r:embed="rId5"/>
          <a:srcRect/>
          <a:stretch>
            <a:fillRect/>
          </a:stretch>
        </p:blipFill>
        <p:spPr bwMode="auto">
          <a:xfrm>
            <a:off x="357158" y="4000504"/>
            <a:ext cx="4857784" cy="2286016"/>
          </a:xfrm>
          <a:prstGeom prst="rect">
            <a:avLst/>
          </a:prstGeom>
          <a:ln>
            <a:solidFill>
              <a:schemeClr val="accent1"/>
            </a:solidFill>
          </a:ln>
          <a:effectLst>
            <a:outerShdw blurRad="292100" dist="139700" dir="2700000" algn="tl" rotWithShape="0">
              <a:srgbClr val="333333">
                <a:alpha val="65000"/>
              </a:srgbClr>
            </a:outerShdw>
          </a:effectLst>
        </p:spPr>
      </p:pic>
      <p:pic>
        <p:nvPicPr>
          <p:cNvPr id="8" name="Picture 14" descr="shek"/>
          <p:cNvPicPr>
            <a:picLocks noChangeAspect="1" noChangeArrowheads="1"/>
          </p:cNvPicPr>
          <p:nvPr/>
        </p:nvPicPr>
        <p:blipFill>
          <a:blip r:embed="rId6"/>
          <a:srcRect b="8333"/>
          <a:stretch>
            <a:fillRect/>
          </a:stretch>
        </p:blipFill>
        <p:spPr bwMode="auto">
          <a:xfrm>
            <a:off x="5715008" y="3786190"/>
            <a:ext cx="3143240" cy="2357454"/>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5"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0"/>
                                        <p:tgtEl>
                                          <p:spTgt spid="5"/>
                                        </p:tgtEl>
                                      </p:cBhvr>
                                    </p:animEffect>
                                    <p:anim calcmode="lin" valueType="num">
                                      <p:cBhvr>
                                        <p:cTn id="13" dur="5000" fill="hold"/>
                                        <p:tgtEl>
                                          <p:spTgt spid="5"/>
                                        </p:tgtEl>
                                        <p:attrNameLst>
                                          <p:attrName>style.rotation</p:attrName>
                                        </p:attrNameLst>
                                      </p:cBhvr>
                                      <p:tavLst>
                                        <p:tav tm="0">
                                          <p:val>
                                            <p:fltVal val="720"/>
                                          </p:val>
                                        </p:tav>
                                        <p:tav tm="100000">
                                          <p:val>
                                            <p:fltVal val="0"/>
                                          </p:val>
                                        </p:tav>
                                      </p:tavLst>
                                    </p:anim>
                                    <p:anim calcmode="lin" valueType="num">
                                      <p:cBhvr>
                                        <p:cTn id="14" dur="5000" fill="hold"/>
                                        <p:tgtEl>
                                          <p:spTgt spid="5"/>
                                        </p:tgtEl>
                                        <p:attrNameLst>
                                          <p:attrName>ppt_h</p:attrName>
                                        </p:attrNameLst>
                                      </p:cBhvr>
                                      <p:tavLst>
                                        <p:tav tm="0">
                                          <p:val>
                                            <p:fltVal val="0"/>
                                          </p:val>
                                        </p:tav>
                                        <p:tav tm="100000">
                                          <p:val>
                                            <p:strVal val="#ppt_h"/>
                                          </p:val>
                                        </p:tav>
                                      </p:tavLst>
                                    </p:anim>
                                    <p:anim calcmode="lin" valueType="num">
                                      <p:cBhvr>
                                        <p:cTn id="15" dur="5000" fill="hold"/>
                                        <p:tgtEl>
                                          <p:spTgt spid="5"/>
                                        </p:tgtEl>
                                        <p:attrNameLst>
                                          <p:attrName>ppt_w</p:attrName>
                                        </p:attrNameLst>
                                      </p:cBhvr>
                                      <p:tavLst>
                                        <p:tav tm="0">
                                          <p:val>
                                            <p:fltVal val="0"/>
                                          </p:val>
                                        </p:tav>
                                        <p:tav tm="100000">
                                          <p:val>
                                            <p:strVal val="#ppt_w"/>
                                          </p:val>
                                        </p:tav>
                                      </p:tavLst>
                                    </p:anim>
                                  </p:childTnLst>
                                </p:cTn>
                              </p:par>
                            </p:childTnLst>
                          </p:cTn>
                        </p:par>
                        <p:par>
                          <p:cTn id="16" fill="hold">
                            <p:stCondLst>
                              <p:cond delay="5500"/>
                            </p:stCondLst>
                            <p:childTnLst>
                              <p:par>
                                <p:cTn id="17" presetID="2" presetClass="entr" presetSubtype="2" fill="hold" grpId="0" nodeType="afterEffect">
                                  <p:stCondLst>
                                    <p:cond delay="0"/>
                                  </p:stCondLst>
                                  <p:iterate type="wd">
                                    <p:tmPct val="10000"/>
                                  </p:iterate>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6800"/>
                            </p:stCondLst>
                            <p:childTnLst>
                              <p:par>
                                <p:cTn id="22" presetID="16" presetClass="entr" presetSubtype="26"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Horizontal)">
                                      <p:cBhvr>
                                        <p:cTn id="24" dur="500"/>
                                        <p:tgtEl>
                                          <p:spTgt spid="8"/>
                                        </p:tgtEl>
                                      </p:cBhvr>
                                    </p:animEffect>
                                  </p:childTnLst>
                                </p:cTn>
                              </p:par>
                            </p:childTnLst>
                          </p:cTn>
                        </p:par>
                        <p:par>
                          <p:cTn id="25" fill="hold">
                            <p:stCondLst>
                              <p:cond delay="7300"/>
                            </p:stCondLst>
                            <p:childTnLst>
                              <p:par>
                                <p:cTn id="26" presetID="3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800" decel="100000"/>
                                        <p:tgtEl>
                                          <p:spTgt spid="7"/>
                                        </p:tgtEl>
                                      </p:cBhvr>
                                    </p:animEffect>
                                    <p:anim calcmode="lin" valueType="num">
                                      <p:cBhvr>
                                        <p:cTn id="29" dur="800" decel="100000" fill="hold"/>
                                        <p:tgtEl>
                                          <p:spTgt spid="7"/>
                                        </p:tgtEl>
                                        <p:attrNameLst>
                                          <p:attrName>style.rotation</p:attrName>
                                        </p:attrNameLst>
                                      </p:cBhvr>
                                      <p:tavLst>
                                        <p:tav tm="0">
                                          <p:val>
                                            <p:fltVal val="-90"/>
                                          </p:val>
                                        </p:tav>
                                        <p:tav tm="100000">
                                          <p:val>
                                            <p:fltVal val="0"/>
                                          </p:val>
                                        </p:tav>
                                      </p:tavLst>
                                    </p:anim>
                                    <p:anim calcmode="lin" valueType="num">
                                      <p:cBhvr>
                                        <p:cTn id="30" dur="800" decel="100000" fill="hold"/>
                                        <p:tgtEl>
                                          <p:spTgt spid="7"/>
                                        </p:tgtEl>
                                        <p:attrNameLst>
                                          <p:attrName>ppt_x</p:attrName>
                                        </p:attrNameLst>
                                      </p:cBhvr>
                                      <p:tavLst>
                                        <p:tav tm="0">
                                          <p:val>
                                            <p:strVal val="#ppt_x+0.4"/>
                                          </p:val>
                                        </p:tav>
                                        <p:tav tm="100000">
                                          <p:val>
                                            <p:strVal val="#ppt_x-0.05"/>
                                          </p:val>
                                        </p:tav>
                                      </p:tavLst>
                                    </p:anim>
                                    <p:anim calcmode="lin" valueType="num">
                                      <p:cBhvr>
                                        <p:cTn id="31" dur="800" decel="100000" fill="hold"/>
                                        <p:tgtEl>
                                          <p:spTgt spid="7"/>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3"/>
          <a:srcRect/>
          <a:stretch>
            <a:fillRect/>
          </a:stretch>
        </p:blipFill>
        <p:spPr bwMode="auto">
          <a:xfrm>
            <a:off x="428596" y="285728"/>
            <a:ext cx="1531888" cy="605792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9700" name="Picture 4"/>
          <p:cNvPicPr>
            <a:picLocks noChangeAspect="1" noChangeArrowheads="1"/>
          </p:cNvPicPr>
          <p:nvPr/>
        </p:nvPicPr>
        <p:blipFill>
          <a:blip r:embed="rId4"/>
          <a:srcRect/>
          <a:stretch>
            <a:fillRect/>
          </a:stretch>
        </p:blipFill>
        <p:spPr bwMode="auto">
          <a:xfrm>
            <a:off x="2071670" y="285728"/>
            <a:ext cx="1631736" cy="605792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6" name="Rectangle 1"/>
          <p:cNvSpPr>
            <a:spLocks noChangeArrowheads="1"/>
          </p:cNvSpPr>
          <p:nvPr/>
        </p:nvSpPr>
        <p:spPr bwMode="auto">
          <a:xfrm>
            <a:off x="4471988" y="180144"/>
            <a:ext cx="3014659" cy="648512"/>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wrap="square" lIns="90000" tIns="46800" rIns="90000" bIns="46800" anchor="ctr">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justLow" eaLnBrk="0" hangingPunct="0">
              <a:defRPr/>
            </a:pPr>
            <a:r>
              <a:rPr lang="ar-SA" sz="3600" b="1" spc="50" dirty="0" smtClean="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PT Bold Heading" pitchFamily="2" charset="-78"/>
              </a:rPr>
              <a:t>ملاحظـــــات</a:t>
            </a:r>
            <a:endParaRPr lang="en-US" sz="3600" b="1" spc="50" dirty="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endParaRPr>
          </a:p>
        </p:txBody>
      </p:sp>
      <p:sp>
        <p:nvSpPr>
          <p:cNvPr id="7" name="مستطيل 6"/>
          <p:cNvSpPr>
            <a:spLocks noChangeArrowheads="1"/>
          </p:cNvSpPr>
          <p:nvPr/>
        </p:nvSpPr>
        <p:spPr bwMode="auto">
          <a:xfrm>
            <a:off x="3857620" y="948152"/>
            <a:ext cx="4757734" cy="2123658"/>
          </a:xfrm>
          <a:prstGeom prst="rect">
            <a:avLst/>
          </a:prstGeom>
          <a:noFill/>
          <a:ln w="9525">
            <a:noFill/>
            <a:miter lim="800000"/>
            <a:headEnd/>
            <a:tailEnd/>
          </a:ln>
        </p:spPr>
        <p:txBody>
          <a:bodyPr wrap="square">
            <a:spAutoFit/>
          </a:bodyPr>
          <a:lstStyle/>
          <a:p>
            <a:pPr algn="justLow">
              <a:defRPr/>
            </a:pPr>
            <a:r>
              <a:rPr lang="ar-SA" sz="2200" dirty="0">
                <a:cs typeface="PT Bold Heading" pitchFamily="2" charset="-78"/>
              </a:rPr>
              <a:t> </a:t>
            </a:r>
            <a:r>
              <a:rPr lang="ar-SA" sz="2200" u="sng" dirty="0">
                <a:cs typeface="PT Bold Heading" pitchFamily="2" charset="-78"/>
              </a:rPr>
              <a:t>أ</a:t>
            </a:r>
            <a:r>
              <a:rPr lang="ar-SA" sz="2200" u="sng" dirty="0">
                <a:solidFill>
                  <a:schemeClr val="tx2"/>
                </a:solidFill>
                <a:cs typeface="PT Bold Heading" pitchFamily="2" charset="-78"/>
              </a:rPr>
              <a:t>-</a:t>
            </a:r>
            <a:r>
              <a:rPr lang="ar-SA" sz="2200" u="sng" dirty="0">
                <a:cs typeface="PT Bold Heading" pitchFamily="2" charset="-78"/>
              </a:rPr>
              <a:t> </a:t>
            </a:r>
            <a:r>
              <a:rPr lang="ar-SA" sz="2200" u="sng" dirty="0" smtClean="0">
                <a:solidFill>
                  <a:srgbClr val="C00000"/>
                </a:solidFill>
                <a:cs typeface="PT Bold Heading" pitchFamily="2" charset="-78"/>
              </a:rPr>
              <a:t>1-</a:t>
            </a:r>
            <a:r>
              <a:rPr lang="ar-SA" sz="2200" u="sng" dirty="0" smtClean="0">
                <a:cs typeface="PT Bold Heading" pitchFamily="2" charset="-78"/>
              </a:rPr>
              <a:t> عند </a:t>
            </a:r>
            <a:r>
              <a:rPr lang="ar-SA" sz="2200" u="sng" dirty="0">
                <a:cs typeface="PT Bold Heading" pitchFamily="2" charset="-78"/>
              </a:rPr>
              <a:t>استخدام ضوء وحيد اللون(ضوء له طول موجي واحد فقط)</a:t>
            </a:r>
            <a:r>
              <a:rPr lang="ar-SA" sz="2200" dirty="0">
                <a:cs typeface="PT Bold Heading" pitchFamily="2" charset="-78"/>
              </a:rPr>
              <a:t> ينتج التداخل البناء حزمة ضوئية مركزية مضيئة (هدبا مضيئة) بلون معين عند الشاشة ، وينتج على كل جانب حزما مضيئة أخرى تفصلها فراغات متساوية تقريبا وعرضها </a:t>
            </a:r>
            <a:r>
              <a:rPr lang="ar-SA" sz="2200" dirty="0" smtClean="0">
                <a:cs typeface="PT Bold Heading" pitchFamily="2" charset="-78"/>
              </a:rPr>
              <a:t>متساوي .</a:t>
            </a:r>
            <a:endParaRPr lang="ar-SA" sz="2200" dirty="0">
              <a:cs typeface="PT Bold Heading" pitchFamily="2" charset="-78"/>
            </a:endParaRPr>
          </a:p>
        </p:txBody>
      </p:sp>
      <p:sp>
        <p:nvSpPr>
          <p:cNvPr id="8" name="مستطيل 7"/>
          <p:cNvSpPr>
            <a:spLocks noChangeArrowheads="1"/>
          </p:cNvSpPr>
          <p:nvPr/>
        </p:nvSpPr>
        <p:spPr bwMode="auto">
          <a:xfrm>
            <a:off x="3857620" y="3231063"/>
            <a:ext cx="4900610" cy="769441"/>
          </a:xfrm>
          <a:prstGeom prst="rect">
            <a:avLst/>
          </a:prstGeom>
          <a:noFill/>
          <a:ln w="9525">
            <a:noFill/>
            <a:miter lim="800000"/>
            <a:headEnd/>
            <a:tailEnd/>
          </a:ln>
        </p:spPr>
        <p:txBody>
          <a:bodyPr wrap="square">
            <a:spAutoFit/>
          </a:bodyPr>
          <a:lstStyle/>
          <a:p>
            <a:pPr algn="justLow">
              <a:defRPr/>
            </a:pPr>
            <a:r>
              <a:rPr lang="ar-SA" sz="2200" dirty="0">
                <a:cs typeface="PT Bold Heading" pitchFamily="2" charset="-78"/>
              </a:rPr>
              <a:t>  </a:t>
            </a:r>
            <a:r>
              <a:rPr lang="ar-SA" sz="2200" dirty="0">
                <a:solidFill>
                  <a:srgbClr val="C00000"/>
                </a:solidFill>
                <a:cs typeface="PT Bold Heading" pitchFamily="2" charset="-78"/>
              </a:rPr>
              <a:t>2- </a:t>
            </a:r>
            <a:r>
              <a:rPr lang="ar-SA" sz="2200" dirty="0">
                <a:cs typeface="PT Bold Heading" pitchFamily="2" charset="-78"/>
              </a:rPr>
              <a:t>تتناقص شدة إضاءة الأهداب المضيئة كلما ابتعدنا عن الهدب المركزي..</a:t>
            </a:r>
          </a:p>
        </p:txBody>
      </p:sp>
      <p:sp>
        <p:nvSpPr>
          <p:cNvPr id="9" name="مستطيل 8"/>
          <p:cNvSpPr>
            <a:spLocks noChangeArrowheads="1"/>
          </p:cNvSpPr>
          <p:nvPr/>
        </p:nvSpPr>
        <p:spPr bwMode="auto">
          <a:xfrm>
            <a:off x="3857620" y="4286256"/>
            <a:ext cx="4900610" cy="769441"/>
          </a:xfrm>
          <a:prstGeom prst="rect">
            <a:avLst/>
          </a:prstGeom>
          <a:noFill/>
          <a:ln w="9525">
            <a:noFill/>
            <a:miter lim="800000"/>
            <a:headEnd/>
            <a:tailEnd/>
          </a:ln>
        </p:spPr>
        <p:txBody>
          <a:bodyPr wrap="square">
            <a:spAutoFit/>
          </a:bodyPr>
          <a:lstStyle/>
          <a:p>
            <a:pPr algn="justLow">
              <a:defRPr/>
            </a:pPr>
            <a:r>
              <a:rPr lang="ar-SA" sz="2200" dirty="0">
                <a:cs typeface="PT Bold Heading" pitchFamily="2" charset="-78"/>
              </a:rPr>
              <a:t>  </a:t>
            </a:r>
            <a:r>
              <a:rPr lang="ar-SA" sz="2200" dirty="0">
                <a:solidFill>
                  <a:srgbClr val="C00000"/>
                </a:solidFill>
                <a:cs typeface="PT Bold Heading" pitchFamily="2" charset="-78"/>
              </a:rPr>
              <a:t>3- </a:t>
            </a:r>
            <a:r>
              <a:rPr lang="ar-SA" sz="2200" dirty="0">
                <a:cs typeface="PT Bold Heading" pitchFamily="2" charset="-78"/>
              </a:rPr>
              <a:t>توجد أهداب معتمة بسبب التداخل الهدام.. </a:t>
            </a:r>
          </a:p>
        </p:txBody>
      </p:sp>
      <p:sp>
        <p:nvSpPr>
          <p:cNvPr id="10" name="مستطيل 9"/>
          <p:cNvSpPr>
            <a:spLocks noChangeArrowheads="1"/>
          </p:cNvSpPr>
          <p:nvPr/>
        </p:nvSpPr>
        <p:spPr bwMode="auto">
          <a:xfrm>
            <a:off x="3786182" y="5214950"/>
            <a:ext cx="5043486" cy="769441"/>
          </a:xfrm>
          <a:prstGeom prst="rect">
            <a:avLst/>
          </a:prstGeom>
          <a:noFill/>
          <a:ln w="9525">
            <a:noFill/>
            <a:miter lim="800000"/>
            <a:headEnd/>
            <a:tailEnd/>
          </a:ln>
        </p:spPr>
        <p:txBody>
          <a:bodyPr wrap="square">
            <a:spAutoFit/>
          </a:bodyPr>
          <a:lstStyle/>
          <a:p>
            <a:pPr algn="justLow">
              <a:defRPr/>
            </a:pPr>
            <a:r>
              <a:rPr lang="ar-SA" sz="2200" dirty="0">
                <a:cs typeface="PT Bold Heading" pitchFamily="2" charset="-78"/>
              </a:rPr>
              <a:t>  </a:t>
            </a:r>
            <a:r>
              <a:rPr lang="ar-SA" sz="2200" dirty="0">
                <a:solidFill>
                  <a:srgbClr val="C00000"/>
                </a:solidFill>
                <a:cs typeface="PT Bold Heading" pitchFamily="2" charset="-78"/>
              </a:rPr>
              <a:t>4-</a:t>
            </a:r>
            <a:r>
              <a:rPr lang="ar-SA" sz="2200" dirty="0">
                <a:cs typeface="PT Bold Heading" pitchFamily="2" charset="-78"/>
              </a:rPr>
              <a:t> مواقع حزم التداخل البناء والهدام تعتمد على الطول الموجي..</a:t>
            </a: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55" presetClass="entr" presetSubtype="0" fill="hold" nodeType="afterEffect">
                                  <p:stCondLst>
                                    <p:cond delay="0"/>
                                  </p:stCondLst>
                                  <p:childTnLst>
                                    <p:set>
                                      <p:cBhvr>
                                        <p:cTn id="21" dur="1" fill="hold">
                                          <p:stCondLst>
                                            <p:cond delay="0"/>
                                          </p:stCondLst>
                                        </p:cTn>
                                        <p:tgtEl>
                                          <p:spTgt spid="29700"/>
                                        </p:tgtEl>
                                        <p:attrNameLst>
                                          <p:attrName>style.visibility</p:attrName>
                                        </p:attrNameLst>
                                      </p:cBhvr>
                                      <p:to>
                                        <p:strVal val="visible"/>
                                      </p:to>
                                    </p:set>
                                    <p:anim calcmode="lin" valueType="num">
                                      <p:cBhvr>
                                        <p:cTn id="22" dur="1000" fill="hold"/>
                                        <p:tgtEl>
                                          <p:spTgt spid="29700"/>
                                        </p:tgtEl>
                                        <p:attrNameLst>
                                          <p:attrName>ppt_w</p:attrName>
                                        </p:attrNameLst>
                                      </p:cBhvr>
                                      <p:tavLst>
                                        <p:tav tm="0">
                                          <p:val>
                                            <p:strVal val="#ppt_w*0.70"/>
                                          </p:val>
                                        </p:tav>
                                        <p:tav tm="100000">
                                          <p:val>
                                            <p:strVal val="#ppt_w"/>
                                          </p:val>
                                        </p:tav>
                                      </p:tavLst>
                                    </p:anim>
                                    <p:anim calcmode="lin" valueType="num">
                                      <p:cBhvr>
                                        <p:cTn id="23" dur="1000" fill="hold"/>
                                        <p:tgtEl>
                                          <p:spTgt spid="29700"/>
                                        </p:tgtEl>
                                        <p:attrNameLst>
                                          <p:attrName>ppt_h</p:attrName>
                                        </p:attrNameLst>
                                      </p:cBhvr>
                                      <p:tavLst>
                                        <p:tav tm="0">
                                          <p:val>
                                            <p:strVal val="#ppt_h"/>
                                          </p:val>
                                        </p:tav>
                                        <p:tav tm="100000">
                                          <p:val>
                                            <p:strVal val="#ppt_h"/>
                                          </p:val>
                                        </p:tav>
                                      </p:tavLst>
                                    </p:anim>
                                    <p:animEffect transition="in" filter="fade">
                                      <p:cBhvr>
                                        <p:cTn id="24" dur="1000"/>
                                        <p:tgtEl>
                                          <p:spTgt spid="29700"/>
                                        </p:tgtEl>
                                      </p:cBhvr>
                                    </p:animEffect>
                                  </p:childTnLst>
                                </p:cTn>
                              </p:par>
                            </p:childTnLst>
                          </p:cTn>
                        </p:par>
                        <p:par>
                          <p:cTn id="25" fill="hold">
                            <p:stCondLst>
                              <p:cond delay="3500"/>
                            </p:stCondLst>
                            <p:childTnLst>
                              <p:par>
                                <p:cTn id="26" presetID="2" presetClass="entr" presetSubtype="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49" presetClass="entr" presetSubtype="0" decel="100000" fill="hold" nodeType="afterEffect">
                                  <p:stCondLst>
                                    <p:cond delay="0"/>
                                  </p:stCondLst>
                                  <p:childTnLst>
                                    <p:set>
                                      <p:cBhvr>
                                        <p:cTn id="32" dur="1" fill="hold">
                                          <p:stCondLst>
                                            <p:cond delay="0"/>
                                          </p:stCondLst>
                                        </p:cTn>
                                        <p:tgtEl>
                                          <p:spTgt spid="29699"/>
                                        </p:tgtEl>
                                        <p:attrNameLst>
                                          <p:attrName>style.visibility</p:attrName>
                                        </p:attrNameLst>
                                      </p:cBhvr>
                                      <p:to>
                                        <p:strVal val="visible"/>
                                      </p:to>
                                    </p:set>
                                    <p:anim calcmode="lin" valueType="num">
                                      <p:cBhvr>
                                        <p:cTn id="33" dur="500" fill="hold"/>
                                        <p:tgtEl>
                                          <p:spTgt spid="29699"/>
                                        </p:tgtEl>
                                        <p:attrNameLst>
                                          <p:attrName>ppt_w</p:attrName>
                                        </p:attrNameLst>
                                      </p:cBhvr>
                                      <p:tavLst>
                                        <p:tav tm="0">
                                          <p:val>
                                            <p:fltVal val="0"/>
                                          </p:val>
                                        </p:tav>
                                        <p:tav tm="100000">
                                          <p:val>
                                            <p:strVal val="#ppt_w"/>
                                          </p:val>
                                        </p:tav>
                                      </p:tavLst>
                                    </p:anim>
                                    <p:anim calcmode="lin" valueType="num">
                                      <p:cBhvr>
                                        <p:cTn id="34" dur="500" fill="hold"/>
                                        <p:tgtEl>
                                          <p:spTgt spid="29699"/>
                                        </p:tgtEl>
                                        <p:attrNameLst>
                                          <p:attrName>ppt_h</p:attrName>
                                        </p:attrNameLst>
                                      </p:cBhvr>
                                      <p:tavLst>
                                        <p:tav tm="0">
                                          <p:val>
                                            <p:fltVal val="0"/>
                                          </p:val>
                                        </p:tav>
                                        <p:tav tm="100000">
                                          <p:val>
                                            <p:strVal val="#ppt_h"/>
                                          </p:val>
                                        </p:tav>
                                      </p:tavLst>
                                    </p:anim>
                                    <p:anim calcmode="lin" valueType="num">
                                      <p:cBhvr>
                                        <p:cTn id="35" dur="500" fill="hold"/>
                                        <p:tgtEl>
                                          <p:spTgt spid="29699"/>
                                        </p:tgtEl>
                                        <p:attrNameLst>
                                          <p:attrName>style.rotation</p:attrName>
                                        </p:attrNameLst>
                                      </p:cBhvr>
                                      <p:tavLst>
                                        <p:tav tm="0">
                                          <p:val>
                                            <p:fltVal val="360"/>
                                          </p:val>
                                        </p:tav>
                                        <p:tav tm="100000">
                                          <p:val>
                                            <p:fltVal val="0"/>
                                          </p:val>
                                        </p:tav>
                                      </p:tavLst>
                                    </p:anim>
                                    <p:animEffect transition="in" filter="fade">
                                      <p:cBhvr>
                                        <p:cTn id="36" dur="500"/>
                                        <p:tgtEl>
                                          <p:spTgt spid="29699"/>
                                        </p:tgtEl>
                                      </p:cBhvr>
                                    </p:animEffect>
                                  </p:childTnLst>
                                </p:cTn>
                              </p:par>
                            </p:childTnLst>
                          </p:cTn>
                        </p:par>
                        <p:par>
                          <p:cTn id="37" fill="hold">
                            <p:stCondLst>
                              <p:cond delay="4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2"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1+#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utoUpdateAnimBg="0"/>
      <p:bldP spid="8" grpId="0" autoUpdateAnimBg="0"/>
      <p:bldP spid="9" grpId="0" autoUpdateAnimBg="0"/>
      <p:bldP spid="10" grpId="0" autoUpdateAnimBg="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1536</Words>
  <Application>Microsoft Office PowerPoint</Application>
  <PresentationFormat>عرض على الشاشة (3:4)‏</PresentationFormat>
  <Paragraphs>146</Paragraphs>
  <Slides>36</Slides>
  <Notes>0</Notes>
  <HiddenSlides>0</HiddenSlides>
  <MMClips>4</MMClips>
  <ScaleCrop>false</ScaleCrop>
  <HeadingPairs>
    <vt:vector size="4" baseType="variant">
      <vt:variant>
        <vt:lpstr>سمة</vt:lpstr>
      </vt:variant>
      <vt:variant>
        <vt:i4>1</vt:i4>
      </vt:variant>
      <vt:variant>
        <vt:lpstr>عناوين الشرائح</vt:lpstr>
      </vt:variant>
      <vt:variant>
        <vt:i4>36</vt:i4>
      </vt:variant>
    </vt:vector>
  </HeadingPairs>
  <TitlesOfParts>
    <vt:vector size="37"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العنوان الحركة على خط مستقيم</vt:lpstr>
      <vt:lpstr>العنوان الحركة على خط مستقيم</vt:lpstr>
      <vt:lpstr>الشريحة 32</vt:lpstr>
      <vt:lpstr>الشريحة 33</vt:lpstr>
      <vt:lpstr>الشريحة 34</vt:lpstr>
      <vt:lpstr>الشريحة 35</vt:lpstr>
      <vt:lpstr>الشريحة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NM</dc:creator>
  <cp:lastModifiedBy>NM</cp:lastModifiedBy>
  <cp:revision>48</cp:revision>
  <dcterms:created xsi:type="dcterms:W3CDTF">2015-12-16T22:59:45Z</dcterms:created>
  <dcterms:modified xsi:type="dcterms:W3CDTF">2015-12-29T15:37:16Z</dcterms:modified>
</cp:coreProperties>
</file>