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8" r:id="rId6"/>
    <p:sldId id="366" r:id="rId7"/>
    <p:sldId id="367" r:id="rId8"/>
    <p:sldId id="368" r:id="rId9"/>
    <p:sldId id="365" r:id="rId10"/>
    <p:sldId id="345" r:id="rId11"/>
    <p:sldId id="306" r:id="rId12"/>
    <p:sldId id="353" r:id="rId13"/>
    <p:sldId id="363" r:id="rId14"/>
    <p:sldId id="364" r:id="rId15"/>
    <p:sldId id="369" r:id="rId16"/>
    <p:sldId id="370" r:id="rId17"/>
    <p:sldId id="371" r:id="rId18"/>
    <p:sldId id="372" r:id="rId19"/>
    <p:sldId id="294" r:id="rId20"/>
    <p:sldId id="295" r:id="rId21"/>
    <p:sldId id="296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A89"/>
    <a:srgbClr val="8A1F7D"/>
    <a:srgbClr val="A095B1"/>
    <a:srgbClr val="FFFFCC"/>
    <a:srgbClr val="E1E5E7"/>
    <a:srgbClr val="ECD6D4"/>
    <a:srgbClr val="E2F2E4"/>
    <a:srgbClr val="FDE9D7"/>
    <a:srgbClr val="E2EAFE"/>
    <a:srgbClr val="FDE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89" autoAdjust="0"/>
    <p:restoredTop sz="94660"/>
  </p:normalViewPr>
  <p:slideViewPr>
    <p:cSldViewPr snapToGrid="0">
      <p:cViewPr varScale="1">
        <p:scale>
          <a:sx n="56" d="100"/>
          <a:sy n="56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6647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DE0CD-5E46-243A-9F16-705CC5A32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18D2014-F28F-8A49-178E-0FCEFD0B9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D921444-BD7C-68E8-F0F8-28D80C059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15FBB20-CE1C-A9FA-6824-C8B9F43FE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195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7F261-1EE2-0C8D-5BD0-B98D2B19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59E35BC-33C6-0443-8E78-135901C7D0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27BFBEF-3DEF-ADE0-2F99-7205898A6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E59980B-401A-FE49-6E53-A1187B3A9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944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D8022-67EA-C3ED-BF38-55BEFCBDF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EA52794-41BB-006D-8F1C-24D0409F3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A2CB23A-6C4E-1AE9-A686-D720978D1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F2984F7-5B5E-16EC-F43F-5979A80B0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8024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E97C8-F292-BBAB-EAC9-06C4A2F03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07ED15C-3AA0-10DE-39E0-92D0E19D3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E6FDBEC-6B97-87ED-87F1-296BD9AFA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F01C07-F57A-D4D1-E10A-59A7864FE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7944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55957-799F-E911-1B17-882D9D6BF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7D5BD0-AA31-C4DD-3686-096C6001E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7C69A94-1CB0-5E3B-B503-C605F3F07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473A90E-B3E9-3882-7E90-24331AF23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7076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CF960-6D52-4797-8873-8E00DD636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4D4DFEE-B98F-8029-0819-9190915F6A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C1B2A2A-AF21-EBDF-A5AE-5EB974DC9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F1BE484-55B9-D195-E738-8E25DC0FC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7644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AE5EF-59C4-D489-E4EE-4188441CC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3F41F70-939B-4BC4-4318-ED7BD62529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B3B9DBD-3737-83D5-DC3F-31ECBF7BC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E8C3A47-DD87-647D-DF32-F44CCE92A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4731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607E8-737B-2B7F-6691-0E4DEA325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658281F-7767-2E2B-31AB-BA2CAFD23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8001A9A-2539-77EA-9EAA-C85A74A05A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86D4BC0-BA4F-0E21-EE75-F5F7D48C03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161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1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DB882-03CF-F4EE-92B0-A2B1E80DF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0233654-7C05-EFFE-3A91-25AF273E76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578CFFF-2E1F-B54F-C6A8-47753C420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2EE289D-EE4C-3217-D6F0-8E10963A7F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66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1BB0D-3690-C6E4-1141-ECDD98DA5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49CD499-DC8D-39F7-FE65-274E9B739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2FBC440-488B-B01E-0648-824BDAFE7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9EC50A-A6A7-255C-78A1-E6CB1F02B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433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4851F-6C37-53E9-7C72-58CD61465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0758AEF-BA59-AC82-AD11-B86F03601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7A3876B-1479-C288-A677-059DA2159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37ED6B6-685C-A4E7-7F52-4308627B1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6320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74830-B128-6FD3-65F8-7475F7CD7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EC47C9A-9A7B-9A56-FB8E-13E256014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28AB39B-2A46-44D5-7B5E-AC3D17F8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5E8048A-828E-61C3-81E7-409574E2E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017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77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904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0693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8896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777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88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979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1527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566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63" r:id="rId14"/>
    <p:sldLayoutId id="2147483662" r:id="rId15"/>
    <p:sldLayoutId id="2147483661" r:id="rId16"/>
    <p:sldLayoutId id="2147483660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10" Type="http://schemas.openxmlformats.org/officeDocument/2006/relationships/image" Target="file:///C:\Program%20Files\Inknoe%20ClassPoint%202\Images\iu_blue.png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mc_blue.png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516070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1447/04/29ه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حل المعادلات والمتباينات الأسية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9C9D115C-8457-A44D-1371-635B32381B22}"/>
                  </a:ext>
                </a:extLst>
              </p:cNvPr>
              <p:cNvSpPr txBox="1"/>
              <p:nvPr/>
            </p:nvSpPr>
            <p:spPr>
              <a:xfrm>
                <a:off x="4829851" y="2909233"/>
                <a:ext cx="2748237" cy="14788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5) -10</a:t>
                </a:r>
              </a:p>
              <a:p>
                <a:pPr algn="l"/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9)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accent5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9C9D115C-8457-A44D-1371-635B32381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851" y="2909233"/>
                <a:ext cx="2748237" cy="1478803"/>
              </a:xfrm>
              <a:prstGeom prst="rect">
                <a:avLst/>
              </a:prstGeom>
              <a:blipFill>
                <a:blip r:embed="rId4"/>
                <a:stretch>
                  <a:fillRect l="-6430" t="-6173" b="-107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من حولنا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4" name="Picture 6" descr="شعار رؤية 2030 | شعارات المملكة">
            <a:extLst>
              <a:ext uri="{FF2B5EF4-FFF2-40B4-BE49-F238E27FC236}">
                <a16:creationId xmlns:a16="http://schemas.microsoft.com/office/drawing/2014/main" id="{89BF403D-1ACE-093C-19C3-BCFE068E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6" y="64338"/>
            <a:ext cx="4187190" cy="4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مؤسسة الشارقة للقرآن الكريم والسنة النبوية | Sharjah">
            <a:extLst>
              <a:ext uri="{FF2B5EF4-FFF2-40B4-BE49-F238E27FC236}">
                <a16:creationId xmlns:a16="http://schemas.microsoft.com/office/drawing/2014/main" id="{830D1684-0DB7-2E07-83A5-032BE124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55" y="1026948"/>
            <a:ext cx="2153569" cy="21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66413289-9346-E554-4710-02B665268D8F}"/>
              </a:ext>
            </a:extLst>
          </p:cNvPr>
          <p:cNvSpPr txBox="1"/>
          <p:nvPr/>
        </p:nvSpPr>
        <p:spPr>
          <a:xfrm>
            <a:off x="4930786" y="3272234"/>
            <a:ext cx="4270135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قال النبي صلى الله عليه وسلم  : (من سن في الاسلام سنة حسنة فله أجرها وأجر من عمل بها ) انتشار الأثر يشبه النمو الأسي حيث يتضاعف الأجر كلما انتشر العمل 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BBD475B-9A57-38B9-4257-9BAECAEF5274}"/>
              </a:ext>
            </a:extLst>
          </p:cNvPr>
          <p:cNvSpPr txBox="1"/>
          <p:nvPr/>
        </p:nvSpPr>
        <p:spPr>
          <a:xfrm>
            <a:off x="900717" y="3274062"/>
            <a:ext cx="388878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تستخدم المعادلات الاسية في وصف النمو الاسي في عدد السكان.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A28E735-3DB1-02B6-E341-0718D189ADA5}"/>
              </a:ext>
            </a:extLst>
          </p:cNvPr>
          <p:cNvSpPr txBox="1"/>
          <p:nvPr/>
        </p:nvSpPr>
        <p:spPr>
          <a:xfrm>
            <a:off x="479433" y="5321928"/>
            <a:ext cx="60242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أمثلة المعادلات الأسية  انتشار الأخبار أو الشائعات في الشبكات الاجتماعية</a:t>
            </a:r>
          </a:p>
        </p:txBody>
      </p:sp>
      <p:pic>
        <p:nvPicPr>
          <p:cNvPr id="14" name="Picture 2" descr="Nwf.com: الرياضيات في حياتنا ؛ طرائق وألعاب: محمد عبد العظيم: كتب">
            <a:extLst>
              <a:ext uri="{FF2B5EF4-FFF2-40B4-BE49-F238E27FC236}">
                <a16:creationId xmlns:a16="http://schemas.microsoft.com/office/drawing/2014/main" id="{745714FB-FBEC-48F5-13D7-2BD933773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33"/>
          <a:stretch>
            <a:fillRect/>
          </a:stretch>
        </p:blipFill>
        <p:spPr bwMode="auto">
          <a:xfrm>
            <a:off x="6118508" y="4950849"/>
            <a:ext cx="3289645" cy="13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C7D8B46-C591-A372-820B-765E51382AC9}"/>
              </a:ext>
            </a:extLst>
          </p:cNvPr>
          <p:cNvSpPr txBox="1"/>
          <p:nvPr/>
        </p:nvSpPr>
        <p:spPr>
          <a:xfrm>
            <a:off x="9424614" y="939846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المعادلات والمتباينات الاسية.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1446/04/29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14799F9-1C2A-5F84-55EA-6928B4803E8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973"/>
          <a:stretch/>
        </p:blipFill>
        <p:spPr>
          <a:xfrm>
            <a:off x="9716443" y="2383905"/>
            <a:ext cx="2035436" cy="2004346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93C676C-9BCC-8A37-E672-21C472B4CF65}"/>
              </a:ext>
            </a:extLst>
          </p:cNvPr>
          <p:cNvSpPr txBox="1"/>
          <p:nvPr/>
        </p:nvSpPr>
        <p:spPr>
          <a:xfrm>
            <a:off x="9538556" y="4508870"/>
            <a:ext cx="235146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كتابة دالة أسية.</a:t>
            </a:r>
            <a:endParaRPr lang="ar-SA" sz="24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 المركب.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المتباينات الأسية.</a:t>
            </a:r>
          </a:p>
        </p:txBody>
      </p:sp>
    </p:spTree>
    <p:extLst>
      <p:ext uri="{BB962C8B-B14F-4D97-AF65-F5344CB8AC3E}">
        <p14:creationId xmlns:p14="http://schemas.microsoft.com/office/powerpoint/2010/main" val="114976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549E0-07A0-3F2C-60C1-99667ED9A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BF45EA6-BDA5-2C65-976E-D0C170C37CD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6829B52-83E6-D70C-A8AB-DFF9CFBE18B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24ADC4D-48B5-6A6B-A38C-5DE99FEE947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5FC9CBC-2CD7-D26A-8BB4-3363A06D181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3F26278-5E64-A886-AF5F-E9EA4E57A1A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835B56C-484C-0C59-621F-F60CC519225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669D0E1-5A59-E6A9-EFBF-F1488331A6E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B80DB5C-3A1E-064E-EC1A-2202F1D7765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EAD1FF6-6060-C782-9901-4130E86AA58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D02563A-26BF-F525-734D-4DD69BC3F22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A55CA2E-F720-9714-9B6F-60E117733DB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B69DDBB-1A57-81DB-78FA-2BA78148832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90DD437-7C2B-5762-E53A-DCE7F66C556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0F7D0C9-E49E-F5F4-3410-3B606CEE401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A4E1AA4-0DA1-C814-E905-0624F143397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5DE22A6-B278-E672-F751-85C48DAC10D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36EA02EA-13D2-DF1A-AFD2-26DFE96B448E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0DB3A37-0DC5-290B-CBB9-B81BAF1DF4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6C580D0-0E5A-194D-A1D1-980375DDB53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BC8A5640-A1A9-7E42-7D2B-33F975DFD54C}"/>
              </a:ext>
            </a:extLst>
          </p:cNvPr>
          <p:cNvGrpSpPr/>
          <p:nvPr/>
        </p:nvGrpSpPr>
        <p:grpSpPr>
          <a:xfrm>
            <a:off x="433284" y="353488"/>
            <a:ext cx="9686252" cy="5980503"/>
            <a:chOff x="646887" y="22955"/>
            <a:chExt cx="9686252" cy="5980503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FF08DEF8-1EB9-1828-C377-58325483AB41}"/>
                </a:ext>
              </a:extLst>
            </p:cNvPr>
            <p:cNvSpPr txBox="1"/>
            <p:nvPr/>
          </p:nvSpPr>
          <p:spPr>
            <a:xfrm>
              <a:off x="4622593" y="3151955"/>
              <a:ext cx="90867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ar-SA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AF429866-7ED9-5C38-A74A-922D37B00556}"/>
                </a:ext>
              </a:extLst>
            </p:cNvPr>
            <p:cNvSpPr txBox="1"/>
            <p:nvPr/>
          </p:nvSpPr>
          <p:spPr>
            <a:xfrm>
              <a:off x="4599473" y="909864"/>
              <a:ext cx="90867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86177A"/>
                  </a:solidFill>
                  <a:latin typeface="Arial Black" panose="020B0A04020102020204" pitchFamily="34" charset="0"/>
                </a:rPr>
                <a:t>S</a:t>
              </a:r>
              <a:endParaRPr lang="ar-SA" sz="4400" dirty="0">
                <a:solidFill>
                  <a:srgbClr val="86177A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671D2B82-B9A0-F260-0B2B-7404316A1822}"/>
                </a:ext>
              </a:extLst>
            </p:cNvPr>
            <p:cNvCxnSpPr/>
            <p:nvPr/>
          </p:nvCxnSpPr>
          <p:spPr>
            <a:xfrm>
              <a:off x="5326380" y="1025074"/>
              <a:ext cx="0" cy="4608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CA7DAE6D-C527-FA15-AF72-FEC3189FC96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52608" y="594544"/>
              <a:ext cx="0" cy="53999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26" name="Picture 2" descr="قواعد فن الزخرفة الإسلامية | موقع اسكتشات">
              <a:extLst>
                <a:ext uri="{FF2B5EF4-FFF2-40B4-BE49-F238E27FC236}">
                  <a16:creationId xmlns:a16="http://schemas.microsoft.com/office/drawing/2014/main" id="{60B38909-9DE7-31EE-C97A-D663D8E5B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828" y="4268937"/>
              <a:ext cx="3153675" cy="173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75F84F96-D286-AA3A-3EA8-8304B7C11775}"/>
                </a:ext>
              </a:extLst>
            </p:cNvPr>
            <p:cNvSpPr txBox="1"/>
            <p:nvPr/>
          </p:nvSpPr>
          <p:spPr>
            <a:xfrm>
              <a:off x="739566" y="961708"/>
              <a:ext cx="2269415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في الدوائر الكهربائية شحن وتفريغ المكثفات يتبع معادلة أسية </a:t>
              </a:r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67FC693-E1E8-029D-B3B4-8F0599F27B37}"/>
                </a:ext>
              </a:extLst>
            </p:cNvPr>
            <p:cNvSpPr txBox="1"/>
            <p:nvPr/>
          </p:nvSpPr>
          <p:spPr>
            <a:xfrm>
              <a:off x="646887" y="3709144"/>
              <a:ext cx="2543669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تستخدم المعادلة الأسية في الفن لتوليد الإحساس بالحركة والعمق والتدرج والتوازن </a:t>
              </a:r>
            </a:p>
          </p:txBody>
        </p:sp>
        <p:grpSp>
          <p:nvGrpSpPr>
            <p:cNvPr id="37" name="مجموعة 36">
              <a:extLst>
                <a:ext uri="{FF2B5EF4-FFF2-40B4-BE49-F238E27FC236}">
                  <a16:creationId xmlns:a16="http://schemas.microsoft.com/office/drawing/2014/main" id="{EF4BA44A-0838-95F6-3C7D-DE21CF79B26D}"/>
                </a:ext>
              </a:extLst>
            </p:cNvPr>
            <p:cNvGrpSpPr/>
            <p:nvPr/>
          </p:nvGrpSpPr>
          <p:grpSpPr>
            <a:xfrm>
              <a:off x="6823527" y="22955"/>
              <a:ext cx="3509612" cy="801307"/>
              <a:chOff x="6823527" y="22955"/>
              <a:chExt cx="3509612" cy="801307"/>
            </a:xfrm>
          </p:grpSpPr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CF8FCD71-F199-E07A-6D7F-77948958D06D}"/>
                  </a:ext>
                </a:extLst>
              </p:cNvPr>
              <p:cNvSpPr txBox="1"/>
              <p:nvPr/>
            </p:nvSpPr>
            <p:spPr>
              <a:xfrm>
                <a:off x="6823527" y="54821"/>
                <a:ext cx="3509612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4400" dirty="0">
                    <a:solidFill>
                      <a:srgbClr val="86177A"/>
                    </a:solidFill>
                    <a:latin typeface="Arial Black" panose="020B0A04020102020204" pitchFamily="34" charset="0"/>
                  </a:rPr>
                  <a:t>S</a:t>
                </a:r>
                <a:r>
                  <a:rPr lang="en-US" sz="4400" dirty="0">
                    <a:solidFill>
                      <a:srgbClr val="0070C0"/>
                    </a:solidFill>
                    <a:latin typeface="Arial Black" panose="020B0A04020102020204" pitchFamily="34" charset="0"/>
                  </a:rPr>
                  <a:t>T</a:t>
                </a:r>
                <a:r>
                  <a:rPr lang="en-US" sz="4400" dirty="0">
                    <a:solidFill>
                      <a:schemeClr val="accent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A</a:t>
                </a:r>
                <a:r>
                  <a:rPr lang="en-US" sz="4400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M</a:t>
                </a:r>
                <a:endParaRPr lang="ar-SA" sz="4400" dirty="0">
                  <a:solidFill>
                    <a:srgbClr val="00B050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1028" name="Picture 4" descr="الكيمياء: 8 من أفكار خلفيات يُمكنك حفظها اليوم | العلوم، والفيزياء وأكثر من  ذلك">
                <a:extLst>
                  <a:ext uri="{FF2B5EF4-FFF2-40B4-BE49-F238E27FC236}">
                    <a16:creationId xmlns:a16="http://schemas.microsoft.com/office/drawing/2014/main" id="{7CF5EF8E-65B7-5985-F7B4-5DAC9D9041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3706" y="22955"/>
                <a:ext cx="710898" cy="710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0" name="Picture 6" descr="عالم يجري تجربة كيمياء ملونة, كرتون, عالم, كيمياء PNG صورة للتحميل مجانا">
              <a:extLst>
                <a:ext uri="{FF2B5EF4-FFF2-40B4-BE49-F238E27FC236}">
                  <a16:creationId xmlns:a16="http://schemas.microsoft.com/office/drawing/2014/main" id="{4A49AAE1-842A-71E9-01B7-044F06E521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515" y="1233720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البرمجة للأطفال: استثمار للمستقبل - لمة">
              <a:extLst>
                <a:ext uri="{FF2B5EF4-FFF2-40B4-BE49-F238E27FC236}">
                  <a16:creationId xmlns:a16="http://schemas.microsoft.com/office/drawing/2014/main" id="{2C2DA084-EED5-3547-DC82-004E16C87D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21" r="30580"/>
            <a:stretch>
              <a:fillRect/>
            </a:stretch>
          </p:blipFill>
          <p:spPr bwMode="auto">
            <a:xfrm>
              <a:off x="5612207" y="1162216"/>
              <a:ext cx="1913372" cy="231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A891BBC-3148-D507-C038-CF862ABCF49B}"/>
                </a:ext>
              </a:extLst>
            </p:cNvPr>
            <p:cNvSpPr txBox="1"/>
            <p:nvPr/>
          </p:nvSpPr>
          <p:spPr>
            <a:xfrm>
              <a:off x="7498956" y="905226"/>
              <a:ext cx="2139335" cy="19389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في الذكاء الاصطناعي وتعلم الآلة بعض الخوارزميات تستخدم معادلات أسية لتحديد الأوزان والاحتمالات 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1E8921E4-DD80-9D6A-1176-B6C6810838FE}"/>
                </a:ext>
              </a:extLst>
            </p:cNvPr>
            <p:cNvSpPr txBox="1"/>
            <p:nvPr/>
          </p:nvSpPr>
          <p:spPr>
            <a:xfrm>
              <a:off x="7379834" y="3548403"/>
              <a:ext cx="2243289" cy="19389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في الهندسة نستخدم المعادلة  الاسية لوصف الأنظمة التي تتغير بسرعة أو تدريجيا بمرور الزمن 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C19BA0F-27E1-4BE7-256B-6959C89D7B04}"/>
                </a:ext>
              </a:extLst>
            </p:cNvPr>
            <p:cNvSpPr txBox="1"/>
            <p:nvPr/>
          </p:nvSpPr>
          <p:spPr>
            <a:xfrm>
              <a:off x="5203278" y="921294"/>
              <a:ext cx="9441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T</a:t>
              </a:r>
              <a:endParaRPr lang="ar-SA" sz="44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74490B69-E0AC-ABEA-1AC4-B2C00116D1F5}"/>
                </a:ext>
              </a:extLst>
            </p:cNvPr>
            <p:cNvSpPr txBox="1"/>
            <p:nvPr/>
          </p:nvSpPr>
          <p:spPr>
            <a:xfrm>
              <a:off x="5197082" y="3162483"/>
              <a:ext cx="9441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00B050"/>
                  </a:solidFill>
                  <a:latin typeface="Arial Black" panose="020B0A04020102020204" pitchFamily="34" charset="0"/>
                </a:rPr>
                <a:t>M</a:t>
              </a:r>
              <a:endParaRPr lang="ar-SA" sz="44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4" name="Picture 2" descr="رياضيات متوسط">
            <a:extLst>
              <a:ext uri="{FF2B5EF4-FFF2-40B4-BE49-F238E27FC236}">
                <a16:creationId xmlns:a16="http://schemas.microsoft.com/office/drawing/2014/main" id="{CED97A5A-F239-F3CB-C4BB-411DCE2F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7" y="4475097"/>
            <a:ext cx="1961301" cy="196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2B4F77E-E19D-70FF-C042-F1264BE22959}"/>
              </a:ext>
            </a:extLst>
          </p:cNvPr>
          <p:cNvSpPr txBox="1"/>
          <p:nvPr/>
        </p:nvSpPr>
        <p:spPr>
          <a:xfrm>
            <a:off x="9424614" y="939846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المعادلات والمتباينات الاسية.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1446/04/29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4CA2F8B-996A-3B50-9F1E-678EC4A676D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973"/>
          <a:stretch/>
        </p:blipFill>
        <p:spPr>
          <a:xfrm>
            <a:off x="9716443" y="2383905"/>
            <a:ext cx="2035436" cy="2004346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2AA24A2-E9BF-3DD9-4B6D-67D5CB03B5B1}"/>
              </a:ext>
            </a:extLst>
          </p:cNvPr>
          <p:cNvSpPr txBox="1"/>
          <p:nvPr/>
        </p:nvSpPr>
        <p:spPr>
          <a:xfrm>
            <a:off x="9538556" y="4508870"/>
            <a:ext cx="235146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كتابة دالة أسية.</a:t>
            </a:r>
            <a:endParaRPr lang="ar-SA" sz="24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 المركب.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المتباينات الأسية.</a:t>
            </a:r>
          </a:p>
        </p:txBody>
      </p:sp>
    </p:spTree>
    <p:extLst>
      <p:ext uri="{BB962C8B-B14F-4D97-AF65-F5344CB8AC3E}">
        <p14:creationId xmlns:p14="http://schemas.microsoft.com/office/powerpoint/2010/main" val="30158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48618-C41A-DA11-708E-3AA25FC6F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EB47A40-CD39-52DF-07C5-710B6B6A9FA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29B7653-FEF3-54B2-FC0F-B64CE15383B6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78A50A3-58B2-D222-7CA1-FD325F93AEB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29017FC-237D-9D37-A280-C700F256A85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01BF395-3AF1-FE1A-25BF-FE5BE37D035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529F320-1B85-FBEB-5E0E-854F383E5C2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7E2232B-5284-4D5C-E478-FFFC3EB7563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3E71816-174A-A87A-1DD2-42074C040F7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470B2B1-1754-DF34-1227-7696A2CA547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6545B3A-F1A8-90A7-4726-7444CC20EA8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D4CD4D-932D-15D3-55FA-523AC2CBBA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3426E3C-D7D9-A3FD-0507-0D6351E8F1E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D2AE015-73C0-4FBE-6740-F5A9F059E3F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ABFBCC0-855B-2D1C-223B-4448440770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90C5A17-07CF-C2E0-E04C-53B71DEB133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4D3BA72-933B-C7B3-A4C9-8D4E6463B7B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56D055D3-69D0-C8F3-1DDC-53F0623FC2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255AAA4-55E6-3089-9305-15104389D28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AF05BBB-1E0A-9A30-1042-D3C75947DEC5}"/>
              </a:ext>
            </a:extLst>
          </p:cNvPr>
          <p:cNvSpPr txBox="1"/>
          <p:nvPr/>
        </p:nvSpPr>
        <p:spPr>
          <a:xfrm>
            <a:off x="9424614" y="939846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المعادلات والمتباينات الاسية.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1446/04/29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8999DB4-2859-4941-C6CA-4A49E786DD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973"/>
          <a:stretch/>
        </p:blipFill>
        <p:spPr>
          <a:xfrm>
            <a:off x="9716443" y="2383905"/>
            <a:ext cx="2035436" cy="200434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D903926-59BD-D0DF-A794-4FDAE27C00D7}"/>
              </a:ext>
            </a:extLst>
          </p:cNvPr>
          <p:cNvSpPr txBox="1"/>
          <p:nvPr/>
        </p:nvSpPr>
        <p:spPr>
          <a:xfrm>
            <a:off x="9538556" y="4508870"/>
            <a:ext cx="23514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 المركب.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F98E270-48F3-268B-AC78-AFE14DEA93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844" y="861228"/>
            <a:ext cx="8583883" cy="52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6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602B7-8F75-CCB5-AF4E-48278CDAE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E80AF1F-793C-2972-4E75-6F8FD4C0956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400879-3C22-454D-3744-99DCF38CA89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70981C9-C1B7-6CE4-ED99-14ADB9919B7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69948F6-81D9-1CD3-27BF-F3F721D7B0C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62127BA-0756-EC87-B3AE-76DE5948CD2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B4BD00E-3D71-BCE3-0C0E-8F298EEFB73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C6842FD-EFB1-F0C3-205E-848545FDDFF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D3DD794-C899-3915-DAD1-148BB471564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565E197-517C-A0AB-25FF-E32056D3EA9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E3FC968-1807-18B9-0156-D7DA4B6758F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9CD5561-98FE-4178-E058-9F0A52C7570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2645AE3-C476-74BE-A3C5-4329E3FE08F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F6ABCE5-37C9-4D2F-BD0E-1192EBB2218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93D36E7-89BE-0237-A6FE-3FD175E4EED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D266EEC-9F64-4A4D-FC06-88CDC489B82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31A279C-B953-80F0-C750-D28FF04BAF8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939E3308-9FE9-9FF3-E3CE-ED02224CF7D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B3D5FDEC-9628-700D-C62B-327DA813720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3C4550E6-77AB-0A3A-2175-CE303E3170FA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66F4614-3B3E-2A35-EB72-BE2B7C1BB3FE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14A6A688-749C-E97A-26D5-2373ABE2F230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632E068B-11F6-D1FF-147E-690CBC2578D7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E22D8C6F-391B-CA76-CDF5-6D3DD2242162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78C6B9B9-D3D3-037B-C0F7-33ED905CA54A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7254090C-15B4-EF80-EFD5-79D3F0B3C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70978B3A-DBC2-08BB-C000-774CB20D02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5A0C4FF-1822-20E9-E1C3-8239647F99D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A1499FE-9602-5B20-9A70-6A87CE0E4EC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080" y="1362323"/>
            <a:ext cx="9060534" cy="1527987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EDAD9D9-36B1-F70B-5F74-EC3E9FADF497}"/>
              </a:ext>
            </a:extLst>
          </p:cNvPr>
          <p:cNvSpPr txBox="1"/>
          <p:nvPr/>
        </p:nvSpPr>
        <p:spPr>
          <a:xfrm>
            <a:off x="9424614" y="939846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المعادلات والمتباينات الاسية.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1446/04/29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D72FFFA-4514-1CE7-0B3D-4E573A0602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973"/>
          <a:stretch/>
        </p:blipFill>
        <p:spPr>
          <a:xfrm>
            <a:off x="9716443" y="2383905"/>
            <a:ext cx="2035436" cy="200434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A42CDF5-32FA-B3B1-88E4-3E9B364049B6}"/>
              </a:ext>
            </a:extLst>
          </p:cNvPr>
          <p:cNvSpPr txBox="1"/>
          <p:nvPr/>
        </p:nvSpPr>
        <p:spPr>
          <a:xfrm>
            <a:off x="9538556" y="4508870"/>
            <a:ext cx="23514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 المركب.</a:t>
            </a:r>
          </a:p>
        </p:txBody>
      </p:sp>
    </p:spTree>
    <p:extLst>
      <p:ext uri="{BB962C8B-B14F-4D97-AF65-F5344CB8AC3E}">
        <p14:creationId xmlns:p14="http://schemas.microsoft.com/office/powerpoint/2010/main" val="3649808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A728A-5476-8BDD-E5E0-3E99BF134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A021091-6E41-35CC-19B3-C516DDC9AAB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91A206B-C271-E1CE-783C-450BF9C6304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C9AAACD-C973-B7D7-2ABB-1E41FB8D646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E966277-1371-A98F-9E0B-B8165DE044E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D68F3E9-C2DC-38B1-1715-531545A65ED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7577C6B-5A86-00DD-2CD6-89A1FFD7A0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739983C-1BAD-ED2C-E988-D478FC0FC48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A4A8BCB-05DF-A7CB-EB22-CEDB927033C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50C4A24-3493-752D-2810-FE01B824AF3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17B2044-B8C6-4619-726A-A75F9601535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A10FDED-2521-59A7-759D-31EE59A51B6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B8CFD9F-0033-5846-700D-67ABE87A63A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0264329-A4BD-BF65-17E9-27F1A362F45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C74E307-BAC6-4647-7FB2-FBCBE967CF2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874A5D-F707-6B9F-FFAD-1360C4C3636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6126B6F-05D5-E873-2E1D-8A931471F22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3F76D03-1298-940B-7888-290654BE80A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3CE36DFF-4948-B424-8B43-BCF3BB3EDB05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4EA2C376-F067-A4CF-6AEE-BC1833D4E317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42F0279-B9A2-F009-9A96-838D05F17A67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94BBB336-A671-DC2F-8B69-89D5B4E9150D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2B1EDD90-194B-476F-E3EB-417B125C0F0C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B043C8B8-4D2A-6407-EFD9-73CF17ABEC4C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BBD967A1-4912-47F6-50F5-CDCD7F3ED6D2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510CF3A8-A6F3-BAB2-DDFD-618782A936D7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B8DAABC2-3AD6-0A3A-A299-4CE54FE37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01F8EF2F-6909-71BC-5BA8-ECE30E9BFE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C334127-B39B-F502-4EFC-1A5A17EB5DA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305D21B-3264-5FEE-2F3D-EC47EB1FC4C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499"/>
          <a:stretch/>
        </p:blipFill>
        <p:spPr>
          <a:xfrm>
            <a:off x="693161" y="1206048"/>
            <a:ext cx="8803109" cy="1811472"/>
          </a:xfrm>
          <a:custGeom>
            <a:avLst/>
            <a:gdLst>
              <a:gd name="connsiteX0" fmla="*/ 0 w 8470187"/>
              <a:gd name="connsiteY0" fmla="*/ 0 h 1780135"/>
              <a:gd name="connsiteX1" fmla="*/ 8470187 w 8470187"/>
              <a:gd name="connsiteY1" fmla="*/ 0 h 1780135"/>
              <a:gd name="connsiteX2" fmla="*/ 8470187 w 8470187"/>
              <a:gd name="connsiteY2" fmla="*/ 1780135 h 1780135"/>
              <a:gd name="connsiteX3" fmla="*/ 1657962 w 8470187"/>
              <a:gd name="connsiteY3" fmla="*/ 1780135 h 1780135"/>
              <a:gd name="connsiteX4" fmla="*/ 1657962 w 8470187"/>
              <a:gd name="connsiteY4" fmla="*/ 1167373 h 1780135"/>
              <a:gd name="connsiteX5" fmla="*/ 387681 w 8470187"/>
              <a:gd name="connsiteY5" fmla="*/ 1167373 h 1780135"/>
              <a:gd name="connsiteX6" fmla="*/ 387681 w 8470187"/>
              <a:gd name="connsiteY6" fmla="*/ 1780135 h 1780135"/>
              <a:gd name="connsiteX7" fmla="*/ 0 w 8470187"/>
              <a:gd name="connsiteY7" fmla="*/ 1780135 h 178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0187" h="1780135">
                <a:moveTo>
                  <a:pt x="0" y="0"/>
                </a:moveTo>
                <a:lnTo>
                  <a:pt x="8470187" y="0"/>
                </a:lnTo>
                <a:lnTo>
                  <a:pt x="8470187" y="1780135"/>
                </a:lnTo>
                <a:lnTo>
                  <a:pt x="1657962" y="1780135"/>
                </a:lnTo>
                <a:lnTo>
                  <a:pt x="1657962" y="1167373"/>
                </a:lnTo>
                <a:lnTo>
                  <a:pt x="387681" y="1167373"/>
                </a:lnTo>
                <a:lnTo>
                  <a:pt x="387681" y="1780135"/>
                </a:lnTo>
                <a:lnTo>
                  <a:pt x="0" y="1780135"/>
                </a:lnTo>
                <a:close/>
              </a:path>
            </a:pathLst>
          </a:cu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3CF5B76-F7B5-0A71-6AEC-916E9939A2B4}"/>
              </a:ext>
            </a:extLst>
          </p:cNvPr>
          <p:cNvSpPr txBox="1"/>
          <p:nvPr/>
        </p:nvSpPr>
        <p:spPr>
          <a:xfrm>
            <a:off x="9424614" y="939846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المعادلات والمتباينات الاسية.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1446/04/29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83970BB8-AEF7-D424-F161-69D375FC7C8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973"/>
          <a:stretch/>
        </p:blipFill>
        <p:spPr>
          <a:xfrm>
            <a:off x="9716443" y="2383905"/>
            <a:ext cx="2035436" cy="2004346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B9B34A4-E360-E300-A5F1-8C046DAF1831}"/>
              </a:ext>
            </a:extLst>
          </p:cNvPr>
          <p:cNvSpPr txBox="1"/>
          <p:nvPr/>
        </p:nvSpPr>
        <p:spPr>
          <a:xfrm>
            <a:off x="9538556" y="4508870"/>
            <a:ext cx="23514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 المركب.</a:t>
            </a:r>
          </a:p>
        </p:txBody>
      </p:sp>
    </p:spTree>
    <p:extLst>
      <p:ext uri="{BB962C8B-B14F-4D97-AF65-F5344CB8AC3E}">
        <p14:creationId xmlns:p14="http://schemas.microsoft.com/office/powerpoint/2010/main" val="207675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D8764-C27C-3CF8-A327-596CD2BCE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6A7B852-B70C-2175-7E39-24BB1FBAC3D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A1EAB91-4FAB-FE05-0F9C-3354A00868D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DBC5698-0F8F-661C-C340-AAB4F8448A8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AE91936-95E9-4F5A-30AF-D0CE06253C5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290CAE9-F4F4-4A04-8F05-A218F83C821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634D1AA-F27B-615D-B73E-B884AA2EACF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F88DD34-2566-23C4-C38E-14CCD24374B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7B4DE6B-F9F4-1FF1-74DE-1484B491401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F03034F-49A9-D4EF-B5EB-B16FBCFAE7A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FDE5B11-7524-33C2-E6A0-74D5329AB72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D2F862D-B967-7C01-6BD1-D0243643564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31B4480-FA08-9A63-1FF0-D00905F127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5F2B80-7DD6-799B-3827-91A7FA9DB65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2AD5698-B2F5-4405-38AF-2C970F0C909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DE0F70B-E856-9779-87F0-C81995AFC01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E98F71CE-E079-ADE3-550F-E1BEBA37E62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5BE106DB-F215-9A1E-76C0-7ABC3F82CB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C2BFAF4-63B8-54D6-9383-925A0A1FA05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510DFA4-C0A0-7D2D-AFCE-0BEB28CCBAEF}"/>
              </a:ext>
            </a:extLst>
          </p:cNvPr>
          <p:cNvSpPr txBox="1"/>
          <p:nvPr/>
        </p:nvSpPr>
        <p:spPr>
          <a:xfrm>
            <a:off x="9424614" y="939846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المعادلات والمتباينات الاسية.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1446/04/29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15979F1-53B7-A41D-0FBC-74F5ABFB8F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973"/>
          <a:stretch/>
        </p:blipFill>
        <p:spPr>
          <a:xfrm>
            <a:off x="9716443" y="2383905"/>
            <a:ext cx="2035436" cy="200434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791497C-A50A-E367-23B7-89E42E00639D}"/>
              </a:ext>
            </a:extLst>
          </p:cNvPr>
          <p:cNvSpPr txBox="1"/>
          <p:nvPr/>
        </p:nvSpPr>
        <p:spPr>
          <a:xfrm>
            <a:off x="9538556" y="4508870"/>
            <a:ext cx="23514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المتباينات الأسية.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4FA3003-D2F0-7539-87B3-D762AF5105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086" y="830696"/>
            <a:ext cx="8603399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94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7B59-8673-9E20-0A6C-CF3C30DF3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7B6095A-D25E-46CA-5B48-DAD9AEECA72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807DB65-5711-4B9B-6F32-24D8E1F08F0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5D69FAC-5393-0C58-8C24-76582A7925E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E0940F3-854D-BDF2-52E6-8E80758D9B9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96DCE57-8F79-FDB2-0A37-CF143CFE65F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30C31B8-DCA5-CB42-C7A8-E12AC7642F4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7581273-D331-144F-48D6-4BC80FF347D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566CB0C-ABC1-1316-A597-844CB233A6D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65BD40A-AE43-25C8-354D-52A6239383A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21644CB-3F35-A099-3EA4-89451573C1C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8A6421F-6B20-446B-2915-DD7804D70DB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789D3B7-A9BD-9E56-9983-F13D25CCDBE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C6BA673-0812-D3A1-7F75-C48D63A92A7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3402597-93C9-7B76-05C4-359459DD37D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02010FE-B9BA-3BDB-B8E7-4FDDF9FC3A8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741A3E86-9C42-3F4B-4DE9-B5905AA0F62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1942BF0-4113-B6EE-F25F-0B1048CC77B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9FC5B677-13E6-5AF9-8E07-90BBCDB28A43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5916952-EE1C-4CCC-E89D-EDC85B87FB54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2EF33310-205D-1FC0-A1A1-EA1871CE8B17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4373BAD-8A3E-AA19-12A0-2531F0A666A3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8621EA3D-F8FC-1444-FC8D-6D88B8FB6151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4DCA0CAE-FF73-C1CA-7569-80A4D85E9ED8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9BC0C6B0-B4AC-247D-ACD1-B4E51A41D39D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43A2D4B4-4EFE-D160-CD9B-B923ECE57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D069B1A4-825F-4E35-3283-959EF51F475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CEC88E4-CA39-6C06-F5AC-539E883FB8F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0286DC8-13B4-AAAC-3778-8CAAE51D92A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128" y="2032785"/>
            <a:ext cx="8504486" cy="89125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927780B-4584-9AF1-C244-F25D2C9F6A7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921" t="39121" b="42684"/>
          <a:stretch/>
        </p:blipFill>
        <p:spPr>
          <a:xfrm>
            <a:off x="6099492" y="1108708"/>
            <a:ext cx="3358195" cy="97619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399F610-2CFB-1A50-8799-3FA71405CB92}"/>
              </a:ext>
            </a:extLst>
          </p:cNvPr>
          <p:cNvSpPr txBox="1"/>
          <p:nvPr/>
        </p:nvSpPr>
        <p:spPr>
          <a:xfrm>
            <a:off x="9424614" y="939846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المعادلات والمتباينات الاسية.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1446/04/29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41658A9-E531-798C-D4DD-695DBDF9070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973"/>
          <a:stretch/>
        </p:blipFill>
        <p:spPr>
          <a:xfrm>
            <a:off x="9716443" y="2383905"/>
            <a:ext cx="2035436" cy="200434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A0325E3-B3C8-65B3-BC51-234C13302E5C}"/>
              </a:ext>
            </a:extLst>
          </p:cNvPr>
          <p:cNvSpPr txBox="1"/>
          <p:nvPr/>
        </p:nvSpPr>
        <p:spPr>
          <a:xfrm>
            <a:off x="9538556" y="4508870"/>
            <a:ext cx="23514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المتباينات الأسية.</a:t>
            </a:r>
          </a:p>
        </p:txBody>
      </p:sp>
    </p:spTree>
    <p:extLst>
      <p:ext uri="{BB962C8B-B14F-4D97-AF65-F5344CB8AC3E}">
        <p14:creationId xmlns:p14="http://schemas.microsoft.com/office/powerpoint/2010/main" val="389008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58E87-7973-965C-970D-E85DE8E86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C26C2D9-88CA-D3B2-9C9C-BE0C61667E5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16E4417-19BD-12E2-9CEE-83D7E5DB50F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047CCF3-DC24-A255-F1A9-C57A524D656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8B2334B-D147-7B92-38D4-7CCF8B0A5A5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6104C3B-9890-28E6-DA46-93D5F789E44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D8FD31C-D547-C699-DC6F-43CF0F76565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55BD715-B2CE-40FA-201A-6CAE7A9F487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1DC8E27-99F7-9D0A-2B6E-637875EAC23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6984F32-3EC4-081C-7EB6-2A10BFF5ABD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37EE05F-2ECF-B92F-8B02-06FAC3C4953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AC27A29-E38D-49EE-E182-DE626126F40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0C44AB3-0619-63DC-48C2-9A5F70FA626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54C63A2-266D-A4D1-606C-D7DDACF3CBA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68ED5E4-27A5-FCA6-6D59-3F88B9A8DE9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9324D55-29B0-1F67-3257-5AC8022267E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B2F1B8D-6D5A-B2C3-DA26-9530461AD28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9B8E6456-714E-F536-8D4A-2395CF940730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8E584DE7-F7D1-2124-18A8-1F4AAA4AA815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D4D616F5-323D-94E4-A00D-DFB381EEB0DE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996B708-6989-DB48-FD23-FD7E74E5D021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01D2996E-388B-A2E0-6D55-80AE5FBC1623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0FC3C381-6355-433F-BF5F-6FA01CFF1110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D737590E-40C7-8F71-169A-547F06FE481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8F167347-DA9D-8693-624D-8D110C3B49D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83F3DA5F-885E-664B-7168-AE0DE1FADF81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9115F327-ECA6-1B98-F502-7BF00083D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7ED7926D-0189-B5B2-A075-C9AA2DCD00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83146FB-7D9F-1A8A-3A23-38DD3C53B6E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5096588-2F42-5BFB-CE8A-1D08B228CBC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759" t="39932" b="42508"/>
          <a:stretch/>
        </p:blipFill>
        <p:spPr>
          <a:xfrm>
            <a:off x="6204707" y="1151838"/>
            <a:ext cx="3333616" cy="90524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CAD6533-704E-4951-C12C-E00279D9A41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039" b="23671"/>
          <a:stretch/>
        </p:blipFill>
        <p:spPr>
          <a:xfrm>
            <a:off x="339744" y="2033730"/>
            <a:ext cx="9198579" cy="99440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3CEFFC-616E-D642-6236-F6B0D9B07FCB}"/>
              </a:ext>
            </a:extLst>
          </p:cNvPr>
          <p:cNvSpPr txBox="1"/>
          <p:nvPr/>
        </p:nvSpPr>
        <p:spPr>
          <a:xfrm>
            <a:off x="9424614" y="939846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المعادلات والمتباينات الاسية.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1446/04/29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3DC32B3-E5F1-08AD-2580-C3C182170C1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973"/>
          <a:stretch/>
        </p:blipFill>
        <p:spPr>
          <a:xfrm>
            <a:off x="9716443" y="2383905"/>
            <a:ext cx="2035436" cy="2004346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0A50F76-69F6-7FFF-6A45-6D5237A0A710}"/>
              </a:ext>
            </a:extLst>
          </p:cNvPr>
          <p:cNvSpPr txBox="1"/>
          <p:nvPr/>
        </p:nvSpPr>
        <p:spPr>
          <a:xfrm>
            <a:off x="9538556" y="4508870"/>
            <a:ext cx="23514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المتباينات الأسية.</a:t>
            </a:r>
          </a:p>
        </p:txBody>
      </p:sp>
    </p:spTree>
    <p:extLst>
      <p:ext uri="{BB962C8B-B14F-4D97-AF65-F5344CB8AC3E}">
        <p14:creationId xmlns:p14="http://schemas.microsoft.com/office/powerpoint/2010/main" val="2715501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CA8E4-0585-9BCC-5C0B-C555D2958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40DCAE1-99A0-364C-9892-6BDFDB2312B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62223B6-258C-047F-CFFA-859FEAFCD30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718E96F-9285-4BC0-8951-82DD80A3BE8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F9068EA-EE00-3ABC-14C2-B9538F14DF9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62125CD-A12C-FB9E-188D-3F320543DCE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FB1BD21-6640-F5FD-FFDE-E9B967F6FEC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4C756E9-E256-EFA8-620C-72D8D90730C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CA0D52B-4A5A-987B-7208-F28FE53DF5F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65467C7-A7C2-EC5A-4E51-19428E8544D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2D6E171-DCFF-3A9F-B46F-56C5F04EB93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7D3E8C5-995F-3668-88BA-78D1CE84680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B5D84B2-5087-F0D7-3537-BDBAC33BAD7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5ADAA02-4B6C-E952-3011-7E069F81605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CE9CD56-EB69-436E-1253-FA76A5BEC96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5A91615-B572-595F-9A9A-946B8D12B15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4DEA654-19DF-8D7B-D255-8C5BDD6CDF7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72A58DA2-CB46-E9F9-176E-24DFDB9022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E338A9B8-4614-C541-3D94-48A47F357F9B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2E12702B-71CC-25F3-0A66-E4E3AEFED7E0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3DD4DAC-ED01-181E-C974-ADF3ADA3675A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719F4A5D-E682-A6BA-EB6A-1E44A4BC717B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328B6592-11BB-CB3E-E939-BE7F40DC488E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2B3E8F6E-E762-8D4B-1075-BD0D107EBB99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91EFA3C6-9406-DEF0-7F32-1F93B96D5CBF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D9B7FF91-2E06-7F59-75EE-FA8B18696935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CF5B89EB-3676-6043-7374-1ED76ABEAAD4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06E13F7-DBBD-9030-85BB-167600331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0DBC44A-F5AC-4EDC-8F78-06500695321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2BA500A-7BCD-E68F-6886-C45F224CB8F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759" t="39932" b="41866"/>
          <a:stretch/>
        </p:blipFill>
        <p:spPr>
          <a:xfrm>
            <a:off x="6161047" y="1179597"/>
            <a:ext cx="3333616" cy="93831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5641CD0-3E96-2D59-CAC4-E3844A80A96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329"/>
          <a:stretch/>
        </p:blipFill>
        <p:spPr>
          <a:xfrm>
            <a:off x="296084" y="2069778"/>
            <a:ext cx="9198579" cy="12202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53A4FAB-294D-2F8B-EC23-D00B09D3DF7E}"/>
              </a:ext>
            </a:extLst>
          </p:cNvPr>
          <p:cNvSpPr txBox="1"/>
          <p:nvPr/>
        </p:nvSpPr>
        <p:spPr>
          <a:xfrm>
            <a:off x="9424614" y="939846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المعادلات والمتباينات الاسية.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1446/04/29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21580EE-232D-5191-C831-F6462F8A5EF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973"/>
          <a:stretch/>
        </p:blipFill>
        <p:spPr>
          <a:xfrm>
            <a:off x="9716443" y="2383905"/>
            <a:ext cx="2035436" cy="2004346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3EB405B-BD17-2EC1-4D5B-0B8C429FB297}"/>
              </a:ext>
            </a:extLst>
          </p:cNvPr>
          <p:cNvSpPr txBox="1"/>
          <p:nvPr/>
        </p:nvSpPr>
        <p:spPr>
          <a:xfrm>
            <a:off x="9538556" y="4508870"/>
            <a:ext cx="23514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المتباينات الأسية.</a:t>
            </a:r>
          </a:p>
        </p:txBody>
      </p:sp>
      <p:pic>
        <p:nvPicPr>
          <p:cNvPr id="23" name="btnInknoeActivityCp2">
            <a:extLst>
              <a:ext uri="{FF2B5EF4-FFF2-40B4-BE49-F238E27FC236}">
                <a16:creationId xmlns:a16="http://schemas.microsoft.com/office/drawing/2014/main" id="{BD157162-2B4E-AE7A-6A2F-647809C0E5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3" y="5695854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49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FA5B9FE-E984-0E0E-46E8-AA126BC18FEE}"/>
              </a:ext>
            </a:extLst>
          </p:cNvPr>
          <p:cNvSpPr txBox="1"/>
          <p:nvPr/>
        </p:nvSpPr>
        <p:spPr>
          <a:xfrm>
            <a:off x="5795011" y="1131292"/>
            <a:ext cx="35483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ســـــــــؤال من 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457CC49-B1AD-6AB0-BD4A-93448B040694}"/>
              </a:ext>
            </a:extLst>
          </p:cNvPr>
          <p:cNvSpPr txBox="1"/>
          <p:nvPr/>
        </p:nvSpPr>
        <p:spPr>
          <a:xfrm>
            <a:off x="9424614" y="939846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المعادلات والمتباينات الاسية.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1446/04/29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E37D98D-4634-5C69-228B-043FC370E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973"/>
          <a:stretch/>
        </p:blipFill>
        <p:spPr>
          <a:xfrm>
            <a:off x="9716443" y="2383905"/>
            <a:ext cx="2035436" cy="2004346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B6F39ED-52F4-C082-0AE3-98D70A069A18}"/>
              </a:ext>
            </a:extLst>
          </p:cNvPr>
          <p:cNvSpPr txBox="1"/>
          <p:nvPr/>
        </p:nvSpPr>
        <p:spPr>
          <a:xfrm>
            <a:off x="9538556" y="4508870"/>
            <a:ext cx="235146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كتابة دالة أسية.</a:t>
            </a:r>
            <a:endParaRPr lang="ar-SA" sz="24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 المركب.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المتباينات الأسية.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48732F26-0AA8-E43C-6519-33A4B0E03B4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940" y="1601565"/>
            <a:ext cx="8560034" cy="27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491376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1447/04/29ه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حل المعادلات والمتباينات الأسية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8358B6D-4D66-6D29-5EE3-07DFBBD31C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5955" y="2628928"/>
            <a:ext cx="4910526" cy="160423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5CE63F1-7063-2556-8AFB-8A1814193AC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1318" y="4115906"/>
            <a:ext cx="3962582" cy="169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EFA3EDF-FB7A-3A88-BC02-EBCD7EF1F71C}"/>
              </a:ext>
            </a:extLst>
          </p:cNvPr>
          <p:cNvSpPr txBox="1"/>
          <p:nvPr/>
        </p:nvSpPr>
        <p:spPr>
          <a:xfrm>
            <a:off x="9424614" y="939846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المعادلات والمتباينات الاسية.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1446/04/29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B93D9A8-A544-50C5-D03C-672E63F9D7B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973"/>
          <a:stretch/>
        </p:blipFill>
        <p:spPr>
          <a:xfrm>
            <a:off x="9716443" y="2383905"/>
            <a:ext cx="2035436" cy="2004346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8115915-B224-B6EB-A2C3-CB310EF5D55B}"/>
              </a:ext>
            </a:extLst>
          </p:cNvPr>
          <p:cNvSpPr txBox="1"/>
          <p:nvPr/>
        </p:nvSpPr>
        <p:spPr>
          <a:xfrm>
            <a:off x="9538556" y="4508870"/>
            <a:ext cx="235146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كتابة دالة أسية.</a:t>
            </a:r>
            <a:endParaRPr lang="ar-SA" sz="24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 المركب.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المتباينات الأسية.</a:t>
            </a:r>
          </a:p>
        </p:txBody>
      </p:sp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6427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 – 28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95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37E4BBD-7ED7-9518-4800-1525D11BBA73}"/>
              </a:ext>
            </a:extLst>
          </p:cNvPr>
          <p:cNvSpPr txBox="1"/>
          <p:nvPr/>
        </p:nvSpPr>
        <p:spPr>
          <a:xfrm>
            <a:off x="2054318" y="3493810"/>
            <a:ext cx="6188147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جميلتي:</a:t>
            </a:r>
          </a:p>
          <a:p>
            <a:pPr algn="ctr"/>
            <a:r>
              <a:rPr lang="ar-SA" sz="40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تعبك اليوم هو فرحة الغد، فاستمري بعزيمة وإصرار</a:t>
            </a:r>
            <a:endParaRPr lang="ar-SA" sz="4000" dirty="0">
              <a:solidFill>
                <a:srgbClr val="6D7A89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24E991A-989A-A23F-B478-6D562C210FA6}"/>
              </a:ext>
            </a:extLst>
          </p:cNvPr>
          <p:cNvSpPr txBox="1"/>
          <p:nvPr/>
        </p:nvSpPr>
        <p:spPr>
          <a:xfrm>
            <a:off x="9424614" y="939846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المعادلات والمتباينات الاسية.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1446/04/29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720FDA0-085E-2C15-F49B-92E8A426AE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973"/>
          <a:stretch/>
        </p:blipFill>
        <p:spPr>
          <a:xfrm>
            <a:off x="9716443" y="2383905"/>
            <a:ext cx="2035436" cy="2004346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D018CFD-57C1-6AC3-A86D-C8AFEB8002DA}"/>
              </a:ext>
            </a:extLst>
          </p:cNvPr>
          <p:cNvSpPr txBox="1"/>
          <p:nvPr/>
        </p:nvSpPr>
        <p:spPr>
          <a:xfrm>
            <a:off x="9538556" y="4508870"/>
            <a:ext cx="235146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كتابة دالة أسية.</a:t>
            </a:r>
            <a:endParaRPr lang="ar-SA" sz="24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 المركب.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المتباينات الأسية.</a:t>
            </a:r>
          </a:p>
        </p:txBody>
      </p:sp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161716"/>
              </p:ext>
            </p:extLst>
          </p:nvPr>
        </p:nvGraphicFramePr>
        <p:xfrm>
          <a:off x="377190" y="656440"/>
          <a:ext cx="11442349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24146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789420">
                  <a:extLst>
                    <a:ext uri="{9D8B030D-6E8A-4147-A177-3AD203B41FA5}">
                      <a16:colId xmlns:a16="http://schemas.microsoft.com/office/drawing/2014/main" val="458134492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1447/04/29ه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حل المعادلات والمتباينات الأسية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2028199" y="1976104"/>
            <a:ext cx="511241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كتابة دالة أسية.</a:t>
            </a:r>
            <a:endParaRPr lang="ar-SA" sz="28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 المركب.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المتباينات الأسية.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EE03B33-87EA-524F-6F68-7C29D77650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3086" y="1976104"/>
            <a:ext cx="2166532" cy="36766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3C966E-4C75-C46A-20C5-9074830627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4367" y="1976104"/>
            <a:ext cx="1833219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8111A03-9680-9D1F-EB41-555EB6E5017C}"/>
              </a:ext>
            </a:extLst>
          </p:cNvPr>
          <p:cNvSpPr txBox="1"/>
          <p:nvPr/>
        </p:nvSpPr>
        <p:spPr>
          <a:xfrm>
            <a:off x="9424614" y="939846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المعادلات والمتباينات الاسية.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1446/04/29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E3141F4-3928-9CCF-7444-783628E0D67A}"/>
              </a:ext>
            </a:extLst>
          </p:cNvPr>
          <p:cNvSpPr txBox="1"/>
          <p:nvPr/>
        </p:nvSpPr>
        <p:spPr>
          <a:xfrm>
            <a:off x="9538556" y="4508870"/>
            <a:ext cx="235146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كتابة دالة أسية.</a:t>
            </a:r>
            <a:endParaRPr lang="ar-SA" sz="24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 المركب.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المتباينات الأسية.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962283A-B30A-29BE-94EC-BB89C28946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973"/>
          <a:stretch/>
        </p:blipFill>
        <p:spPr>
          <a:xfrm>
            <a:off x="9716443" y="2383905"/>
            <a:ext cx="2035436" cy="20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92900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ED06475-BAF2-8263-2C2E-4ED8A508FC0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1252" t="1255" r="-1252" b="84042"/>
          <a:stretch>
            <a:fillRect/>
          </a:stretch>
        </p:blipFill>
        <p:spPr>
          <a:xfrm>
            <a:off x="9741926" y="2383905"/>
            <a:ext cx="2035436" cy="50788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0B60013-857A-DA47-3A16-4A797D0960AF}"/>
              </a:ext>
            </a:extLst>
          </p:cNvPr>
          <p:cNvSpPr txBox="1"/>
          <p:nvPr/>
        </p:nvSpPr>
        <p:spPr>
          <a:xfrm>
            <a:off x="9424614" y="939846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المعادلات والمتباينات الاسية.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1446/04/29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6845835-ECE4-A7CF-9BB9-998790CFACC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9333" b="27770"/>
          <a:stretch>
            <a:fillRect/>
          </a:stretch>
        </p:blipFill>
        <p:spPr>
          <a:xfrm>
            <a:off x="9696569" y="2902081"/>
            <a:ext cx="2035436" cy="445493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5AB5D26-CBCF-E619-6A5B-B64F02046B91}"/>
              </a:ext>
            </a:extLst>
          </p:cNvPr>
          <p:cNvSpPr txBox="1"/>
          <p:nvPr/>
        </p:nvSpPr>
        <p:spPr>
          <a:xfrm>
            <a:off x="9512168" y="3607959"/>
            <a:ext cx="235146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كتابة دالة أسية.</a:t>
            </a:r>
            <a:endParaRPr lang="ar-SA" sz="24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 المركب.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المتباينات الأسية.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D5F28E7-5F0E-D783-8611-57DCC0702A1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781" y="1319322"/>
            <a:ext cx="8483810" cy="2069347"/>
          </a:xfrm>
          <a:prstGeom prst="rect">
            <a:avLst/>
          </a:prstGeom>
        </p:spPr>
      </p:pic>
      <p:pic>
        <p:nvPicPr>
          <p:cNvPr id="5" name="btnInknoeActivityCp2">
            <a:extLst>
              <a:ext uri="{FF2B5EF4-FFF2-40B4-BE49-F238E27FC236}">
                <a16:creationId xmlns:a16="http://schemas.microsoft.com/office/drawing/2014/main" id="{90DD0DDC-7F90-0248-22BD-CBFE9117011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3" y="5626702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B64B4-351E-B9DD-A575-BE933BD60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CFABE17-4BFF-BA4A-B206-A172EAAD7E4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51B5FD2-A5C0-9311-0AD6-59826759018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914B799-025D-70A1-E5DD-6BF6BA7B58D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7BCB7F6-2437-499A-D0B1-D2F2C3BE78A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784AB9C-276C-6097-635F-DA9C51EE7F2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A5D3C92-B4C5-BFF0-B975-A6C8B11D915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C2A65A6-7179-BFFE-47BF-47ACCA45F27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AE75853-4380-8563-4904-171BF9B5575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C213DF5-4513-0B65-A4CD-14CDB0DEB08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49E3B1F-7197-CC2F-C943-FF0AE2D29A7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811E87E-9FC0-9E92-8F80-E4A9D7A30EF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6128BBF-FE33-51D5-4B43-1E7EAE740CD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6B22EAB-D9DD-6BAB-0DDE-FC2F08AE76C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AEB6A88-BF9A-F5CE-D866-54EFE2B98DE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D68AC7A-4A09-8491-155A-80A286281BF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AF6BC38-50D0-933A-9974-38F41596BD0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DE53162A-45DD-A0BB-28C5-5419634952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1490B2D-E20A-CA0E-0D7C-3F3C2A8A613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8C2E0BD-7D8E-223D-FB8C-98E8AE9BA5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39" y="2505210"/>
            <a:ext cx="9069374" cy="132343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4560E65-7B2A-BF45-F692-08B03E3EFC5B}"/>
              </a:ext>
            </a:extLst>
          </p:cNvPr>
          <p:cNvSpPr txBox="1"/>
          <p:nvPr/>
        </p:nvSpPr>
        <p:spPr>
          <a:xfrm>
            <a:off x="9538556" y="4508870"/>
            <a:ext cx="23514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كتابة دالة أسية.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B5E87EA-0EA0-423A-9FAB-4797BC1B85CD}"/>
              </a:ext>
            </a:extLst>
          </p:cNvPr>
          <p:cNvSpPr txBox="1"/>
          <p:nvPr/>
        </p:nvSpPr>
        <p:spPr>
          <a:xfrm>
            <a:off x="9424614" y="939846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المعادلات والمتباينات الاسية.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1446/04/29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B569490-B5CF-9678-8B2F-6435AE620D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973"/>
          <a:stretch/>
        </p:blipFill>
        <p:spPr>
          <a:xfrm>
            <a:off x="9716443" y="2383905"/>
            <a:ext cx="2035436" cy="20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2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86FE4-545E-929C-BC03-7FD22E542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6CEF23D-D5EF-FBCE-9B7B-8D93BB92D7E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451B167-5A01-8B60-3212-8A14F0DFB56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362FCE2-2C0A-3AB5-CCBA-73DFF795266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BF727AE-8754-42E2-C1F7-3EB9F13BF9C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D277317-AF2E-E256-3AF0-D364EDB034C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4F29EF6-7C6A-5007-3BE0-136B58C40EE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7441C9-62C5-A217-6EFA-B4B435D2820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66D3FCD-D18E-87D9-150F-4E899CE31D5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17769C1-CE22-642F-9B9B-8B4F092832E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7961BE2-7C99-1D7D-4E68-2CD46DE7A33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5F6BF87-5874-D9B3-EA36-1F39327B3A5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645F438-4F24-44B8-AC1F-A87038F0E9F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0C2533F-C553-CA65-9DD9-4E72609A7AE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851CB64-1C8D-F3C3-74D1-404E2E4EAE1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0C208AB-9102-B440-2010-011C9EEE181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7D1C30AE-FF61-3544-8CA7-FAD45197F2A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631E09F8-90FE-655D-0ED7-930D80EDD4FD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4ED608FB-84BA-5234-3D9D-E5F62715841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09A1B7F5-02EA-AA1C-9540-9B9FB225E11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24670C8-DED3-A29F-B418-3DDEB0DF0B21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1C749644-5E91-3C9C-C892-A3191E4AB32F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638C4993-A2C7-2071-1D32-36CE83291492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50FB36EF-7463-A19E-175C-E5C20D42C910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8D37C6D6-56FA-ADE5-9465-DBE43B81C83E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125859E1-250C-7BF3-7A3E-6AFB345E3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22F4761E-79C2-A047-AD55-889101167D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9816A57-FA2E-CA1E-8606-3274DF58F35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845053E-727B-48BC-FFC5-D0E35945D8E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473" y="1270138"/>
            <a:ext cx="8633501" cy="398214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706CB71-9DC6-EFF3-281F-135484134851}"/>
              </a:ext>
            </a:extLst>
          </p:cNvPr>
          <p:cNvSpPr txBox="1"/>
          <p:nvPr/>
        </p:nvSpPr>
        <p:spPr>
          <a:xfrm>
            <a:off x="9538556" y="4508870"/>
            <a:ext cx="23514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كتابة دالة أسية.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A5D04C-282D-8355-E4F0-934FEB785112}"/>
              </a:ext>
            </a:extLst>
          </p:cNvPr>
          <p:cNvSpPr txBox="1"/>
          <p:nvPr/>
        </p:nvSpPr>
        <p:spPr>
          <a:xfrm>
            <a:off x="9424614" y="939846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المعادلات والمتباينات الاسية.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1446/04/29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CDBEB86-F64E-8848-75B3-6C7F149FFE3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973"/>
          <a:stretch/>
        </p:blipFill>
        <p:spPr>
          <a:xfrm>
            <a:off x="9716443" y="2383905"/>
            <a:ext cx="2035436" cy="20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8D4ED-BCF6-5DAB-527D-4F319E6F2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DD5B5BF-25A4-36DA-B5F6-CEEE3DA2030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1383140-1566-D251-E7F3-A5C6B527B90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E1C3F5A-10D8-1683-9CE2-D870EBA11DE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A9DF07-D10E-14D2-26D3-5AC7023FF9E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6F90590-21F2-DF5E-D1D6-095BC06BDED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2FEC36D-E273-2783-4949-D9CA6810693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58D7F57-BE01-15CC-59F8-6EF27B6B7D5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10C0E50-7B41-9D1B-C157-336811BA65D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40AE27E-CBBB-F43D-67DE-7D9D4DC96DC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75F9B5E-F612-B3B6-0206-9408430CCB4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DFF4C70-9129-D428-D802-D712EF56191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40EB256-3A5F-EC82-35FF-7C2B9B25CED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F0CA359B-D39B-322A-3762-0BFFFCE7C02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2AFCB67-19C0-F5B3-9331-2F9A17182B3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6389C9E-1D8B-BB08-5535-E2D89B7445C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4774914-4095-703D-6F56-0F0A0824426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A117CAC3-BE81-6998-A043-129B0F836FC8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6AD6EE26-787D-3F3F-9565-2FFDA1B772B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D4FB43AA-2446-0D1A-9632-34D139338F20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8385278-A2D5-E614-6AFD-E887F1E4ABE8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EA6136AE-D97C-D83D-7FFA-06A13C3866CC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BCFF0BA2-1571-3747-2CB8-65FF8F131B3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CDDEE075-DBE0-A829-AE23-4CAC834378F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99D2575D-0CE4-AF88-4FCD-6B0EC1CA36C5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38ED9825-A960-A2ED-588A-ACB79CA41867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97918F5C-0B68-25C6-53EA-5D31390AF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52E620D6-376E-AFCA-679B-82072AC1D7A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E36020F-D89B-6E9D-4C98-522BE63D4F8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8E3FEFD-8159-AB7B-B2E0-781737E68C90}"/>
              </a:ext>
            </a:extLst>
          </p:cNvPr>
          <p:cNvSpPr txBox="1"/>
          <p:nvPr/>
        </p:nvSpPr>
        <p:spPr>
          <a:xfrm>
            <a:off x="9538556" y="4508870"/>
            <a:ext cx="23514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كتابة دالة أسية.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C729B2CE-6EE4-100E-997D-E6797AE0570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041" y="1178170"/>
            <a:ext cx="8524875" cy="421005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A06CA30-F2B7-4868-4161-E8EB1531C60C}"/>
              </a:ext>
            </a:extLst>
          </p:cNvPr>
          <p:cNvSpPr txBox="1"/>
          <p:nvPr/>
        </p:nvSpPr>
        <p:spPr>
          <a:xfrm>
            <a:off x="9424614" y="939846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المعادلات والمتباينات الاسية.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1446/04/29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052EA2F-8499-D846-DD7E-F58B5CACD0D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973"/>
          <a:stretch/>
        </p:blipFill>
        <p:spPr>
          <a:xfrm>
            <a:off x="9716443" y="2383905"/>
            <a:ext cx="2035436" cy="20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8AF0B-73D9-A83B-CBD5-2C4836AFF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3DBCEFD-FDA4-4FF8-674E-19D8AC5F00D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9DE14DE-7067-CD01-DC99-BD2FD8F3A3A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4A8EE49-5104-52DD-AD91-138D38445D7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C0A92D2-DB37-FB44-96F1-9DC1654B2BA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AC47ACC-6EB5-C524-2856-1A091312854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5E9DDBF-F73E-B76F-A43B-FDFDA460092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E0DD601-71E8-BC6E-C39B-0231499CD2A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01E01E7-7A4D-BE2E-DACA-2E723E0956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586A4F9-893F-4B1B-464A-4EF3C84E9DA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CFE24FA-CED7-6544-FE79-0D82FC0B954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66ADA78D-BD77-0D3B-CE1F-F085EF55BB2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AE69CE7-E300-910E-9093-A5EB05A8A9A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B4C7CE6-83BC-7BA0-0327-3F4756A9C86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7F9FB22-F5A1-1E02-FFAD-02ABA274B3C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A82D2C7-7825-EA3C-3198-FAAFEF6242B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AC1DA3D-C456-E11F-35EC-B8F83B0D8DC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0C47614C-3A75-9F7E-7CAF-57F457181488}"/>
              </a:ext>
            </a:extLst>
          </p:cNvPr>
          <p:cNvSpPr/>
          <p:nvPr/>
        </p:nvSpPr>
        <p:spPr>
          <a:xfrm>
            <a:off x="6324914" y="443913"/>
            <a:ext cx="3287787" cy="595662"/>
          </a:xfrm>
          <a:custGeom>
            <a:avLst/>
            <a:gdLst>
              <a:gd name="connsiteX0" fmla="*/ 0 w 3287787"/>
              <a:gd name="connsiteY0" fmla="*/ 595662 h 595662"/>
              <a:gd name="connsiteX1" fmla="*/ 148916 w 3287787"/>
              <a:gd name="connsiteY1" fmla="*/ 0 h 595662"/>
              <a:gd name="connsiteX2" fmla="*/ 682524 w 3287787"/>
              <a:gd name="connsiteY2" fmla="*/ 0 h 595662"/>
              <a:gd name="connsiteX3" fmla="*/ 1341687 w 3287787"/>
              <a:gd name="connsiteY3" fmla="*/ 0 h 595662"/>
              <a:gd name="connsiteX4" fmla="*/ 1875295 w 3287787"/>
              <a:gd name="connsiteY4" fmla="*/ 0 h 595662"/>
              <a:gd name="connsiteX5" fmla="*/ 2471681 w 3287787"/>
              <a:gd name="connsiteY5" fmla="*/ 0 h 595662"/>
              <a:gd name="connsiteX6" fmla="*/ 3287787 w 3287787"/>
              <a:gd name="connsiteY6" fmla="*/ 0 h 595662"/>
              <a:gd name="connsiteX7" fmla="*/ 3138872 w 3287787"/>
              <a:gd name="connsiteY7" fmla="*/ 595662 h 595662"/>
              <a:gd name="connsiteX8" fmla="*/ 2573875 w 3287787"/>
              <a:gd name="connsiteY8" fmla="*/ 595662 h 595662"/>
              <a:gd name="connsiteX9" fmla="*/ 2008878 w 3287787"/>
              <a:gd name="connsiteY9" fmla="*/ 595662 h 595662"/>
              <a:gd name="connsiteX10" fmla="*/ 1381104 w 3287787"/>
              <a:gd name="connsiteY10" fmla="*/ 595662 h 595662"/>
              <a:gd name="connsiteX11" fmla="*/ 784718 w 3287787"/>
              <a:gd name="connsiteY11" fmla="*/ 595662 h 595662"/>
              <a:gd name="connsiteX12" fmla="*/ 0 w 3287787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7787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5995" y="5044"/>
                  <a:pt x="432821" y="23185"/>
                  <a:pt x="682524" y="0"/>
                </a:cubicBezTo>
                <a:cubicBezTo>
                  <a:pt x="932227" y="-23185"/>
                  <a:pt x="1075560" y="20579"/>
                  <a:pt x="1341687" y="0"/>
                </a:cubicBezTo>
                <a:cubicBezTo>
                  <a:pt x="1607814" y="-20579"/>
                  <a:pt x="1762847" y="23572"/>
                  <a:pt x="1875295" y="0"/>
                </a:cubicBezTo>
                <a:cubicBezTo>
                  <a:pt x="1987743" y="-23572"/>
                  <a:pt x="2266241" y="-7623"/>
                  <a:pt x="2471681" y="0"/>
                </a:cubicBezTo>
                <a:cubicBezTo>
                  <a:pt x="2677121" y="7623"/>
                  <a:pt x="3044704" y="32882"/>
                  <a:pt x="3287787" y="0"/>
                </a:cubicBezTo>
                <a:cubicBezTo>
                  <a:pt x="3228728" y="168032"/>
                  <a:pt x="3187232" y="356244"/>
                  <a:pt x="3138872" y="595662"/>
                </a:cubicBezTo>
                <a:cubicBezTo>
                  <a:pt x="2924088" y="618540"/>
                  <a:pt x="2701610" y="604200"/>
                  <a:pt x="2573875" y="595662"/>
                </a:cubicBezTo>
                <a:cubicBezTo>
                  <a:pt x="2446140" y="587124"/>
                  <a:pt x="2242965" y="574683"/>
                  <a:pt x="2008878" y="595662"/>
                </a:cubicBezTo>
                <a:cubicBezTo>
                  <a:pt x="1774791" y="616641"/>
                  <a:pt x="1599764" y="569162"/>
                  <a:pt x="1381104" y="595662"/>
                </a:cubicBezTo>
                <a:cubicBezTo>
                  <a:pt x="1162444" y="622162"/>
                  <a:pt x="971578" y="624472"/>
                  <a:pt x="784718" y="595662"/>
                </a:cubicBezTo>
                <a:cubicBezTo>
                  <a:pt x="597858" y="566852"/>
                  <a:pt x="222035" y="571419"/>
                  <a:pt x="0" y="595662"/>
                </a:cubicBezTo>
                <a:close/>
              </a:path>
              <a:path w="3287787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04473" y="18476"/>
                  <a:pt x="536187" y="-15836"/>
                  <a:pt x="808079" y="0"/>
                </a:cubicBezTo>
                <a:cubicBezTo>
                  <a:pt x="1079971" y="15836"/>
                  <a:pt x="1248809" y="27107"/>
                  <a:pt x="1373076" y="0"/>
                </a:cubicBezTo>
                <a:cubicBezTo>
                  <a:pt x="1497343" y="-27107"/>
                  <a:pt x="1728661" y="-7860"/>
                  <a:pt x="1906684" y="0"/>
                </a:cubicBezTo>
                <a:cubicBezTo>
                  <a:pt x="2084707" y="7860"/>
                  <a:pt x="2250734" y="-3188"/>
                  <a:pt x="2503069" y="0"/>
                </a:cubicBezTo>
                <a:cubicBezTo>
                  <a:pt x="2755405" y="3188"/>
                  <a:pt x="3110076" y="18394"/>
                  <a:pt x="3287787" y="0"/>
                </a:cubicBezTo>
                <a:cubicBezTo>
                  <a:pt x="3216412" y="236470"/>
                  <a:pt x="3182382" y="461100"/>
                  <a:pt x="3138872" y="595662"/>
                </a:cubicBezTo>
                <a:cubicBezTo>
                  <a:pt x="2796533" y="569641"/>
                  <a:pt x="2738496" y="620725"/>
                  <a:pt x="2448320" y="595662"/>
                </a:cubicBezTo>
                <a:cubicBezTo>
                  <a:pt x="2158144" y="570599"/>
                  <a:pt x="2021766" y="614740"/>
                  <a:pt x="1851934" y="595662"/>
                </a:cubicBezTo>
                <a:cubicBezTo>
                  <a:pt x="1682102" y="576584"/>
                  <a:pt x="1547425" y="585776"/>
                  <a:pt x="1255549" y="595662"/>
                </a:cubicBezTo>
                <a:cubicBezTo>
                  <a:pt x="963673" y="605548"/>
                  <a:pt x="869217" y="581022"/>
                  <a:pt x="564997" y="595662"/>
                </a:cubicBezTo>
                <a:cubicBezTo>
                  <a:pt x="260777" y="610302"/>
                  <a:pt x="120407" y="587663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7D15582-509B-EC91-5A9A-03A09777B3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E7DD225-9007-DF47-0D37-476788A9568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D630F4D-5D02-62C5-56FF-69289B058434}"/>
              </a:ext>
            </a:extLst>
          </p:cNvPr>
          <p:cNvSpPr txBox="1"/>
          <p:nvPr/>
        </p:nvSpPr>
        <p:spPr>
          <a:xfrm>
            <a:off x="9424614" y="939846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المعادلات والمتباينات الاسية.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1446/04/29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6E8333C-6C47-7C70-77F6-C69E480027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973"/>
          <a:stretch/>
        </p:blipFill>
        <p:spPr>
          <a:xfrm>
            <a:off x="9716443" y="2383905"/>
            <a:ext cx="2035436" cy="2004346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2441456-7837-4A83-C30E-A3476494028F}"/>
              </a:ext>
            </a:extLst>
          </p:cNvPr>
          <p:cNvSpPr txBox="1"/>
          <p:nvPr/>
        </p:nvSpPr>
        <p:spPr>
          <a:xfrm>
            <a:off x="9538556" y="4508870"/>
            <a:ext cx="235146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كتابة دالة أسية.</a:t>
            </a:r>
            <a:endParaRPr lang="ar-SA" sz="24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 المركب.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المتباينات الأسية.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06C4CE7-E4E7-D402-EB1D-8311FEA68DE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3586" y="978043"/>
            <a:ext cx="7930376" cy="9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952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ImageUpload&quot;,&quot;ActivityType&quot;:4,&quot;Width&quot;:0.0,&quot;Height&quot;:0.0,&quot;Graphics&quot;:null,&quot;ActivityBase&quot;:{&quot;$type&quot;:&quot;ClassPoint2.Core.DTO.Activities.ImageUploadActivity, ClassPoint2.Core&quot;,&quot;isMultipleSubmissionsAllowed&quot;:false,&quot;isNamesHidden&quot;:false,&quot;isCaptionRequired&quot;:false,&quot;activityId&quot;:null,&quot;activityType&quot;:&quot;Image Upload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873</Words>
  <Application>Microsoft Office PowerPoint</Application>
  <PresentationFormat>شاشة عريضة</PresentationFormat>
  <Paragraphs>355</Paragraphs>
  <Slides>21</Slides>
  <Notes>21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1" baseType="lpstr">
      <vt:lpstr>AGA Aladdin Regular</vt:lpstr>
      <vt:lpstr>Aptos</vt:lpstr>
      <vt:lpstr>Aptos Display</vt:lpstr>
      <vt:lpstr>Arial</vt:lpstr>
      <vt:lpstr>Arial Black</vt:lpstr>
      <vt:lpstr>Calibri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112</cp:revision>
  <dcterms:created xsi:type="dcterms:W3CDTF">2024-08-19T04:20:33Z</dcterms:created>
  <dcterms:modified xsi:type="dcterms:W3CDTF">2025-10-20T20:31:15Z</dcterms:modified>
</cp:coreProperties>
</file>