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4" r:id="rId2"/>
    <p:sldId id="256" r:id="rId3"/>
    <p:sldId id="258" r:id="rId4"/>
    <p:sldId id="259" r:id="rId5"/>
    <p:sldId id="260" r:id="rId6"/>
    <p:sldId id="261" r:id="rId7"/>
    <p:sldId id="257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219A6-C4D6-4857-85A4-C4FE0183FBA6}" type="datetimeFigureOut">
              <a:rPr lang="ar-SA" smtClean="0"/>
              <a:pPr/>
              <a:t>19/04/34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720D-E66D-43DE-9751-F137123481B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sa/url?sa=i&amp;source=images&amp;cd=&amp;cad=rja&amp;docid=MbHnmBp0j-RCuM&amp;tbnid=nJ0E3HwrO4je4M:&amp;ved=0CAgQjRwwAA&amp;url=http://theenvironment.maktoobblog.com/3021/%D8%A7%D9%84%D9%87%D9%8A%D8%AF%D8%B1%D9%88%D8%AC%D9%8A%D9%86-%D9%88%D9%85%D8%B3%D8%AA%D9%82%D8%A8%D9%84-%D8%A7%D9%84%D8%B7%D8%A7%D9%82%D8%A9-%D8%9F%D8%9F%D8%9F/&amp;ei=mmAwUci1FM-KhQfY9YAY&amp;psig=AFQjCNGwMj5EjNPd60Gl-c3BmaVCm9TN3A&amp;ust=136221135436231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sa/url?sa=i&amp;rct=j&amp;q=%D8%A7%D9%84%D9%87%D9%8A%D8%AF%D8%B1%D9%88%D8%AC%D9%8A%D9%86&amp;source=images&amp;cd=&amp;cad=rja&amp;docid=dGgAsLUBVXCVqM&amp;tbnid=EFgz8Y4xzV5hxM:&amp;ved=0CAUQjRw&amp;url=http://chemistry-ma.blogspot.com/2012/12/blog-post_6572.html&amp;ei=v2AwUfDILMOb1AXEu4CwBg&amp;psig=AFQjCNG0km9Y7-HqMqu_mL8QRh_WA0jgEA&amp;ust=136221134460687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صورة 5" descr="ف.png"/>
          <p:cNvPicPr>
            <a:picLocks noChangeAspect="1"/>
          </p:cNvPicPr>
          <p:nvPr/>
        </p:nvPicPr>
        <p:blipFill>
          <a:blip r:embed="rId2" cstate="print"/>
          <a:srcRect b="994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4000" b="1" dirty="0" smtClean="0"/>
              <a:t>يسمى العدد الصحيح </a:t>
            </a:r>
            <a:r>
              <a:rPr lang="en-US" sz="4000" b="1" dirty="0" smtClean="0"/>
              <a:t>n </a:t>
            </a:r>
            <a:r>
              <a:rPr lang="ar-SA" sz="4000" b="1" dirty="0" smtClean="0"/>
              <a:t>  الذي يظهر في المعادلات </a:t>
            </a:r>
          </a:p>
          <a:p>
            <a:pPr>
              <a:buNone/>
            </a:pPr>
            <a:r>
              <a:rPr lang="ar-SA" sz="4000" b="1" dirty="0" smtClean="0"/>
              <a:t>عدد الكم الرئيس </a:t>
            </a:r>
          </a:p>
          <a:p>
            <a:pPr>
              <a:buNone/>
            </a:pPr>
            <a:endParaRPr lang="ar-SA" sz="4000" b="1" dirty="0" smtClean="0"/>
          </a:p>
          <a:p>
            <a:pPr>
              <a:buNone/>
            </a:pPr>
            <a:r>
              <a:rPr lang="ar-SA" sz="4000" b="1" dirty="0" smtClean="0"/>
              <a:t>يمكننا من خلاله حساب القيم </a:t>
            </a:r>
            <a:r>
              <a:rPr lang="ar-SA" sz="4000" b="1" dirty="0" err="1" smtClean="0"/>
              <a:t>المكماة</a:t>
            </a:r>
            <a:r>
              <a:rPr lang="ar-SA" sz="4000" b="1" dirty="0" smtClean="0"/>
              <a:t> </a:t>
            </a:r>
          </a:p>
          <a:p>
            <a:pPr>
              <a:buNone/>
            </a:pPr>
            <a:r>
              <a:rPr lang="ar-SA" sz="4000" b="1" dirty="0" smtClean="0"/>
              <a:t> لكل من </a:t>
            </a:r>
            <a:r>
              <a:rPr lang="en-US" sz="4000" b="1" dirty="0" smtClean="0"/>
              <a:t>r, E</a:t>
            </a:r>
            <a:endParaRPr lang="ar-SA" sz="4000" b="1" dirty="0"/>
          </a:p>
        </p:txBody>
      </p:sp>
      <p:sp>
        <p:nvSpPr>
          <p:cNvPr id="4" name="مستطيل 3"/>
          <p:cNvSpPr/>
          <p:nvPr/>
        </p:nvSpPr>
        <p:spPr>
          <a:xfrm>
            <a:off x="323528" y="404664"/>
            <a:ext cx="8424936" cy="108012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buNone/>
            </a:pPr>
            <a:r>
              <a:rPr lang="ar-SA" sz="3600" b="1" dirty="0" smtClean="0"/>
              <a:t>كلا من نصف  قطر المستوى </a:t>
            </a:r>
            <a:r>
              <a:rPr lang="ar-SA" sz="3600" b="1" dirty="0" err="1" smtClean="0"/>
              <a:t>للالكترون</a:t>
            </a:r>
            <a:r>
              <a:rPr lang="ar-SA" sz="3600" b="1" dirty="0" smtClean="0"/>
              <a:t> وطاقة الذرة </a:t>
            </a:r>
            <a:r>
              <a:rPr lang="ar-SA" sz="3600" b="1" dirty="0" err="1" smtClean="0"/>
              <a:t>مكماة</a:t>
            </a:r>
            <a:r>
              <a:rPr lang="ar-SA" sz="3600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عنصر نائب للمحتوى 3" descr="74584187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مربع نص 4"/>
          <p:cNvSpPr txBox="1"/>
          <p:nvPr/>
        </p:nvSpPr>
        <p:spPr>
          <a:xfrm>
            <a:off x="1115616" y="476672"/>
            <a:ext cx="3528392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600" b="1" dirty="0" smtClean="0">
                <a:solidFill>
                  <a:schemeClr val="bg1"/>
                </a:solidFill>
              </a:rPr>
              <a:t>تطبيق </a:t>
            </a:r>
          </a:p>
          <a:p>
            <a:endParaRPr lang="ar-SA" dirty="0" smtClean="0"/>
          </a:p>
          <a:p>
            <a:r>
              <a:rPr lang="ar-SA" sz="6600" b="1" dirty="0" smtClean="0">
                <a:solidFill>
                  <a:schemeClr val="bg1"/>
                </a:solidFill>
              </a:rPr>
              <a:t>4 ص 74</a:t>
            </a:r>
            <a:endParaRPr lang="ar-SA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3.makcdn.com/wp-content/blogs.dir/163219/files/2010/10/hydrogen-ato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547664" y="5589240"/>
            <a:ext cx="6324167" cy="10156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ar-SA" sz="6000" b="1" dirty="0" smtClean="0"/>
              <a:t>الطاقة وانتقال الالكترون </a:t>
            </a:r>
            <a:endParaRPr lang="ar-SA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ar-SA" b="1" dirty="0" smtClean="0"/>
              <a:t>الطاقة الصفرية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pPr>
              <a:buNone/>
            </a:pPr>
            <a:r>
              <a:rPr lang="ar-SA" sz="4000" b="1" dirty="0" smtClean="0"/>
              <a:t>هي طاقة الذرة عندما يكون الالكترون بعيدا جدا عن الذرة  وليس له طاقة </a:t>
            </a:r>
            <a:r>
              <a:rPr lang="ar-SA" sz="4000" b="1" dirty="0" err="1" smtClean="0"/>
              <a:t>حركة .</a:t>
            </a:r>
            <a:endParaRPr lang="ar-SA" sz="4000" b="1" dirty="0" smtClean="0"/>
          </a:p>
          <a:p>
            <a:endParaRPr lang="ar-SA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251520" y="3284984"/>
            <a:ext cx="849694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400" b="1" dirty="0" smtClean="0">
                <a:solidFill>
                  <a:srgbClr val="FF0000"/>
                </a:solidFill>
              </a:rPr>
              <a:t>متى </a:t>
            </a:r>
            <a:r>
              <a:rPr lang="ar-SA" sz="4400" b="1" dirty="0" err="1" smtClean="0">
                <a:solidFill>
                  <a:srgbClr val="FF0000"/>
                </a:solidFill>
              </a:rPr>
              <a:t>تحدث؟</a:t>
            </a:r>
            <a:endParaRPr lang="ar-SA" sz="4400" b="1" dirty="0" smtClean="0">
              <a:solidFill>
                <a:srgbClr val="FF0000"/>
              </a:solidFill>
            </a:endParaRPr>
          </a:p>
          <a:p>
            <a:endParaRPr lang="ar-SA" sz="3600" b="1" dirty="0" smtClean="0">
              <a:solidFill>
                <a:srgbClr val="FF0000"/>
              </a:solidFill>
            </a:endParaRPr>
          </a:p>
          <a:p>
            <a:r>
              <a:rPr lang="ar-SA" sz="3600" b="1" dirty="0" smtClean="0"/>
              <a:t> تحدث عندما ينزع الكترون من الذرة  وتصبح الذرة </a:t>
            </a:r>
            <a:r>
              <a:rPr lang="ar-SA" sz="3600" b="1" dirty="0" err="1" smtClean="0"/>
              <a:t>متأينة</a:t>
            </a:r>
            <a:endParaRPr lang="ar-SA" sz="3600" b="1" dirty="0" smtClean="0"/>
          </a:p>
          <a:p>
            <a:endParaRPr lang="ar-SA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395536" y="692696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err="1" smtClean="0">
                <a:solidFill>
                  <a:srgbClr val="0070C0"/>
                </a:solidFill>
              </a:rPr>
              <a:t>لانه</a:t>
            </a:r>
            <a:r>
              <a:rPr lang="ar-SA" sz="3600" b="1" dirty="0" smtClean="0">
                <a:solidFill>
                  <a:srgbClr val="0070C0"/>
                </a:solidFill>
              </a:rPr>
              <a:t> يجب بذل شغل </a:t>
            </a:r>
            <a:r>
              <a:rPr lang="ar-SA" sz="3600" b="1" dirty="0" err="1" smtClean="0">
                <a:solidFill>
                  <a:srgbClr val="0070C0"/>
                </a:solidFill>
              </a:rPr>
              <a:t>لتايين</a:t>
            </a:r>
            <a:r>
              <a:rPr lang="ar-SA" sz="3600" b="1" dirty="0" smtClean="0">
                <a:solidFill>
                  <a:srgbClr val="0070C0"/>
                </a:solidFill>
              </a:rPr>
              <a:t> الذرة  </a:t>
            </a:r>
          </a:p>
          <a:p>
            <a:r>
              <a:rPr lang="ar-SA" sz="3600" b="1" dirty="0" smtClean="0">
                <a:solidFill>
                  <a:srgbClr val="0070C0"/>
                </a:solidFill>
              </a:rPr>
              <a:t>فان طاقة الذرة مع الالكترون  الدائر فيها يجب ان يكون اقل من الصفر </a:t>
            </a:r>
          </a:p>
          <a:p>
            <a:r>
              <a:rPr lang="ar-SA" sz="3600" b="1" dirty="0" smtClean="0">
                <a:solidFill>
                  <a:srgbClr val="0070C0"/>
                </a:solidFill>
              </a:rPr>
              <a:t>لذلك فان طاقة الذرة ذات قيمة سالبة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51520" y="3573016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وعندما يحدث انتقال في الذرة </a:t>
            </a:r>
          </a:p>
          <a:p>
            <a:r>
              <a:rPr lang="ar-SA" sz="3600" b="1" dirty="0" smtClean="0"/>
              <a:t>من مستوى طاقة اقل الى مستوى طاقة اعلى </a:t>
            </a:r>
          </a:p>
          <a:p>
            <a:r>
              <a:rPr lang="ar-SA" sz="3600" b="1" dirty="0" smtClean="0"/>
              <a:t>فان الطاقة الكلية  تصبح اقل </a:t>
            </a:r>
            <a:r>
              <a:rPr lang="ar-SA" sz="3600" b="1" dirty="0" err="1" smtClean="0"/>
              <a:t>سالبية</a:t>
            </a:r>
            <a:r>
              <a:rPr lang="ar-SA" sz="3600" b="1" dirty="0" smtClean="0"/>
              <a:t> </a:t>
            </a:r>
          </a:p>
          <a:p>
            <a:r>
              <a:rPr lang="ar-SA" sz="3600" b="1" dirty="0" smtClean="0"/>
              <a:t>ولكن مجموع التغير الكلي  في الطاقة يبقى موجبا </a:t>
            </a:r>
          </a:p>
          <a:p>
            <a:endParaRPr lang="ar-SA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ar-SA" b="1" dirty="0" smtClean="0">
                <a:solidFill>
                  <a:srgbClr val="006600"/>
                </a:solidFill>
              </a:rPr>
              <a:t>مستويات الطاقة لذرة الهيدروجين ومستويات الطاقة التي قد يتم الانتقال  اليها </a:t>
            </a:r>
            <a:endParaRPr lang="ar-SA" b="1" dirty="0">
              <a:solidFill>
                <a:srgbClr val="0066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/>
          </a:bodyPr>
          <a:lstStyle/>
          <a:p>
            <a:r>
              <a:rPr lang="ar-SA" sz="3600" b="1" dirty="0" smtClean="0"/>
              <a:t>نلاحظ أن ذرة الهيدروجين المثارة  يمكنها أن تبعث  مدى واسع من الطاقة الكهرومغناطيسية </a:t>
            </a:r>
          </a:p>
          <a:p>
            <a:pPr>
              <a:buNone/>
            </a:pPr>
            <a:r>
              <a:rPr lang="ar-SA" sz="3600" b="1" dirty="0" smtClean="0"/>
              <a:t>  </a:t>
            </a:r>
            <a:r>
              <a:rPr lang="ar-SA" sz="3600" b="1" dirty="0" smtClean="0">
                <a:solidFill>
                  <a:srgbClr val="FF0000"/>
                </a:solidFill>
              </a:rPr>
              <a:t>كالأشعة  تحت الحمراء </a:t>
            </a:r>
          </a:p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  والضوء المرئي</a:t>
            </a:r>
          </a:p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  أو الأشعة البنفسجية </a:t>
            </a:r>
          </a:p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   بحسب حالات الانتقال التي تحدث </a:t>
            </a:r>
            <a:endParaRPr lang="ar-SA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2836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4000" b="1" dirty="0" smtClean="0">
                <a:solidFill>
                  <a:srgbClr val="0070C0"/>
                </a:solidFill>
              </a:rPr>
              <a:t>متى تنبعث الأشعة فوق </a:t>
            </a:r>
            <a:r>
              <a:rPr lang="ar-SA" sz="4000" b="1" dirty="0" err="1" smtClean="0">
                <a:solidFill>
                  <a:srgbClr val="0070C0"/>
                </a:solidFill>
              </a:rPr>
              <a:t>البنفسجية ؟</a:t>
            </a:r>
            <a:endParaRPr lang="ar-SA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r>
              <a:rPr lang="ar-SA" sz="3600" b="1" dirty="0" smtClean="0"/>
              <a:t>عندما ينتقل الكترون من مستوى حالة الإثارة الى مستوى الطاقة الأول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323528" y="3284984"/>
            <a:ext cx="84249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4000" b="1" dirty="0" smtClean="0">
                <a:solidFill>
                  <a:srgbClr val="0070C0"/>
                </a:solidFill>
              </a:rPr>
              <a:t>متى تنتج الخطوط الأربعة المرئية في طيف  </a:t>
            </a:r>
            <a:r>
              <a:rPr lang="ar-SA" sz="4000" b="1" dirty="0" err="1" smtClean="0">
                <a:solidFill>
                  <a:srgbClr val="0070C0"/>
                </a:solidFill>
              </a:rPr>
              <a:t>الهيدروجين ؟</a:t>
            </a:r>
            <a:endParaRPr lang="ar-SA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ar-SA" sz="4000" b="1" dirty="0" smtClean="0"/>
              <a:t>تنتج عندما يحدث الانتقال في الذرة من مستوى الطاقة  </a:t>
            </a:r>
            <a:r>
              <a:rPr lang="en-US" sz="4000" b="1" dirty="0" smtClean="0"/>
              <a:t>n=3</a:t>
            </a:r>
            <a:endParaRPr lang="ar-SA" sz="4000" b="1" dirty="0" smtClean="0"/>
          </a:p>
          <a:p>
            <a:pPr>
              <a:buNone/>
            </a:pPr>
            <a:r>
              <a:rPr lang="ar-SA" sz="4000" b="1" dirty="0" smtClean="0"/>
              <a:t>أو مستوى أعلى </a:t>
            </a:r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892480" cy="146304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2364919"/>
                <a:gridCol w="3563401"/>
                <a:gridCol w="296416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السلسلة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انتقال الإلكترون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dirty="0" smtClean="0"/>
                        <a:t>الإشعاع المنبعث</a:t>
                      </a:r>
                      <a:endParaRPr lang="ar-SA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سلسلة ليمان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من مستوى حالة الإثارة الى مستوى الطاقة الأول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الأشعة فوق بنفسجية </a:t>
                      </a:r>
                      <a:endParaRPr lang="ar-SA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l="22882" t="19485" r="22882" b="7672"/>
          <a:stretch>
            <a:fillRect/>
          </a:stretch>
        </p:blipFill>
        <p:spPr bwMode="auto">
          <a:xfrm>
            <a:off x="0" y="1988840"/>
            <a:ext cx="5724128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</p:nvPr>
        </p:nvGraphicFramePr>
        <p:xfrm>
          <a:off x="251520" y="260648"/>
          <a:ext cx="8892480" cy="1463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37303"/>
                <a:gridCol w="3565722"/>
                <a:gridCol w="3089455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السلسة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انتقال الإلكترون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الإشعاع المنبعث </a:t>
                      </a:r>
                      <a:endParaRPr lang="ar-SA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سلسلة بالمر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من مستوى حالة الإثارة الى مستوى الطاقة الثاني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الخطوط الأربعة المرئية في طيف الهيدروجين </a:t>
                      </a:r>
                      <a:endParaRPr lang="ar-SA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l="22882" t="19485" r="22882" b="7672"/>
          <a:stretch>
            <a:fillRect/>
          </a:stretch>
        </p:blipFill>
        <p:spPr bwMode="auto">
          <a:xfrm>
            <a:off x="0" y="2276872"/>
            <a:ext cx="5652119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1115615" y="0"/>
          <a:ext cx="7787208" cy="2276872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2595736"/>
                <a:gridCol w="2595736"/>
                <a:gridCol w="2595736"/>
              </a:tblGrid>
              <a:tr h="624304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السلسلة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انتقال الإلكترون</a:t>
                      </a:r>
                      <a:r>
                        <a:rPr lang="ar-SA" sz="2800" b="1" baseline="0" dirty="0" smtClean="0"/>
                        <a:t>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الإشعاع المنبعث </a:t>
                      </a:r>
                      <a:endParaRPr lang="ar-SA" sz="2800" b="1" dirty="0"/>
                    </a:p>
                  </a:txBody>
                  <a:tcPr/>
                </a:tc>
              </a:tr>
              <a:tr h="1652568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سلسلة </a:t>
                      </a:r>
                      <a:r>
                        <a:rPr lang="ar-SA" sz="2800" b="1" dirty="0" err="1" smtClean="0"/>
                        <a:t>باشن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من مستوى حالة الإثارة الى مستوى الطاقة الثالث </a:t>
                      </a:r>
                      <a:endParaRPr lang="ar-S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 smtClean="0"/>
                        <a:t>الأشعة تحت الحمراء </a:t>
                      </a:r>
                      <a:endParaRPr lang="ar-SA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l="22882" t="19485" r="22882" b="7672"/>
          <a:stretch>
            <a:fillRect/>
          </a:stretch>
        </p:blipFill>
        <p:spPr bwMode="auto">
          <a:xfrm>
            <a:off x="0" y="2681536"/>
            <a:ext cx="5530993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تنبؤات نموذج بور</a:t>
            </a:r>
            <a:endParaRPr lang="ar-SA" sz="8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/>
          <a:lstStyle/>
          <a:p>
            <a:r>
              <a:rPr lang="ar-SA" b="1" dirty="0" smtClean="0">
                <a:solidFill>
                  <a:schemeClr val="bg1"/>
                </a:solidFill>
              </a:rPr>
              <a:t>عيوب نموذج بور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sz="3600" b="1" dirty="0" smtClean="0"/>
              <a:t>لا ينطبق إلا على ذرة الهيدروجين </a:t>
            </a:r>
          </a:p>
          <a:p>
            <a:pPr>
              <a:buNone/>
            </a:pPr>
            <a:r>
              <a:rPr lang="ar-SA" sz="3600" b="1" dirty="0" smtClean="0"/>
              <a:t>(لم يستطع توقع طيف العناصر الأخرى</a:t>
            </a:r>
            <a:r>
              <a:rPr lang="ar-SA" sz="3600" b="1" dirty="0" err="1" smtClean="0"/>
              <a:t>)</a:t>
            </a:r>
            <a:endParaRPr lang="ar-SA" sz="3600" b="1" dirty="0" smtClean="0"/>
          </a:p>
          <a:p>
            <a:endParaRPr lang="ar-SA" sz="3600" b="1" dirty="0" smtClean="0"/>
          </a:p>
          <a:p>
            <a:r>
              <a:rPr lang="ar-SA" sz="3600" b="1" dirty="0" smtClean="0"/>
              <a:t>النموذج لم يقدم تفسيرا لبعض المسائل </a:t>
            </a:r>
          </a:p>
          <a:p>
            <a:r>
              <a:rPr lang="ar-SA" b="1" dirty="0" smtClean="0">
                <a:solidFill>
                  <a:srgbClr val="003300"/>
                </a:solidFill>
              </a:rPr>
              <a:t>مثل  لماذا لا تطبق القوانين الكهرومغناطيسية داخل </a:t>
            </a:r>
            <a:r>
              <a:rPr lang="ar-SA" b="1" dirty="0" err="1" smtClean="0">
                <a:solidFill>
                  <a:srgbClr val="003300"/>
                </a:solidFill>
              </a:rPr>
              <a:t>الذرة؟</a:t>
            </a:r>
            <a:endParaRPr lang="ar-SA" b="1" dirty="0" smtClean="0">
              <a:solidFill>
                <a:srgbClr val="003300"/>
              </a:solidFill>
            </a:endParaRPr>
          </a:p>
          <a:p>
            <a:endParaRPr lang="ar-SA" b="1" dirty="0" smtClean="0">
              <a:solidFill>
                <a:srgbClr val="003300"/>
              </a:solidFill>
            </a:endParaRPr>
          </a:p>
          <a:p>
            <a:endParaRPr lang="ar-SA" b="1" dirty="0" smtClean="0">
              <a:solidFill>
                <a:srgbClr val="00330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3484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SA" sz="4000" b="1" dirty="0" smtClean="0">
                <a:solidFill>
                  <a:srgbClr val="0070C0"/>
                </a:solidFill>
              </a:rPr>
              <a:t>فانه يصف مستويات الطاقة </a:t>
            </a:r>
          </a:p>
          <a:p>
            <a:pPr>
              <a:buNone/>
            </a:pPr>
            <a:endParaRPr lang="ar-SA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ar-SA" sz="4000" b="1" dirty="0" smtClean="0">
                <a:solidFill>
                  <a:srgbClr val="0070C0"/>
                </a:solidFill>
              </a:rPr>
              <a:t>والأطوال </a:t>
            </a:r>
            <a:r>
              <a:rPr lang="ar-SA" sz="4000" b="1" dirty="0" err="1" smtClean="0">
                <a:solidFill>
                  <a:srgbClr val="0070C0"/>
                </a:solidFill>
              </a:rPr>
              <a:t>الموجية</a:t>
            </a:r>
            <a:r>
              <a:rPr lang="ar-SA" sz="4000" b="1" dirty="0" smtClean="0">
                <a:solidFill>
                  <a:srgbClr val="0070C0"/>
                </a:solidFill>
              </a:rPr>
              <a:t>  للضوء المنبعث والممتص من </a:t>
            </a:r>
            <a:r>
              <a:rPr lang="ar-SA" sz="4000" b="1" dirty="0" err="1" smtClean="0">
                <a:solidFill>
                  <a:srgbClr val="0070C0"/>
                </a:solidFill>
              </a:rPr>
              <a:t>ذرات</a:t>
            </a:r>
            <a:r>
              <a:rPr lang="ar-SA" sz="4000" b="1" dirty="0" smtClean="0">
                <a:solidFill>
                  <a:srgbClr val="0070C0"/>
                </a:solidFill>
              </a:rPr>
              <a:t> الهيدروجين بصورة جيدة </a:t>
            </a:r>
          </a:p>
          <a:p>
            <a:endParaRPr lang="ar-SA" sz="4000" b="1" dirty="0">
              <a:solidFill>
                <a:srgbClr val="0070C0"/>
              </a:solidFill>
            </a:endParaRPr>
          </a:p>
        </p:txBody>
      </p:sp>
      <p:pic>
        <p:nvPicPr>
          <p:cNvPr id="18434" name="Picture 2" descr="http://www.4twin.com/contents/myuppic/04ff89a22215e5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10995"/>
          <a:stretch>
            <a:fillRect/>
          </a:stretch>
        </p:blipFill>
        <p:spPr bwMode="auto">
          <a:xfrm>
            <a:off x="0" y="0"/>
            <a:ext cx="3324225" cy="3068960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3347864" y="404664"/>
            <a:ext cx="5205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ar-SA" sz="3600" b="1" dirty="0" smtClean="0">
                <a:solidFill>
                  <a:srgbClr val="FF0000"/>
                </a:solidFill>
              </a:rPr>
              <a:t>على الرغم من عيوب نموذج بور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rgbClr val="006600"/>
          </a:solidFill>
        </p:spPr>
        <p:txBody>
          <a:bodyPr>
            <a:normAutofit/>
          </a:bodyPr>
          <a:lstStyle/>
          <a:p>
            <a:r>
              <a:rPr lang="ar-SA" sz="5400" b="1" dirty="0" smtClean="0">
                <a:solidFill>
                  <a:srgbClr val="CCFF66"/>
                </a:solidFill>
              </a:rPr>
              <a:t>تطور نموذج بور</a:t>
            </a:r>
            <a:endParaRPr lang="ar-SA" sz="5400" b="1" dirty="0">
              <a:solidFill>
                <a:srgbClr val="CCFF66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400" b="1" dirty="0" smtClean="0"/>
              <a:t>طور بور نموذجه من خلال</a:t>
            </a:r>
          </a:p>
          <a:p>
            <a:endParaRPr lang="ar-SA" sz="4400" b="1" dirty="0" smtClean="0"/>
          </a:p>
          <a:p>
            <a:pPr>
              <a:buFont typeface="Wingdings" pitchFamily="2" charset="2"/>
              <a:buChar char="ü"/>
            </a:pPr>
            <a:r>
              <a:rPr lang="ar-SA" sz="3600" b="1" dirty="0" smtClean="0"/>
              <a:t>تطبيق قانون نيوتن الثاني في الحركة على الالكترون</a:t>
            </a:r>
          </a:p>
          <a:p>
            <a:pPr>
              <a:buNone/>
            </a:pPr>
            <a:r>
              <a:rPr lang="ar-SA" sz="3600" b="1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ar-SA" sz="3600" b="1" dirty="0" smtClean="0"/>
              <a:t>تطبيق القوة المحصلة  المحسوبة بقانون </a:t>
            </a:r>
            <a:r>
              <a:rPr lang="ar-SA" sz="3600" b="1" dirty="0" err="1" smtClean="0"/>
              <a:t>كولوم</a:t>
            </a:r>
            <a:r>
              <a:rPr lang="ar-SA" sz="3600" b="1" dirty="0" smtClean="0"/>
              <a:t> للتفاعل  بين </a:t>
            </a:r>
            <a:r>
              <a:rPr lang="ar-SA" sz="3600" b="1" dirty="0" err="1" smtClean="0"/>
              <a:t>البرتون</a:t>
            </a:r>
            <a:r>
              <a:rPr lang="ar-SA" sz="3600" b="1" dirty="0" smtClean="0"/>
              <a:t> و الالكترون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ar-SA" b="1" dirty="0" smtClean="0"/>
              <a:t>تعليل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103671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SA" sz="3600" b="1" dirty="0" smtClean="0"/>
              <a:t>تسارع الالكترون في مدار دائري حول </a:t>
            </a:r>
            <a:r>
              <a:rPr lang="ar-SA" sz="3600" b="1" dirty="0" err="1" smtClean="0"/>
              <a:t>البرتون</a:t>
            </a:r>
            <a:r>
              <a:rPr lang="ar-SA" sz="3600" b="1" dirty="0" smtClean="0"/>
              <a:t> مقدار سالب</a:t>
            </a:r>
          </a:p>
          <a:p>
            <a:endParaRPr lang="ar-SA" dirty="0"/>
          </a:p>
        </p:txBody>
      </p:sp>
      <p:sp>
        <p:nvSpPr>
          <p:cNvPr id="4" name="شكل بيضاوي 3"/>
          <p:cNvSpPr/>
          <p:nvPr/>
        </p:nvSpPr>
        <p:spPr>
          <a:xfrm>
            <a:off x="539552" y="3068960"/>
            <a:ext cx="7992888" cy="2088232"/>
          </a:xfrm>
          <a:prstGeom prst="ellipse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buNone/>
            </a:pPr>
            <a:r>
              <a:rPr lang="ar-SA" sz="4400" b="1" dirty="0" smtClean="0"/>
              <a:t>لأن اتجاه تسارع الالكترون نحو الداخل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/>
              <a:t>الزخم الزاوي للإلكترون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افترض بور أن الزخم الزاوي </a:t>
            </a:r>
            <a:r>
              <a:rPr lang="ar-SA" b="1" dirty="0" err="1" smtClean="0">
                <a:solidFill>
                  <a:srgbClr val="FF0000"/>
                </a:solidFill>
              </a:rPr>
              <a:t>للالكترون</a:t>
            </a:r>
            <a:r>
              <a:rPr lang="ar-SA" b="1" dirty="0" smtClean="0">
                <a:solidFill>
                  <a:srgbClr val="FF0000"/>
                </a:solidFill>
              </a:rPr>
              <a:t>  له قيم محددة</a:t>
            </a:r>
          </a:p>
          <a:p>
            <a:endParaRPr lang="ar-SA" dirty="0" smtClean="0"/>
          </a:p>
          <a:p>
            <a:r>
              <a:rPr lang="ar-SA" sz="3600" b="1" dirty="0" smtClean="0"/>
              <a:t>قيم الزخم الزاوي المسموح </a:t>
            </a:r>
            <a:r>
              <a:rPr lang="ar-SA" sz="3600" b="1" dirty="0" err="1" smtClean="0"/>
              <a:t>بها</a:t>
            </a:r>
            <a:r>
              <a:rPr lang="ar-SA" sz="3600" b="1" dirty="0" smtClean="0"/>
              <a:t> </a:t>
            </a:r>
            <a:r>
              <a:rPr lang="ar-SA" sz="3600" b="1" dirty="0" err="1" smtClean="0"/>
              <a:t>للالكترون</a:t>
            </a:r>
            <a:r>
              <a:rPr lang="ar-SA" sz="3600" b="1" dirty="0" smtClean="0"/>
              <a:t> هي مضاعفات صحيحة للمقدار </a:t>
            </a:r>
          </a:p>
          <a:p>
            <a:endParaRPr lang="ar-S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3933056"/>
            <a:ext cx="704850" cy="149542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52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b="1" dirty="0" smtClean="0"/>
              <a:t>نصف قطر مستوى الكترون ذرة الهيدروجين</a:t>
            </a:r>
            <a:endParaRPr lang="ar-SA" b="1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2636912"/>
            <a:ext cx="4467225" cy="171450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2171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FF0000"/>
                </a:solidFill>
              </a:rPr>
              <a:t>طاقة ذرة الهيدروجين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1916832"/>
            <a:ext cx="4419600" cy="1114425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1571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403648" y="4005064"/>
            <a:ext cx="6768752" cy="21602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الطاقة الكلية لذرة الكم الرئيس لها </a:t>
            </a:r>
            <a:r>
              <a:rPr lang="en-US" sz="3600" b="1" dirty="0" smtClean="0">
                <a:solidFill>
                  <a:schemeClr val="tx1"/>
                </a:solidFill>
              </a:rPr>
              <a:t>n  </a:t>
            </a:r>
            <a:r>
              <a:rPr lang="ar-SA" sz="3600" b="1" dirty="0" smtClean="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تساوي حاصل ضرب   </a:t>
            </a:r>
            <a:r>
              <a:rPr lang="en-US" sz="3600" b="1" dirty="0" smtClean="0">
                <a:solidFill>
                  <a:schemeClr val="tx1"/>
                </a:solidFill>
              </a:rPr>
              <a:t>-13.6 </a:t>
            </a:r>
            <a:r>
              <a:rPr lang="en-US" sz="3600" b="1" dirty="0" err="1" smtClean="0">
                <a:solidFill>
                  <a:schemeClr val="tx1"/>
                </a:solidFill>
              </a:rPr>
              <a:t>eV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SA" sz="3600" b="1" dirty="0" smtClean="0">
                <a:solidFill>
                  <a:schemeClr val="tx1"/>
                </a:solidFill>
              </a:rPr>
              <a:t>في مقلوب  </a:t>
            </a:r>
            <a:r>
              <a:rPr lang="en-US" sz="3600" b="1" dirty="0" smtClean="0">
                <a:solidFill>
                  <a:schemeClr val="tx1"/>
                </a:solidFill>
              </a:rPr>
              <a:t> n </a:t>
            </a:r>
            <a:r>
              <a:rPr lang="ar-SA" sz="3600" b="1" dirty="0" smtClean="0">
                <a:solidFill>
                  <a:schemeClr val="tx1"/>
                </a:solidFill>
              </a:rPr>
              <a:t> تربيع.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407</Words>
  <Application>Microsoft Office PowerPoint</Application>
  <PresentationFormat>عرض على الشاشة (3:4)‏</PresentationFormat>
  <Paragraphs>83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سمة Office</vt:lpstr>
      <vt:lpstr>الشريحة 1</vt:lpstr>
      <vt:lpstr>تنبؤات نموذج بور</vt:lpstr>
      <vt:lpstr>عيوب نموذج بور</vt:lpstr>
      <vt:lpstr>الشريحة 4</vt:lpstr>
      <vt:lpstr>تطور نموذج بور</vt:lpstr>
      <vt:lpstr>تعليل</vt:lpstr>
      <vt:lpstr>الزخم الزاوي للإلكترون</vt:lpstr>
      <vt:lpstr>نصف قطر مستوى الكترون ذرة الهيدروجين</vt:lpstr>
      <vt:lpstr>طاقة ذرة الهيدروجين</vt:lpstr>
      <vt:lpstr>الشريحة 10</vt:lpstr>
      <vt:lpstr>الشريحة 11</vt:lpstr>
      <vt:lpstr>الشريحة 12</vt:lpstr>
      <vt:lpstr>الطاقة الصفرية</vt:lpstr>
      <vt:lpstr>الشريحة 14</vt:lpstr>
      <vt:lpstr>مستويات الطاقة لذرة الهيدروجين ومستويات الطاقة التي قد يتم الانتقال  اليها </vt:lpstr>
      <vt:lpstr>الشريحة 16</vt:lpstr>
      <vt:lpstr>الشريحة 17</vt:lpstr>
      <vt:lpstr>الشريحة 18</vt:lpstr>
      <vt:lpstr>الشريحة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تنبؤات نموذج بور</dc:title>
  <dc:creator>حلم المحي</dc:creator>
  <cp:lastModifiedBy>حلم المحي</cp:lastModifiedBy>
  <cp:revision>12</cp:revision>
  <dcterms:created xsi:type="dcterms:W3CDTF">2013-02-28T19:21:16Z</dcterms:created>
  <dcterms:modified xsi:type="dcterms:W3CDTF">2013-03-01T08:50:53Z</dcterms:modified>
</cp:coreProperties>
</file>