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6" r:id="rId5"/>
    <p:sldId id="280" r:id="rId6"/>
    <p:sldId id="378" r:id="rId7"/>
    <p:sldId id="390" r:id="rId8"/>
    <p:sldId id="363" r:id="rId9"/>
    <p:sldId id="364" r:id="rId10"/>
    <p:sldId id="382" r:id="rId11"/>
    <p:sldId id="391" r:id="rId12"/>
    <p:sldId id="392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289" r:id="rId21"/>
    <p:sldId id="275" r:id="rId22"/>
    <p:sldId id="274" r:id="rId23"/>
    <p:sldId id="295" r:id="rId2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4594"/>
    <a:srgbClr val="8B2481"/>
    <a:srgbClr val="80C687"/>
    <a:srgbClr val="FFFFFF"/>
    <a:srgbClr val="C5C000"/>
    <a:srgbClr val="E5E5E5"/>
    <a:srgbClr val="F5E26F"/>
    <a:srgbClr val="E5E57F"/>
    <a:srgbClr val="FFFF65"/>
    <a:srgbClr val="7E5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998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18/10/46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1FF73-C874-0D27-736A-C4289948A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10B7A90-C325-BADB-E45F-3A506B8F18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32E8B21-5306-2B96-99CF-50129EA296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08F0FD9-B0A4-836F-2F38-716A678B61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5481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6B61A-5B15-1DFA-EC98-C7066308E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6522C55C-FF34-AA5F-FE75-0BBB062873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88BEAC0-2B4A-67A6-B162-A1388D3A7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116157A-4D5F-62A7-0B47-23D319FDA9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7254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DA116-28F2-5576-1479-F1AB8B7EA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5DAA4B0-A8DE-2BC2-7D47-730E4B4890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A8CE838-9C70-E751-FD89-4755EA02BE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78AE79B-06E9-EA9F-7213-5088BD813B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2077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089A6-C5D2-2159-7487-9752BB874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A7B3BA7-ED62-8F62-4E86-C615E34984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4B5A4E2-D7F2-5D56-1628-4C63FA1393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D2516AE-8457-8ACE-B513-8DE35D14B5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8150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33EBD-96C0-0094-93D1-42E9C5D1F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FC9A6EB-1A62-70F9-D2E2-7D474DD07C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0A58997-B88C-433A-9931-BB9EF0C58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E8CF9BC-6E7C-58D1-AB2A-44DA88FF68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7594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81048-B9E5-484C-708E-0E9146EED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CD6B62B-DB55-2CE2-B3F3-79F7B8E844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53FB11A-ACE1-EA24-5F0F-45B9614013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99CFD0B-5181-33FE-C71E-5CEAE89DD7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1117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E5352-EA66-4798-C391-7C4192A21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6EAA7DBF-DFF9-572F-F961-23DF84A476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0971762-437B-0F29-AF7F-934C3D5B63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64C8E77-B167-067D-4A6C-0E904107E1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6031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8EDBF-1D00-7C93-D2D0-D7FDFE2B8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DD59399-8401-D1D6-512D-51A1B261CC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D1E1A54-1721-142F-4863-4C394EF535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49FFD60-8791-4920-D56B-0F5ADF8489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02545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B3AE1-380A-99A5-2874-F26C25A4F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096EAE1-40E7-086F-1203-C21F3E80F4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D85E231-F42A-3011-4E8A-6EE4F31F22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0C74937-6AE2-1952-69FF-2E7CA71737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07922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9838D-EB34-8434-B8E3-7822298AD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D15824A-BA2F-E8AA-7148-D296AE83FA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F5A1A59-186F-93F4-5FD1-A79B548F15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8E8C68B-E0A7-5DB5-253E-04CF93427A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4362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7229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2590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9494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50121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9583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0891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84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9950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B9255-7F9D-7633-606E-12613F998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FEA56EB-FC08-3447-8EAF-8524F257D6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0F14FEB-A284-36CE-FB81-BBFDD9EEA9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1160332-61FC-650E-3F7E-5DF71B3844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4966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4C683-895B-0447-6CBA-23AE4EE54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6A722024-7EFC-39DA-8301-BACEDC78CB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3D3E059-ECB9-6621-11B9-CA749CC403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1B45E8E-D4AF-AC89-27EA-26D322CCA0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497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9AE01-4CFD-7B3B-80D5-5408A6F68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2F4FA94-FC12-BD6D-6F4F-8707483105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E18DCFF-FC96-F5D6-03BD-8F334E5F32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AABF11A-8E49-A713-299C-7352E56524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382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3B045-7111-BD26-8B1C-A9CC45248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098BEFA-CE3C-0D07-1533-6C259D7717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A514944-7A64-0369-B9E3-DCBA893D9D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89DABC0-D962-664C-0503-CB87525B1A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8460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18/10/46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18/10/46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18/10/46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18/10/46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18/10/46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18/10/46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18/10/46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18/10/46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18/10/46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CAAB9A2-F1D2-C5EB-1452-C28945F671F0}"/>
              </a:ext>
            </a:extLst>
          </p:cNvPr>
          <p:cNvSpPr txBox="1"/>
          <p:nvPr userDrawn="1"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18/10/46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18/10/46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18/10/46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&#1575;&#1604;&#1587;&#1580;&#1604;&#1575;&#1578;/&#1587;&#1580;&#1604;%201446.xlsm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21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10" Type="http://schemas.openxmlformats.org/officeDocument/2006/relationships/image" Target="../media/image26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26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10" Type="http://schemas.openxmlformats.org/officeDocument/2006/relationships/image" Target="../media/image29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30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10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281C035-21BA-1515-38EA-26540E0FFD0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9E6FD20-B90F-AB8B-626B-3A87090CF20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مهاراتي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7DDB1D0-3957-27ED-5455-2C39535B06C1}"/>
              </a:ext>
            </a:extLst>
          </p:cNvPr>
          <p:cNvSpPr txBox="1"/>
          <p:nvPr/>
        </p:nvSpPr>
        <p:spPr>
          <a:xfrm rot="16200000">
            <a:off x="10917933" y="226232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EEBEF63-B8AE-2CB2-6B18-980B2348ED1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E6A7CB9-988A-907A-393A-76411849183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2ABF481-265F-AA5E-3E76-DC70D07DFB8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AB6A7C7-4D7D-FDC8-12FE-82F5C539C7D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63689D8-F1B1-BB15-B14A-53E53DE8CC4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DAB44B1-589F-FAAE-E923-E7804EC9F821}"/>
              </a:ext>
            </a:extLst>
          </p:cNvPr>
          <p:cNvSpPr/>
          <p:nvPr/>
        </p:nvSpPr>
        <p:spPr>
          <a:xfrm>
            <a:off x="11388712" y="69944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graphicFrame>
        <p:nvGraphicFramePr>
          <p:cNvPr id="31" name="جدول 30">
            <a:extLst>
              <a:ext uri="{FF2B5EF4-FFF2-40B4-BE49-F238E27FC236}">
                <a16:creationId xmlns:a16="http://schemas.microsoft.com/office/drawing/2014/main" id="{35CF97F9-8AC5-7705-F65F-2A83713C5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454925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الخميس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1446/10/19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الثالثة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التوزيعات ذات الحدين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36" name="صورة 35">
            <a:extLst>
              <a:ext uri="{FF2B5EF4-FFF2-40B4-BE49-F238E27FC236}">
                <a16:creationId xmlns:a16="http://schemas.microsoft.com/office/drawing/2014/main" id="{E1B9892B-CA8D-CF3C-180E-05F4CD618F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2C36323-9CB8-4349-201D-304800328455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8B24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الواجب</a:t>
            </a:r>
          </a:p>
        </p:txBody>
      </p:sp>
      <p:pic>
        <p:nvPicPr>
          <p:cNvPr id="25" name="رسم 24" descr="دفتر العناوين مع تعبئة خالصة">
            <a:hlinkClick r:id="rId6" action="ppaction://hlinkfile"/>
            <a:extLst>
              <a:ext uri="{FF2B5EF4-FFF2-40B4-BE49-F238E27FC236}">
                <a16:creationId xmlns:a16="http://schemas.microsoft.com/office/drawing/2014/main" id="{7EC52051-9654-2F71-4829-536915ED2E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196" y="1777900"/>
            <a:ext cx="1318181" cy="131818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5470039-069F-A79A-5E2C-A42417FCF014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4AEFE9C-456E-47B3-7421-BCCAB245FE35}"/>
              </a:ext>
            </a:extLst>
          </p:cNvPr>
          <p:cNvSpPr txBox="1"/>
          <p:nvPr/>
        </p:nvSpPr>
        <p:spPr>
          <a:xfrm>
            <a:off x="2870896" y="2474065"/>
            <a:ext cx="6994116" cy="19645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dirty="0">
                <a:solidFill>
                  <a:srgbClr val="8B24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</a:t>
            </a:r>
            <a:r>
              <a:rPr lang="ar-SA" sz="2800" dirty="0">
                <a:solidFill>
                  <a:srgbClr val="8B24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التواء موجبا</a:t>
            </a:r>
            <a:endParaRPr lang="en-US" sz="2800" dirty="0">
              <a:solidFill>
                <a:srgbClr val="8B248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800" dirty="0">
                <a:solidFill>
                  <a:srgbClr val="8B24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6)</a:t>
            </a:r>
            <a:r>
              <a:rPr lang="ar-SA" sz="2800" dirty="0">
                <a:solidFill>
                  <a:srgbClr val="8B24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800" dirty="0">
                <a:solidFill>
                  <a:srgbClr val="8B24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81.5% </a:t>
            </a:r>
            <a:r>
              <a:rPr lang="ar-SA" sz="2800" dirty="0">
                <a:solidFill>
                  <a:srgbClr val="8B24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تقريبًا</a:t>
            </a:r>
            <a:endParaRPr lang="en-US" sz="2800" dirty="0">
              <a:solidFill>
                <a:srgbClr val="8B248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800" dirty="0">
                <a:solidFill>
                  <a:srgbClr val="8B24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9) a) 13600    b)500     c)3200       d)61.5% </a:t>
            </a:r>
            <a:r>
              <a:rPr lang="ar-SA" sz="2800" dirty="0">
                <a:solidFill>
                  <a:srgbClr val="8B24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تقريبًا</a:t>
            </a:r>
            <a:endParaRPr lang="en-US" sz="2800" dirty="0">
              <a:solidFill>
                <a:srgbClr val="8B248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8B755-97C4-62A1-E88F-9DB627205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E0313CA-A4E8-C1B5-2F3E-666D419EF6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F68B6925-1739-2463-5D30-CC77F6026BD4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C437DFE-0466-361A-78E4-1430BF1D470B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7697C238-B77C-4815-9D31-CB1302D4E9F3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079DB54-75C5-864C-10BD-1C5C82BDB0E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CB9B4B1F-D79C-42D7-BE95-64EB0E370E28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B5DFE76-5292-CE66-724E-7A0950612A3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2049657-FA17-169C-C2E7-A3253E0213C2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6F3494A-6165-76B4-6013-C7617B373D49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F4CE5612-1DF9-93DE-5DB8-789497FC13B5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E01F103F-9894-7EB6-88EA-22763ADBBF12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0839F66-859B-A10B-55BC-AF6A91126A2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F70BEF3-32C6-A01C-CC59-ECEED932F2A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D8BA212D-8EE4-4727-6D8C-DA0BBDABD564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E230832-431B-F33C-B6D2-54ECBA2E9A2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713CF75-6E0D-96F9-F1C8-91FA3EBAC531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A8CDF1AA-8E19-BA8F-FB3E-F166D23C2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B52F812D-C607-4119-D670-7BD987EEF6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CAB2BD71-EA86-FD3E-1E1E-7C637F8F9A35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20B8E3A-8A17-16A0-0C4A-0FA5C3428E80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859021A-9E42-F1A2-DA2B-FD9ACF110B38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D84AD9A-ED75-D3FA-F651-659CB5CD2D50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753A7222-8F4D-10CC-85C6-9B5AE22AE3E1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8E655368-AA8C-EFE0-CA4B-99B52F9C170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8DC7F433-C98C-2446-2D5C-59317DD8CCE8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D4D064AE-57ED-0C14-0190-27BE4028B2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1AA4DB20-DCF2-D5D5-C1B7-CC1C22368422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6D0967D-036F-1BF5-FEBA-76B0E137D336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D415783B-AEF9-6154-D7ED-34CF0C4A5377}"/>
              </a:ext>
            </a:extLst>
          </p:cNvPr>
          <p:cNvGrpSpPr/>
          <p:nvPr/>
        </p:nvGrpSpPr>
        <p:grpSpPr>
          <a:xfrm>
            <a:off x="8518436" y="5628416"/>
            <a:ext cx="3518233" cy="701962"/>
            <a:chOff x="8556201" y="5516826"/>
            <a:chExt cx="3518233" cy="701962"/>
          </a:xfrm>
        </p:grpSpPr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F8E226CD-B097-1171-82AE-A00558621A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B108BC77-3E2A-BDED-62B6-EB893970EB26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D8BA6E84-9572-2C04-2267-D4A95DC12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E55F89BD-AFC1-0417-5D03-E163FA48D8E6}"/>
              </a:ext>
            </a:extLst>
          </p:cNvPr>
          <p:cNvSpPr txBox="1"/>
          <p:nvPr/>
        </p:nvSpPr>
        <p:spPr>
          <a:xfrm>
            <a:off x="9185680" y="682558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kern="1200" dirty="0">
                <a:solidFill>
                  <a:srgbClr val="215F9A"/>
                </a:solidFill>
                <a:effectLst/>
                <a:latin typeface="Aptos" panose="020B0004020202020204" pitchFamily="34" charset="0"/>
                <a:ea typeface="+mn-ea"/>
                <a:cs typeface="AGA Aladdin Regular" pitchFamily="2" charset="-78"/>
              </a:rPr>
              <a:t>التوزيعات ذات الحدين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1446/10/19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A1ED39D0-A069-FD65-B538-62F9C9A9D9B3}"/>
              </a:ext>
            </a:extLst>
          </p:cNvPr>
          <p:cNvSpPr txBox="1"/>
          <p:nvPr/>
        </p:nvSpPr>
        <p:spPr>
          <a:xfrm>
            <a:off x="9059103" y="3641509"/>
            <a:ext cx="22422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تمييز التجربة ذات الحدين.</a:t>
            </a:r>
          </a:p>
        </p:txBody>
      </p:sp>
      <p:pic>
        <p:nvPicPr>
          <p:cNvPr id="39" name="صورة 38">
            <a:extLst>
              <a:ext uri="{FF2B5EF4-FFF2-40B4-BE49-F238E27FC236}">
                <a16:creationId xmlns:a16="http://schemas.microsoft.com/office/drawing/2014/main" id="{5FBBAEB2-1F0D-78C9-5E23-1C3316E7592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112"/>
          <a:stretch/>
        </p:blipFill>
        <p:spPr>
          <a:xfrm>
            <a:off x="9238480" y="1648948"/>
            <a:ext cx="1968412" cy="1732781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EE67BEA9-E498-289C-3971-9564B6B83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524"/>
          <a:stretch/>
        </p:blipFill>
        <p:spPr>
          <a:xfrm>
            <a:off x="1075554" y="1189385"/>
            <a:ext cx="8033865" cy="1674452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9BE99C40-661F-97B6-1803-60CBD5054F1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5" t="75362" r="-415" b="-1195"/>
          <a:stretch/>
        </p:blipFill>
        <p:spPr>
          <a:xfrm>
            <a:off x="1075554" y="2863837"/>
            <a:ext cx="8033865" cy="115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89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56598-9610-E974-FE8F-DC60B49FC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3314E0B-4C7A-2386-80CC-B813638D52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861B0BD8-3E2D-C495-8E05-91301F47164A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1B8B840-69AB-2471-2F56-D1A42AA89808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3E4D83D4-7397-2B4D-B057-9DC65AD7D31C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1F4A976-4B3E-A8CC-647A-8DA5F26D8990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EC13A26B-3273-9A0B-0259-8FACB46CECE0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5EA02CF-02D3-0104-5B2B-F9D1F7BC30F2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7B607F9-E9D9-7FEE-DEED-BC73428849F4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4FCB2637-9B74-2189-6AE2-2E08C571199D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99E374-B595-E8DE-47F4-20BE55696072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9C5B828D-94D0-96A4-3D56-A2775EE38C89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2075208-2736-8EBA-E84E-A82B9FD5B32E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65CB2E2-87F0-4D5D-59DC-35ADE21B265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1FE63C9-A6A7-744C-7F86-CF21BE2C62C6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F8F49E3-8F0C-E7B7-BD3C-6A6494FFF63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587FFC0-87FA-D605-74C5-915670FFF75D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E9ACFB98-D08B-492F-4159-8E98E86D93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509C683-D9D2-BDF2-BBF0-81DBC4A3C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29951C47-9AB6-4DEA-AEC4-B7B0F9FA80BF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1F44C424-7A27-F448-581D-30E7FBA964AC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ACD492D4-0F8D-9092-4806-D3BB7000B167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D0168CC-B13F-A3D2-2294-3C6F97AF7B69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F415BD94-55FF-51DC-8904-D1D1883C33B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5F40D83C-3EF7-2845-31C3-B72B5C5796C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77BCCA9-C558-CD53-4386-4BA7390C5A65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7992E9D-D3A4-14F9-9CD5-4048FD1657C4}"/>
              </a:ext>
            </a:extLst>
          </p:cNvPr>
          <p:cNvSpPr txBox="1"/>
          <p:nvPr/>
        </p:nvSpPr>
        <p:spPr>
          <a:xfrm>
            <a:off x="9185680" y="682558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kern="1200" dirty="0">
                <a:solidFill>
                  <a:srgbClr val="215F9A"/>
                </a:solidFill>
                <a:effectLst/>
                <a:latin typeface="Aptos" panose="020B0004020202020204" pitchFamily="34" charset="0"/>
                <a:ea typeface="+mn-ea"/>
                <a:cs typeface="AGA Aladdin Regular" pitchFamily="2" charset="-78"/>
              </a:rPr>
              <a:t>التوزيعات ذات الحدين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1446/10/19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3113FC0C-BC12-5F0E-730C-5029A7A7DB38}"/>
              </a:ext>
            </a:extLst>
          </p:cNvPr>
          <p:cNvSpPr txBox="1"/>
          <p:nvPr/>
        </p:nvSpPr>
        <p:spPr>
          <a:xfrm>
            <a:off x="9059103" y="3641509"/>
            <a:ext cx="22422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التوزيع ذو الحدين.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3B01230F-D946-9C29-31AD-E3D81CB29FD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112"/>
          <a:stretch/>
        </p:blipFill>
        <p:spPr>
          <a:xfrm>
            <a:off x="9238480" y="1648948"/>
            <a:ext cx="1968412" cy="1732781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048A896E-E351-DED6-6474-438C7C2E0A4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1462087"/>
            <a:ext cx="8636948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89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994F6-632D-1F9C-B31F-0FA4DA728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460A9F2-56B3-3DDE-8E5E-E609762F80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9BD82EB9-793F-5701-94BE-E15533EF1D1C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3DBED4C-C612-7D42-8FEA-FEFDEF6C93A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042F9B33-1006-8624-EAFB-25A7D0D740FE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903B467-7AD6-8AF5-390B-6387FFC9FE9C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43C014B5-BD64-0DC3-AA0E-F530723724AB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C4BD18E-D10C-A8A2-22C8-307CDDE4B23E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12E8030-BD6E-1B9E-94CE-D88C7E22DBA1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CCA742F-56CB-147E-6DEB-3FF395359D05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28A8F3F-7DE8-067C-44EE-9A4B4E9A4CA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2BBB6213-99C9-A1F6-B66B-97A62511BDB1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12A6D19-7EB0-CA85-1F40-A942CDFE8B14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0A7E73F-B7D4-503E-6F95-12DA739CE062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EBB05FEB-2208-5A49-5B2E-B9CD337C2777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E1170E4-C0FA-F7A1-F9D2-A835C0049AB5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D24365C8-D9E7-508D-26E5-6351FEE1CD9D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B3EBFECB-E8B7-2313-3E1B-5121629D64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A1194C9E-C0E2-B2C1-A2E2-E16D67BAF3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E8F596E-54F3-4B54-7F65-A9979E329EB8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23629076-1033-40A9-43BC-E116A705AF37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1C797F7-13E1-7926-D63A-B7EF92A27D79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8871F75-AE18-B6C2-23F1-1726841BA12A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1D6ECE1-B898-76CB-6496-3E905CAFB94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7D675C64-2AAA-7DBD-CB52-F24464090C3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4B1C3153-CD08-5AC5-8BF2-7FB7F190C794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47C4D903-622E-AF95-ECD0-93292F1028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B0862104-8982-E3C5-9B15-134CD54C134E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E6C5959D-FAD4-2660-844E-D730B58711C2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30D9AFDA-13D8-7BD0-CB8E-8815A2240389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95C39C46-B1BA-4A84-3D7D-0C8B231449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09DF67EB-9273-7DFD-1B48-8C90F72468D1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E129D3DD-3503-20CC-9E15-BCCB9ED13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7DB6826-7CBC-76EE-4D1C-19D5BFDA72CA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B536481B-9216-E67F-3CE2-DEC7942FBFC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978" y="1191732"/>
            <a:ext cx="8708731" cy="1914525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AAAB8990-164A-BA62-0FAF-C881B793634C}"/>
              </a:ext>
            </a:extLst>
          </p:cNvPr>
          <p:cNvSpPr txBox="1"/>
          <p:nvPr/>
        </p:nvSpPr>
        <p:spPr>
          <a:xfrm>
            <a:off x="9185680" y="682558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kern="1200" dirty="0">
                <a:solidFill>
                  <a:srgbClr val="215F9A"/>
                </a:solidFill>
                <a:effectLst/>
                <a:latin typeface="Aptos" panose="020B0004020202020204" pitchFamily="34" charset="0"/>
                <a:ea typeface="+mn-ea"/>
                <a:cs typeface="AGA Aladdin Regular" pitchFamily="2" charset="-78"/>
              </a:rPr>
              <a:t>التوزيعات ذات الحدين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1446/10/19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545DE992-AC50-983B-6BA3-EEBA68F35FCB}"/>
              </a:ext>
            </a:extLst>
          </p:cNvPr>
          <p:cNvSpPr txBox="1"/>
          <p:nvPr/>
        </p:nvSpPr>
        <p:spPr>
          <a:xfrm>
            <a:off x="9059103" y="3641509"/>
            <a:ext cx="22422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التوزيع ذو الحدين.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1922DB5C-580C-FA23-CF6B-D389E5138A3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112"/>
          <a:stretch/>
        </p:blipFill>
        <p:spPr>
          <a:xfrm>
            <a:off x="9238480" y="1648948"/>
            <a:ext cx="1968412" cy="173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04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FDB1F-0E48-2B67-D7EF-1F791C690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859440D-B756-47BA-2035-6A88EFF682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F3DE3BCC-9645-E47D-7EEC-5416F214353D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40B1FCA-E2AC-7D0D-A6C2-E66375CBF1A9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4EE92507-BB27-C5A3-B372-D82B18B96030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A842BAD-4CD1-FBC2-FEFE-354E7F0375BE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D8905385-886E-E088-5A81-4E9AFF5FA100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14CFC7A-A029-36F3-55A3-9A9FCD899E12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321AFB80-6344-6CD6-8DCD-8B96F9EB7B4A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F991478D-BBAD-04FA-0B04-B912FE79E8D5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2648601-AF62-F749-0AAF-DEDA958EE34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92EF84AF-48CC-7EF6-0328-056474259B7A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7080C35-056D-32CE-F79B-266F80BCF2CB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788800F-A3A0-3E3B-2D25-B4EF24DEE75B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817711E-9CDC-C860-4FDE-32692F3A5F59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6737423-5BBB-C378-A710-F3D09612C7D0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33AE657-B1AB-16DA-275E-AD6F0543D10E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AC344ED-422D-DF20-DA07-77762A7CF1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1A0D72B8-4421-FF23-640F-FDFA39F7C6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902DDC0B-5214-E3F9-51CD-104272E1E0CE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DE6D97C7-6A9E-18EC-AAAC-B1D115E6ED3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FB7C32A-6630-96F5-76D5-1D957D997033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814C894-24A1-96A8-97C4-1A08C7506D48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76CA6D8D-4FB0-4155-774E-EE217A5A5A2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BC361678-C219-B6A5-960A-21CD256686E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6998837-1FCF-8E36-F4D5-2A476C09A6DB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8324030-95CE-5C66-022B-F891AE5EDBFB}"/>
              </a:ext>
            </a:extLst>
          </p:cNvPr>
          <p:cNvSpPr txBox="1"/>
          <p:nvPr/>
        </p:nvSpPr>
        <p:spPr>
          <a:xfrm>
            <a:off x="9185680" y="682558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kern="1200" dirty="0">
                <a:solidFill>
                  <a:srgbClr val="215F9A"/>
                </a:solidFill>
                <a:effectLst/>
                <a:latin typeface="Aptos" panose="020B0004020202020204" pitchFamily="34" charset="0"/>
                <a:ea typeface="+mn-ea"/>
                <a:cs typeface="AGA Aladdin Regular" pitchFamily="2" charset="-78"/>
              </a:rPr>
              <a:t>التوزيعات ذات الحدين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1446/10/19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07D094F-D261-226E-320D-6CB70C10EF2D}"/>
              </a:ext>
            </a:extLst>
          </p:cNvPr>
          <p:cNvSpPr txBox="1"/>
          <p:nvPr/>
        </p:nvSpPr>
        <p:spPr>
          <a:xfrm>
            <a:off x="9059103" y="3641509"/>
            <a:ext cx="224225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المتوسط والتباين والانحراف المعياري للتوزيع ذي الحدين.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1A0AB754-9344-321F-A5E5-27109F53A59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112"/>
          <a:stretch/>
        </p:blipFill>
        <p:spPr>
          <a:xfrm>
            <a:off x="9238480" y="1648948"/>
            <a:ext cx="1968412" cy="1732781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85438839-207B-7AAC-D90A-9ED543BC799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087" y="1409700"/>
            <a:ext cx="8718697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72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02B04-3916-129E-98A7-175FDAA4E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F9BB813-60EF-2367-2190-68C8007770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66797816-903B-EF09-4527-9724ADBA41BE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2AE86E1-9E72-FD44-6A39-FE644E7C4F4D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2F8D199B-9099-60A3-97CF-7E2616554ED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EA8C6CC-081E-7A6C-FC07-E5A56707EDE5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62C61C9D-7844-7143-69F1-BB7A27593824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DC0E698-6B09-0AEF-E02A-97D99169DF5D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2234BAE5-DA16-CCD0-92ED-A87A81936C0F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69955D22-CE7E-CD05-7150-64B1B7BFC6B0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7B34D9D-4F40-74F0-2E50-52FD7B90404F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EA4EC26D-F8F6-C627-E751-FA36DCB08931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F68B469-ECF5-CE96-F359-B3786A046796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3365E7B-8757-911C-D445-F94A2638B0E4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366D18A6-F485-F2BE-4A87-F3667A03755A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8FACD73-0052-6637-2946-4F3089E37B63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0B7EC2C1-D717-6298-789D-43127FA07821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DAEE350A-C299-1292-A961-000CC44830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FD6ECF91-BAE2-F76B-4FC6-D408A0B73C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C8A675BA-E6B0-8000-17D2-D785EC1384A5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0F27C6CE-EA88-C2BD-6B09-8B93DB3FAD4D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D7B99D2-D34B-79BF-702A-C8CF99D6A541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1AD164C-C561-0B95-5FC9-DA9196B1053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F04D7F6E-F9B2-D413-033C-14C8CC39F535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D179EEA0-99FE-AAEB-87A6-8F1886292B3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DFEF6EF1-30E4-EF54-D95F-A4DFEDFD5BE4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98A857D6-1E0E-DBEB-8C2C-42701612E6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BDDB5812-D28C-C2DE-7C7E-39DDFA37CE96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E81C9EF6-0A89-03E7-2DB1-0C66CEC27044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C7CE7AAD-1C7E-17EC-2DFA-9A28E987D447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526012AE-0813-EA33-C079-7643F2A1DF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3DCB3507-AA3D-DDFA-BA5D-D6236696BC1B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04A3CF80-D49D-12C1-854E-454A0BDDA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AE8EA85-467E-BCF4-4547-88247F25DB18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0C879322-FD92-D269-0FB5-E5BCBAB92B6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930" y="1278092"/>
            <a:ext cx="8553305" cy="885825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2578F1E4-7741-9B3B-D304-91BDA3A38EBC}"/>
              </a:ext>
            </a:extLst>
          </p:cNvPr>
          <p:cNvSpPr txBox="1"/>
          <p:nvPr/>
        </p:nvSpPr>
        <p:spPr>
          <a:xfrm>
            <a:off x="9185680" y="682558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kern="1200" dirty="0">
                <a:solidFill>
                  <a:srgbClr val="215F9A"/>
                </a:solidFill>
                <a:effectLst/>
                <a:latin typeface="Aptos" panose="020B0004020202020204" pitchFamily="34" charset="0"/>
                <a:ea typeface="+mn-ea"/>
                <a:cs typeface="AGA Aladdin Regular" pitchFamily="2" charset="-78"/>
              </a:rPr>
              <a:t>التوزيعات ذات الحدين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1446/10/19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9262FF9-55A2-DF4D-CDE3-DB9D78883FF0}"/>
              </a:ext>
            </a:extLst>
          </p:cNvPr>
          <p:cNvSpPr txBox="1"/>
          <p:nvPr/>
        </p:nvSpPr>
        <p:spPr>
          <a:xfrm>
            <a:off x="9059103" y="3641509"/>
            <a:ext cx="224225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المتوسط والتباين والانحراف المعياري للتوزيع ذي الحدين.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97F431ED-0D73-221A-8AB3-EA2B7E297CD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112"/>
          <a:stretch/>
        </p:blipFill>
        <p:spPr>
          <a:xfrm>
            <a:off x="9238480" y="1648948"/>
            <a:ext cx="1968412" cy="173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C6B77-B6C7-3AE3-47EF-AC668B79B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BEAE641-DBB0-4A1D-26C3-7905515F24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8CCC70B-DB18-AA40-F082-A11622A22B44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A5122A4-937D-5A1B-3A17-D0C1B2DBA407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9B8C4D9F-3E55-DAE1-3E9C-B24F32E1BD45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FF8F4F3-DA74-D366-C810-7338135CE2F0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72C47A3-C1FA-D1EF-28FE-CF3B223184B3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5F99469-3D94-7730-FEBD-7FBEEED9A28B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EE36F6EB-52F9-7ECF-9B64-B779D604CC99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327F154-F223-CD0B-F81F-2373EAD3E5A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DB9CFF9-57D4-039E-AE6E-26791517C56C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A99FA77-DFE4-43EF-51E9-8D49B0C32F7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B63D019-E87C-35C9-34EC-3260F83ACE40}"/>
              </a:ext>
            </a:extLst>
          </p:cNvPr>
          <p:cNvSpPr txBox="1"/>
          <p:nvPr/>
        </p:nvSpPr>
        <p:spPr>
          <a:xfrm rot="16200000">
            <a:off x="10856906" y="3401838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BA7B09B-656F-82F4-4EF5-0851E2A13D72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37D8059D-ACDA-9F32-E6BB-767AC5AB2584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43F9186-60CD-0B08-EB46-3DF9F0B77E3D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E5015289-0102-36CB-4D15-0607DB3BD2C9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4D36A118-DC32-60B9-D59C-51B29CF548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668AC54F-38C1-A111-3827-BA58AACB96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9ACA91ED-6E23-FBED-9243-3A6BE8CB5208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B64A6B54-C394-913D-A693-72D67ED45D65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0FED133-AEC6-84FA-F182-6BA17491D6A2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11D7842-E372-F9FF-6A57-0EDB3EF816D9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9B27E01F-D2AF-0A04-3EFF-D2E1731385D2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BE83FCE9-D8E0-F93E-1475-5EA8B0902B0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738E7D9F-81DC-050A-D126-521845BFDC7C}"/>
              </a:ext>
            </a:extLst>
          </p:cNvPr>
          <p:cNvGrpSpPr/>
          <p:nvPr/>
        </p:nvGrpSpPr>
        <p:grpSpPr>
          <a:xfrm>
            <a:off x="8471153" y="5650829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95FFE2F9-E61A-18B8-53C2-A30C0C5B3E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14722003-AC4A-11A0-CBBC-3234813B88FF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8A61E16B-E8EB-1EDA-84AD-B878E64F7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521C1E27-7980-9255-ED2C-312773C409D8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9141C49F-34FA-2847-1846-E06CB74BB7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03D919E3-05FA-584C-A74F-96E2D528F856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A55B8CC-0CD6-06E8-E441-839DA5ECF58F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E15B759-DD64-642D-47D9-92506D631DFE}"/>
              </a:ext>
            </a:extLst>
          </p:cNvPr>
          <p:cNvSpPr txBox="1"/>
          <p:nvPr/>
        </p:nvSpPr>
        <p:spPr>
          <a:xfrm>
            <a:off x="9185680" y="682558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kern="1200" dirty="0">
                <a:solidFill>
                  <a:srgbClr val="215F9A"/>
                </a:solidFill>
                <a:effectLst/>
                <a:latin typeface="Aptos" panose="020B0004020202020204" pitchFamily="34" charset="0"/>
                <a:ea typeface="+mn-ea"/>
                <a:cs typeface="AGA Aladdin Regular" pitchFamily="2" charset="-78"/>
              </a:rPr>
              <a:t>التوزيعات ذات الحدين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1446/10/19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8DCC02A-4342-6C32-648D-E846A3AD2256}"/>
              </a:ext>
            </a:extLst>
          </p:cNvPr>
          <p:cNvSpPr txBox="1"/>
          <p:nvPr/>
        </p:nvSpPr>
        <p:spPr>
          <a:xfrm>
            <a:off x="9059103" y="3641509"/>
            <a:ext cx="2242256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التوزيع ذو الحدين.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المتوسط والتباين والانحراف المعياري للتوزيع ذي الحدين.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AE2D24E0-51D5-B2CB-613E-CB8D7A6CAAB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112"/>
          <a:stretch/>
        </p:blipFill>
        <p:spPr>
          <a:xfrm>
            <a:off x="9238480" y="1648948"/>
            <a:ext cx="1968412" cy="1732781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36745159-4193-8112-9775-7794D463FD80}"/>
              </a:ext>
            </a:extLst>
          </p:cNvPr>
          <p:cNvGrpSpPr/>
          <p:nvPr/>
        </p:nvGrpSpPr>
        <p:grpSpPr>
          <a:xfrm>
            <a:off x="2000533" y="1109096"/>
            <a:ext cx="7162800" cy="3514588"/>
            <a:chOff x="1988625" y="1235674"/>
            <a:chExt cx="7162800" cy="3514588"/>
          </a:xfrm>
        </p:grpSpPr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2FCA7353-EC13-7A4A-8BEC-5EBCF110C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80025"/>
            <a:stretch/>
          </p:blipFill>
          <p:spPr>
            <a:xfrm>
              <a:off x="1988625" y="1235674"/>
              <a:ext cx="7162800" cy="1086409"/>
            </a:xfrm>
            <a:prstGeom prst="rect">
              <a:avLst/>
            </a:prstGeom>
          </p:spPr>
        </p:pic>
        <p:pic>
          <p:nvPicPr>
            <p:cNvPr id="32" name="صورة 31">
              <a:extLst>
                <a:ext uri="{FF2B5EF4-FFF2-40B4-BE49-F238E27FC236}">
                  <a16:creationId xmlns:a16="http://schemas.microsoft.com/office/drawing/2014/main" id="{4FE9E306-EED1-9203-027A-9E72D360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6226" t="19496" b="72016"/>
            <a:stretch/>
          </p:blipFill>
          <p:spPr>
            <a:xfrm>
              <a:off x="6732269" y="2296054"/>
              <a:ext cx="2419155" cy="461645"/>
            </a:xfrm>
            <a:prstGeom prst="rect">
              <a:avLst/>
            </a:prstGeom>
          </p:spPr>
        </p:pic>
        <p:pic>
          <p:nvPicPr>
            <p:cNvPr id="33" name="صورة 32">
              <a:extLst>
                <a:ext uri="{FF2B5EF4-FFF2-40B4-BE49-F238E27FC236}">
                  <a16:creationId xmlns:a16="http://schemas.microsoft.com/office/drawing/2014/main" id="{466CFFE4-4C4E-B62C-7D69-9096A0848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2761" b="35379"/>
            <a:stretch/>
          </p:blipFill>
          <p:spPr>
            <a:xfrm>
              <a:off x="1988625" y="3017481"/>
              <a:ext cx="7162800" cy="17327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1141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4D3FD-1258-974D-4E45-BC0E1F50D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D29688C-9391-8A3D-4959-A99E2F194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29DE8C36-8348-8BA9-5D2F-E35DA3081587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05F1906-BE15-43CF-974F-EE9439B6D01B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04CD1B45-AEB3-26E3-FC7E-B943A38F606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8535497-F24D-1885-405A-C043C975001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6E0505C0-1A32-3D50-A623-78D384634A4E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40E8411-DBD0-5D06-6C6C-37B312EA3212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39B9AF69-EF55-A9BD-0F42-77041E0F1F34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7B3F225-832D-68E6-D8D9-5D37680EF3F4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7CE871F-E808-4B84-4FF7-C2CD652EAE89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B1FC2026-A56A-E86E-064E-8A1AC5F569F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5B28C39-3403-E1E6-BA9E-D547E7599B76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3F567EB-3256-B9AC-305B-E84B37DC0262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31DB9E4-E50B-3493-560D-B834B9718A37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89C66DF-0300-0E9E-3ABB-5F7832079630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B53C4B6F-7513-B31C-4F0B-412E75DA7B2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FD4EBED1-62B5-BEF3-8427-A5BEC80F8A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E81E04D1-D4B7-5703-0A70-3695C0F2B4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49EA16C9-AC73-E36E-E7DE-ABAD4BD9F442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15EEC9E-717E-6473-0926-B2333F222B02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62F929C-C878-A926-11FC-67649F6615D9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780B694-B985-0D63-913F-7E411186A29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B2C5CFB4-92CC-6A81-7473-F1F5C78D183F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17B383FC-138E-0D8C-0629-C77A74BAD7F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DA926CA0-D067-E4FD-96F3-FB42F466941D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33809B2C-C6BE-1F29-AEEA-D27E6E54BE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5229C2CD-19E6-F42F-9571-58F933FE5FAB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4DAFF7E-FD51-9F56-FE4F-9E89E570E2D6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19B4DE91-F63B-CBD1-97E8-6E101DE51449}"/>
              </a:ext>
            </a:extLst>
          </p:cNvPr>
          <p:cNvGrpSpPr/>
          <p:nvPr/>
        </p:nvGrpSpPr>
        <p:grpSpPr>
          <a:xfrm>
            <a:off x="8518436" y="5628416"/>
            <a:ext cx="3518233" cy="701962"/>
            <a:chOff x="8556201" y="5516826"/>
            <a:chExt cx="3518233" cy="701962"/>
          </a:xfrm>
        </p:grpSpPr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FC15B58C-3E5A-8AB7-5A87-FAA89CD7AD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769566E1-AE06-19B5-4890-DB758EC10B1E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754CCC50-5A2D-E3B0-C04B-88483143D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CEBBC90-FB3B-CBA7-8222-A48F4E36420A}"/>
              </a:ext>
            </a:extLst>
          </p:cNvPr>
          <p:cNvSpPr txBox="1"/>
          <p:nvPr/>
        </p:nvSpPr>
        <p:spPr>
          <a:xfrm>
            <a:off x="9185680" y="682558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kern="1200" dirty="0">
                <a:solidFill>
                  <a:srgbClr val="215F9A"/>
                </a:solidFill>
                <a:effectLst/>
                <a:latin typeface="Aptos" panose="020B0004020202020204" pitchFamily="34" charset="0"/>
                <a:ea typeface="+mn-ea"/>
                <a:cs typeface="AGA Aladdin Regular" pitchFamily="2" charset="-78"/>
              </a:rPr>
              <a:t>التوزيعات ذات الحدين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1446/10/19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0A07EB0F-169F-6F8A-D2BB-80DEE1FA383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112"/>
          <a:stretch/>
        </p:blipFill>
        <p:spPr>
          <a:xfrm>
            <a:off x="9238480" y="1648948"/>
            <a:ext cx="1968412" cy="1732781"/>
          </a:xfrm>
          <a:prstGeom prst="rect">
            <a:avLst/>
          </a:prstGeom>
        </p:spPr>
      </p:pic>
      <p:sp>
        <p:nvSpPr>
          <p:cNvPr id="39" name="مربع نص 38">
            <a:extLst>
              <a:ext uri="{FF2B5EF4-FFF2-40B4-BE49-F238E27FC236}">
                <a16:creationId xmlns:a16="http://schemas.microsoft.com/office/drawing/2014/main" id="{1A5F2FBD-D6C1-2D5F-CCE3-BDA3F8F17183}"/>
              </a:ext>
            </a:extLst>
          </p:cNvPr>
          <p:cNvSpPr txBox="1"/>
          <p:nvPr/>
        </p:nvSpPr>
        <p:spPr>
          <a:xfrm>
            <a:off x="9059103" y="3641509"/>
            <a:ext cx="2242256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التوزيع ذو الحدين.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المتوسط والتباين والانحراف المعياري للتوزيع ذي الحدين.</a:t>
            </a:r>
          </a:p>
        </p:txBody>
      </p: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059996F6-2C6D-ED5D-81DE-0C50A75E3946}"/>
              </a:ext>
            </a:extLst>
          </p:cNvPr>
          <p:cNvGrpSpPr/>
          <p:nvPr/>
        </p:nvGrpSpPr>
        <p:grpSpPr>
          <a:xfrm>
            <a:off x="2000533" y="1109096"/>
            <a:ext cx="7162800" cy="3514588"/>
            <a:chOff x="1988625" y="1235674"/>
            <a:chExt cx="7162800" cy="3514588"/>
          </a:xfrm>
        </p:grpSpPr>
        <p:pic>
          <p:nvPicPr>
            <p:cNvPr id="41" name="صورة 40">
              <a:extLst>
                <a:ext uri="{FF2B5EF4-FFF2-40B4-BE49-F238E27FC236}">
                  <a16:creationId xmlns:a16="http://schemas.microsoft.com/office/drawing/2014/main" id="{5C45750F-03D7-4B8B-E16E-DEFEA46F6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80025"/>
            <a:stretch/>
          </p:blipFill>
          <p:spPr>
            <a:xfrm>
              <a:off x="1988625" y="1235674"/>
              <a:ext cx="7162800" cy="1086409"/>
            </a:xfrm>
            <a:prstGeom prst="rect">
              <a:avLst/>
            </a:prstGeom>
          </p:spPr>
        </p:pic>
        <p:pic>
          <p:nvPicPr>
            <p:cNvPr id="42" name="صورة 41">
              <a:extLst>
                <a:ext uri="{FF2B5EF4-FFF2-40B4-BE49-F238E27FC236}">
                  <a16:creationId xmlns:a16="http://schemas.microsoft.com/office/drawing/2014/main" id="{6B8205F9-EE8D-463B-FFFD-F86E3EC62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6226" t="19496" b="72016"/>
            <a:stretch/>
          </p:blipFill>
          <p:spPr>
            <a:xfrm>
              <a:off x="6732269" y="2296054"/>
              <a:ext cx="2419155" cy="461645"/>
            </a:xfrm>
            <a:prstGeom prst="rect">
              <a:avLst/>
            </a:prstGeom>
          </p:spPr>
        </p:pic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2E025DB1-499D-4AC5-789E-9727B27FE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830" t="70983" r="830" b="-2843"/>
            <a:stretch/>
          </p:blipFill>
          <p:spPr>
            <a:xfrm>
              <a:off x="1988625" y="3017481"/>
              <a:ext cx="7162800" cy="17327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5304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172DB-88C0-A811-4463-A14C0FF4E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98BE076-DAF9-4A4C-4325-6F05C5969F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78ECD246-7148-7A40-414C-CA0BF631C160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AC32B62-24EA-EAE5-82A0-C20C8BD26D3B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79B1DA13-47B7-D9E3-E07E-E062932D1AA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1B13D03-D7C5-5764-47D9-3D009D2D8685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7D04E586-8443-058A-6BE1-B1E3E782098F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EEDFF04-BED1-D59F-FD2F-6C4391D8E032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94DC09D1-3382-6909-7C2D-45D6A1F00515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67AFE7AE-6BC3-F3BD-D064-EEDB96F4105A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4A3B110-8641-4FDA-EC6D-E4BB2CDBF014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F869DF75-C264-20AE-F0D8-0CB5E1B7C45F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E25FEFE-38AA-23CC-49B4-56E69E4342FC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320BF07-F400-81D0-FD5C-AD37290727B4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65D965E-45EB-A993-517F-4AD239CDC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222FFAA-5C3E-BC28-0AEC-91459E4F0B06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DBEF6C23-60A4-E131-FD7C-872FD426B4F9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0307CAA2-A1AE-BF86-6748-5DAD18CC0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35496AC6-8ABB-DF88-9F6E-2FA1B8467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5609B8FC-33AC-C337-941A-7AFB39B9B51A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DFBAFA7E-CA2D-A7B6-8EC7-4204F81FD932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62A7EBA-A29D-3795-A293-290B67281506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B781526-D6CB-B107-4C25-321FCC1B0D8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EC0C70C9-C002-C483-4B76-4708BE0D1E65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729BB349-3707-2287-5CA7-E72633852B6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E3D7CE1-FA57-3EB3-E3E8-7A0D6EB6407E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2E0C2DF-E5A5-D2FA-7755-81A99720A070}"/>
              </a:ext>
            </a:extLst>
          </p:cNvPr>
          <p:cNvSpPr txBox="1"/>
          <p:nvPr/>
        </p:nvSpPr>
        <p:spPr>
          <a:xfrm>
            <a:off x="9185680" y="682558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kern="1200" dirty="0">
                <a:solidFill>
                  <a:srgbClr val="215F9A"/>
                </a:solidFill>
                <a:effectLst/>
                <a:latin typeface="Aptos" panose="020B0004020202020204" pitchFamily="34" charset="0"/>
                <a:ea typeface="+mn-ea"/>
                <a:cs typeface="AGA Aladdin Regular" pitchFamily="2" charset="-78"/>
              </a:rPr>
              <a:t>التوزيعات ذات الحدين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1446/10/19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7EB62A6-1EBB-2838-D0D9-89B4371B2A06}"/>
              </a:ext>
            </a:extLst>
          </p:cNvPr>
          <p:cNvSpPr txBox="1"/>
          <p:nvPr/>
        </p:nvSpPr>
        <p:spPr>
          <a:xfrm>
            <a:off x="9059103" y="3641509"/>
            <a:ext cx="224225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تقريب التوزيع ذي الحدين إلى توزيع طبيعي.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CDB8C49E-3042-24FF-1F44-1EBAD1503E8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112"/>
          <a:stretch/>
        </p:blipFill>
        <p:spPr>
          <a:xfrm>
            <a:off x="9238480" y="1648948"/>
            <a:ext cx="1968412" cy="1732781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FCDB00CE-C1EF-8B12-5F5F-8EC8F384453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525" y="1666875"/>
            <a:ext cx="8615314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99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7FAD2-C11E-E164-54AA-536E008FD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A2ABD4A-06B9-7A51-7331-799D670609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BDC8A414-CB82-8A6E-AC32-95BBB4C509C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5D67199-7D6E-9844-8B0E-8FFDC929463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C7E3E09E-CF43-5120-847B-E1C2772471DC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007DEA3-C2A0-91C8-5DEC-E137C2004BE3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7621A97F-E57C-EFE5-B3B2-7455C22BCE74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BFD7F04-0795-E586-888E-F19C262B1D8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CF3A3B6-F20C-017B-D9ED-E5AB7F8E7039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FDDCC185-54D8-41FB-7C32-3434DF2AB34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7329AB7-E91A-A502-4978-3616E320DCBA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CE7110C3-E54D-579E-D596-46FD711B7D24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E09CEFD-626D-E0EC-34AD-E965C9E266E0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741D54D-3C7B-D9EA-047B-EBDA7954EA9A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6D165008-59E5-CA9B-6893-498BDFF90666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B498DED-411B-57BA-3262-E3E17A4727DE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D360414-8C68-B9F0-9643-3926581D51B2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523DC2E-A99B-022B-CCE2-095BE51B3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2589B2BE-906C-E449-ABA8-08DE1B2037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9991693-0896-828A-1B71-660EB5EC8F0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0632245-287F-194B-E7A4-1C7FBFAAB196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201BDE9-A4FD-FD16-F66C-B67410A35D3A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8B9210E-7545-3910-81C8-B0423DA17E1A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6D511178-E4B7-B838-6142-A131725A208A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EE88D643-9698-2458-9CFA-18F4F78AFF9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15C21B7F-1E5D-5901-0309-3934127AAA37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CCF098DF-D60C-E196-59AB-2EDFBC721D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A4451218-AE4E-0BD9-28EC-5EEE089C82C2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B14B292B-2ADD-5CAC-D645-5435F0184007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F78B2D21-C47C-AA13-C756-16F9AE3857E7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46B55E92-716B-339A-4807-45FCABA81A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05677F54-F963-0DF9-6B9B-E65E3031EBAA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78040973-A807-ED0D-81D6-063D39F88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ACC98BE-0E62-71B2-54B6-F37874F629EE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7080ADF0-BEE7-E538-A5F1-A128E5295B6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720" y="1221162"/>
            <a:ext cx="8665941" cy="1828800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CC9C4485-3D49-BEC0-03B7-D857F432B342}"/>
              </a:ext>
            </a:extLst>
          </p:cNvPr>
          <p:cNvSpPr txBox="1"/>
          <p:nvPr/>
        </p:nvSpPr>
        <p:spPr>
          <a:xfrm>
            <a:off x="9185680" y="682558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kern="1200" dirty="0">
                <a:solidFill>
                  <a:srgbClr val="215F9A"/>
                </a:solidFill>
                <a:effectLst/>
                <a:latin typeface="Aptos" panose="020B0004020202020204" pitchFamily="34" charset="0"/>
                <a:ea typeface="+mn-ea"/>
                <a:cs typeface="AGA Aladdin Regular" pitchFamily="2" charset="-78"/>
              </a:rPr>
              <a:t>التوزيعات ذات الحدين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1446/10/19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BB119A18-F607-A65B-4FC7-80E5C33E29C5}"/>
              </a:ext>
            </a:extLst>
          </p:cNvPr>
          <p:cNvSpPr txBox="1"/>
          <p:nvPr/>
        </p:nvSpPr>
        <p:spPr>
          <a:xfrm>
            <a:off x="9059103" y="3641509"/>
            <a:ext cx="224225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تقريب التوزيع ذي الحدين إلى توزيع طبيعي.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4C60EC5A-6571-4679-2430-96E839D870E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112"/>
          <a:stretch/>
        </p:blipFill>
        <p:spPr>
          <a:xfrm>
            <a:off x="9238480" y="1648948"/>
            <a:ext cx="1968412" cy="173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48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66631-C19E-9ECE-09D6-0105EB0CC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402AD40-E586-EE0C-43CF-A285929E1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35A6A16C-B421-F377-8949-9BB9D320DEEA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438AD05-5BDA-CF9A-83E3-7A76FBE027C8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26EE3E2D-D068-AFE4-B291-829EDD92FA13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6EF26E-CA68-44D9-5ADE-950C10D040DC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5669A6C-881A-EF4E-A3F3-520B7E9D603C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11649FC-3EE8-21F1-1B36-076F0A046C89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0B47C7A3-82E7-6DBD-6581-07EB9BA1264E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2A644C7-929A-4188-FC70-C823AD01E8A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123BA679-C14C-95CE-C111-02930B6A4EE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0603348E-B24D-D0FB-B2F9-DEA2FDA0D178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7868C29-0864-3E79-A48F-D9A4D83EBB46}"/>
              </a:ext>
            </a:extLst>
          </p:cNvPr>
          <p:cNvSpPr txBox="1"/>
          <p:nvPr/>
        </p:nvSpPr>
        <p:spPr>
          <a:xfrm rot="16200000">
            <a:off x="10856906" y="3401838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EEDE3A1-BCAB-B754-F960-1A96944320D8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4012B549-3077-61F7-F90B-73915323B43B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FECE5D6-3FAD-3080-DC5A-515FDC588725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200B57A-E5C6-2369-C6D6-EC95B1D3AF0F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FC1346F6-4F79-9FC5-65A1-3C8379BB85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39B37399-276D-1281-2211-7041366ACE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D21C2B8D-5213-2488-A2D8-AF2DE0A86458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0FB6F580-4CB2-C164-4011-F59DE466F900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0149A23-AF7B-E1B6-6111-BF55CEF425D3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8BCB254-CF2D-E099-C091-D47A11F8D5B1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2058F05-6C23-17B0-86A4-7C394962475E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59F7A2F6-2317-92B4-34BA-BEF35C46BBE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FAA44FDB-F41A-C188-CD63-9044CFF5DD55}"/>
              </a:ext>
            </a:extLst>
          </p:cNvPr>
          <p:cNvGrpSpPr/>
          <p:nvPr/>
        </p:nvGrpSpPr>
        <p:grpSpPr>
          <a:xfrm>
            <a:off x="8471153" y="5650829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1CCA7706-0BCB-598B-60F0-09FDCE16D8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BC5BDACE-B8BD-C4C3-BF26-9728B8201265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B9C057A7-6FC7-097B-B8B7-339378A87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2799BD6E-66AE-282F-FDBC-A413A001BC5A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DA8255D3-758B-E497-B9D1-CD19D6716C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A665E62E-4F00-84EA-551C-C7893B47865E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9C0888C-CF8E-B331-8D3C-C7BC2D8848C1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7B4F9F1-6673-EC17-08BC-27593EE5E1D4}"/>
              </a:ext>
            </a:extLst>
          </p:cNvPr>
          <p:cNvSpPr txBox="1"/>
          <p:nvPr/>
        </p:nvSpPr>
        <p:spPr>
          <a:xfrm>
            <a:off x="9185680" y="682558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kern="1200" dirty="0">
                <a:solidFill>
                  <a:srgbClr val="215F9A"/>
                </a:solidFill>
                <a:effectLst/>
                <a:latin typeface="Aptos" panose="020B0004020202020204" pitchFamily="34" charset="0"/>
                <a:ea typeface="+mn-ea"/>
                <a:cs typeface="AGA Aladdin Regular" pitchFamily="2" charset="-78"/>
              </a:rPr>
              <a:t>التوزيعات ذات الحدين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1446/10/19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A3E9401-19AB-36C4-4532-84F8234B6E57}"/>
              </a:ext>
            </a:extLst>
          </p:cNvPr>
          <p:cNvSpPr txBox="1"/>
          <p:nvPr/>
        </p:nvSpPr>
        <p:spPr>
          <a:xfrm>
            <a:off x="9059103" y="3641509"/>
            <a:ext cx="224225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تقريب التوزيع ذي الحدين إلى توزيع طبيعي.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8B177DE3-2008-1478-234D-8678A01CD83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112"/>
          <a:stretch/>
        </p:blipFill>
        <p:spPr>
          <a:xfrm>
            <a:off x="9238480" y="1648948"/>
            <a:ext cx="1968412" cy="1732781"/>
          </a:xfrm>
          <a:prstGeom prst="rect">
            <a:avLst/>
          </a:prstGeom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D336974D-B625-610F-94DE-EF42FF973B5B}"/>
              </a:ext>
            </a:extLst>
          </p:cNvPr>
          <p:cNvGrpSpPr/>
          <p:nvPr/>
        </p:nvGrpSpPr>
        <p:grpSpPr>
          <a:xfrm>
            <a:off x="1520190" y="1154674"/>
            <a:ext cx="7589229" cy="3214383"/>
            <a:chOff x="1520190" y="1154674"/>
            <a:chExt cx="7589229" cy="3214383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F910310F-CCD2-504C-584A-EE6728BE7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22634"/>
            <a:stretch/>
          </p:blipFill>
          <p:spPr>
            <a:xfrm>
              <a:off x="1520190" y="1154674"/>
              <a:ext cx="7589229" cy="2486835"/>
            </a:xfrm>
            <a:prstGeom prst="rect">
              <a:avLst/>
            </a:prstGeom>
          </p:spPr>
        </p:pic>
        <p:pic>
          <p:nvPicPr>
            <p:cNvPr id="30" name="صورة 29">
              <a:extLst>
                <a:ext uri="{FF2B5EF4-FFF2-40B4-BE49-F238E27FC236}">
                  <a16:creationId xmlns:a16="http://schemas.microsoft.com/office/drawing/2014/main" id="{65866AD5-8CBC-731A-1F93-C38025224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0430" t="77010"/>
            <a:stretch/>
          </p:blipFill>
          <p:spPr>
            <a:xfrm>
              <a:off x="7624234" y="3630079"/>
              <a:ext cx="1485185" cy="738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5962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460F1B3-11CB-2C22-2B8B-DF9009ADC86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6DFAC3-CD81-7832-A8FE-F8572AA245E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7AFEF7D-AB2A-931C-EFBD-1F901A08E2A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1097A9C-AC3D-120E-A444-BF0DA42D8E1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A5D8967-5A3A-48C7-6E34-21D3438E6FE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90BF595-81F0-1359-B714-F755AD80711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026D824-D7CD-0A00-3700-2F96CD37D554}"/>
              </a:ext>
            </a:extLst>
          </p:cNvPr>
          <p:cNvSpPr/>
          <p:nvPr/>
        </p:nvSpPr>
        <p:spPr>
          <a:xfrm>
            <a:off x="11388712" y="132316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3D8CF60-DA66-912E-1F60-4EEA8E40024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105AAAC2-0322-C92B-F704-CA4BC6181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453256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الخميس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1446/10/19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الثالثة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التوزيعات ذات الحدين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687256C-87E7-FF67-932E-4415CD3D3BFE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قصير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168265E-10E9-63D0-1525-F35E75F03F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33A101F4-D093-0838-4135-34F0A60B45E8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ADC20673-D2EC-C369-236A-9EE7E959A57B}"/>
              </a:ext>
            </a:extLst>
          </p:cNvPr>
          <p:cNvGrpSpPr/>
          <p:nvPr/>
        </p:nvGrpSpPr>
        <p:grpSpPr>
          <a:xfrm>
            <a:off x="-54369" y="5470639"/>
            <a:ext cx="3647049" cy="835239"/>
            <a:chOff x="8443254" y="5025031"/>
            <a:chExt cx="3647049" cy="835239"/>
          </a:xfrm>
        </p:grpSpPr>
        <p:grpSp>
          <p:nvGrpSpPr>
            <p:cNvPr id="25" name="مجموعة 24">
              <a:extLst>
                <a:ext uri="{FF2B5EF4-FFF2-40B4-BE49-F238E27FC236}">
                  <a16:creationId xmlns:a16="http://schemas.microsoft.com/office/drawing/2014/main" id="{2B5B2102-27F0-15D4-3A91-73544A18D184}"/>
                </a:ext>
              </a:extLst>
            </p:cNvPr>
            <p:cNvGrpSpPr/>
            <p:nvPr/>
          </p:nvGrpSpPr>
          <p:grpSpPr>
            <a:xfrm>
              <a:off x="8443254" y="5025031"/>
              <a:ext cx="3647049" cy="835239"/>
              <a:chOff x="8481060" y="5458558"/>
              <a:chExt cx="3647049" cy="835239"/>
            </a:xfrm>
          </p:grpSpPr>
          <p:pic>
            <p:nvPicPr>
              <p:cNvPr id="31" name="Picture 16">
                <a:extLst>
                  <a:ext uri="{FF2B5EF4-FFF2-40B4-BE49-F238E27FC236}">
                    <a16:creationId xmlns:a16="http://schemas.microsoft.com/office/drawing/2014/main" id="{29CCB43C-C916-0761-BA7E-BCFF0BFA48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6" t="44806" r="-1956" b="4221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365C789D-7BBE-5F91-8D8D-C25A90DFFE57}"/>
                  </a:ext>
                </a:extLst>
              </p:cNvPr>
              <p:cNvSpPr txBox="1"/>
              <p:nvPr/>
            </p:nvSpPr>
            <p:spPr>
              <a:xfrm>
                <a:off x="9645166" y="5630535"/>
                <a:ext cx="147084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تقويم تشخيصي</a:t>
                </a:r>
              </a:p>
            </p:txBody>
          </p:sp>
        </p:grpSp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1D08CE26-4DED-30F3-4020-0AADC5EB6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4272" y="5174163"/>
              <a:ext cx="457431" cy="445801"/>
            </a:xfrm>
            <a:prstGeom prst="rect">
              <a:avLst/>
            </a:prstGeom>
          </p:spPr>
        </p:pic>
      </p:grpSp>
      <p:pic>
        <p:nvPicPr>
          <p:cNvPr id="27" name="صورة 26">
            <a:extLst>
              <a:ext uri="{FF2B5EF4-FFF2-40B4-BE49-F238E27FC236}">
                <a16:creationId xmlns:a16="http://schemas.microsoft.com/office/drawing/2014/main" id="{1D13FAB4-0A1C-8179-B0B5-63F9D6F401F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6616" y="2241619"/>
            <a:ext cx="3829584" cy="2695951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C91F3DDF-141A-B609-D23B-D8616567118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6346" y="2270383"/>
            <a:ext cx="71056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28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E9E5B3F0-6B9C-0941-AF7E-9891C1FC5405}"/>
              </a:ext>
            </a:extLst>
          </p:cNvPr>
          <p:cNvGrpSpPr/>
          <p:nvPr/>
        </p:nvGrpSpPr>
        <p:grpSpPr>
          <a:xfrm>
            <a:off x="6123182" y="417074"/>
            <a:ext cx="3046815" cy="1017203"/>
            <a:chOff x="4941387" y="2038821"/>
            <a:chExt cx="3046815" cy="1017203"/>
          </a:xfrm>
        </p:grpSpPr>
        <p:pic>
          <p:nvPicPr>
            <p:cNvPr id="48" name="Picture 12">
              <a:extLst>
                <a:ext uri="{FF2B5EF4-FFF2-40B4-BE49-F238E27FC236}">
                  <a16:creationId xmlns:a16="http://schemas.microsoft.com/office/drawing/2014/main" id="{1DABF146-D638-0650-6DD3-8BB1FC14DA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86E80852-F1A6-63E1-329B-EFCCA435AB7C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تحصيلي</a:t>
              </a:r>
            </a:p>
          </p:txBody>
        </p:sp>
      </p:grp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74469E7C-6749-0F53-B2DB-5BCDB887D032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17CB3B51-3A10-F6E6-2D48-31F5A6B7AEC5}"/>
              </a:ext>
            </a:extLst>
          </p:cNvPr>
          <p:cNvGrpSpPr/>
          <p:nvPr/>
        </p:nvGrpSpPr>
        <p:grpSpPr>
          <a:xfrm>
            <a:off x="-54369" y="5470639"/>
            <a:ext cx="3647049" cy="835239"/>
            <a:chOff x="8443254" y="5025031"/>
            <a:chExt cx="3647049" cy="835239"/>
          </a:xfrm>
        </p:grpSpPr>
        <p:grpSp>
          <p:nvGrpSpPr>
            <p:cNvPr id="38" name="مجموعة 37">
              <a:extLst>
                <a:ext uri="{FF2B5EF4-FFF2-40B4-BE49-F238E27FC236}">
                  <a16:creationId xmlns:a16="http://schemas.microsoft.com/office/drawing/2014/main" id="{5E15A5BE-3242-7C6F-0043-2426D1825096}"/>
                </a:ext>
              </a:extLst>
            </p:cNvPr>
            <p:cNvGrpSpPr/>
            <p:nvPr/>
          </p:nvGrpSpPr>
          <p:grpSpPr>
            <a:xfrm>
              <a:off x="8443254" y="5025031"/>
              <a:ext cx="3647049" cy="835239"/>
              <a:chOff x="8481060" y="5458558"/>
              <a:chExt cx="3647049" cy="835239"/>
            </a:xfrm>
          </p:grpSpPr>
          <p:pic>
            <p:nvPicPr>
              <p:cNvPr id="40" name="Picture 16">
                <a:extLst>
                  <a:ext uri="{FF2B5EF4-FFF2-40B4-BE49-F238E27FC236}">
                    <a16:creationId xmlns:a16="http://schemas.microsoft.com/office/drawing/2014/main" id="{C910D05A-A6BB-773D-391F-C420E7E0D8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6" t="44806" r="-1956" b="4221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11F48308-7397-8B52-361B-EA71A69FAFA5}"/>
                  </a:ext>
                </a:extLst>
              </p:cNvPr>
              <p:cNvSpPr txBox="1"/>
              <p:nvPr/>
            </p:nvSpPr>
            <p:spPr>
              <a:xfrm>
                <a:off x="9645166" y="5630535"/>
                <a:ext cx="147084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تقويم تشخيصي</a:t>
                </a:r>
              </a:p>
            </p:txBody>
          </p:sp>
        </p:grpSp>
        <p:pic>
          <p:nvPicPr>
            <p:cNvPr id="39" name="صورة 38">
              <a:extLst>
                <a:ext uri="{FF2B5EF4-FFF2-40B4-BE49-F238E27FC236}">
                  <a16:creationId xmlns:a16="http://schemas.microsoft.com/office/drawing/2014/main" id="{76372B1E-7FB6-1066-C9AF-01B10342C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4272" y="5174163"/>
              <a:ext cx="457431" cy="44580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2720428-A49F-F479-EAA3-BB914176E371}"/>
              </a:ext>
            </a:extLst>
          </p:cNvPr>
          <p:cNvSpPr txBox="1"/>
          <p:nvPr/>
        </p:nvSpPr>
        <p:spPr>
          <a:xfrm>
            <a:off x="9185680" y="682558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kern="1200" dirty="0">
                <a:solidFill>
                  <a:srgbClr val="215F9A"/>
                </a:solidFill>
                <a:effectLst/>
                <a:latin typeface="Aptos" panose="020B0004020202020204" pitchFamily="34" charset="0"/>
                <a:ea typeface="+mn-ea"/>
                <a:cs typeface="AGA Aladdin Regular" pitchFamily="2" charset="-78"/>
              </a:rPr>
              <a:t>التوزيعات ذات الحدين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1446/10/19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05C8904-E932-3663-E3BB-FB0C0409F95C}"/>
              </a:ext>
            </a:extLst>
          </p:cNvPr>
          <p:cNvSpPr txBox="1"/>
          <p:nvPr/>
        </p:nvSpPr>
        <p:spPr>
          <a:xfrm>
            <a:off x="9059103" y="3641509"/>
            <a:ext cx="224225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تمييز التجربة ذات الحدين.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التوزيع ذو الحدين.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المتوسط والتباين والانحراف المعياري للتوزيع ذي الحدين.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تقريب التوزيع ذي الحدين إلى توزيع طبيعي.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1BAE273C-3EBB-9613-1A57-E80BBCD92E0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112"/>
          <a:stretch/>
        </p:blipFill>
        <p:spPr>
          <a:xfrm>
            <a:off x="9238480" y="1648948"/>
            <a:ext cx="1968412" cy="1732781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DCA0F833-9C9C-6013-4CC7-DC12FAEA73A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052" y="1420626"/>
            <a:ext cx="8392210" cy="15319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8330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3C1741B0-B173-5C27-FE1D-04F21323DE3D}"/>
              </a:ext>
            </a:extLst>
          </p:cNvPr>
          <p:cNvGrpSpPr/>
          <p:nvPr/>
        </p:nvGrpSpPr>
        <p:grpSpPr>
          <a:xfrm>
            <a:off x="6068816" y="395199"/>
            <a:ext cx="3046815" cy="1017203"/>
            <a:chOff x="4941387" y="2038821"/>
            <a:chExt cx="3046815" cy="1017203"/>
          </a:xfrm>
        </p:grpSpPr>
        <p:pic>
          <p:nvPicPr>
            <p:cNvPr id="32" name="Picture 12">
              <a:extLst>
                <a:ext uri="{FF2B5EF4-FFF2-40B4-BE49-F238E27FC236}">
                  <a16:creationId xmlns:a16="http://schemas.microsoft.com/office/drawing/2014/main" id="{28FB058A-336F-EB0C-8BD5-BBC2CB3E03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8D4C1BB7-8933-A528-934A-3DC0565775B1}"/>
                </a:ext>
              </a:extLst>
            </p:cNvPr>
            <p:cNvSpPr txBox="1"/>
            <p:nvPr/>
          </p:nvSpPr>
          <p:spPr>
            <a:xfrm>
              <a:off x="5205235" y="2316590"/>
              <a:ext cx="251911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مهارات التفكير العليا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51CFC7A-885C-BFFA-A28A-46ED1AA8A59C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708EB0FD-8A4D-AFC0-FF37-64FB4C6D5A6C}"/>
              </a:ext>
            </a:extLst>
          </p:cNvPr>
          <p:cNvSpPr txBox="1"/>
          <p:nvPr/>
        </p:nvSpPr>
        <p:spPr>
          <a:xfrm>
            <a:off x="9185680" y="682558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kern="1200" dirty="0">
                <a:solidFill>
                  <a:srgbClr val="215F9A"/>
                </a:solidFill>
                <a:effectLst/>
                <a:latin typeface="Aptos" panose="020B0004020202020204" pitchFamily="34" charset="0"/>
                <a:ea typeface="+mn-ea"/>
                <a:cs typeface="AGA Aladdin Regular" pitchFamily="2" charset="-78"/>
              </a:rPr>
              <a:t>التوزيعات ذات الحدين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1446/10/19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6FD20EC6-C66C-4816-F819-DF3AA0368CD2}"/>
              </a:ext>
            </a:extLst>
          </p:cNvPr>
          <p:cNvSpPr txBox="1"/>
          <p:nvPr/>
        </p:nvSpPr>
        <p:spPr>
          <a:xfrm>
            <a:off x="9059103" y="3641509"/>
            <a:ext cx="224225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تمييز التجربة ذات الحدين.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التوزيع ذو الحدين.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المتوسط والتباين والانحراف المعياري للتوزيع ذي الحدين.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تقريب التوزيع ذي الحدين إلى توزيع طبيعي.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B3FBE5E7-3DDA-29F7-9763-3F018E8F3FE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112"/>
          <a:stretch/>
        </p:blipFill>
        <p:spPr>
          <a:xfrm>
            <a:off x="9238480" y="1648948"/>
            <a:ext cx="1968412" cy="1732781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1A8E72E9-7CE0-3DAF-25FB-8EEC185B43C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118" y="1278092"/>
            <a:ext cx="8568547" cy="111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56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5" name="جدول 21">
            <a:extLst>
              <a:ext uri="{FF2B5EF4-FFF2-40B4-BE49-F238E27FC236}">
                <a16:creationId xmlns:a16="http://schemas.microsoft.com/office/drawing/2014/main" id="{34B09AAF-6512-3363-5F7D-F4A398E54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802039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EDA969B-1DC3-8757-30B0-A71874EF68C8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8E5397A-985B-1242-F5C2-6EE555A4F220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2D2B119-14B8-6D1D-4D23-EF4E11319A35}"/>
              </a:ext>
            </a:extLst>
          </p:cNvPr>
          <p:cNvSpPr txBox="1"/>
          <p:nvPr/>
        </p:nvSpPr>
        <p:spPr>
          <a:xfrm>
            <a:off x="9185680" y="682558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kern="1200" dirty="0">
                <a:solidFill>
                  <a:srgbClr val="215F9A"/>
                </a:solidFill>
                <a:effectLst/>
                <a:latin typeface="Aptos" panose="020B0004020202020204" pitchFamily="34" charset="0"/>
                <a:ea typeface="+mn-ea"/>
                <a:cs typeface="AGA Aladdin Regular" pitchFamily="2" charset="-78"/>
              </a:rPr>
              <a:t>التوزيعات ذات الحدين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1446/10/19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421E89F-9FA2-261E-F393-47AB7A9BDC78}"/>
              </a:ext>
            </a:extLst>
          </p:cNvPr>
          <p:cNvSpPr txBox="1"/>
          <p:nvPr/>
        </p:nvSpPr>
        <p:spPr>
          <a:xfrm>
            <a:off x="9059103" y="3641509"/>
            <a:ext cx="224225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تمييز التجربة ذات الحدين.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التوزيع ذو الحدين.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المتوسط والتباين والانحراف المعياري للتوزيع ذي الحدين.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تقريب التوزيع ذي الحدين إلى توزيع طبيعي.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A74A7BA3-D324-6E8E-4AD6-F8A47FB6598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112"/>
          <a:stretch/>
        </p:blipFill>
        <p:spPr>
          <a:xfrm>
            <a:off x="9238480" y="1648948"/>
            <a:ext cx="1968412" cy="173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34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0BA0433A-9D3A-947A-A869-2AB9D1779326}"/>
              </a:ext>
            </a:extLst>
          </p:cNvPr>
          <p:cNvGrpSpPr/>
          <p:nvPr/>
        </p:nvGrpSpPr>
        <p:grpSpPr>
          <a:xfrm>
            <a:off x="6123182" y="384990"/>
            <a:ext cx="3046815" cy="1017203"/>
            <a:chOff x="4941387" y="2006737"/>
            <a:chExt cx="3046815" cy="1017203"/>
          </a:xfrm>
        </p:grpSpPr>
        <p:pic>
          <p:nvPicPr>
            <p:cNvPr id="45" name="Picture 12">
              <a:extLst>
                <a:ext uri="{FF2B5EF4-FFF2-40B4-BE49-F238E27FC236}">
                  <a16:creationId xmlns:a16="http://schemas.microsoft.com/office/drawing/2014/main" id="{640599E7-9EF0-EEF9-6110-D8812652BC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" t="33658" r="-432" b="49311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CF228DA7-B509-BD45-9C24-B76E2D01DD61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الواجب</a:t>
              </a:r>
            </a:p>
          </p:txBody>
        </p:sp>
      </p:grp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47467B57-244B-7AC9-CD1C-370BB97D9014}"/>
              </a:ext>
            </a:extLst>
          </p:cNvPr>
          <p:cNvSpPr txBox="1"/>
          <p:nvPr/>
        </p:nvSpPr>
        <p:spPr>
          <a:xfrm>
            <a:off x="2738524" y="1443079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3 – 7 </a:t>
            </a:r>
          </a:p>
          <a:p>
            <a:pPr algn="ctr"/>
            <a:r>
              <a:rPr lang="ar-SA" sz="4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صفحة</a:t>
            </a:r>
            <a:r>
              <a:rPr lang="ar-SA" sz="4800" dirty="0">
                <a:solidFill>
                  <a:srgbClr val="00B0F0"/>
                </a:solidFill>
                <a:cs typeface="AGA Aladdin Regular" pitchFamily="2" charset="-78"/>
              </a:rPr>
              <a:t> </a:t>
            </a:r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76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C66BE51-E2A0-94A9-0A27-7A944C3D1ED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9" name="AutoShape 2" descr="💜">
            <a:extLst>
              <a:ext uri="{FF2B5EF4-FFF2-40B4-BE49-F238E27FC236}">
                <a16:creationId xmlns:a16="http://schemas.microsoft.com/office/drawing/2014/main" id="{7008579A-1F05-F1B2-AA7E-7DBF2960D6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5176" y="412778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>
              <a:solidFill>
                <a:srgbClr val="8B2481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6406F4D4-B071-8DDE-1D52-D5FA1B8F9E4C}"/>
              </a:ext>
            </a:extLst>
          </p:cNvPr>
          <p:cNvSpPr txBox="1"/>
          <p:nvPr/>
        </p:nvSpPr>
        <p:spPr>
          <a:xfrm>
            <a:off x="9185680" y="682558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kern="1200" dirty="0">
                <a:solidFill>
                  <a:srgbClr val="215F9A"/>
                </a:solidFill>
                <a:effectLst/>
                <a:latin typeface="Aptos" panose="020B0004020202020204" pitchFamily="34" charset="0"/>
                <a:ea typeface="+mn-ea"/>
                <a:cs typeface="AGA Aladdin Regular" pitchFamily="2" charset="-78"/>
              </a:rPr>
              <a:t>التوزيعات ذات الحدين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1446/10/19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2C588C08-A682-4208-52CE-4294BE488B6C}"/>
              </a:ext>
            </a:extLst>
          </p:cNvPr>
          <p:cNvSpPr txBox="1"/>
          <p:nvPr/>
        </p:nvSpPr>
        <p:spPr>
          <a:xfrm>
            <a:off x="9059103" y="3641509"/>
            <a:ext cx="224225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تمييز التجربة ذات الحدين.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التوزيع ذو الحدين.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المتوسط والتباين والانحراف المعياري للتوزيع ذي الحدين.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تقريب التوزيع ذي الحدين إلى توزيع طبيعي.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9546A83A-A4BD-6DDA-F2A6-F7000977D007}"/>
              </a:ext>
            </a:extLst>
          </p:cNvPr>
          <p:cNvSpPr txBox="1"/>
          <p:nvPr/>
        </p:nvSpPr>
        <p:spPr>
          <a:xfrm>
            <a:off x="516290" y="2995789"/>
            <a:ext cx="8425808" cy="18774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80C687"/>
                </a:solidFill>
                <a:cs typeface="Akhbar MT" pitchFamily="2" charset="-78"/>
              </a:rPr>
              <a:t>وتذكري يا جميلتي: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3600" b="0" i="0" dirty="0">
                <a:solidFill>
                  <a:srgbClr val="B36AAC"/>
                </a:solidFill>
                <a:effectLst/>
                <a:latin typeface="Roboto" panose="02000000000000000000" pitchFamily="2" charset="0"/>
              </a:rPr>
              <a:t>سيجعلُ الله لك من اليُسر فوق ما ترجين ، </a:t>
            </a:r>
            <a:br>
              <a:rPr lang="ar-SA" sz="3600" b="0" i="0" dirty="0">
                <a:solidFill>
                  <a:srgbClr val="B36AAC"/>
                </a:solidFill>
                <a:effectLst/>
                <a:latin typeface="Roboto" panose="02000000000000000000" pitchFamily="2" charset="0"/>
              </a:rPr>
            </a:br>
            <a:r>
              <a:rPr lang="ar-SA" sz="3600" b="0" i="0" dirty="0">
                <a:solidFill>
                  <a:srgbClr val="B36AAC"/>
                </a:solidFill>
                <a:effectLst/>
                <a:latin typeface="Roboto" panose="02000000000000000000" pitchFamily="2" charset="0"/>
              </a:rPr>
              <a:t>ومن </a:t>
            </a:r>
            <a:r>
              <a:rPr lang="ar-SA" sz="3600" b="0" i="0" dirty="0" err="1">
                <a:solidFill>
                  <a:srgbClr val="B36AAC"/>
                </a:solidFill>
                <a:effectLst/>
                <a:latin typeface="Roboto" panose="02000000000000000000" pitchFamily="2" charset="0"/>
              </a:rPr>
              <a:t>الڪرم</a:t>
            </a:r>
            <a:r>
              <a:rPr lang="ar-SA" sz="3600" b="0" i="0" dirty="0">
                <a:solidFill>
                  <a:srgbClr val="B36AAC"/>
                </a:solidFill>
                <a:effectLst/>
                <a:latin typeface="Roboto" panose="02000000000000000000" pitchFamily="2" charset="0"/>
              </a:rPr>
              <a:t> أعظم مما تدعين ، </a:t>
            </a:r>
            <a:endParaRPr kumimoji="0" lang="ar-SA" altLang="ar-SA" sz="4800" b="0" i="0" u="none" strike="noStrike" cap="none" normalizeH="0" baseline="0" dirty="0">
              <a:ln>
                <a:noFill/>
              </a:ln>
              <a:solidFill>
                <a:srgbClr val="B36AAC"/>
              </a:solidFill>
              <a:effectLst/>
              <a:latin typeface="Arial" panose="020B0604020202020204" pitchFamily="34" charset="0"/>
              <a:cs typeface="AdvertisingMedium" pitchFamily="2" charset="-78"/>
            </a:endParaRPr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13CE1D08-5FCB-8B62-FF99-5CC687CFA6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112"/>
          <a:stretch/>
        </p:blipFill>
        <p:spPr>
          <a:xfrm>
            <a:off x="9238480" y="1648948"/>
            <a:ext cx="1968412" cy="173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02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9" name="جدول 28">
            <a:extLst>
              <a:ext uri="{FF2B5EF4-FFF2-40B4-BE49-F238E27FC236}">
                <a16:creationId xmlns:a16="http://schemas.microsoft.com/office/drawing/2014/main" id="{9325A173-DCA8-455F-623D-3EE094907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503502"/>
              </p:ext>
            </p:extLst>
          </p:nvPr>
        </p:nvGraphicFramePr>
        <p:xfrm>
          <a:off x="363048" y="401844"/>
          <a:ext cx="10952150" cy="605430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360295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283704">
                  <a:extLst>
                    <a:ext uri="{9D8B030D-6E8A-4147-A177-3AD203B41FA5}">
                      <a16:colId xmlns:a16="http://schemas.microsoft.com/office/drawing/2014/main" val="3664791309"/>
                    </a:ext>
                  </a:extLst>
                </a:gridCol>
              </a:tblGrid>
              <a:tr h="561057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الخميس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1446/10/19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الثالثة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 row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التوزيعات ذات الحدين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09F41AF-1685-0C2E-D49E-E6BA99CBBBE9}"/>
              </a:ext>
            </a:extLst>
          </p:cNvPr>
          <p:cNvSpPr txBox="1"/>
          <p:nvPr/>
        </p:nvSpPr>
        <p:spPr>
          <a:xfrm>
            <a:off x="402425" y="1750946"/>
            <a:ext cx="6064207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تمييز التجربة ذات الحدين.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التوزيع ذو الحدين.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المتوسط والتباين والانحراف المعياري للتوزيع ذي الحدين.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تقريب التوزيع ذي الحدين إلى توزيع طبيعي.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77859D3-6597-5DCC-2AEE-83D6DD00B503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12EAADF0-65A4-7E03-911B-97B516146E0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620"/>
          <a:stretch/>
        </p:blipFill>
        <p:spPr>
          <a:xfrm>
            <a:off x="8958860" y="1730107"/>
            <a:ext cx="2302142" cy="3397782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79A90E0F-7B12-6FC8-86AE-33CA68CCFF4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31803" y="1725928"/>
            <a:ext cx="1826966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11577C41-0F35-CB91-250A-5CB5FDE17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42329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30" name="جدول 21">
            <a:extLst>
              <a:ext uri="{FF2B5EF4-FFF2-40B4-BE49-F238E27FC236}">
                <a16:creationId xmlns:a16="http://schemas.microsoft.com/office/drawing/2014/main" id="{FDD95F5F-D475-1260-7080-0C76484E9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979643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033FAE2-25F3-D496-4B38-BD7FDC9610A7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1FC5D1D-1A43-BD53-778E-8439024AC51D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CE8B702-425C-1BE0-B316-32FEE98C9D1B}"/>
              </a:ext>
            </a:extLst>
          </p:cNvPr>
          <p:cNvSpPr txBox="1"/>
          <p:nvPr/>
        </p:nvSpPr>
        <p:spPr>
          <a:xfrm>
            <a:off x="9185680" y="682558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kern="1200" dirty="0">
                <a:solidFill>
                  <a:srgbClr val="215F9A"/>
                </a:solidFill>
                <a:effectLst/>
                <a:latin typeface="Aptos" panose="020B0004020202020204" pitchFamily="34" charset="0"/>
                <a:ea typeface="+mn-ea"/>
                <a:cs typeface="AGA Aladdin Regular" pitchFamily="2" charset="-78"/>
              </a:rPr>
              <a:t>التوزيعات ذات الحدين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1446/10/19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A24AEB29-57CD-0FD6-A8FA-817BDE99F660}"/>
              </a:ext>
            </a:extLst>
          </p:cNvPr>
          <p:cNvSpPr txBox="1"/>
          <p:nvPr/>
        </p:nvSpPr>
        <p:spPr>
          <a:xfrm>
            <a:off x="9059103" y="3641509"/>
            <a:ext cx="224225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تمييز التجربة ذات الحدين.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التوزيع ذو الحدين.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المتوسط والتباين والانحراف المعياري للتوزيع ذي الحدين.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تقريب التوزيع ذي الحدين إلى توزيع طبيعي.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4B6E8A35-E326-BF07-F3EA-7CD72D3A930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112"/>
          <a:stretch/>
        </p:blipFill>
        <p:spPr>
          <a:xfrm>
            <a:off x="9238480" y="1648948"/>
            <a:ext cx="1968412" cy="173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0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31705" y="-37317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645651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30F796AD-B91D-C7E9-A62B-7E7DC691B520}"/>
              </a:ext>
            </a:extLst>
          </p:cNvPr>
          <p:cNvGrpSpPr/>
          <p:nvPr/>
        </p:nvGrpSpPr>
        <p:grpSpPr>
          <a:xfrm>
            <a:off x="-127038" y="5604122"/>
            <a:ext cx="3518233" cy="701962"/>
            <a:chOff x="8556201" y="5516826"/>
            <a:chExt cx="3518233" cy="701962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11D708E9-C909-DEEE-768A-751EE580C2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مربع نص 37">
              <a:extLst>
                <a:ext uri="{FF2B5EF4-FFF2-40B4-BE49-F238E27FC236}">
                  <a16:creationId xmlns:a16="http://schemas.microsoft.com/office/drawing/2014/main" id="{6CAD30BF-74D1-D7FE-EA9F-1435DEAF20FA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39" name="صورة 38">
              <a:extLst>
                <a:ext uri="{FF2B5EF4-FFF2-40B4-BE49-F238E27FC236}">
                  <a16:creationId xmlns:a16="http://schemas.microsoft.com/office/drawing/2014/main" id="{A0B31358-4E69-2C05-7DEA-70E16F438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96DFB18A-4C41-33DE-8819-B3282EA4F8D9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461DFFEF-7BED-C948-3AED-046409478971}"/>
              </a:ext>
            </a:extLst>
          </p:cNvPr>
          <p:cNvGrpSpPr/>
          <p:nvPr/>
        </p:nvGrpSpPr>
        <p:grpSpPr>
          <a:xfrm>
            <a:off x="6079915" y="373560"/>
            <a:ext cx="3046633" cy="1064340"/>
            <a:chOff x="6096000" y="354397"/>
            <a:chExt cx="3046633" cy="1064340"/>
          </a:xfrm>
        </p:grpSpPr>
        <p:pic>
          <p:nvPicPr>
            <p:cNvPr id="28" name="Picture 10">
              <a:extLst>
                <a:ext uri="{FF2B5EF4-FFF2-40B4-BE49-F238E27FC236}">
                  <a16:creationId xmlns:a16="http://schemas.microsoft.com/office/drawing/2014/main" id="{A3E24CDE-93E0-79B5-D635-59B78A123A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" t="32402" r="-1249" b="49052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مربع نص 26">
              <a:extLst>
                <a:ext uri="{FF2B5EF4-FFF2-40B4-BE49-F238E27FC236}">
                  <a16:creationId xmlns:a16="http://schemas.microsoft.com/office/drawing/2014/main" id="{A13AA901-FA0B-E2C1-384E-22E34486F8FD}"/>
                </a:ext>
              </a:extLst>
            </p:cNvPr>
            <p:cNvSpPr txBox="1"/>
            <p:nvPr/>
          </p:nvSpPr>
          <p:spPr>
            <a:xfrm>
              <a:off x="6846071" y="501847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إثراء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ADB2281-DB38-0C32-83D4-895A7AD3AC33}"/>
              </a:ext>
            </a:extLst>
          </p:cNvPr>
          <p:cNvSpPr txBox="1"/>
          <p:nvPr/>
        </p:nvSpPr>
        <p:spPr>
          <a:xfrm>
            <a:off x="9185680" y="682558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kern="1200" dirty="0">
                <a:solidFill>
                  <a:srgbClr val="215F9A"/>
                </a:solidFill>
                <a:effectLst/>
                <a:latin typeface="Aptos" panose="020B0004020202020204" pitchFamily="34" charset="0"/>
                <a:ea typeface="+mn-ea"/>
                <a:cs typeface="AGA Aladdin Regular" pitchFamily="2" charset="-78"/>
              </a:rPr>
              <a:t>التوزيعات ذات الحدين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1446/10/19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B08543C-AB2A-DF3F-921D-915B87AAA208}"/>
              </a:ext>
            </a:extLst>
          </p:cNvPr>
          <p:cNvSpPr txBox="1"/>
          <p:nvPr/>
        </p:nvSpPr>
        <p:spPr>
          <a:xfrm>
            <a:off x="8921452" y="2975948"/>
            <a:ext cx="2460578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تمييز التجربة ذات الحدين.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التوزيع ذو الحدين.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المتوسط والتباين والانحراف المعياري للتوزيع ذي الحدين.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تقريب التوزيع ذي الحدين إلى توزيع طبيعي.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423617D5-FB23-3F7D-11EC-C29B8ADDB86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620" b="60407"/>
          <a:stretch/>
        </p:blipFill>
        <p:spPr>
          <a:xfrm>
            <a:off x="9272918" y="1802218"/>
            <a:ext cx="1894140" cy="1025044"/>
          </a:xfrm>
          <a:prstGeom prst="rect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3CDA734D-E6B7-2369-A526-6E0AD8BA931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2889" y="1192603"/>
            <a:ext cx="8443537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0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8253F-4CC7-0AD3-B89A-3E7994CEC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18C2B14-3F05-4BE5-A08A-6645303E4D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267D664C-8900-C630-F267-A82E5DB196B2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C638112-CE6A-0039-1BBB-0270E0EB0FDD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4CCC3746-5937-F2CA-A914-6E0C9CC8BA92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72AD529-B882-30BB-60DB-41835AF456A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4CCFB040-5EBC-9258-7E9D-2DAB87E7DCE0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A6E6980-A1CD-75EC-3577-183474C20C96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A32B2BB-6B64-1BF2-D731-7E9C47B382C8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C1531B1D-04D7-89DD-9856-BBAB760B212A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EECEEA1-4E7E-66BC-AF59-15E6E76A2D2F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E61B2143-5C95-D0C9-E485-5B7CF06D8008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23FB385-AD51-AB3F-A0EC-512C4FC465C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64C6DEE-1BF2-CEC3-16FD-32740E53EE1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DB6E972-468C-5E2C-8710-069E52621A35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516FA84-5FA8-6B60-DC81-974D9E54601E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4CE2D560-8040-34B7-2628-3E8C38CB0E3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58A0BA89-B553-ACE0-DF12-D64F99B3B1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288E00C4-92E1-35C3-C432-91539EE580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03F5FD9-56A0-34A1-86DA-AD667D3A168A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0C9E87E-1C8B-738D-C579-B91A58E066AE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89F41F7-149C-56D5-0BF1-3C1B7A1C55C4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B1A9C36-CDBF-7655-C5BA-FD228B5D196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7F121DD2-D2A1-AD29-7A5D-8CA7B71BB6C4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76362A49-9316-334E-EEBD-CDDB28B125A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546EC73-9FBC-F190-CDE8-AE6E5E97367E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F3616443-E1F5-C11A-441F-AF4A79F62346}"/>
              </a:ext>
            </a:extLst>
          </p:cNvPr>
          <p:cNvSpPr txBox="1"/>
          <p:nvPr/>
        </p:nvSpPr>
        <p:spPr>
          <a:xfrm>
            <a:off x="9185680" y="682558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kern="1200" dirty="0">
                <a:solidFill>
                  <a:srgbClr val="215F9A"/>
                </a:solidFill>
                <a:effectLst/>
                <a:latin typeface="Aptos" panose="020B0004020202020204" pitchFamily="34" charset="0"/>
                <a:ea typeface="+mn-ea"/>
                <a:cs typeface="AGA Aladdin Regular" pitchFamily="2" charset="-78"/>
              </a:rPr>
              <a:t>التوزيعات ذات الحدين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1446/10/19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421CA188-E623-47D1-2BA8-F7C6B6F9BD31}"/>
              </a:ext>
            </a:extLst>
          </p:cNvPr>
          <p:cNvSpPr txBox="1"/>
          <p:nvPr/>
        </p:nvSpPr>
        <p:spPr>
          <a:xfrm>
            <a:off x="9059103" y="3641509"/>
            <a:ext cx="224225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تمييز التجربة ذات الحدين.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التوزيع ذو الحدين.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المتوسط والتباين والانحراف المعياري للتوزيع ذي الحدين.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تقريب التوزيع ذي الحدين إلى توزيع طبيعي.</a:t>
            </a:r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E7294223-D143-4061-D0F7-A74206AA62D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112"/>
          <a:stretch/>
        </p:blipFill>
        <p:spPr>
          <a:xfrm>
            <a:off x="9238480" y="1648948"/>
            <a:ext cx="1968412" cy="1732781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E9A695B4-C39B-459E-47F7-F73C29D77B8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2660" y="147506"/>
            <a:ext cx="7892107" cy="3112380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E0509202-ADA2-4A6D-CF30-F01AE045872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65288" y="3201191"/>
            <a:ext cx="4543425" cy="3000375"/>
          </a:xfrm>
          <a:custGeom>
            <a:avLst/>
            <a:gdLst>
              <a:gd name="connsiteX0" fmla="*/ 1928557 w 4543425"/>
              <a:gd name="connsiteY0" fmla="*/ 0 h 3000375"/>
              <a:gd name="connsiteX1" fmla="*/ 4543425 w 4543425"/>
              <a:gd name="connsiteY1" fmla="*/ 0 h 3000375"/>
              <a:gd name="connsiteX2" fmla="*/ 4543425 w 4543425"/>
              <a:gd name="connsiteY2" fmla="*/ 3000375 h 3000375"/>
              <a:gd name="connsiteX3" fmla="*/ 0 w 4543425"/>
              <a:gd name="connsiteY3" fmla="*/ 3000375 h 3000375"/>
              <a:gd name="connsiteX4" fmla="*/ 0 w 4543425"/>
              <a:gd name="connsiteY4" fmla="*/ 606889 h 3000375"/>
              <a:gd name="connsiteX5" fmla="*/ 1928557 w 4543425"/>
              <a:gd name="connsiteY5" fmla="*/ 606889 h 300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43425" h="3000375">
                <a:moveTo>
                  <a:pt x="1928557" y="0"/>
                </a:moveTo>
                <a:lnTo>
                  <a:pt x="4543425" y="0"/>
                </a:lnTo>
                <a:lnTo>
                  <a:pt x="4543425" y="3000375"/>
                </a:lnTo>
                <a:lnTo>
                  <a:pt x="0" y="3000375"/>
                </a:lnTo>
                <a:lnTo>
                  <a:pt x="0" y="606889"/>
                </a:lnTo>
                <a:lnTo>
                  <a:pt x="1928557" y="60688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18557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32D8D-DB7E-1A28-0099-631C7F658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F7E5656-E8B9-FC96-DE59-EA1CDB3DF5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E410A8F-FF5E-54E8-E30B-390937E1A5D7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02D8653-E21C-493B-835F-CCD752197544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8856D8CB-C982-749A-2169-FAC706CD3F2D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4FC5C2A-D5D5-F8E9-C45D-BFD475F36564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B6AD11B3-808B-4E10-0A05-DFD381948252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FFCBC79-6A7A-19E4-183F-365898C469CD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1BAB548C-A025-016A-F3D5-B436455188E0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AC94A4F-3D9D-D1F7-A700-39C13416A7F4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467CA43-9411-F3BB-EA12-71AF9B0C7ACF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CD450D64-356F-6833-8BEC-4EFB30B8D45D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EF59FDF-E251-F837-21F8-DE2098AEB61D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C2579AE-E01E-320D-535B-CE633AB24AA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7527DD52-8DF3-7F41-8CF5-CBBCA1B4EE09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EDD16E2-4F1F-B0E6-1FF0-F3C53CE178A4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2CBDCF71-F278-B4DE-5A4B-64EA064A0973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9E7D4E54-FD67-4D72-D242-81EBDF7E5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9E50D9FF-253A-7CBA-6009-BBBD405A18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7C2CB4B7-1063-109C-D4C9-CA9308088AB4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DC10F7D5-CE8C-B80C-5C03-BE027DAF55F5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8082053-EE9A-1715-C269-194DA0AEF9B3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CA3B6D4-5DB6-DDA9-6822-F9B57DBECEE9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0F33B6D7-A4CF-EE0A-0FE4-E3C90EF1A102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2AE2A4EC-F37E-307F-5B97-4CF853E714B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5F38A6E-A250-BC33-BABC-41EF92AEF364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DFBCF33-4D2B-B54B-561D-777CCE8CC5FE}"/>
              </a:ext>
            </a:extLst>
          </p:cNvPr>
          <p:cNvSpPr txBox="1"/>
          <p:nvPr/>
        </p:nvSpPr>
        <p:spPr>
          <a:xfrm>
            <a:off x="9185680" y="682558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kern="1200" dirty="0">
                <a:solidFill>
                  <a:srgbClr val="215F9A"/>
                </a:solidFill>
                <a:effectLst/>
                <a:latin typeface="Aptos" panose="020B0004020202020204" pitchFamily="34" charset="0"/>
                <a:ea typeface="+mn-ea"/>
                <a:cs typeface="AGA Aladdin Regular" pitchFamily="2" charset="-78"/>
              </a:rPr>
              <a:t>التوزيعات ذات الحدين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1446/10/19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B96F5609-8338-0B4C-D319-BBBFD80224B2}"/>
              </a:ext>
            </a:extLst>
          </p:cNvPr>
          <p:cNvSpPr txBox="1"/>
          <p:nvPr/>
        </p:nvSpPr>
        <p:spPr>
          <a:xfrm>
            <a:off x="9059103" y="3641509"/>
            <a:ext cx="22422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تمييز التجربة ذات الحدين.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7DAE16B9-4325-3BD6-5032-3583D68EA4A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112"/>
          <a:stretch/>
        </p:blipFill>
        <p:spPr>
          <a:xfrm>
            <a:off x="9238480" y="1648948"/>
            <a:ext cx="1968412" cy="1732781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6EBBE46C-1B8B-1072-6E3A-927783F6509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974" y="880110"/>
            <a:ext cx="8498865" cy="543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9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21D2B-9ADE-B27A-31E1-8F527BD4A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B0A03F3-E13E-6C84-C06A-D8E899129E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51D0D709-7670-5C90-4707-E67882EA21E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40916EF-1B3F-2F29-F7B3-78780EF04C29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8F6A47BA-FDBA-C1A4-726A-B72FDE8BDE1D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5EE33D2-EEBB-9AFD-9C13-64DCAC3E3A8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54162290-2BCC-FDE6-7F84-6DFE151089F7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7C94F19-3D77-31A5-E565-CAF0A3848019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2369E13-652C-B7A0-CE60-5CE6A77B2B84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02BDA67B-D6C1-7017-8063-3E4332ADD351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27DE84D-3C53-9E41-12F5-DE7108993ABA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85C7808-9D70-D525-E55E-75E0E3742EB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9FFEC1E-DAC6-E8F5-6532-E4F03CB2EDBE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550796D-2D98-FEC2-2B93-487ECBFE4ECB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6BCA5B1F-9031-6B08-EDB8-4D3ACD148A8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2531CEC-F4E5-B637-D521-975878300E80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C71DEAB-88A4-A9D9-F076-A9D22D59DA13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D515605-29A4-450A-6EE0-AD94C9B23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883EEED-C2D6-2453-CBFA-F5795AD38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AF0D95F0-A811-2EF0-0074-10B954CEA4DE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4F95DCE-7A42-2E80-72D9-C64FEDF6397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8435C6E-8554-F84C-8EA6-28298F627F18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18238EF-91BC-0258-E217-E847C50CF935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3E30DB28-A341-38D3-8948-CE4828B843E3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26F858CC-4DE3-0B97-D392-42162D6AD6A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0BA65054-DB13-DB9C-969A-7D2A9D558CEA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86B2178A-7D83-924F-2C51-D258482582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05DA3708-CEA2-DCD8-031B-D4D0E174C399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4C5107E6-11CE-E687-A3D4-218E366F98CB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470DA6DD-4860-5DC6-FC69-2ABA223BCEA0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D74AE029-A966-9413-B1F6-B26B08839E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9DCCE5B9-3F5E-AA17-CCE9-51A4BF49F6F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1B42011D-B557-3F08-36AE-06C971A0B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46179F7-5863-9BDC-836F-46B22530155A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E35675AE-7A2A-99D8-57FE-AC03EDA84EE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794" y="1247702"/>
            <a:ext cx="8830894" cy="3790950"/>
          </a:xfrm>
          <a:prstGeom prst="rect">
            <a:avLst/>
          </a:prstGeom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E6500D2C-6DB7-4756-3377-D95FE915733A}"/>
              </a:ext>
            </a:extLst>
          </p:cNvPr>
          <p:cNvSpPr txBox="1"/>
          <p:nvPr/>
        </p:nvSpPr>
        <p:spPr>
          <a:xfrm>
            <a:off x="9185680" y="682558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kern="1200" dirty="0">
                <a:solidFill>
                  <a:srgbClr val="215F9A"/>
                </a:solidFill>
                <a:effectLst/>
                <a:latin typeface="Aptos" panose="020B0004020202020204" pitchFamily="34" charset="0"/>
                <a:ea typeface="+mn-ea"/>
                <a:cs typeface="AGA Aladdin Regular" pitchFamily="2" charset="-78"/>
              </a:rPr>
              <a:t>التوزيعات ذات الحدين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1446/10/19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B216DA14-2763-F455-B0F7-BA65D22B38D1}"/>
              </a:ext>
            </a:extLst>
          </p:cNvPr>
          <p:cNvSpPr txBox="1"/>
          <p:nvPr/>
        </p:nvSpPr>
        <p:spPr>
          <a:xfrm>
            <a:off x="9059103" y="3641509"/>
            <a:ext cx="22422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تمييز التجربة ذات الحدين.</a:t>
            </a:r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BC4C07C3-AED6-9750-3D16-5FF0BE99C31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112"/>
          <a:stretch/>
        </p:blipFill>
        <p:spPr>
          <a:xfrm>
            <a:off x="9238480" y="1648948"/>
            <a:ext cx="1968412" cy="173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14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B5393-CC82-BA47-54D2-50AE95E1C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051E282-BC29-A7F0-7853-9D0DD74BD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232D0155-ED00-2110-7091-8DDE88776C4C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5554E61-20F6-FE2A-F1D0-CD99F222AD2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2F0C1C23-529D-838B-7EF1-493C6912693C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20ECA3C-F71D-6CDD-ECE9-E309E55B2ACE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C546264A-BACD-2F68-283A-B6A72F337D1E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6F9600A-B3F0-6BC7-225E-4F09D5A34E4B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413E49DB-95AE-BD8F-D752-779C539AB7E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2C35971-5ED2-30D1-24D8-F9845CC34511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28464FA5-929F-44AA-E4E2-21B01917B915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7B95AB45-32A9-6B40-A6A8-5E4EBD3463BA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7179C7F-A8CF-1A34-1A09-E84F53FC3120}"/>
              </a:ext>
            </a:extLst>
          </p:cNvPr>
          <p:cNvSpPr txBox="1"/>
          <p:nvPr/>
        </p:nvSpPr>
        <p:spPr>
          <a:xfrm rot="16200000">
            <a:off x="10856906" y="3401838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1F59AE9-23D2-F46B-A783-6A6798C3F876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D6681EE-C254-91A9-7304-C35013DD024B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40B14BA-5DF4-8758-479D-E6D56A843FF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270B36A-2264-CED8-6B39-4111E1FA2642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EBFF9C88-156A-2E71-7351-DA8887C2C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B4A1556-0682-3DEA-A6BE-1B629CB4A1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1D693F41-69E8-3FDF-425D-13C0E56EACA8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B9A4C91C-16D5-F80F-E0F8-3F4A35DCB290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6F0ED2-9476-EADD-7E39-EC9F28E68F1C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DD92143-B8C1-055F-2417-B5E48FCB773F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71D3AF92-E6E3-D82A-4F30-575E9A011208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B86F0BE-F17B-889F-60D9-24CEFBED4A8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521F7D70-313C-56D1-3198-7367986C06F2}"/>
              </a:ext>
            </a:extLst>
          </p:cNvPr>
          <p:cNvGrpSpPr/>
          <p:nvPr/>
        </p:nvGrpSpPr>
        <p:grpSpPr>
          <a:xfrm>
            <a:off x="8471153" y="5650829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BBCB3963-C07A-A156-C510-5BCB56A31E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8273570E-188E-A685-888F-1FC65A93DB1C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55B1C511-EFCE-6099-55E4-4EC1C1C85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B5415BAE-DEA6-7FB1-EC81-41598FCB5228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36B73E99-96E5-47AB-7218-9E60A9F064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17E13908-83D1-0630-8590-FB20924F0B2F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805AA35-1F38-749B-5EB7-D0358235E0D3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E2A87F21-6B3C-4716-B685-AA535C44117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524"/>
          <a:stretch/>
        </p:blipFill>
        <p:spPr>
          <a:xfrm>
            <a:off x="1075554" y="1189385"/>
            <a:ext cx="8033865" cy="1674452"/>
          </a:xfrm>
          <a:prstGeom prst="rect">
            <a:avLst/>
          </a:prstGeom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119221E0-BE8A-8CA2-B4DF-F3E2F8A3CC6E}"/>
              </a:ext>
            </a:extLst>
          </p:cNvPr>
          <p:cNvSpPr txBox="1"/>
          <p:nvPr/>
        </p:nvSpPr>
        <p:spPr>
          <a:xfrm>
            <a:off x="9185680" y="682558"/>
            <a:ext cx="2273835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1800" kern="1200" dirty="0">
                <a:solidFill>
                  <a:srgbClr val="215F9A"/>
                </a:solidFill>
                <a:effectLst/>
                <a:latin typeface="Aptos" panose="020B0004020202020204" pitchFamily="34" charset="0"/>
                <a:ea typeface="+mn-ea"/>
                <a:cs typeface="AGA Aladdin Regular" pitchFamily="2" charset="-78"/>
              </a:rPr>
              <a:t>التوزيعات ذات الحدين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1446/10/19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85F35A40-9790-2E71-3F32-BCD220373D90}"/>
              </a:ext>
            </a:extLst>
          </p:cNvPr>
          <p:cNvSpPr txBox="1"/>
          <p:nvPr/>
        </p:nvSpPr>
        <p:spPr>
          <a:xfrm>
            <a:off x="9059103" y="3641509"/>
            <a:ext cx="22422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dirty="0">
                <a:solidFill>
                  <a:srgbClr val="7030A0"/>
                </a:solidFill>
                <a:cs typeface="AGA Aladdin Regular" pitchFamily="2" charset="-78"/>
              </a:rPr>
              <a:t>تمييز التجربة ذات الحدين.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47BE9B96-C89A-FC58-6BC1-5982AC918DE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3112"/>
          <a:stretch/>
        </p:blipFill>
        <p:spPr>
          <a:xfrm>
            <a:off x="9238480" y="1648948"/>
            <a:ext cx="1968412" cy="1732781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24F22BB0-730B-5A93-01FB-034D015E85B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1546" b="22621"/>
          <a:stretch/>
        </p:blipFill>
        <p:spPr>
          <a:xfrm>
            <a:off x="1075554" y="2863837"/>
            <a:ext cx="8033865" cy="115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6473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7405</TotalTime>
  <Words>982</Words>
  <Application>Microsoft Office PowerPoint</Application>
  <PresentationFormat>شاشة عريضة</PresentationFormat>
  <Paragraphs>406</Paragraphs>
  <Slides>23</Slides>
  <Notes>23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32" baseType="lpstr">
      <vt:lpstr>AGA Aladdin Regular</vt:lpstr>
      <vt:lpstr>Akhbar MT</vt:lpstr>
      <vt:lpstr>Aptos</vt:lpstr>
      <vt:lpstr>Aptos Display</vt:lpstr>
      <vt:lpstr>Arial</vt:lpstr>
      <vt:lpstr>Calibri</vt:lpstr>
      <vt:lpstr>Roboto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جواهر عايض الحارثي</cp:lastModifiedBy>
  <cp:revision>347</cp:revision>
  <dcterms:created xsi:type="dcterms:W3CDTF">2024-08-19T04:20:33Z</dcterms:created>
  <dcterms:modified xsi:type="dcterms:W3CDTF">2025-04-16T22:21:33Z</dcterms:modified>
</cp:coreProperties>
</file>