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20"/>
  </p:notesMasterIdLst>
  <p:sldIdLst>
    <p:sldId id="257" r:id="rId2"/>
    <p:sldId id="258" r:id="rId3"/>
    <p:sldId id="259" r:id="rId4"/>
    <p:sldId id="266" r:id="rId5"/>
    <p:sldId id="280" r:id="rId6"/>
    <p:sldId id="353" r:id="rId7"/>
    <p:sldId id="358" r:id="rId8"/>
    <p:sldId id="345" r:id="rId9"/>
    <p:sldId id="346" r:id="rId10"/>
    <p:sldId id="347" r:id="rId11"/>
    <p:sldId id="354" r:id="rId12"/>
    <p:sldId id="355" r:id="rId13"/>
    <p:sldId id="356" r:id="rId14"/>
    <p:sldId id="357" r:id="rId15"/>
    <p:sldId id="289" r:id="rId16"/>
    <p:sldId id="275" r:id="rId17"/>
    <p:sldId id="274" r:id="rId18"/>
    <p:sldId id="295" r:id="rId19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C687"/>
    <a:srgbClr val="8B2481"/>
    <a:srgbClr val="9D4594"/>
    <a:srgbClr val="FFFFFF"/>
    <a:srgbClr val="C5C000"/>
    <a:srgbClr val="E5E5E5"/>
    <a:srgbClr val="F5E26F"/>
    <a:srgbClr val="E5E57F"/>
    <a:srgbClr val="FFFF65"/>
    <a:srgbClr val="7E58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بلا نمط، شبكة جدول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7691" autoAdjust="0"/>
    <p:restoredTop sz="94660"/>
  </p:normalViewPr>
  <p:slideViewPr>
    <p:cSldViewPr snapToGrid="0">
      <p:cViewPr varScale="1">
        <p:scale>
          <a:sx n="56" d="100"/>
          <a:sy n="56" d="100"/>
        </p:scale>
        <p:origin x="72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D530112D-0F08-4021-9A79-D1F389BF0709}" type="datetimeFigureOut">
              <a:rPr lang="ar-SA" smtClean="0"/>
              <a:t>29/06/46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5E144244-E8F0-4494-9D5D-AAB5C16D52A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487315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1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844006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7938C6-F13C-7192-C6FA-55B112BDCD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B9A0820B-2838-34EB-A42E-BE890F104BC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E483DBE5-3538-722F-0223-249073CFA54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C0A978D4-4550-6E50-303A-1ED64CD2EBF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10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3272174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1F5154-26A1-5920-3B0C-60C7CCC329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866EC05F-AC35-DFFE-EF3B-5E5E40AB718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656240B7-4A4B-B688-7DCC-2DE2AF04589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96A23CAF-4BD6-5894-3AB2-2CFE85EC6AB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11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9447511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CF5ADE-7EC6-EF2D-4516-B0915B3D45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463A3E6D-1399-72B0-2D23-B261A3D5E5A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3FA2A4E0-1D97-219F-C32B-87DCCB3B15B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B7E28855-6756-940A-BF54-F9FA47C4360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12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7990993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34842E-A3E2-BB78-7EBA-2CBEB878C5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AD2EA7E1-8635-7659-ADD9-4C6CAD17444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510956E9-5469-C4FF-1AA0-D825892F4E8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D076953-AAE6-ACF4-7601-26CE1309466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13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7399659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CD41B3-CE9F-4CD0-08E8-5F1CAB3D06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4495B98F-57B7-BA55-2629-7FAC5EE9E3E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38ACD706-2C0C-D5B8-83B2-511D0D716AD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D6E57208-D9B4-8C8D-7F38-915645FCC10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14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1362527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15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1259026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16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9794945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17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5501213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18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595832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2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972295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3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508910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4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708459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5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499509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9CB2F5-F084-7F25-DF5F-E15724A15F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41FD85F1-0E2B-EA1D-2F28-508379842BF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3123963B-F009-1428-A3D4-E20F2F5DF30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0A62D1D8-0729-BCB2-E169-F0D90A64401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6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361082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C4F288-43BE-8D74-F76F-4CA9EFF12A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BA6F72F8-BE0F-19CF-B0F5-DD28503E4BE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4180A07E-F8A6-19CB-60D6-C13336218CC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050F1F3F-945E-151C-247C-43C00BE98FA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7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938642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12CF1C-5745-1316-A00E-34B8E4A438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C3C92409-8CB5-18CC-EDAC-DB127615FDB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FBA4C1FD-5A7B-66CE-E933-B45B6A6C02B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3E299844-7948-DB67-FF3B-FF3F756FD82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8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267613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D24C13-597B-700A-54CB-FE447216B9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D5309D4E-D3F3-2C32-4CDF-82F46D7D04F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F7C1EEEE-D987-0AED-9DD6-92C3F214A88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F37EFAD3-9165-DCC7-A737-4E68F24D35B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9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351982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BF455A2-56E2-982F-404C-8EB45B9F06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9F802288-9EFD-B9DE-4574-2A6E114506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E2BFF3E-2A3A-935F-8F1C-64A2FBAE61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29/06/46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8303B5C-BDDD-C7B6-EC85-3A50950AB8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487AC74-F1CC-2F1B-30BE-CBC2321B0C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012208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65EC7CF-5B4F-0556-0947-0919EE99F4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8AB48E3F-CB3D-7E0F-C4C7-3F402B03B2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B7EE2C4-47B5-1716-254C-D66BC478B9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29/06/46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F02F6D9-96DC-46D9-3142-83F0516F9A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F41B90E-0405-F6AD-D140-15250B0CF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45944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C07E572A-608C-1FA0-13E4-8CA48B9886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CB50061F-FD5A-78A0-8543-39607AE818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D20D564-D958-F49E-B444-2CE69D4681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29/06/46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5F0FA1D-D02D-94BF-A710-5DEA66542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A812D2A-D5AD-1FEF-192E-9D4052DF07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57538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69CBC9A-EF41-5943-1912-229D9B982D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BA2E3143-FDFD-F180-0312-72234CFAAB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FAAA191-0512-AAD4-26B3-FADF627979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29/06/46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F7D6912-318D-1C97-B928-A8E7C90FD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29EB55D-30FD-7B90-4BC7-9DA784A1C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9994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56B07DA-D520-F09D-247E-605817D927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F0BA419-D541-65D3-1120-718190B46C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6641F9B-4923-10A4-4194-149A09F541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29/06/46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2F0FFED-CC9D-AC73-4CDB-31360946E5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51E7DC6-009B-10DE-FBD5-FD6723E208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185800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987CE60-11AD-7ACD-A939-71C18991EA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B818D4A-E9B6-C067-5D0D-ED5B7B8B72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1CBECF84-B461-494A-2838-D3670E6CD7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06A373F-BB11-DC3D-FE1F-325C0A2103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29/06/46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D077A90-DC64-C12F-6F41-2E79A75B05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3913EED-5BD9-32DD-F738-0C4E90EFB3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0477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3DAABDE-01C5-0F84-0E57-08B28E2892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B3EDD66C-908D-C50A-1C37-8A2DC0B37F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DEEAF56F-A05D-810A-289D-4EDE0FAA7E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890198DE-7E41-0490-458B-185EFDB808A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39FAD686-97A7-11A3-D788-4CBF32CA4A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3B1EFBF3-DF14-55D0-B88B-28A01B7183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29/06/46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93FD97FE-9238-7809-97B8-0C7684339F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7C660262-2124-2869-BCFA-24FF12E32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8759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A5481EA-DCF0-EC83-3F0E-573274E127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C7EBA8C3-1B3D-1FB4-5C9A-298BCEB56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29/06/46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717ADE48-C332-52BF-7F25-0495177B06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B108553D-CAF8-5243-17EB-4B9902A719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248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EF65F02F-C20D-721F-7E57-35A67BF0F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29/06/46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4FB00B49-C8DC-BEA2-C872-69CC7CAEB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29062EA-986C-BA03-9677-D013FA0D5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1CAAB9A2-F1D2-C5EB-1452-C28945F671F0}"/>
              </a:ext>
            </a:extLst>
          </p:cNvPr>
          <p:cNvSpPr txBox="1"/>
          <p:nvPr userDrawn="1"/>
        </p:nvSpPr>
        <p:spPr>
          <a:xfrm rot="16200000">
            <a:off x="-1456143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901579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0BB6A54-D28C-9FE0-2D1B-D158229618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D02E3F3-FCCB-AEA2-4B6B-7D9F5574B5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EEF23DAF-EFD0-5D94-6075-BA27F589C4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9C616122-7126-3BD5-6666-300F697593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29/06/46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55120A67-9B44-7EA4-1680-30FDE11DC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B12F7F8-0712-CAD7-24A4-94B62A342B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53302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0AFEC84-96C6-84DC-9A89-4182EA4478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B74BE874-CB1A-598A-4C89-3814700283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0B381BBD-44CA-E0C7-F236-D2D5FC4E68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1AF307CD-1732-ACD8-89BE-929F945B8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29/06/46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5EEFB2AF-11A9-081A-1794-126F54789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0187E466-8E3A-E5FD-7DDD-8FE4615E8B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91793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6BEFC4D0-679E-3081-856B-E53EDE40CE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D9DD5E9-D306-CE93-8417-14FE3CB92F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0639550-3CB5-CF58-F7E6-B524A62280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CFE9D1B-2837-423C-9143-CC02A33D2692}" type="datetimeFigureOut">
              <a:rPr lang="ar-SA" smtClean="0"/>
              <a:t>29/06/46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38A743D-28AB-CA19-1DCF-C3645CDCA5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DBF7FC2-9380-9019-AF2E-08BB905AFC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6716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svg"/><Relationship Id="rId3" Type="http://schemas.openxmlformats.org/officeDocument/2006/relationships/image" Target="../media/image1.jpe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hyperlink" Target="../../&#1575;&#1604;&#1587;&#1580;&#1604;&#1575;&#1578;/&#1587;&#1580;&#1604;%201446.xlsm" TargetMode="External"/><Relationship Id="rId5" Type="http://schemas.openxmlformats.org/officeDocument/2006/relationships/image" Target="../media/image3.jp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jpeg"/><Relationship Id="rId5" Type="http://schemas.openxmlformats.org/officeDocument/2006/relationships/image" Target="../media/image3.jpg"/><Relationship Id="rId10" Type="http://schemas.openxmlformats.org/officeDocument/2006/relationships/image" Target="../media/image18.png"/><Relationship Id="rId4" Type="http://schemas.openxmlformats.org/officeDocument/2006/relationships/image" Target="../media/image2.jpeg"/><Relationship Id="rId9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.jpeg"/><Relationship Id="rId7" Type="http://schemas.openxmlformats.org/officeDocument/2006/relationships/image" Target="../media/image1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3.jpg"/><Relationship Id="rId4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jpeg"/><Relationship Id="rId5" Type="http://schemas.openxmlformats.org/officeDocument/2006/relationships/image" Target="../media/image3.jpg"/><Relationship Id="rId10" Type="http://schemas.openxmlformats.org/officeDocument/2006/relationships/image" Target="../media/image10.png"/><Relationship Id="rId4" Type="http://schemas.openxmlformats.org/officeDocument/2006/relationships/image" Target="../media/image2.jpeg"/><Relationship Id="rId9" Type="http://schemas.openxmlformats.org/officeDocument/2006/relationships/image" Target="../media/image21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image" Target="../media/image1.jpeg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3.jpg"/><Relationship Id="rId10" Type="http://schemas.openxmlformats.org/officeDocument/2006/relationships/image" Target="../media/image10.png"/><Relationship Id="rId4" Type="http://schemas.openxmlformats.org/officeDocument/2006/relationships/image" Target="../media/image2.jpeg"/><Relationship Id="rId9" Type="http://schemas.openxmlformats.org/officeDocument/2006/relationships/image" Target="../media/image22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jpeg"/><Relationship Id="rId5" Type="http://schemas.openxmlformats.org/officeDocument/2006/relationships/image" Target="../media/image3.jpg"/><Relationship Id="rId10" Type="http://schemas.openxmlformats.org/officeDocument/2006/relationships/image" Target="../media/image22.png"/><Relationship Id="rId4" Type="http://schemas.openxmlformats.org/officeDocument/2006/relationships/image" Target="../media/image2.jpeg"/><Relationship Id="rId9" Type="http://schemas.openxmlformats.org/officeDocument/2006/relationships/image" Target="../media/image10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jpeg"/><Relationship Id="rId5" Type="http://schemas.openxmlformats.org/officeDocument/2006/relationships/image" Target="../media/image3.jpg"/><Relationship Id="rId10" Type="http://schemas.openxmlformats.org/officeDocument/2006/relationships/image" Target="../media/image23.png"/><Relationship Id="rId4" Type="http://schemas.openxmlformats.org/officeDocument/2006/relationships/image" Target="../media/image2.jpeg"/><Relationship Id="rId9" Type="http://schemas.openxmlformats.org/officeDocument/2006/relationships/image" Target="../media/image10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1.jpe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jpeg"/><Relationship Id="rId5" Type="http://schemas.openxmlformats.org/officeDocument/2006/relationships/image" Target="../media/image3.jpg"/><Relationship Id="rId4" Type="http://schemas.openxmlformats.org/officeDocument/2006/relationships/image" Target="../media/image2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3.jpg"/><Relationship Id="rId4" Type="http://schemas.openxmlformats.org/officeDocument/2006/relationships/image" Target="../media/image2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jpeg"/><Relationship Id="rId5" Type="http://schemas.openxmlformats.org/officeDocument/2006/relationships/image" Target="../media/image3.jp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1.jpe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3.jpg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3.jpg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3.jpg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image" Target="../media/image1.jpe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3.jpg"/><Relationship Id="rId10" Type="http://schemas.openxmlformats.org/officeDocument/2006/relationships/image" Target="../media/image13.png"/><Relationship Id="rId4" Type="http://schemas.openxmlformats.org/officeDocument/2006/relationships/image" Target="../media/image2.jpeg"/><Relationship Id="rId9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3.jpg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3.jpg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jpeg"/><Relationship Id="rId5" Type="http://schemas.openxmlformats.org/officeDocument/2006/relationships/image" Target="../media/image3.jpg"/><Relationship Id="rId10" Type="http://schemas.openxmlformats.org/officeDocument/2006/relationships/image" Target="../media/image10.png"/><Relationship Id="rId4" Type="http://schemas.openxmlformats.org/officeDocument/2006/relationships/image" Target="../media/image2.jpeg"/><Relationship Id="rId9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image" Target="../media/image1.jpeg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3.jpg"/><Relationship Id="rId10" Type="http://schemas.openxmlformats.org/officeDocument/2006/relationships/image" Target="../media/image10.png"/><Relationship Id="rId4" Type="http://schemas.openxmlformats.org/officeDocument/2006/relationships/image" Target="../media/image2.jpeg"/><Relationship Id="rId9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B01E398E-9712-EE98-17F7-ED7FFA90534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مربع نص 5">
            <a:extLst>
              <a:ext uri="{FF2B5EF4-FFF2-40B4-BE49-F238E27FC236}">
                <a16:creationId xmlns:a16="http://schemas.microsoft.com/office/drawing/2014/main" id="{7281C035-21BA-1515-38EA-26540E0FFD04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67CC5248-A9C4-F28F-734C-9986E26BD479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C9E6FD20-B90F-AB8B-626B-3A87090CF206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مهاراتي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A1F2E847-3FF6-317E-707C-491BD5CEC925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77DDB1D0-3957-27ED-5455-2C39535B06C1}"/>
              </a:ext>
            </a:extLst>
          </p:cNvPr>
          <p:cNvSpPr txBox="1"/>
          <p:nvPr/>
        </p:nvSpPr>
        <p:spPr>
          <a:xfrm rot="16200000">
            <a:off x="10917933" y="226232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B2DD7836-DE7E-56C8-F839-01996767CFDA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FEEBEF63-B8AE-2CB2-6B18-980B2348ED13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D6CE5F88-AF41-FFF7-F7EF-6E610B206CF2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3E6A7CB9-988A-907A-393A-764118491830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8E2B06CA-2A4D-9F67-F43E-5FEF6F6B2D53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F2ABF481-265F-AA5E-3E76-DC70D07DFB8C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D9704327-2610-AA40-B27D-E8D1E38C843E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9AB6A7C7-4D7D-FDC8-12FE-82F5C539C7D9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A59736C6-298D-3711-A748-4D87C08CD418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363689D8-F1B1-BB15-B14A-53E53DE8CC4A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61EAA462-E4E5-34D3-107C-79BBCDCE84E5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32B17C46-AD70-B069-9E7A-6865DE50641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0673E903-1495-8BC1-0F8C-152EEEA1158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B056DCC4-5FDC-6715-0044-A69682B9AFDD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01C71B20-A5B9-E5ED-E599-861E7858C503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7DAB44B1-589F-FAAE-E923-E7804EC9F821}"/>
              </a:ext>
            </a:extLst>
          </p:cNvPr>
          <p:cNvSpPr/>
          <p:nvPr/>
        </p:nvSpPr>
        <p:spPr>
          <a:xfrm>
            <a:off x="11388712" y="699444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26A834D8-BC7C-A458-3BBA-6C9553BFA292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graphicFrame>
        <p:nvGraphicFramePr>
          <p:cNvPr id="31" name="جدول 30">
            <a:extLst>
              <a:ext uri="{FF2B5EF4-FFF2-40B4-BE49-F238E27FC236}">
                <a16:creationId xmlns:a16="http://schemas.microsoft.com/office/drawing/2014/main" id="{35CF97F9-8AC5-7705-F65F-2A83713C5F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1591902"/>
              </p:ext>
            </p:extLst>
          </p:nvPr>
        </p:nvGraphicFramePr>
        <p:xfrm>
          <a:off x="408562" y="384990"/>
          <a:ext cx="10952149" cy="605431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0952149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</a:tblGrid>
              <a:tr h="56105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200" dirty="0">
                          <a:solidFill>
                            <a:schemeClr val="accent6">
                              <a:lumMod val="50000"/>
                            </a:schemeClr>
                          </a:solidFill>
                          <a:cs typeface="AGA Aladdin Regular" pitchFamily="2" charset="-78"/>
                        </a:rPr>
                        <a:t>اليوم/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cs typeface="AGA Aladdin Regular" pitchFamily="2" charset="-78"/>
                        </a:rPr>
                        <a:t>الثلاثاء</a:t>
                      </a:r>
                      <a:r>
                        <a:rPr lang="ar-SA" sz="3200" dirty="0">
                          <a:solidFill>
                            <a:schemeClr val="accent1">
                              <a:lumMod val="75000"/>
                            </a:schemeClr>
                          </a:solidFill>
                          <a:cs typeface="AGA Aladdin Regular" pitchFamily="2" charset="-78"/>
                        </a:rPr>
                        <a:t>                </a:t>
                      </a:r>
                      <a:r>
                        <a:rPr lang="ar-SA" sz="3200" dirty="0">
                          <a:solidFill>
                            <a:schemeClr val="accent6">
                              <a:lumMod val="50000"/>
                            </a:schemeClr>
                          </a:solidFill>
                          <a:cs typeface="AGA Aladdin Regular" pitchFamily="2" charset="-78"/>
                        </a:rPr>
                        <a:t>التاريخ/</a:t>
                      </a:r>
                      <a:r>
                        <a:rPr lang="ar-SA" sz="3200" dirty="0">
                          <a:cs typeface="AGA Aladdin Regular" pitchFamily="2" charset="-78"/>
                        </a:rPr>
                        <a:t>1446/06/30</a:t>
                      </a:r>
                      <a:r>
                        <a:rPr lang="ar-SA" sz="3200" dirty="0">
                          <a:solidFill>
                            <a:schemeClr val="accent1">
                              <a:lumMod val="75000"/>
                            </a:schemeClr>
                          </a:solidFill>
                          <a:cs typeface="AGA Aladdin Regular" pitchFamily="2" charset="-78"/>
                        </a:rPr>
                        <a:t>            </a:t>
                      </a:r>
                      <a:r>
                        <a:rPr lang="ar-SA" sz="3200" dirty="0">
                          <a:solidFill>
                            <a:schemeClr val="accent6">
                              <a:lumMod val="50000"/>
                            </a:schemeClr>
                          </a:solidFill>
                          <a:cs typeface="AGA Aladdin Regular" pitchFamily="2" charset="-78"/>
                        </a:rPr>
                        <a:t>الحصة/ </a:t>
                      </a:r>
                      <a:r>
                        <a:rPr lang="ar-SA" sz="3200" dirty="0">
                          <a:cs typeface="AGA Aladdin Regular" pitchFamily="2" charset="-78"/>
                        </a:rPr>
                        <a:t>الاولى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  <a:tr h="72922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4000" dirty="0">
                          <a:solidFill>
                            <a:srgbClr val="C00000"/>
                          </a:solidFill>
                          <a:cs typeface="AGA Aladdin Regular" pitchFamily="2" charset="-78"/>
                        </a:rPr>
                        <a:t>الموضوع/ </a:t>
                      </a:r>
                      <a:r>
                        <a:rPr lang="ar-SA" sz="4000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cs typeface="AGA Aladdin Regular" pitchFamily="2" charset="-78"/>
                        </a:rPr>
                        <a:t>تحديد أنواع القطوع المخروطية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259712"/>
                  </a:ext>
                </a:extLst>
              </a:tr>
              <a:tr h="4745964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0581994"/>
                  </a:ext>
                </a:extLst>
              </a:tr>
            </a:tbl>
          </a:graphicData>
        </a:graphic>
      </p:graphicFrame>
      <p:pic>
        <p:nvPicPr>
          <p:cNvPr id="36" name="صورة 35">
            <a:extLst>
              <a:ext uri="{FF2B5EF4-FFF2-40B4-BE49-F238E27FC236}">
                <a16:creationId xmlns:a16="http://schemas.microsoft.com/office/drawing/2014/main" id="{E1B9892B-CA8D-CF3C-180E-05F4CD618FA2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sp>
        <p:nvSpPr>
          <p:cNvPr id="5" name="مربع نص 4">
            <a:extLst>
              <a:ext uri="{FF2B5EF4-FFF2-40B4-BE49-F238E27FC236}">
                <a16:creationId xmlns:a16="http://schemas.microsoft.com/office/drawing/2014/main" id="{82C36323-9CB8-4349-201D-304800328455}"/>
              </a:ext>
            </a:extLst>
          </p:cNvPr>
          <p:cNvSpPr txBox="1"/>
          <p:nvPr/>
        </p:nvSpPr>
        <p:spPr>
          <a:xfrm>
            <a:off x="9080272" y="1832657"/>
            <a:ext cx="2391725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0"/>
            <a:r>
              <a:rPr lang="ar-SA" sz="3200" b="1" dirty="0">
                <a:solidFill>
                  <a:srgbClr val="8B248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حل الواجب</a:t>
            </a:r>
          </a:p>
        </p:txBody>
      </p:sp>
      <p:pic>
        <p:nvPicPr>
          <p:cNvPr id="25" name="رسم 24" descr="دفتر العناوين مع تعبئة خالصة">
            <a:hlinkClick r:id="rId6" action="ppaction://hlinkfile"/>
            <a:extLst>
              <a:ext uri="{FF2B5EF4-FFF2-40B4-BE49-F238E27FC236}">
                <a16:creationId xmlns:a16="http://schemas.microsoft.com/office/drawing/2014/main" id="{7EC52051-9654-2F71-4829-536915ED2EE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354196" y="1777900"/>
            <a:ext cx="1318181" cy="1318181"/>
          </a:xfrm>
          <a:prstGeom prst="rect">
            <a:avLst/>
          </a:prstGeom>
        </p:spPr>
      </p:pic>
      <p:sp>
        <p:nvSpPr>
          <p:cNvPr id="26" name="مربع نص 25">
            <a:extLst>
              <a:ext uri="{FF2B5EF4-FFF2-40B4-BE49-F238E27FC236}">
                <a16:creationId xmlns:a16="http://schemas.microsoft.com/office/drawing/2014/main" id="{05470039-069F-A79A-5E2C-A42417FCF014}"/>
              </a:ext>
            </a:extLst>
          </p:cNvPr>
          <p:cNvSpPr txBox="1"/>
          <p:nvPr/>
        </p:nvSpPr>
        <p:spPr>
          <a:xfrm rot="16200000">
            <a:off x="-1456143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EFCFC812-5FE6-E819-8535-ADC1B7CFCAF7}"/>
              </a:ext>
            </a:extLst>
          </p:cNvPr>
          <p:cNvSpPr txBox="1"/>
          <p:nvPr/>
        </p:nvSpPr>
        <p:spPr>
          <a:xfrm>
            <a:off x="4688773" y="2744066"/>
            <a:ext cx="2391725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0"/>
            <a:r>
              <a:rPr lang="en-US" sz="3200" b="1" dirty="0">
                <a:solidFill>
                  <a:srgbClr val="8B248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23) 1.06</a:t>
            </a:r>
          </a:p>
          <a:p>
            <a:pPr algn="ctr" rtl="0"/>
            <a:r>
              <a:rPr lang="en-US" sz="3200" b="1" dirty="0">
                <a:solidFill>
                  <a:srgbClr val="8B248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25) 1.58</a:t>
            </a:r>
            <a:endParaRPr lang="ar-SA" sz="3200" b="1" dirty="0">
              <a:solidFill>
                <a:srgbClr val="8B248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78669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29D23E-389F-4662-47F6-B8F0CF1C8D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543C3931-AB99-BE5A-CA9C-3EB730DDF90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BAD39E1E-6D9F-DB5B-B4AA-A9025D0B0EDE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554E8362-0F1E-0B99-723D-A6EADBDF1DA2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72EA35BF-4013-6D2A-35E9-C6B9611DC6B4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F0C6EE37-BA17-434A-07D1-E09A087238CC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EDFA8BC0-01C3-F791-5F21-BDD9994571F1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2AD25C7A-E795-F18A-B862-E893D62B9BF2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A61EBFC4-06AE-E09B-A91D-13095DF5C10C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0E4B8C9A-AE49-5850-A5A8-AB1B74BA290E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796266BC-84E3-6C2D-53A9-8A9CD71F1B19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6AB3BD37-30B8-2142-DDBC-3E7E2A1E6C4C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13636169-FD7F-DB7F-1356-CCDB2DE8631F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4303F92C-B9C8-7692-D6AB-7906E1B00FB9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8CA8739B-CBFF-FCDD-D7FD-0F3D6135F81A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7D0EC4B9-B161-A130-8A63-A0621F9DFF44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3C0CF1F1-9A57-838C-8DC8-7447326B74E8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FEF24A07-0A68-C170-4ECF-FEAA64DBFF8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06537796-6754-0D8D-1C13-ED4A52AD4CF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288F2867-DB11-E752-2B61-227C8348DA0B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A3EBF199-EF3B-D258-70AF-B793ED25635B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AA66181F-8485-C30A-7F37-06055C8F3B76}"/>
              </a:ext>
            </a:extLst>
          </p:cNvPr>
          <p:cNvSpPr/>
          <p:nvPr/>
        </p:nvSpPr>
        <p:spPr>
          <a:xfrm>
            <a:off x="11396455" y="3860062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415D11B7-2AFD-6D0D-02FA-508EFFF23253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graphicFrame>
        <p:nvGraphicFramePr>
          <p:cNvPr id="13" name="جدول 12">
            <a:extLst>
              <a:ext uri="{FF2B5EF4-FFF2-40B4-BE49-F238E27FC236}">
                <a16:creationId xmlns:a16="http://schemas.microsoft.com/office/drawing/2014/main" id="{D22646FF-9CD3-EB12-D925-A9DA9BC3297D}"/>
              </a:ext>
            </a:extLst>
          </p:cNvPr>
          <p:cNvGraphicFramePr>
            <a:graphicFrameLocks noGrp="1"/>
          </p:cNvGraphicFramePr>
          <p:nvPr/>
        </p:nvGraphicFramePr>
        <p:xfrm>
          <a:off x="408561" y="384990"/>
          <a:ext cx="10952150" cy="603624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8643999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603624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pic>
        <p:nvPicPr>
          <p:cNvPr id="29" name="صورة 28">
            <a:extLst>
              <a:ext uri="{FF2B5EF4-FFF2-40B4-BE49-F238E27FC236}">
                <a16:creationId xmlns:a16="http://schemas.microsoft.com/office/drawing/2014/main" id="{41FF08AE-1390-3441-35F1-97DF502D54FB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grpSp>
        <p:nvGrpSpPr>
          <p:cNvPr id="34" name="مجموعة 33">
            <a:extLst>
              <a:ext uri="{FF2B5EF4-FFF2-40B4-BE49-F238E27FC236}">
                <a16:creationId xmlns:a16="http://schemas.microsoft.com/office/drawing/2014/main" id="{41FF470C-192F-0979-6A4D-AF2E530DDAB3}"/>
              </a:ext>
            </a:extLst>
          </p:cNvPr>
          <p:cNvGrpSpPr/>
          <p:nvPr/>
        </p:nvGrpSpPr>
        <p:grpSpPr>
          <a:xfrm>
            <a:off x="6096000" y="373560"/>
            <a:ext cx="3046815" cy="1017203"/>
            <a:chOff x="4941387" y="2006737"/>
            <a:chExt cx="3046815" cy="1017203"/>
          </a:xfrm>
        </p:grpSpPr>
        <p:pic>
          <p:nvPicPr>
            <p:cNvPr id="37" name="Picture 12">
              <a:extLst>
                <a:ext uri="{FF2B5EF4-FFF2-40B4-BE49-F238E27FC236}">
                  <a16:creationId xmlns:a16="http://schemas.microsoft.com/office/drawing/2014/main" id="{BE89AF71-2A93-BA1E-1A09-4081634D055A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6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6000" b="16969"/>
            <a:stretch/>
          </p:blipFill>
          <p:spPr bwMode="auto">
            <a:xfrm>
              <a:off x="4941387" y="2006737"/>
              <a:ext cx="3046815" cy="10172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4" name="مربع نص 43">
              <a:extLst>
                <a:ext uri="{FF2B5EF4-FFF2-40B4-BE49-F238E27FC236}">
                  <a16:creationId xmlns:a16="http://schemas.microsoft.com/office/drawing/2014/main" id="{2C8AA8A4-281A-0AC7-48B7-3E929740DA3A}"/>
                </a:ext>
              </a:extLst>
            </p:cNvPr>
            <p:cNvSpPr txBox="1"/>
            <p:nvPr/>
          </p:nvSpPr>
          <p:spPr>
            <a:xfrm>
              <a:off x="5722202" y="2130618"/>
              <a:ext cx="1485185" cy="76944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44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تـــدرب</a:t>
              </a:r>
            </a:p>
          </p:txBody>
        </p:sp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C46042A8-8380-D7D6-18C9-1467639684C3}"/>
              </a:ext>
            </a:extLst>
          </p:cNvPr>
          <p:cNvSpPr txBox="1"/>
          <p:nvPr/>
        </p:nvSpPr>
        <p:spPr>
          <a:xfrm rot="16200000">
            <a:off x="-1456143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grpSp>
        <p:nvGrpSpPr>
          <p:cNvPr id="28" name="مجموعة 27">
            <a:extLst>
              <a:ext uri="{FF2B5EF4-FFF2-40B4-BE49-F238E27FC236}">
                <a16:creationId xmlns:a16="http://schemas.microsoft.com/office/drawing/2014/main" id="{F764D47C-F262-7C95-8C37-AABCE60F6FD8}"/>
              </a:ext>
            </a:extLst>
          </p:cNvPr>
          <p:cNvGrpSpPr/>
          <p:nvPr/>
        </p:nvGrpSpPr>
        <p:grpSpPr>
          <a:xfrm>
            <a:off x="8518436" y="5628416"/>
            <a:ext cx="3518233" cy="701962"/>
            <a:chOff x="8556201" y="5516826"/>
            <a:chExt cx="3518233" cy="701962"/>
          </a:xfrm>
        </p:grpSpPr>
        <p:pic>
          <p:nvPicPr>
            <p:cNvPr id="32" name="Picture 2">
              <a:extLst>
                <a:ext uri="{FF2B5EF4-FFF2-40B4-BE49-F238E27FC236}">
                  <a16:creationId xmlns:a16="http://schemas.microsoft.com/office/drawing/2014/main" id="{A7057D2C-8112-A409-6907-6237819241DE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0526" b="79239"/>
            <a:stretch/>
          </p:blipFill>
          <p:spPr bwMode="auto">
            <a:xfrm>
              <a:off x="8556201" y="5516826"/>
              <a:ext cx="3518233" cy="7019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3" name="مربع نص 32">
              <a:extLst>
                <a:ext uri="{FF2B5EF4-FFF2-40B4-BE49-F238E27FC236}">
                  <a16:creationId xmlns:a16="http://schemas.microsoft.com/office/drawing/2014/main" id="{F1F76005-6669-48C1-A2F1-89F47E0A93EF}"/>
                </a:ext>
              </a:extLst>
            </p:cNvPr>
            <p:cNvSpPr txBox="1"/>
            <p:nvPr/>
          </p:nvSpPr>
          <p:spPr>
            <a:xfrm>
              <a:off x="9711299" y="5637318"/>
              <a:ext cx="1470843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8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تعلم تعاوني</a:t>
              </a:r>
            </a:p>
          </p:txBody>
        </p:sp>
        <p:pic>
          <p:nvPicPr>
            <p:cNvPr id="36" name="صورة 35">
              <a:extLst>
                <a:ext uri="{FF2B5EF4-FFF2-40B4-BE49-F238E27FC236}">
                  <a16:creationId xmlns:a16="http://schemas.microsoft.com/office/drawing/2014/main" id="{8FC34AC5-3641-16C4-DACF-F231BCDE8BBF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clrChange>
                <a:clrFrom>
                  <a:srgbClr val="F7F7F7"/>
                </a:clrFrom>
                <a:clrTo>
                  <a:srgbClr val="F7F7F7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9248368" y="5627171"/>
              <a:ext cx="503499" cy="543513"/>
            </a:xfrm>
            <a:prstGeom prst="rect">
              <a:avLst/>
            </a:prstGeom>
          </p:spPr>
        </p:pic>
      </p:grpSp>
      <p:sp>
        <p:nvSpPr>
          <p:cNvPr id="27" name="مربع نص 26">
            <a:extLst>
              <a:ext uri="{FF2B5EF4-FFF2-40B4-BE49-F238E27FC236}">
                <a16:creationId xmlns:a16="http://schemas.microsoft.com/office/drawing/2014/main" id="{6C66C47D-4D17-250B-D095-FF35D67F75A4}"/>
              </a:ext>
            </a:extLst>
          </p:cNvPr>
          <p:cNvSpPr txBox="1"/>
          <p:nvPr/>
        </p:nvSpPr>
        <p:spPr>
          <a:xfrm>
            <a:off x="9081641" y="1075467"/>
            <a:ext cx="2273835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  <a:endParaRPr lang="ar-SA" sz="2000" kern="1200" dirty="0">
              <a:solidFill>
                <a:srgbClr val="215F9A"/>
              </a:solidFill>
              <a:effectLst/>
              <a:latin typeface="Aptos" panose="020B0004020202020204" pitchFamily="34" charset="0"/>
              <a:ea typeface="+mn-ea"/>
              <a:cs typeface="AGA Aladdin Regular" pitchFamily="2" charset="-78"/>
            </a:endParaRP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تحديد أنواع القطوع المخروطية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1446/06/30</a:t>
            </a:r>
          </a:p>
        </p:txBody>
      </p:sp>
      <p:sp>
        <p:nvSpPr>
          <p:cNvPr id="35" name="مربع نص 34">
            <a:extLst>
              <a:ext uri="{FF2B5EF4-FFF2-40B4-BE49-F238E27FC236}">
                <a16:creationId xmlns:a16="http://schemas.microsoft.com/office/drawing/2014/main" id="{1C28B2BC-891F-7784-7F11-AF33AAE4A1C5}"/>
              </a:ext>
            </a:extLst>
          </p:cNvPr>
          <p:cNvSpPr txBox="1"/>
          <p:nvPr/>
        </p:nvSpPr>
        <p:spPr>
          <a:xfrm>
            <a:off x="9107923" y="3789114"/>
            <a:ext cx="2321958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كتابة المعادلة العامة لقطع مخروطي على الصورة القياسية.</a:t>
            </a:r>
          </a:p>
        </p:txBody>
      </p:sp>
      <p:pic>
        <p:nvPicPr>
          <p:cNvPr id="38" name="صورة 37">
            <a:extLst>
              <a:ext uri="{FF2B5EF4-FFF2-40B4-BE49-F238E27FC236}">
                <a16:creationId xmlns:a16="http://schemas.microsoft.com/office/drawing/2014/main" id="{529E6150-2147-2817-DEAB-0E132ECEBF5D}"/>
              </a:ext>
            </a:extLst>
          </p:cNvPr>
          <p:cNvPicPr>
            <a:picLocks noChangeAspect="1"/>
          </p:cNvPicPr>
          <p:nvPr/>
        </p:nvPicPr>
        <p:blipFill>
          <a:blip r:embed="rId9">
            <a:clrChange>
              <a:clrFrom>
                <a:srgbClr val="FEFDEB"/>
              </a:clrFrom>
              <a:clrTo>
                <a:srgbClr val="FEFDEB">
                  <a:alpha val="0"/>
                </a:srgbClr>
              </a:clrTo>
            </a:clrChange>
          </a:blip>
          <a:srcRect t="56785"/>
          <a:stretch/>
        </p:blipFill>
        <p:spPr>
          <a:xfrm>
            <a:off x="9360262" y="2547455"/>
            <a:ext cx="1896427" cy="1097057"/>
          </a:xfrm>
          <a:prstGeom prst="rect">
            <a:avLst/>
          </a:prstGeom>
        </p:spPr>
      </p:pic>
      <p:pic>
        <p:nvPicPr>
          <p:cNvPr id="39" name="صورة 38">
            <a:extLst>
              <a:ext uri="{FF2B5EF4-FFF2-40B4-BE49-F238E27FC236}">
                <a16:creationId xmlns:a16="http://schemas.microsoft.com/office/drawing/2014/main" id="{4F558950-A105-5F9C-39FC-16A897CA4DF5}"/>
              </a:ext>
            </a:extLst>
          </p:cNvPr>
          <p:cNvPicPr>
            <a:picLocks noChangeAspect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7686" b="51826"/>
          <a:stretch/>
        </p:blipFill>
        <p:spPr>
          <a:xfrm>
            <a:off x="582889" y="1251837"/>
            <a:ext cx="8445672" cy="1155213"/>
          </a:xfrm>
          <a:custGeom>
            <a:avLst/>
            <a:gdLst>
              <a:gd name="connsiteX0" fmla="*/ 0 w 8445672"/>
              <a:gd name="connsiteY0" fmla="*/ 0 h 1155213"/>
              <a:gd name="connsiteX1" fmla="*/ 8445672 w 8445672"/>
              <a:gd name="connsiteY1" fmla="*/ 0 h 1155213"/>
              <a:gd name="connsiteX2" fmla="*/ 8445672 w 8445672"/>
              <a:gd name="connsiteY2" fmla="*/ 1155213 h 1155213"/>
              <a:gd name="connsiteX3" fmla="*/ 5380205 w 8445672"/>
              <a:gd name="connsiteY3" fmla="*/ 1155213 h 1155213"/>
              <a:gd name="connsiteX4" fmla="*/ 5380205 w 8445672"/>
              <a:gd name="connsiteY4" fmla="*/ 538542 h 1155213"/>
              <a:gd name="connsiteX5" fmla="*/ 4065755 w 8445672"/>
              <a:gd name="connsiteY5" fmla="*/ 538542 h 1155213"/>
              <a:gd name="connsiteX6" fmla="*/ 4065755 w 8445672"/>
              <a:gd name="connsiteY6" fmla="*/ 1155213 h 1155213"/>
              <a:gd name="connsiteX7" fmla="*/ 0 w 8445672"/>
              <a:gd name="connsiteY7" fmla="*/ 1155213 h 11552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445672" h="1155213">
                <a:moveTo>
                  <a:pt x="0" y="0"/>
                </a:moveTo>
                <a:lnTo>
                  <a:pt x="8445672" y="0"/>
                </a:lnTo>
                <a:lnTo>
                  <a:pt x="8445672" y="1155213"/>
                </a:lnTo>
                <a:lnTo>
                  <a:pt x="5380205" y="1155213"/>
                </a:lnTo>
                <a:lnTo>
                  <a:pt x="5380205" y="538542"/>
                </a:lnTo>
                <a:lnTo>
                  <a:pt x="4065755" y="538542"/>
                </a:lnTo>
                <a:lnTo>
                  <a:pt x="4065755" y="1155213"/>
                </a:lnTo>
                <a:lnTo>
                  <a:pt x="0" y="1155213"/>
                </a:lnTo>
                <a:close/>
              </a:path>
            </a:pathLst>
          </a:custGeom>
        </p:spPr>
      </p:pic>
      <p:pic>
        <p:nvPicPr>
          <p:cNvPr id="40" name="صورة 39">
            <a:extLst>
              <a:ext uri="{FF2B5EF4-FFF2-40B4-BE49-F238E27FC236}">
                <a16:creationId xmlns:a16="http://schemas.microsoft.com/office/drawing/2014/main" id="{EC576091-7CA3-EB42-B576-FE8BD04CE62E}"/>
              </a:ext>
            </a:extLst>
          </p:cNvPr>
          <p:cNvPicPr>
            <a:picLocks noChangeAspect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297" t="76713" r="-274" b="-3822"/>
          <a:stretch/>
        </p:blipFill>
        <p:spPr>
          <a:xfrm>
            <a:off x="3371869" y="2447936"/>
            <a:ext cx="5656691" cy="773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70764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1AAD97-0B89-5706-F9B8-2DD383EBB7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5D555C43-829D-4633-7158-0544F91630A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D60333C9-5B95-D42C-5D72-2AD991BB3873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D7C2E494-F72C-B7C0-1A41-643918CF757A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6720766E-9530-3587-A36A-59F9BC1924CB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94A130D6-99E3-1F45-AEB5-A26BA24180C6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399854C1-A938-9CE9-2479-7B4FFC1D0B74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E67514E8-7B3F-5240-8EC3-C90786533F36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6336C118-05BE-6332-2EEC-AE71E1DBE446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7F443EA9-39A6-F4AB-C153-6333F5B793A5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CD5CCFA6-A230-90F5-510A-D7D8BB865277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7A3EB6AF-2B2F-BC9C-7585-4250D1090159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4A53CE26-FD7E-DEE7-B32D-CF3EC6E34DD1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F2257DB8-CB78-1DBE-3C8C-6D33E2440685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9B807DAD-B7B6-63A7-6253-3E2935423E72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35C61F18-D4D1-C722-C00F-D3E0ADDA5C82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417162BE-8A7E-F0A8-0FF5-A8E4474C5144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78278275-A1E7-49D6-5F1E-74CF135F38E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934D9A07-95DB-57C0-8686-627CCF218DA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7D75B7D4-4060-5F37-0B3D-9A88CDDC7456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E28D9D76-3F30-9378-AEBA-42D31D198824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F5D8FA07-1B4E-C6DB-D536-BE43D0776FD1}"/>
              </a:ext>
            </a:extLst>
          </p:cNvPr>
          <p:cNvSpPr/>
          <p:nvPr/>
        </p:nvSpPr>
        <p:spPr>
          <a:xfrm>
            <a:off x="11389909" y="2592498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988B7545-CB44-A73F-8253-E77FC607063E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graphicFrame>
        <p:nvGraphicFramePr>
          <p:cNvPr id="13" name="جدول 12">
            <a:extLst>
              <a:ext uri="{FF2B5EF4-FFF2-40B4-BE49-F238E27FC236}">
                <a16:creationId xmlns:a16="http://schemas.microsoft.com/office/drawing/2014/main" id="{CB2E1747-619B-07A3-DD95-275BC3255100}"/>
              </a:ext>
            </a:extLst>
          </p:cNvPr>
          <p:cNvGraphicFramePr>
            <a:graphicFrameLocks noGrp="1"/>
          </p:cNvGraphicFramePr>
          <p:nvPr/>
        </p:nvGraphicFramePr>
        <p:xfrm>
          <a:off x="408561" y="384990"/>
          <a:ext cx="10952150" cy="603624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8643999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6036246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pic>
        <p:nvPicPr>
          <p:cNvPr id="29" name="صورة 28">
            <a:extLst>
              <a:ext uri="{FF2B5EF4-FFF2-40B4-BE49-F238E27FC236}">
                <a16:creationId xmlns:a16="http://schemas.microsoft.com/office/drawing/2014/main" id="{83164BF2-04C0-BAB4-D402-727D249EDE26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sp>
        <p:nvSpPr>
          <p:cNvPr id="5" name="مربع نص 4">
            <a:extLst>
              <a:ext uri="{FF2B5EF4-FFF2-40B4-BE49-F238E27FC236}">
                <a16:creationId xmlns:a16="http://schemas.microsoft.com/office/drawing/2014/main" id="{5C2AACEC-94D5-0A5F-58EE-A08959BF1C93}"/>
              </a:ext>
            </a:extLst>
          </p:cNvPr>
          <p:cNvSpPr txBox="1"/>
          <p:nvPr/>
        </p:nvSpPr>
        <p:spPr>
          <a:xfrm rot="16200000">
            <a:off x="-1456143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27" name="مربع نص 26">
            <a:extLst>
              <a:ext uri="{FF2B5EF4-FFF2-40B4-BE49-F238E27FC236}">
                <a16:creationId xmlns:a16="http://schemas.microsoft.com/office/drawing/2014/main" id="{7E0F891F-740C-3BF3-5C56-CCD744DBFD35}"/>
              </a:ext>
            </a:extLst>
          </p:cNvPr>
          <p:cNvSpPr txBox="1"/>
          <p:nvPr/>
        </p:nvSpPr>
        <p:spPr>
          <a:xfrm>
            <a:off x="9081641" y="1075467"/>
            <a:ext cx="2273835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  <a:endParaRPr lang="ar-SA" sz="2000" kern="1200" dirty="0">
              <a:solidFill>
                <a:srgbClr val="215F9A"/>
              </a:solidFill>
              <a:effectLst/>
              <a:latin typeface="Aptos" panose="020B0004020202020204" pitchFamily="34" charset="0"/>
              <a:ea typeface="+mn-ea"/>
              <a:cs typeface="AGA Aladdin Regular" pitchFamily="2" charset="-78"/>
            </a:endParaRP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تحديد أنواع القطوع المخروطية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1446/06/30</a:t>
            </a:r>
          </a:p>
        </p:txBody>
      </p:sp>
      <p:sp>
        <p:nvSpPr>
          <p:cNvPr id="30" name="مربع نص 29">
            <a:extLst>
              <a:ext uri="{FF2B5EF4-FFF2-40B4-BE49-F238E27FC236}">
                <a16:creationId xmlns:a16="http://schemas.microsoft.com/office/drawing/2014/main" id="{AB41E265-E192-F008-B763-F96E99CBE3A8}"/>
              </a:ext>
            </a:extLst>
          </p:cNvPr>
          <p:cNvSpPr txBox="1"/>
          <p:nvPr/>
        </p:nvSpPr>
        <p:spPr>
          <a:xfrm>
            <a:off x="9107923" y="3789114"/>
            <a:ext cx="2321958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تحديد نوع القطع المخروطي من معادلته.</a:t>
            </a:r>
          </a:p>
        </p:txBody>
      </p:sp>
      <p:pic>
        <p:nvPicPr>
          <p:cNvPr id="31" name="صورة 30">
            <a:extLst>
              <a:ext uri="{FF2B5EF4-FFF2-40B4-BE49-F238E27FC236}">
                <a16:creationId xmlns:a16="http://schemas.microsoft.com/office/drawing/2014/main" id="{E1C8C36A-0710-831B-09C2-F31BB2AE4FE8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EFDEB"/>
              </a:clrFrom>
              <a:clrTo>
                <a:srgbClr val="FEFDEB">
                  <a:alpha val="0"/>
                </a:srgbClr>
              </a:clrTo>
            </a:clrChange>
          </a:blip>
          <a:srcRect t="56785"/>
          <a:stretch/>
        </p:blipFill>
        <p:spPr>
          <a:xfrm>
            <a:off x="9360262" y="2547455"/>
            <a:ext cx="1896427" cy="1097057"/>
          </a:xfrm>
          <a:prstGeom prst="rect">
            <a:avLst/>
          </a:prstGeom>
        </p:spPr>
      </p:pic>
      <p:pic>
        <p:nvPicPr>
          <p:cNvPr id="33" name="صورة 32">
            <a:extLst>
              <a:ext uri="{FF2B5EF4-FFF2-40B4-BE49-F238E27FC236}">
                <a16:creationId xmlns:a16="http://schemas.microsoft.com/office/drawing/2014/main" id="{80EA0895-99A6-066C-C50E-2F1AB4D3BDEA}"/>
              </a:ext>
            </a:extLst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94632" y="412246"/>
            <a:ext cx="8403005" cy="4419600"/>
          </a:xfrm>
          <a:prstGeom prst="rect">
            <a:avLst/>
          </a:prstGeom>
        </p:spPr>
      </p:pic>
      <p:pic>
        <p:nvPicPr>
          <p:cNvPr id="35" name="صورة 34">
            <a:extLst>
              <a:ext uri="{FF2B5EF4-FFF2-40B4-BE49-F238E27FC236}">
                <a16:creationId xmlns:a16="http://schemas.microsoft.com/office/drawing/2014/main" id="{D5E673FA-8224-96D3-7943-935418958141}"/>
              </a:ext>
            </a:extLst>
          </p:cNvPr>
          <p:cNvPicPr>
            <a:picLocks noChangeAspect="1"/>
          </p:cNvPicPr>
          <p:nvPr/>
        </p:nvPicPr>
        <p:blipFill>
          <a:blip r:embed="rId8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654742" y="4557832"/>
            <a:ext cx="2441258" cy="2044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98591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242189-9FEC-7FD2-B5ED-D27C1709E6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3A5AD2DE-ECDE-C951-0D5F-9FC636963AB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E1D2F395-EC61-C6C0-D412-1DC2EAAABF4F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5816A05E-5E48-ACC3-7C1F-CF5E3826C8C7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55A7C364-7B3D-3A4F-8D69-8B329DC95148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033504DB-5D9E-A31C-C0A1-CA888AFD5632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A10F4B73-350F-B333-0710-61B695CCCA57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332163E3-49FE-0EBF-F6ED-7B7ABE3F1A0B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DEBC7B2C-3F15-FB15-2585-DC787170A6AF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F51C5542-E07B-F322-A785-F2E68EBA7D6D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897694D8-52BD-30E2-FF3F-97C28233E54D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3B368086-8148-BCA8-9C84-65971ED0C5E4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690E2E3B-9457-D9D0-13B1-64B965B4EFA7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EE6C2D26-F578-15D3-4259-3B2E5AE4D34F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9C535D9E-A85E-244F-99CE-7CD3A02079A6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F40DA665-7E35-EE66-F1EC-0DB5F7FE3359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1CBEB128-DA3B-1546-9BA4-30E3236D66B8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AB152E3E-F0C1-EF16-882E-DFCD2A65B66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6C4803CA-E591-5EA1-2726-338707A9DF7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8E030224-D227-B4DE-44BD-4FC3C1E37144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005E976C-0727-E9D5-5F07-F464B3E54948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C529B663-1DEB-782D-F094-221801867C29}"/>
              </a:ext>
            </a:extLst>
          </p:cNvPr>
          <p:cNvSpPr/>
          <p:nvPr/>
        </p:nvSpPr>
        <p:spPr>
          <a:xfrm>
            <a:off x="11396455" y="3225715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9F368EEA-31A4-5DFE-581D-322AD3CC0116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graphicFrame>
        <p:nvGraphicFramePr>
          <p:cNvPr id="13" name="جدول 12">
            <a:extLst>
              <a:ext uri="{FF2B5EF4-FFF2-40B4-BE49-F238E27FC236}">
                <a16:creationId xmlns:a16="http://schemas.microsoft.com/office/drawing/2014/main" id="{1D323730-7FDA-3C98-6CAD-5C38366EBFA8}"/>
              </a:ext>
            </a:extLst>
          </p:cNvPr>
          <p:cNvGraphicFramePr>
            <a:graphicFrameLocks noGrp="1"/>
          </p:cNvGraphicFramePr>
          <p:nvPr/>
        </p:nvGraphicFramePr>
        <p:xfrm>
          <a:off x="408561" y="384990"/>
          <a:ext cx="10952150" cy="603624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8643999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603624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pic>
        <p:nvPicPr>
          <p:cNvPr id="29" name="صورة 28">
            <a:extLst>
              <a:ext uri="{FF2B5EF4-FFF2-40B4-BE49-F238E27FC236}">
                <a16:creationId xmlns:a16="http://schemas.microsoft.com/office/drawing/2014/main" id="{F8BCC090-58E0-FB81-0609-E907A8D6A105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grpSp>
        <p:nvGrpSpPr>
          <p:cNvPr id="37" name="مجموعة 36">
            <a:extLst>
              <a:ext uri="{FF2B5EF4-FFF2-40B4-BE49-F238E27FC236}">
                <a16:creationId xmlns:a16="http://schemas.microsoft.com/office/drawing/2014/main" id="{CEADAA69-5EC8-85F1-1C69-E04FAAE6ED94}"/>
              </a:ext>
            </a:extLst>
          </p:cNvPr>
          <p:cNvGrpSpPr/>
          <p:nvPr/>
        </p:nvGrpSpPr>
        <p:grpSpPr>
          <a:xfrm>
            <a:off x="6096000" y="354397"/>
            <a:ext cx="3046633" cy="1064340"/>
            <a:chOff x="6096000" y="354397"/>
            <a:chExt cx="3046633" cy="1064340"/>
          </a:xfrm>
        </p:grpSpPr>
        <p:pic>
          <p:nvPicPr>
            <p:cNvPr id="1034" name="Picture 10">
              <a:extLst>
                <a:ext uri="{FF2B5EF4-FFF2-40B4-BE49-F238E27FC236}">
                  <a16:creationId xmlns:a16="http://schemas.microsoft.com/office/drawing/2014/main" id="{6F4C9AEB-5046-3F94-4FB5-0F73F1B27E5E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81454"/>
            <a:stretch/>
          </p:blipFill>
          <p:spPr bwMode="auto">
            <a:xfrm>
              <a:off x="6096000" y="354397"/>
              <a:ext cx="3046633" cy="10643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5" name="مربع نص 34">
              <a:extLst>
                <a:ext uri="{FF2B5EF4-FFF2-40B4-BE49-F238E27FC236}">
                  <a16:creationId xmlns:a16="http://schemas.microsoft.com/office/drawing/2014/main" id="{B4EC13A3-74FC-487E-126C-844470BA6193}"/>
                </a:ext>
              </a:extLst>
            </p:cNvPr>
            <p:cNvSpPr txBox="1"/>
            <p:nvPr/>
          </p:nvSpPr>
          <p:spPr>
            <a:xfrm>
              <a:off x="6297930" y="545401"/>
              <a:ext cx="2594027" cy="64633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36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تحقق من فهمك</a:t>
              </a:r>
            </a:p>
          </p:txBody>
        </p:sp>
      </p:grpSp>
      <p:grpSp>
        <p:nvGrpSpPr>
          <p:cNvPr id="58" name="مجموعة 57">
            <a:extLst>
              <a:ext uri="{FF2B5EF4-FFF2-40B4-BE49-F238E27FC236}">
                <a16:creationId xmlns:a16="http://schemas.microsoft.com/office/drawing/2014/main" id="{0036A057-5F48-B29B-05A4-071967AE686F}"/>
              </a:ext>
            </a:extLst>
          </p:cNvPr>
          <p:cNvGrpSpPr/>
          <p:nvPr/>
        </p:nvGrpSpPr>
        <p:grpSpPr>
          <a:xfrm>
            <a:off x="8435340" y="5538997"/>
            <a:ext cx="3647049" cy="835239"/>
            <a:chOff x="8481060" y="5458558"/>
            <a:chExt cx="3647049" cy="835239"/>
          </a:xfrm>
        </p:grpSpPr>
        <p:grpSp>
          <p:nvGrpSpPr>
            <p:cNvPr id="55" name="مجموعة 54">
              <a:extLst>
                <a:ext uri="{FF2B5EF4-FFF2-40B4-BE49-F238E27FC236}">
                  <a16:creationId xmlns:a16="http://schemas.microsoft.com/office/drawing/2014/main" id="{DCFA8915-AB31-26D5-3D72-20F3A8CCAD8F}"/>
                </a:ext>
              </a:extLst>
            </p:cNvPr>
            <p:cNvGrpSpPr/>
            <p:nvPr/>
          </p:nvGrpSpPr>
          <p:grpSpPr>
            <a:xfrm>
              <a:off x="8481060" y="5458558"/>
              <a:ext cx="3647049" cy="835239"/>
              <a:chOff x="8481060" y="5458558"/>
              <a:chExt cx="3647049" cy="835239"/>
            </a:xfrm>
          </p:grpSpPr>
          <p:pic>
            <p:nvPicPr>
              <p:cNvPr id="51" name="Picture 16">
                <a:extLst>
                  <a:ext uri="{FF2B5EF4-FFF2-40B4-BE49-F238E27FC236}">
                    <a16:creationId xmlns:a16="http://schemas.microsoft.com/office/drawing/2014/main" id="{BA10145E-4299-A767-2E37-18DB252B2C51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7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31586" b="55437"/>
              <a:stretch/>
            </p:blipFill>
            <p:spPr bwMode="auto">
              <a:xfrm>
                <a:off x="8481060" y="5458558"/>
                <a:ext cx="3647049" cy="83523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52" name="مربع نص 51">
                <a:extLst>
                  <a:ext uri="{FF2B5EF4-FFF2-40B4-BE49-F238E27FC236}">
                    <a16:creationId xmlns:a16="http://schemas.microsoft.com/office/drawing/2014/main" id="{9F1A98C7-BF70-A39B-6C12-E0BD428178B8}"/>
                  </a:ext>
                </a:extLst>
              </p:cNvPr>
              <p:cNvSpPr txBox="1"/>
              <p:nvPr/>
            </p:nvSpPr>
            <p:spPr>
              <a:xfrm>
                <a:off x="9711299" y="5637318"/>
                <a:ext cx="1470843" cy="52322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800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AGA Aladdin Regular" pitchFamily="2" charset="-78"/>
                  </a:rPr>
                  <a:t>تعلم ذاتي</a:t>
                </a:r>
              </a:p>
            </p:txBody>
          </p:sp>
        </p:grpSp>
        <p:pic>
          <p:nvPicPr>
            <p:cNvPr id="57" name="صورة 56">
              <a:extLst>
                <a:ext uri="{FF2B5EF4-FFF2-40B4-BE49-F238E27FC236}">
                  <a16:creationId xmlns:a16="http://schemas.microsoft.com/office/drawing/2014/main" id="{E5B18F26-3A4E-7795-70F6-C1B76C7723F6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clrChange>
                <a:clrFrom>
                  <a:srgbClr val="F7F7F7"/>
                </a:clrFrom>
                <a:clrTo>
                  <a:srgbClr val="F7F7F7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9177910" y="5588931"/>
              <a:ext cx="532922" cy="578341"/>
            </a:xfrm>
            <a:prstGeom prst="rect">
              <a:avLst/>
            </a:prstGeom>
          </p:spPr>
        </p:pic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C870B303-351B-BE09-1A24-924BB0FD7C8D}"/>
              </a:ext>
            </a:extLst>
          </p:cNvPr>
          <p:cNvSpPr txBox="1"/>
          <p:nvPr/>
        </p:nvSpPr>
        <p:spPr>
          <a:xfrm rot="16200000">
            <a:off x="-1456143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pic>
        <p:nvPicPr>
          <p:cNvPr id="30" name="صورة 29">
            <a:extLst>
              <a:ext uri="{FF2B5EF4-FFF2-40B4-BE49-F238E27FC236}">
                <a16:creationId xmlns:a16="http://schemas.microsoft.com/office/drawing/2014/main" id="{DD1B29D6-FBEF-3FB3-C860-929A44091E79}"/>
              </a:ext>
            </a:extLst>
          </p:cNvPr>
          <p:cNvPicPr>
            <a:picLocks noChangeAspect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68437"/>
          <a:stretch/>
        </p:blipFill>
        <p:spPr>
          <a:xfrm>
            <a:off x="404684" y="1222325"/>
            <a:ext cx="8581210" cy="665176"/>
          </a:xfrm>
          <a:prstGeom prst="rect">
            <a:avLst/>
          </a:prstGeom>
        </p:spPr>
      </p:pic>
      <p:sp>
        <p:nvSpPr>
          <p:cNvPr id="31" name="مربع نص 30">
            <a:extLst>
              <a:ext uri="{FF2B5EF4-FFF2-40B4-BE49-F238E27FC236}">
                <a16:creationId xmlns:a16="http://schemas.microsoft.com/office/drawing/2014/main" id="{3DACBE49-C201-FF59-3775-97FAE4D44E31}"/>
              </a:ext>
            </a:extLst>
          </p:cNvPr>
          <p:cNvSpPr txBox="1"/>
          <p:nvPr/>
        </p:nvSpPr>
        <p:spPr>
          <a:xfrm>
            <a:off x="9081641" y="1075467"/>
            <a:ext cx="2273835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  <a:endParaRPr lang="ar-SA" sz="2000" kern="1200" dirty="0">
              <a:solidFill>
                <a:srgbClr val="215F9A"/>
              </a:solidFill>
              <a:effectLst/>
              <a:latin typeface="Aptos" panose="020B0004020202020204" pitchFamily="34" charset="0"/>
              <a:ea typeface="+mn-ea"/>
              <a:cs typeface="AGA Aladdin Regular" pitchFamily="2" charset="-78"/>
            </a:endParaRP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تحديد أنواع القطوع المخروطية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1446/06/30</a:t>
            </a:r>
          </a:p>
        </p:txBody>
      </p:sp>
      <p:sp>
        <p:nvSpPr>
          <p:cNvPr id="32" name="مربع نص 31">
            <a:extLst>
              <a:ext uri="{FF2B5EF4-FFF2-40B4-BE49-F238E27FC236}">
                <a16:creationId xmlns:a16="http://schemas.microsoft.com/office/drawing/2014/main" id="{40D33E9A-1C4B-5B79-1FEF-16EFE9D7C202}"/>
              </a:ext>
            </a:extLst>
          </p:cNvPr>
          <p:cNvSpPr txBox="1"/>
          <p:nvPr/>
        </p:nvSpPr>
        <p:spPr>
          <a:xfrm>
            <a:off x="9107923" y="3789114"/>
            <a:ext cx="2321958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تحديد نوع القطع المخروطي من معادلته.</a:t>
            </a:r>
          </a:p>
        </p:txBody>
      </p:sp>
      <p:pic>
        <p:nvPicPr>
          <p:cNvPr id="33" name="صورة 32">
            <a:extLst>
              <a:ext uri="{FF2B5EF4-FFF2-40B4-BE49-F238E27FC236}">
                <a16:creationId xmlns:a16="http://schemas.microsoft.com/office/drawing/2014/main" id="{2E7A0AA8-42E3-6AA0-58B0-694B94C558D6}"/>
              </a:ext>
            </a:extLst>
          </p:cNvPr>
          <p:cNvPicPr>
            <a:picLocks noChangeAspect="1"/>
          </p:cNvPicPr>
          <p:nvPr/>
        </p:nvPicPr>
        <p:blipFill>
          <a:blip r:embed="rId10">
            <a:clrChange>
              <a:clrFrom>
                <a:srgbClr val="FEFDEB"/>
              </a:clrFrom>
              <a:clrTo>
                <a:srgbClr val="FEFDEB">
                  <a:alpha val="0"/>
                </a:srgbClr>
              </a:clrTo>
            </a:clrChange>
          </a:blip>
          <a:srcRect t="56785"/>
          <a:stretch/>
        </p:blipFill>
        <p:spPr>
          <a:xfrm>
            <a:off x="9360262" y="2547455"/>
            <a:ext cx="1896427" cy="1097057"/>
          </a:xfrm>
          <a:prstGeom prst="rect">
            <a:avLst/>
          </a:prstGeom>
        </p:spPr>
      </p:pic>
      <p:pic>
        <p:nvPicPr>
          <p:cNvPr id="34" name="صورة 33">
            <a:extLst>
              <a:ext uri="{FF2B5EF4-FFF2-40B4-BE49-F238E27FC236}">
                <a16:creationId xmlns:a16="http://schemas.microsoft.com/office/drawing/2014/main" id="{AE3037F5-DEE9-B812-8379-69E9AD33A88E}"/>
              </a:ext>
            </a:extLst>
          </p:cNvPr>
          <p:cNvPicPr>
            <a:picLocks noChangeAspect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2036" t="31563"/>
          <a:stretch/>
        </p:blipFill>
        <p:spPr>
          <a:xfrm>
            <a:off x="4011930" y="1887501"/>
            <a:ext cx="4973964" cy="1442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2375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9C187E-EC48-3A25-F068-CA452644E1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33662860-4C93-1DC4-5E87-C19BF29F115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EFE01012-9B04-EC6B-9BC0-BCD33B1B6CA7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3548BD62-4171-6B68-9922-5B49D5621228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47CD2526-6AC5-E4DC-A52C-E47EFC80F104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BD861AA0-E5AC-6C51-1C24-2251BE9C8629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4F425BCB-6FB4-0434-8D77-F5F9F701DB1B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B3234277-BB9B-0305-D29C-79FDCE74624B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FC3535F4-5202-4ABE-7251-B74FF54C98D9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1EDD64B1-37EA-D6A4-0BB7-680326DB7FBF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EA1F1063-B00B-1067-07F4-3910CBDF68C8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C3CD8B37-E627-D2A3-935E-D4A9AB30AEAA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96173DB0-2298-95C4-0C47-192553B4058B}"/>
              </a:ext>
            </a:extLst>
          </p:cNvPr>
          <p:cNvSpPr txBox="1"/>
          <p:nvPr/>
        </p:nvSpPr>
        <p:spPr>
          <a:xfrm rot="16200000">
            <a:off x="10856906" y="3401838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88AC3305-15C8-1FF0-3B02-1C7749C058A4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CADCEA88-0985-DC98-BEA1-81CBD4AEDE14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21CBDE7E-D65B-50F1-79D7-4A05B5103436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B32DB979-B3D9-DC86-D276-A9F26C657B21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C68750FD-300D-7EB9-8BC9-BD105336A4F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755574FD-62A9-D523-E231-2D74FDC8B42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DE8ED8BA-AFB7-E6EE-2A60-0678EC342546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98CDF493-FEE7-4F25-0C3A-6BCCBE095588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12E00A4D-86E5-3182-70AC-24E213CD2F80}"/>
              </a:ext>
            </a:extLst>
          </p:cNvPr>
          <p:cNvSpPr/>
          <p:nvPr/>
        </p:nvSpPr>
        <p:spPr>
          <a:xfrm>
            <a:off x="11396455" y="3860062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C8E4AE25-7ABD-9AF4-F20A-DD02620201C7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graphicFrame>
        <p:nvGraphicFramePr>
          <p:cNvPr id="13" name="جدول 12">
            <a:extLst>
              <a:ext uri="{FF2B5EF4-FFF2-40B4-BE49-F238E27FC236}">
                <a16:creationId xmlns:a16="http://schemas.microsoft.com/office/drawing/2014/main" id="{60CAF275-3F32-8986-CF98-613525417870}"/>
              </a:ext>
            </a:extLst>
          </p:cNvPr>
          <p:cNvGraphicFramePr>
            <a:graphicFrameLocks noGrp="1"/>
          </p:cNvGraphicFramePr>
          <p:nvPr/>
        </p:nvGraphicFramePr>
        <p:xfrm>
          <a:off x="408561" y="384990"/>
          <a:ext cx="10952150" cy="603624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8643999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603624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pic>
        <p:nvPicPr>
          <p:cNvPr id="29" name="صورة 28">
            <a:extLst>
              <a:ext uri="{FF2B5EF4-FFF2-40B4-BE49-F238E27FC236}">
                <a16:creationId xmlns:a16="http://schemas.microsoft.com/office/drawing/2014/main" id="{BEDC48D8-0EDA-CF69-04D6-97C36130AF9F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grpSp>
        <p:nvGrpSpPr>
          <p:cNvPr id="39" name="مجموعة 38">
            <a:extLst>
              <a:ext uri="{FF2B5EF4-FFF2-40B4-BE49-F238E27FC236}">
                <a16:creationId xmlns:a16="http://schemas.microsoft.com/office/drawing/2014/main" id="{3CF3B818-6EA2-ECDB-31E7-36F3EAC2E721}"/>
              </a:ext>
            </a:extLst>
          </p:cNvPr>
          <p:cNvGrpSpPr/>
          <p:nvPr/>
        </p:nvGrpSpPr>
        <p:grpSpPr>
          <a:xfrm>
            <a:off x="8471153" y="5650829"/>
            <a:ext cx="3582640" cy="835239"/>
            <a:chOff x="8556201" y="5562604"/>
            <a:chExt cx="3582640" cy="835239"/>
          </a:xfrm>
        </p:grpSpPr>
        <p:pic>
          <p:nvPicPr>
            <p:cNvPr id="41" name="Picture 16">
              <a:extLst>
                <a:ext uri="{FF2B5EF4-FFF2-40B4-BE49-F238E27FC236}">
                  <a16:creationId xmlns:a16="http://schemas.microsoft.com/office/drawing/2014/main" id="{903C73D5-EEE8-FA68-B6A5-80A916E4C0CF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58" t="81009" r="-558" b="6014"/>
            <a:stretch/>
          </p:blipFill>
          <p:spPr bwMode="auto">
            <a:xfrm>
              <a:off x="8556201" y="5562604"/>
              <a:ext cx="3582640" cy="83523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5" name="مربع نص 34">
              <a:extLst>
                <a:ext uri="{FF2B5EF4-FFF2-40B4-BE49-F238E27FC236}">
                  <a16:creationId xmlns:a16="http://schemas.microsoft.com/office/drawing/2014/main" id="{11B6062D-F54F-8B3B-DF1D-35E48C4791FD}"/>
                </a:ext>
              </a:extLst>
            </p:cNvPr>
            <p:cNvSpPr txBox="1"/>
            <p:nvPr/>
          </p:nvSpPr>
          <p:spPr>
            <a:xfrm>
              <a:off x="9711299" y="5637318"/>
              <a:ext cx="1470843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8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تعلم أقران</a:t>
              </a:r>
            </a:p>
          </p:txBody>
        </p:sp>
        <p:pic>
          <p:nvPicPr>
            <p:cNvPr id="38" name="صورة 37">
              <a:extLst>
                <a:ext uri="{FF2B5EF4-FFF2-40B4-BE49-F238E27FC236}">
                  <a16:creationId xmlns:a16="http://schemas.microsoft.com/office/drawing/2014/main" id="{311D7574-D6EA-D1E8-0FAD-2F5BF1FA8978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clrChange>
                <a:clrFrom>
                  <a:srgbClr val="F7F7F7"/>
                </a:clrFrom>
                <a:clrTo>
                  <a:srgbClr val="F7F7F7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9294264" y="5597999"/>
              <a:ext cx="466644" cy="562674"/>
            </a:xfrm>
            <a:prstGeom prst="rect">
              <a:avLst/>
            </a:prstGeom>
          </p:spPr>
        </p:pic>
      </p:grpSp>
      <p:grpSp>
        <p:nvGrpSpPr>
          <p:cNvPr id="34" name="مجموعة 33">
            <a:extLst>
              <a:ext uri="{FF2B5EF4-FFF2-40B4-BE49-F238E27FC236}">
                <a16:creationId xmlns:a16="http://schemas.microsoft.com/office/drawing/2014/main" id="{250B96BF-EA7C-3B75-AFE8-B4CB6BD2F614}"/>
              </a:ext>
            </a:extLst>
          </p:cNvPr>
          <p:cNvGrpSpPr/>
          <p:nvPr/>
        </p:nvGrpSpPr>
        <p:grpSpPr>
          <a:xfrm>
            <a:off x="6096000" y="373560"/>
            <a:ext cx="3046815" cy="1017203"/>
            <a:chOff x="4941387" y="2006737"/>
            <a:chExt cx="3046815" cy="1017203"/>
          </a:xfrm>
        </p:grpSpPr>
        <p:pic>
          <p:nvPicPr>
            <p:cNvPr id="37" name="Picture 12">
              <a:extLst>
                <a:ext uri="{FF2B5EF4-FFF2-40B4-BE49-F238E27FC236}">
                  <a16:creationId xmlns:a16="http://schemas.microsoft.com/office/drawing/2014/main" id="{EC698934-7392-9E68-B22B-C3547891C58D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8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6000" b="16969"/>
            <a:stretch/>
          </p:blipFill>
          <p:spPr bwMode="auto">
            <a:xfrm>
              <a:off x="4941387" y="2006737"/>
              <a:ext cx="3046815" cy="10172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4" name="مربع نص 43">
              <a:extLst>
                <a:ext uri="{FF2B5EF4-FFF2-40B4-BE49-F238E27FC236}">
                  <a16:creationId xmlns:a16="http://schemas.microsoft.com/office/drawing/2014/main" id="{432FA47E-C918-92E7-7649-0C55B47BA73C}"/>
                </a:ext>
              </a:extLst>
            </p:cNvPr>
            <p:cNvSpPr txBox="1"/>
            <p:nvPr/>
          </p:nvSpPr>
          <p:spPr>
            <a:xfrm>
              <a:off x="5722202" y="2130618"/>
              <a:ext cx="1485185" cy="76944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44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تـــدرب</a:t>
              </a:r>
            </a:p>
          </p:txBody>
        </p:sp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40E2B2D4-4B8D-5FF0-9688-0617475624FF}"/>
              </a:ext>
            </a:extLst>
          </p:cNvPr>
          <p:cNvSpPr txBox="1"/>
          <p:nvPr/>
        </p:nvSpPr>
        <p:spPr>
          <a:xfrm rot="16200000">
            <a:off x="-1456143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pic>
        <p:nvPicPr>
          <p:cNvPr id="43" name="صورة 42">
            <a:extLst>
              <a:ext uri="{FF2B5EF4-FFF2-40B4-BE49-F238E27FC236}">
                <a16:creationId xmlns:a16="http://schemas.microsoft.com/office/drawing/2014/main" id="{EDC0A052-7B45-4D8E-AF1B-BC5FD0A3E7AF}"/>
              </a:ext>
            </a:extLst>
          </p:cNvPr>
          <p:cNvPicPr>
            <a:picLocks noChangeAspect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64873"/>
          <a:stretch/>
        </p:blipFill>
        <p:spPr>
          <a:xfrm>
            <a:off x="351526" y="1313249"/>
            <a:ext cx="8646111" cy="1202090"/>
          </a:xfrm>
          <a:custGeom>
            <a:avLst/>
            <a:gdLst>
              <a:gd name="connsiteX0" fmla="*/ 0 w 8646111"/>
              <a:gd name="connsiteY0" fmla="*/ 0 h 1202090"/>
              <a:gd name="connsiteX1" fmla="*/ 8646111 w 8646111"/>
              <a:gd name="connsiteY1" fmla="*/ 0 h 1202090"/>
              <a:gd name="connsiteX2" fmla="*/ 8646111 w 8646111"/>
              <a:gd name="connsiteY2" fmla="*/ 1202090 h 1202090"/>
              <a:gd name="connsiteX3" fmla="*/ 5744474 w 8646111"/>
              <a:gd name="connsiteY3" fmla="*/ 1202090 h 1202090"/>
              <a:gd name="connsiteX4" fmla="*/ 5744474 w 8646111"/>
              <a:gd name="connsiteY4" fmla="*/ 661928 h 1202090"/>
              <a:gd name="connsiteX5" fmla="*/ 4403354 w 8646111"/>
              <a:gd name="connsiteY5" fmla="*/ 661928 h 1202090"/>
              <a:gd name="connsiteX6" fmla="*/ 4403354 w 8646111"/>
              <a:gd name="connsiteY6" fmla="*/ 1202090 h 1202090"/>
              <a:gd name="connsiteX7" fmla="*/ 0 w 8646111"/>
              <a:gd name="connsiteY7" fmla="*/ 1202090 h 12020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646111" h="1202090">
                <a:moveTo>
                  <a:pt x="0" y="0"/>
                </a:moveTo>
                <a:lnTo>
                  <a:pt x="8646111" y="0"/>
                </a:lnTo>
                <a:lnTo>
                  <a:pt x="8646111" y="1202090"/>
                </a:lnTo>
                <a:lnTo>
                  <a:pt x="5744474" y="1202090"/>
                </a:lnTo>
                <a:lnTo>
                  <a:pt x="5744474" y="661928"/>
                </a:lnTo>
                <a:lnTo>
                  <a:pt x="4403354" y="661928"/>
                </a:lnTo>
                <a:lnTo>
                  <a:pt x="4403354" y="1202090"/>
                </a:lnTo>
                <a:lnTo>
                  <a:pt x="0" y="1202090"/>
                </a:lnTo>
                <a:close/>
              </a:path>
            </a:pathLst>
          </a:custGeom>
        </p:spPr>
      </p:pic>
      <p:sp>
        <p:nvSpPr>
          <p:cNvPr id="32" name="مربع نص 31">
            <a:extLst>
              <a:ext uri="{FF2B5EF4-FFF2-40B4-BE49-F238E27FC236}">
                <a16:creationId xmlns:a16="http://schemas.microsoft.com/office/drawing/2014/main" id="{A5FDD9C4-D524-DE57-1CC2-EDAAC27EEDE1}"/>
              </a:ext>
            </a:extLst>
          </p:cNvPr>
          <p:cNvSpPr txBox="1"/>
          <p:nvPr/>
        </p:nvSpPr>
        <p:spPr>
          <a:xfrm>
            <a:off x="9081641" y="1075467"/>
            <a:ext cx="2273835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  <a:endParaRPr lang="ar-SA" sz="2000" kern="1200" dirty="0">
              <a:solidFill>
                <a:srgbClr val="215F9A"/>
              </a:solidFill>
              <a:effectLst/>
              <a:latin typeface="Aptos" panose="020B0004020202020204" pitchFamily="34" charset="0"/>
              <a:ea typeface="+mn-ea"/>
              <a:cs typeface="AGA Aladdin Regular" pitchFamily="2" charset="-78"/>
            </a:endParaRP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تحديد أنواع القطوع المخروطية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1446/06/30</a:t>
            </a:r>
          </a:p>
        </p:txBody>
      </p:sp>
      <p:sp>
        <p:nvSpPr>
          <p:cNvPr id="33" name="مربع نص 32">
            <a:extLst>
              <a:ext uri="{FF2B5EF4-FFF2-40B4-BE49-F238E27FC236}">
                <a16:creationId xmlns:a16="http://schemas.microsoft.com/office/drawing/2014/main" id="{0F735F53-885A-F98D-AD42-39C29FF20781}"/>
              </a:ext>
            </a:extLst>
          </p:cNvPr>
          <p:cNvSpPr txBox="1"/>
          <p:nvPr/>
        </p:nvSpPr>
        <p:spPr>
          <a:xfrm>
            <a:off x="9107923" y="3789114"/>
            <a:ext cx="2321958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تحديد نوع القطع المخروطي من معادلته.</a:t>
            </a:r>
          </a:p>
        </p:txBody>
      </p:sp>
      <p:pic>
        <p:nvPicPr>
          <p:cNvPr id="36" name="صورة 35">
            <a:extLst>
              <a:ext uri="{FF2B5EF4-FFF2-40B4-BE49-F238E27FC236}">
                <a16:creationId xmlns:a16="http://schemas.microsoft.com/office/drawing/2014/main" id="{BAD85E2F-711B-0091-9AFD-E50DDF47B254}"/>
              </a:ext>
            </a:extLst>
          </p:cNvPr>
          <p:cNvPicPr>
            <a:picLocks noChangeAspect="1"/>
          </p:cNvPicPr>
          <p:nvPr/>
        </p:nvPicPr>
        <p:blipFill>
          <a:blip r:embed="rId10">
            <a:clrChange>
              <a:clrFrom>
                <a:srgbClr val="FEFDEB"/>
              </a:clrFrom>
              <a:clrTo>
                <a:srgbClr val="FEFDEB">
                  <a:alpha val="0"/>
                </a:srgbClr>
              </a:clrTo>
            </a:clrChange>
          </a:blip>
          <a:srcRect t="56785"/>
          <a:stretch/>
        </p:blipFill>
        <p:spPr>
          <a:xfrm>
            <a:off x="9360262" y="2547455"/>
            <a:ext cx="1896427" cy="1097057"/>
          </a:xfrm>
          <a:prstGeom prst="rect">
            <a:avLst/>
          </a:prstGeom>
        </p:spPr>
      </p:pic>
      <p:pic>
        <p:nvPicPr>
          <p:cNvPr id="40" name="صورة 39">
            <a:extLst>
              <a:ext uri="{FF2B5EF4-FFF2-40B4-BE49-F238E27FC236}">
                <a16:creationId xmlns:a16="http://schemas.microsoft.com/office/drawing/2014/main" id="{26919D3A-821A-268D-F658-2D5BD6E885A9}"/>
              </a:ext>
            </a:extLst>
          </p:cNvPr>
          <p:cNvPicPr>
            <a:picLocks noChangeAspect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3790" t="36482" b="41890"/>
          <a:stretch/>
        </p:blipFill>
        <p:spPr>
          <a:xfrm>
            <a:off x="4228811" y="2412938"/>
            <a:ext cx="4859977" cy="7401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5798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C34406-BD93-FEB2-85F5-EB77EC0086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756322EE-2132-D3B6-C618-3C0561B2917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04A51411-5681-098A-1E1D-987A5D3BF1D8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32253221-D1F4-5A42-DAD1-9077E742A419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2355A291-DC8D-31C2-48AA-61880FE43EF9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A03E7A1C-4F23-C084-7A9F-55D7E1748069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BCC892AF-D191-F3ED-7B84-083BF8F1AAB0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68C74A62-A4A7-F315-0EBD-76F63B3FCE55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1F33BB62-33E1-C054-F1D3-9A84285D06F3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4DF8B5A7-B7F7-A0D3-AAF6-32BB427B077F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FACE567C-74DB-349C-0FA7-11C1924F0484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982F980D-44DA-7AFD-07EE-1AEE7B015780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D218E69E-28BB-B8BB-4C0E-6BCB80E31737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5CB7F536-E340-2CCB-0342-4BC014C50C98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9CBA78F6-A1DC-6B7A-6047-FF40247A7714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1A343C39-6497-BF09-2377-531D7FD31AFE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8F39AC3E-3671-C785-1533-246F31151AD9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642A60D9-50F2-D27B-8A6B-4439E3DD798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A4337081-A911-56B0-1B67-80313D889FF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361CA31D-D01F-DED4-A0B9-B8C3DF654439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C2E84686-0268-DBBD-CBAA-20B9CBAA4204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EEDC5087-38E7-DF54-8777-9256F055420C}"/>
              </a:ext>
            </a:extLst>
          </p:cNvPr>
          <p:cNvSpPr/>
          <p:nvPr/>
        </p:nvSpPr>
        <p:spPr>
          <a:xfrm>
            <a:off x="11396455" y="3860062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22700895-88A9-C79F-C321-42866EBA71CE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graphicFrame>
        <p:nvGraphicFramePr>
          <p:cNvPr id="13" name="جدول 12">
            <a:extLst>
              <a:ext uri="{FF2B5EF4-FFF2-40B4-BE49-F238E27FC236}">
                <a16:creationId xmlns:a16="http://schemas.microsoft.com/office/drawing/2014/main" id="{A24A5DE8-69A0-2CCE-EAC1-1E1E45A4481C}"/>
              </a:ext>
            </a:extLst>
          </p:cNvPr>
          <p:cNvGraphicFramePr>
            <a:graphicFrameLocks noGrp="1"/>
          </p:cNvGraphicFramePr>
          <p:nvPr/>
        </p:nvGraphicFramePr>
        <p:xfrm>
          <a:off x="408561" y="384990"/>
          <a:ext cx="10952150" cy="603624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8643999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603624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pic>
        <p:nvPicPr>
          <p:cNvPr id="29" name="صورة 28">
            <a:extLst>
              <a:ext uri="{FF2B5EF4-FFF2-40B4-BE49-F238E27FC236}">
                <a16:creationId xmlns:a16="http://schemas.microsoft.com/office/drawing/2014/main" id="{317AD9D8-6A63-79CB-184A-67453B084E2C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grpSp>
        <p:nvGrpSpPr>
          <p:cNvPr id="34" name="مجموعة 33">
            <a:extLst>
              <a:ext uri="{FF2B5EF4-FFF2-40B4-BE49-F238E27FC236}">
                <a16:creationId xmlns:a16="http://schemas.microsoft.com/office/drawing/2014/main" id="{FFFAD166-53C2-6415-4A38-6A9E73461E10}"/>
              </a:ext>
            </a:extLst>
          </p:cNvPr>
          <p:cNvGrpSpPr/>
          <p:nvPr/>
        </p:nvGrpSpPr>
        <p:grpSpPr>
          <a:xfrm>
            <a:off x="6096000" y="373560"/>
            <a:ext cx="3046815" cy="1017203"/>
            <a:chOff x="4941387" y="2006737"/>
            <a:chExt cx="3046815" cy="1017203"/>
          </a:xfrm>
        </p:grpSpPr>
        <p:pic>
          <p:nvPicPr>
            <p:cNvPr id="37" name="Picture 12">
              <a:extLst>
                <a:ext uri="{FF2B5EF4-FFF2-40B4-BE49-F238E27FC236}">
                  <a16:creationId xmlns:a16="http://schemas.microsoft.com/office/drawing/2014/main" id="{8ACE334D-7636-39CA-3423-234B07EC7E34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6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6000" b="16969"/>
            <a:stretch/>
          </p:blipFill>
          <p:spPr bwMode="auto">
            <a:xfrm>
              <a:off x="4941387" y="2006737"/>
              <a:ext cx="3046815" cy="10172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4" name="مربع نص 43">
              <a:extLst>
                <a:ext uri="{FF2B5EF4-FFF2-40B4-BE49-F238E27FC236}">
                  <a16:creationId xmlns:a16="http://schemas.microsoft.com/office/drawing/2014/main" id="{360F371C-95E7-6F42-CCA7-CED2CC5A04CF}"/>
                </a:ext>
              </a:extLst>
            </p:cNvPr>
            <p:cNvSpPr txBox="1"/>
            <p:nvPr/>
          </p:nvSpPr>
          <p:spPr>
            <a:xfrm>
              <a:off x="5722202" y="2130618"/>
              <a:ext cx="1485185" cy="76944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44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تـــدرب</a:t>
              </a:r>
            </a:p>
          </p:txBody>
        </p:sp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4870B575-68F3-D0E8-FDF0-AFD3D0742F91}"/>
              </a:ext>
            </a:extLst>
          </p:cNvPr>
          <p:cNvSpPr txBox="1"/>
          <p:nvPr/>
        </p:nvSpPr>
        <p:spPr>
          <a:xfrm rot="16200000">
            <a:off x="-1456143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grpSp>
        <p:nvGrpSpPr>
          <p:cNvPr id="28" name="مجموعة 27">
            <a:extLst>
              <a:ext uri="{FF2B5EF4-FFF2-40B4-BE49-F238E27FC236}">
                <a16:creationId xmlns:a16="http://schemas.microsoft.com/office/drawing/2014/main" id="{A45953CB-FF24-7FA6-B9F4-0D1E4A7BD32E}"/>
              </a:ext>
            </a:extLst>
          </p:cNvPr>
          <p:cNvGrpSpPr/>
          <p:nvPr/>
        </p:nvGrpSpPr>
        <p:grpSpPr>
          <a:xfrm>
            <a:off x="8518436" y="5628416"/>
            <a:ext cx="3518233" cy="701962"/>
            <a:chOff x="8556201" y="5516826"/>
            <a:chExt cx="3518233" cy="701962"/>
          </a:xfrm>
        </p:grpSpPr>
        <p:pic>
          <p:nvPicPr>
            <p:cNvPr id="32" name="Picture 2">
              <a:extLst>
                <a:ext uri="{FF2B5EF4-FFF2-40B4-BE49-F238E27FC236}">
                  <a16:creationId xmlns:a16="http://schemas.microsoft.com/office/drawing/2014/main" id="{AE41C057-3148-09A1-B8D2-F2AD21173E61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0526" b="79239"/>
            <a:stretch/>
          </p:blipFill>
          <p:spPr bwMode="auto">
            <a:xfrm>
              <a:off x="8556201" y="5516826"/>
              <a:ext cx="3518233" cy="7019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3" name="مربع نص 32">
              <a:extLst>
                <a:ext uri="{FF2B5EF4-FFF2-40B4-BE49-F238E27FC236}">
                  <a16:creationId xmlns:a16="http://schemas.microsoft.com/office/drawing/2014/main" id="{FB61D6DC-B271-79AC-9A26-9F30494E156C}"/>
                </a:ext>
              </a:extLst>
            </p:cNvPr>
            <p:cNvSpPr txBox="1"/>
            <p:nvPr/>
          </p:nvSpPr>
          <p:spPr>
            <a:xfrm>
              <a:off x="9711299" y="5637318"/>
              <a:ext cx="1470843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8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تعلم تعاوني</a:t>
              </a:r>
            </a:p>
          </p:txBody>
        </p:sp>
        <p:pic>
          <p:nvPicPr>
            <p:cNvPr id="36" name="صورة 35">
              <a:extLst>
                <a:ext uri="{FF2B5EF4-FFF2-40B4-BE49-F238E27FC236}">
                  <a16:creationId xmlns:a16="http://schemas.microsoft.com/office/drawing/2014/main" id="{8F7C941F-56C6-B620-9344-2DF0E941049C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clrChange>
                <a:clrFrom>
                  <a:srgbClr val="F7F7F7"/>
                </a:clrFrom>
                <a:clrTo>
                  <a:srgbClr val="F7F7F7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9248368" y="5627171"/>
              <a:ext cx="503499" cy="543513"/>
            </a:xfrm>
            <a:prstGeom prst="rect">
              <a:avLst/>
            </a:prstGeom>
          </p:spPr>
        </p:pic>
      </p:grpSp>
      <p:sp>
        <p:nvSpPr>
          <p:cNvPr id="31" name="مربع نص 30">
            <a:extLst>
              <a:ext uri="{FF2B5EF4-FFF2-40B4-BE49-F238E27FC236}">
                <a16:creationId xmlns:a16="http://schemas.microsoft.com/office/drawing/2014/main" id="{87C96EE5-B2D8-142D-602C-2B183EB78753}"/>
              </a:ext>
            </a:extLst>
          </p:cNvPr>
          <p:cNvSpPr txBox="1"/>
          <p:nvPr/>
        </p:nvSpPr>
        <p:spPr>
          <a:xfrm>
            <a:off x="9081641" y="1075467"/>
            <a:ext cx="2273835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  <a:endParaRPr lang="ar-SA" sz="2000" kern="1200" dirty="0">
              <a:solidFill>
                <a:srgbClr val="215F9A"/>
              </a:solidFill>
              <a:effectLst/>
              <a:latin typeface="Aptos" panose="020B0004020202020204" pitchFamily="34" charset="0"/>
              <a:ea typeface="+mn-ea"/>
              <a:cs typeface="AGA Aladdin Regular" pitchFamily="2" charset="-78"/>
            </a:endParaRP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تحديد أنواع القطوع المخروطية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1446/06/30</a:t>
            </a:r>
          </a:p>
        </p:txBody>
      </p:sp>
      <p:sp>
        <p:nvSpPr>
          <p:cNvPr id="35" name="مربع نص 34">
            <a:extLst>
              <a:ext uri="{FF2B5EF4-FFF2-40B4-BE49-F238E27FC236}">
                <a16:creationId xmlns:a16="http://schemas.microsoft.com/office/drawing/2014/main" id="{2CC8DE55-28DB-B833-0388-1F5679341391}"/>
              </a:ext>
            </a:extLst>
          </p:cNvPr>
          <p:cNvSpPr txBox="1"/>
          <p:nvPr/>
        </p:nvSpPr>
        <p:spPr>
          <a:xfrm>
            <a:off x="9107923" y="3789114"/>
            <a:ext cx="2321958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تحديد نوع القطع المخروطي من معادلته.</a:t>
            </a:r>
          </a:p>
        </p:txBody>
      </p:sp>
      <p:pic>
        <p:nvPicPr>
          <p:cNvPr id="38" name="صورة 37">
            <a:extLst>
              <a:ext uri="{FF2B5EF4-FFF2-40B4-BE49-F238E27FC236}">
                <a16:creationId xmlns:a16="http://schemas.microsoft.com/office/drawing/2014/main" id="{26A46760-71B6-8AEB-CFDE-7AE4E3886A08}"/>
              </a:ext>
            </a:extLst>
          </p:cNvPr>
          <p:cNvPicPr>
            <a:picLocks noChangeAspect="1"/>
          </p:cNvPicPr>
          <p:nvPr/>
        </p:nvPicPr>
        <p:blipFill>
          <a:blip r:embed="rId9">
            <a:clrChange>
              <a:clrFrom>
                <a:srgbClr val="FEFDEB"/>
              </a:clrFrom>
              <a:clrTo>
                <a:srgbClr val="FEFDEB">
                  <a:alpha val="0"/>
                </a:srgbClr>
              </a:clrTo>
            </a:clrChange>
          </a:blip>
          <a:srcRect t="56785"/>
          <a:stretch/>
        </p:blipFill>
        <p:spPr>
          <a:xfrm>
            <a:off x="9360262" y="2547455"/>
            <a:ext cx="1896427" cy="1097057"/>
          </a:xfrm>
          <a:prstGeom prst="rect">
            <a:avLst/>
          </a:prstGeom>
        </p:spPr>
      </p:pic>
      <p:pic>
        <p:nvPicPr>
          <p:cNvPr id="39" name="صورة 38">
            <a:extLst>
              <a:ext uri="{FF2B5EF4-FFF2-40B4-BE49-F238E27FC236}">
                <a16:creationId xmlns:a16="http://schemas.microsoft.com/office/drawing/2014/main" id="{92238A87-F613-54C2-1D27-4161A6B77AF7}"/>
              </a:ext>
            </a:extLst>
          </p:cNvPr>
          <p:cNvPicPr>
            <a:picLocks noChangeAspect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64873"/>
          <a:stretch/>
        </p:blipFill>
        <p:spPr>
          <a:xfrm>
            <a:off x="351526" y="1313249"/>
            <a:ext cx="8646111" cy="1202090"/>
          </a:xfrm>
          <a:custGeom>
            <a:avLst/>
            <a:gdLst>
              <a:gd name="connsiteX0" fmla="*/ 0 w 8646111"/>
              <a:gd name="connsiteY0" fmla="*/ 0 h 1202090"/>
              <a:gd name="connsiteX1" fmla="*/ 8646111 w 8646111"/>
              <a:gd name="connsiteY1" fmla="*/ 0 h 1202090"/>
              <a:gd name="connsiteX2" fmla="*/ 8646111 w 8646111"/>
              <a:gd name="connsiteY2" fmla="*/ 1202090 h 1202090"/>
              <a:gd name="connsiteX3" fmla="*/ 5744474 w 8646111"/>
              <a:gd name="connsiteY3" fmla="*/ 1202090 h 1202090"/>
              <a:gd name="connsiteX4" fmla="*/ 5744474 w 8646111"/>
              <a:gd name="connsiteY4" fmla="*/ 661928 h 1202090"/>
              <a:gd name="connsiteX5" fmla="*/ 4403354 w 8646111"/>
              <a:gd name="connsiteY5" fmla="*/ 661928 h 1202090"/>
              <a:gd name="connsiteX6" fmla="*/ 4403354 w 8646111"/>
              <a:gd name="connsiteY6" fmla="*/ 1202090 h 1202090"/>
              <a:gd name="connsiteX7" fmla="*/ 0 w 8646111"/>
              <a:gd name="connsiteY7" fmla="*/ 1202090 h 12020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646111" h="1202090">
                <a:moveTo>
                  <a:pt x="0" y="0"/>
                </a:moveTo>
                <a:lnTo>
                  <a:pt x="8646111" y="0"/>
                </a:lnTo>
                <a:lnTo>
                  <a:pt x="8646111" y="1202090"/>
                </a:lnTo>
                <a:lnTo>
                  <a:pt x="5744474" y="1202090"/>
                </a:lnTo>
                <a:lnTo>
                  <a:pt x="5744474" y="661928"/>
                </a:lnTo>
                <a:lnTo>
                  <a:pt x="4403354" y="661928"/>
                </a:lnTo>
                <a:lnTo>
                  <a:pt x="4403354" y="1202090"/>
                </a:lnTo>
                <a:lnTo>
                  <a:pt x="0" y="1202090"/>
                </a:lnTo>
                <a:close/>
              </a:path>
            </a:pathLst>
          </a:custGeom>
        </p:spPr>
      </p:pic>
      <p:pic>
        <p:nvPicPr>
          <p:cNvPr id="40" name="صورة 39">
            <a:extLst>
              <a:ext uri="{FF2B5EF4-FFF2-40B4-BE49-F238E27FC236}">
                <a16:creationId xmlns:a16="http://schemas.microsoft.com/office/drawing/2014/main" id="{CAC82029-3DCD-A85C-07C1-051964CEF86D}"/>
              </a:ext>
            </a:extLst>
          </p:cNvPr>
          <p:cNvPicPr>
            <a:picLocks noChangeAspect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4197" t="57320" r="-407" b="21052"/>
          <a:stretch/>
        </p:blipFill>
        <p:spPr>
          <a:xfrm>
            <a:off x="4228811" y="2412938"/>
            <a:ext cx="4859977" cy="7401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22670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B01E398E-9712-EE98-17F7-ED7FFA90534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01C71B20-A5B9-E5ED-E599-861E7858C503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301000A2-82AE-B38F-EFF3-C79F979572B1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67CC5248-A9C4-F28F-734C-9986E26BD479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B511C94E-57B5-AC6E-0D84-FC5A9D094599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A1F2E847-3FF6-317E-707C-491BD5CEC925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60E19983-81BB-B428-FB60-0BCFCFD2F083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B2DD7836-DE7E-56C8-F839-01996767CFDA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9A026B60-1DDE-A48E-B673-C3B93342D4FB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D6CE5F88-AF41-FFF7-F7EF-6E610B206CF2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DC84374A-CD98-0A2D-E35B-BA8FC0A109FF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8E2B06CA-2A4D-9F67-F43E-5FEF6F6B2D53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5E5E5FFD-A416-2FC3-518C-D196BE56BE57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D9704327-2610-AA40-B27D-E8D1E38C843E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47DECDF1-B7BC-7C2F-FBE3-9B596273C9DF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61EAA462-E4E5-34D3-107C-79BBCDCE84E5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32B17C46-AD70-B069-9E7A-6865DE50641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0673E903-1495-8BC1-0F8C-152EEEA1158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B056DCC4-5FDC-6715-0044-A69682B9AFDD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A59736C6-298D-3711-A748-4D87C08CD418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3B620830-7B35-09BA-9166-5B93611D91EF}"/>
              </a:ext>
            </a:extLst>
          </p:cNvPr>
          <p:cNvSpPr/>
          <p:nvPr/>
        </p:nvSpPr>
        <p:spPr>
          <a:xfrm>
            <a:off x="11401568" y="5110062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A7D4EF09-8D9F-3851-2283-F1D7C941434C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graphicFrame>
        <p:nvGraphicFramePr>
          <p:cNvPr id="12" name="جدول 11">
            <a:extLst>
              <a:ext uri="{FF2B5EF4-FFF2-40B4-BE49-F238E27FC236}">
                <a16:creationId xmlns:a16="http://schemas.microsoft.com/office/drawing/2014/main" id="{16BB1B9A-314B-7F61-100B-B261CC1F6E96}"/>
              </a:ext>
            </a:extLst>
          </p:cNvPr>
          <p:cNvGraphicFramePr>
            <a:graphicFrameLocks noGrp="1"/>
          </p:cNvGraphicFramePr>
          <p:nvPr/>
        </p:nvGraphicFramePr>
        <p:xfrm>
          <a:off x="408561" y="384990"/>
          <a:ext cx="10952150" cy="603624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8643999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603624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pic>
        <p:nvPicPr>
          <p:cNvPr id="28" name="صورة 27">
            <a:extLst>
              <a:ext uri="{FF2B5EF4-FFF2-40B4-BE49-F238E27FC236}">
                <a16:creationId xmlns:a16="http://schemas.microsoft.com/office/drawing/2014/main" id="{C49F5768-BFAE-E823-64F1-5BF7BD208115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grpSp>
        <p:nvGrpSpPr>
          <p:cNvPr id="47" name="مجموعة 46">
            <a:extLst>
              <a:ext uri="{FF2B5EF4-FFF2-40B4-BE49-F238E27FC236}">
                <a16:creationId xmlns:a16="http://schemas.microsoft.com/office/drawing/2014/main" id="{E9E5B3F0-6B9C-0941-AF7E-9891C1FC5405}"/>
              </a:ext>
            </a:extLst>
          </p:cNvPr>
          <p:cNvGrpSpPr/>
          <p:nvPr/>
        </p:nvGrpSpPr>
        <p:grpSpPr>
          <a:xfrm>
            <a:off x="6123182" y="417074"/>
            <a:ext cx="3046815" cy="1017203"/>
            <a:chOff x="4941387" y="2038821"/>
            <a:chExt cx="3046815" cy="1017203"/>
          </a:xfrm>
        </p:grpSpPr>
        <p:pic>
          <p:nvPicPr>
            <p:cNvPr id="48" name="Picture 12">
              <a:extLst>
                <a:ext uri="{FF2B5EF4-FFF2-40B4-BE49-F238E27FC236}">
                  <a16:creationId xmlns:a16="http://schemas.microsoft.com/office/drawing/2014/main" id="{1DABF146-D638-0650-6DD3-8BB1FC14DA9D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6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63" t="17989" r="-963" b="64980"/>
            <a:stretch/>
          </p:blipFill>
          <p:spPr bwMode="auto">
            <a:xfrm>
              <a:off x="4941387" y="2038821"/>
              <a:ext cx="3046815" cy="10172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9" name="مربع نص 48">
              <a:extLst>
                <a:ext uri="{FF2B5EF4-FFF2-40B4-BE49-F238E27FC236}">
                  <a16:creationId xmlns:a16="http://schemas.microsoft.com/office/drawing/2014/main" id="{86E80852-F1A6-63E1-329B-EFCCA435AB7C}"/>
                </a:ext>
              </a:extLst>
            </p:cNvPr>
            <p:cNvSpPr txBox="1"/>
            <p:nvPr/>
          </p:nvSpPr>
          <p:spPr>
            <a:xfrm>
              <a:off x="5691549" y="2130618"/>
              <a:ext cx="1546490" cy="769441"/>
            </a:xfrm>
            <a:prstGeom prst="rect">
              <a:avLst/>
            </a:prstGeom>
            <a:noFill/>
            <a:effectLst>
              <a:outerShdw blurRad="50800" dist="50800" dir="5400000" algn="ctr" rotWithShape="0">
                <a:schemeClr val="tx1"/>
              </a:outerShdw>
            </a:effectLst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4400" dirty="0">
                  <a:solidFill>
                    <a:srgbClr val="F2F2F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تحصيلي</a:t>
              </a:r>
            </a:p>
          </p:txBody>
        </p:sp>
      </p:grpSp>
      <p:sp>
        <p:nvSpPr>
          <p:cNvPr id="25" name="مربع نص 24">
            <a:extLst>
              <a:ext uri="{FF2B5EF4-FFF2-40B4-BE49-F238E27FC236}">
                <a16:creationId xmlns:a16="http://schemas.microsoft.com/office/drawing/2014/main" id="{74469E7C-6749-0F53-B2DB-5BCDB887D032}"/>
              </a:ext>
            </a:extLst>
          </p:cNvPr>
          <p:cNvSpPr txBox="1"/>
          <p:nvPr/>
        </p:nvSpPr>
        <p:spPr>
          <a:xfrm rot="16200000">
            <a:off x="-1456143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grpSp>
        <p:nvGrpSpPr>
          <p:cNvPr id="37" name="مجموعة 36">
            <a:extLst>
              <a:ext uri="{FF2B5EF4-FFF2-40B4-BE49-F238E27FC236}">
                <a16:creationId xmlns:a16="http://schemas.microsoft.com/office/drawing/2014/main" id="{17CB3B51-3A10-F6E6-2D48-31F5A6B7AEC5}"/>
              </a:ext>
            </a:extLst>
          </p:cNvPr>
          <p:cNvGrpSpPr/>
          <p:nvPr/>
        </p:nvGrpSpPr>
        <p:grpSpPr>
          <a:xfrm>
            <a:off x="-54369" y="5470639"/>
            <a:ext cx="3647049" cy="835239"/>
            <a:chOff x="8443254" y="5025031"/>
            <a:chExt cx="3647049" cy="835239"/>
          </a:xfrm>
        </p:grpSpPr>
        <p:grpSp>
          <p:nvGrpSpPr>
            <p:cNvPr id="38" name="مجموعة 37">
              <a:extLst>
                <a:ext uri="{FF2B5EF4-FFF2-40B4-BE49-F238E27FC236}">
                  <a16:creationId xmlns:a16="http://schemas.microsoft.com/office/drawing/2014/main" id="{5E15A5BE-3242-7C6F-0043-2426D1825096}"/>
                </a:ext>
              </a:extLst>
            </p:cNvPr>
            <p:cNvGrpSpPr/>
            <p:nvPr/>
          </p:nvGrpSpPr>
          <p:grpSpPr>
            <a:xfrm>
              <a:off x="8443254" y="5025031"/>
              <a:ext cx="3647049" cy="835239"/>
              <a:chOff x="8481060" y="5458558"/>
              <a:chExt cx="3647049" cy="835239"/>
            </a:xfrm>
          </p:grpSpPr>
          <p:pic>
            <p:nvPicPr>
              <p:cNvPr id="40" name="Picture 16">
                <a:extLst>
                  <a:ext uri="{FF2B5EF4-FFF2-40B4-BE49-F238E27FC236}">
                    <a16:creationId xmlns:a16="http://schemas.microsoft.com/office/drawing/2014/main" id="{C910D05A-A6BB-773D-391F-C420E7E0D8DF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7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956" t="44806" r="-1956" b="42217"/>
              <a:stretch/>
            </p:blipFill>
            <p:spPr bwMode="auto">
              <a:xfrm>
                <a:off x="8481060" y="5458558"/>
                <a:ext cx="3647049" cy="83523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41" name="مربع نص 40">
                <a:extLst>
                  <a:ext uri="{FF2B5EF4-FFF2-40B4-BE49-F238E27FC236}">
                    <a16:creationId xmlns:a16="http://schemas.microsoft.com/office/drawing/2014/main" id="{11F48308-7397-8B52-361B-EA71A69FAFA5}"/>
                  </a:ext>
                </a:extLst>
              </p:cNvPr>
              <p:cNvSpPr txBox="1"/>
              <p:nvPr/>
            </p:nvSpPr>
            <p:spPr>
              <a:xfrm>
                <a:off x="9645166" y="5630535"/>
                <a:ext cx="1470843" cy="40011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000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AGA Aladdin Regular" pitchFamily="2" charset="-78"/>
                  </a:rPr>
                  <a:t>تقويم تشخيصي</a:t>
                </a:r>
              </a:p>
            </p:txBody>
          </p:sp>
        </p:grpSp>
        <p:pic>
          <p:nvPicPr>
            <p:cNvPr id="39" name="صورة 38">
              <a:extLst>
                <a:ext uri="{FF2B5EF4-FFF2-40B4-BE49-F238E27FC236}">
                  <a16:creationId xmlns:a16="http://schemas.microsoft.com/office/drawing/2014/main" id="{76372B1E-7FB6-1066-C9AF-01B10342C907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clrChange>
                <a:clrFrom>
                  <a:srgbClr val="F7F7F7"/>
                </a:clrFrom>
                <a:clrTo>
                  <a:srgbClr val="F7F7F7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9134272" y="5174163"/>
              <a:ext cx="457431" cy="445801"/>
            </a:xfrm>
            <a:prstGeom prst="rect">
              <a:avLst/>
            </a:prstGeom>
          </p:spPr>
        </p:pic>
      </p:grp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9C7C51A1-0FCD-25DB-99A4-4DF394B54CC5}"/>
              </a:ext>
            </a:extLst>
          </p:cNvPr>
          <p:cNvSpPr txBox="1"/>
          <p:nvPr/>
        </p:nvSpPr>
        <p:spPr>
          <a:xfrm>
            <a:off x="9081641" y="1075467"/>
            <a:ext cx="2273835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  <a:endParaRPr lang="ar-SA" sz="2000" kern="1200" dirty="0">
              <a:solidFill>
                <a:srgbClr val="215F9A"/>
              </a:solidFill>
              <a:effectLst/>
              <a:latin typeface="Aptos" panose="020B0004020202020204" pitchFamily="34" charset="0"/>
              <a:ea typeface="+mn-ea"/>
              <a:cs typeface="AGA Aladdin Regular" pitchFamily="2" charset="-78"/>
            </a:endParaRP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تحديد أنواع القطوع المخروطية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1446/06/30</a:t>
            </a:r>
          </a:p>
        </p:txBody>
      </p:sp>
      <p:sp>
        <p:nvSpPr>
          <p:cNvPr id="26" name="مربع نص 25">
            <a:extLst>
              <a:ext uri="{FF2B5EF4-FFF2-40B4-BE49-F238E27FC236}">
                <a16:creationId xmlns:a16="http://schemas.microsoft.com/office/drawing/2014/main" id="{D8E02F24-4939-7D55-C6F3-E01DBFEACF6D}"/>
              </a:ext>
            </a:extLst>
          </p:cNvPr>
          <p:cNvSpPr txBox="1"/>
          <p:nvPr/>
        </p:nvSpPr>
        <p:spPr>
          <a:xfrm>
            <a:off x="9107923" y="3789114"/>
            <a:ext cx="2321958" cy="19389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كتابة المعادلة العامة لقطع مخروطي على الصورة القياسية.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تحديد نوع القطع المخروطي من معادلته.</a:t>
            </a:r>
          </a:p>
        </p:txBody>
      </p:sp>
      <p:pic>
        <p:nvPicPr>
          <p:cNvPr id="29" name="صورة 28">
            <a:extLst>
              <a:ext uri="{FF2B5EF4-FFF2-40B4-BE49-F238E27FC236}">
                <a16:creationId xmlns:a16="http://schemas.microsoft.com/office/drawing/2014/main" id="{691A9828-4B72-1D14-502A-71F10C633F06}"/>
              </a:ext>
            </a:extLst>
          </p:cNvPr>
          <p:cNvPicPr>
            <a:picLocks noChangeAspect="1"/>
          </p:cNvPicPr>
          <p:nvPr/>
        </p:nvPicPr>
        <p:blipFill>
          <a:blip r:embed="rId9">
            <a:clrChange>
              <a:clrFrom>
                <a:srgbClr val="FEFDEB"/>
              </a:clrFrom>
              <a:clrTo>
                <a:srgbClr val="FEFDEB">
                  <a:alpha val="0"/>
                </a:srgbClr>
              </a:clrTo>
            </a:clrChange>
          </a:blip>
          <a:srcRect t="56785"/>
          <a:stretch/>
        </p:blipFill>
        <p:spPr>
          <a:xfrm>
            <a:off x="9360262" y="2547455"/>
            <a:ext cx="1896427" cy="1097057"/>
          </a:xfrm>
          <a:prstGeom prst="rect">
            <a:avLst/>
          </a:prstGeom>
        </p:spPr>
      </p:pic>
      <p:pic>
        <p:nvPicPr>
          <p:cNvPr id="35" name="صورة 34">
            <a:extLst>
              <a:ext uri="{FF2B5EF4-FFF2-40B4-BE49-F238E27FC236}">
                <a16:creationId xmlns:a16="http://schemas.microsoft.com/office/drawing/2014/main" id="{76611D48-78E8-B789-2B10-B564CA2D362A}"/>
              </a:ext>
            </a:extLst>
          </p:cNvPr>
          <p:cNvPicPr>
            <a:picLocks noChangeAspect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29367" y="1319198"/>
            <a:ext cx="8495381" cy="1723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83307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B01E398E-9712-EE98-17F7-ED7FFA90534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01C71B20-A5B9-E5ED-E599-861E7858C503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301000A2-82AE-B38F-EFF3-C79F979572B1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67CC5248-A9C4-F28F-734C-9986E26BD479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B511C94E-57B5-AC6E-0D84-FC5A9D094599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A1F2E847-3FF6-317E-707C-491BD5CEC925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60E19983-81BB-B428-FB60-0BCFCFD2F083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B2DD7836-DE7E-56C8-F839-01996767CFDA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9A026B60-1DDE-A48E-B673-C3B93342D4FB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D6CE5F88-AF41-FFF7-F7EF-6E610B206CF2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DC84374A-CD98-0A2D-E35B-BA8FC0A109FF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8E2B06CA-2A4D-9F67-F43E-5FEF6F6B2D53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5E5E5FFD-A416-2FC3-518C-D196BE56BE57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D9704327-2610-AA40-B27D-E8D1E38C843E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47DECDF1-B7BC-7C2F-FBE3-9B596273C9DF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61EAA462-E4E5-34D3-107C-79BBCDCE84E5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32B17C46-AD70-B069-9E7A-6865DE50641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0673E903-1495-8BC1-0F8C-152EEEA1158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B056DCC4-5FDC-6715-0044-A69682B9AFDD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A59736C6-298D-3711-A748-4D87C08CD418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3B620830-7B35-09BA-9166-5B93611D91EF}"/>
              </a:ext>
            </a:extLst>
          </p:cNvPr>
          <p:cNvSpPr/>
          <p:nvPr/>
        </p:nvSpPr>
        <p:spPr>
          <a:xfrm>
            <a:off x="11401568" y="5110062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A7D4EF09-8D9F-3851-2283-F1D7C941434C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graphicFrame>
        <p:nvGraphicFramePr>
          <p:cNvPr id="12" name="جدول 11">
            <a:extLst>
              <a:ext uri="{FF2B5EF4-FFF2-40B4-BE49-F238E27FC236}">
                <a16:creationId xmlns:a16="http://schemas.microsoft.com/office/drawing/2014/main" id="{16BB1B9A-314B-7F61-100B-B261CC1F6E96}"/>
              </a:ext>
            </a:extLst>
          </p:cNvPr>
          <p:cNvGraphicFramePr>
            <a:graphicFrameLocks noGrp="1"/>
          </p:cNvGraphicFramePr>
          <p:nvPr/>
        </p:nvGraphicFramePr>
        <p:xfrm>
          <a:off x="408561" y="384990"/>
          <a:ext cx="10952150" cy="603624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8643999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603624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pic>
        <p:nvPicPr>
          <p:cNvPr id="28" name="صورة 27">
            <a:extLst>
              <a:ext uri="{FF2B5EF4-FFF2-40B4-BE49-F238E27FC236}">
                <a16:creationId xmlns:a16="http://schemas.microsoft.com/office/drawing/2014/main" id="{C49F5768-BFAE-E823-64F1-5BF7BD208115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grpSp>
        <p:nvGrpSpPr>
          <p:cNvPr id="31" name="مجموعة 30">
            <a:extLst>
              <a:ext uri="{FF2B5EF4-FFF2-40B4-BE49-F238E27FC236}">
                <a16:creationId xmlns:a16="http://schemas.microsoft.com/office/drawing/2014/main" id="{3C1741B0-B173-5C27-FE1D-04F21323DE3D}"/>
              </a:ext>
            </a:extLst>
          </p:cNvPr>
          <p:cNvGrpSpPr/>
          <p:nvPr/>
        </p:nvGrpSpPr>
        <p:grpSpPr>
          <a:xfrm>
            <a:off x="6068816" y="395199"/>
            <a:ext cx="3046815" cy="1017203"/>
            <a:chOff x="4941387" y="2038821"/>
            <a:chExt cx="3046815" cy="1017203"/>
          </a:xfrm>
        </p:grpSpPr>
        <p:pic>
          <p:nvPicPr>
            <p:cNvPr id="32" name="Picture 12">
              <a:extLst>
                <a:ext uri="{FF2B5EF4-FFF2-40B4-BE49-F238E27FC236}">
                  <a16:creationId xmlns:a16="http://schemas.microsoft.com/office/drawing/2014/main" id="{28FB058A-336F-EB0C-8BD5-BBC2CB3E03CF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6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duotone>
                <a:prstClr val="black"/>
                <a:schemeClr val="accent5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63" t="17989" r="-963" b="64980"/>
            <a:stretch/>
          </p:blipFill>
          <p:spPr bwMode="auto">
            <a:xfrm>
              <a:off x="4941387" y="2038821"/>
              <a:ext cx="3046815" cy="10172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3" name="مربع نص 32">
              <a:extLst>
                <a:ext uri="{FF2B5EF4-FFF2-40B4-BE49-F238E27FC236}">
                  <a16:creationId xmlns:a16="http://schemas.microsoft.com/office/drawing/2014/main" id="{8D4C1BB7-8933-A528-934A-3DC0565775B1}"/>
                </a:ext>
              </a:extLst>
            </p:cNvPr>
            <p:cNvSpPr txBox="1"/>
            <p:nvPr/>
          </p:nvSpPr>
          <p:spPr>
            <a:xfrm>
              <a:off x="5205235" y="2316590"/>
              <a:ext cx="2519118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مهارات التفكير العليا</a:t>
              </a:r>
            </a:p>
          </p:txBody>
        </p:sp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551CFC7A-885C-BFFA-A28A-46ED1AA8A59C}"/>
              </a:ext>
            </a:extLst>
          </p:cNvPr>
          <p:cNvSpPr txBox="1"/>
          <p:nvPr/>
        </p:nvSpPr>
        <p:spPr>
          <a:xfrm rot="16200000">
            <a:off x="-1456143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27" name="مربع نص 26">
            <a:extLst>
              <a:ext uri="{FF2B5EF4-FFF2-40B4-BE49-F238E27FC236}">
                <a16:creationId xmlns:a16="http://schemas.microsoft.com/office/drawing/2014/main" id="{E713FD37-A5D7-8ED9-A98D-35A29495DAE3}"/>
              </a:ext>
            </a:extLst>
          </p:cNvPr>
          <p:cNvSpPr txBox="1"/>
          <p:nvPr/>
        </p:nvSpPr>
        <p:spPr>
          <a:xfrm>
            <a:off x="9081641" y="1075467"/>
            <a:ext cx="2273835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  <a:endParaRPr lang="ar-SA" sz="2000" kern="1200" dirty="0">
              <a:solidFill>
                <a:srgbClr val="215F9A"/>
              </a:solidFill>
              <a:effectLst/>
              <a:latin typeface="Aptos" panose="020B0004020202020204" pitchFamily="34" charset="0"/>
              <a:ea typeface="+mn-ea"/>
              <a:cs typeface="AGA Aladdin Regular" pitchFamily="2" charset="-78"/>
            </a:endParaRP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تحديد أنواع القطوع المخروطية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1446/06/30</a:t>
            </a:r>
          </a:p>
        </p:txBody>
      </p:sp>
      <p:sp>
        <p:nvSpPr>
          <p:cNvPr id="29" name="مربع نص 28">
            <a:extLst>
              <a:ext uri="{FF2B5EF4-FFF2-40B4-BE49-F238E27FC236}">
                <a16:creationId xmlns:a16="http://schemas.microsoft.com/office/drawing/2014/main" id="{7560E818-5F41-05F7-D606-FBCD2B8095D5}"/>
              </a:ext>
            </a:extLst>
          </p:cNvPr>
          <p:cNvSpPr txBox="1"/>
          <p:nvPr/>
        </p:nvSpPr>
        <p:spPr>
          <a:xfrm>
            <a:off x="9107923" y="3789114"/>
            <a:ext cx="2321958" cy="19389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كتابة المعادلة العامة لقطع مخروطي على الصورة القياسية.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تحديد نوع القطع المخروطي من معادلته.</a:t>
            </a:r>
          </a:p>
        </p:txBody>
      </p:sp>
      <p:pic>
        <p:nvPicPr>
          <p:cNvPr id="30" name="صورة 29">
            <a:extLst>
              <a:ext uri="{FF2B5EF4-FFF2-40B4-BE49-F238E27FC236}">
                <a16:creationId xmlns:a16="http://schemas.microsoft.com/office/drawing/2014/main" id="{2FB462D1-2EB4-B558-1C53-F01298DBA3A1}"/>
              </a:ext>
            </a:extLst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FEFDEB"/>
              </a:clrFrom>
              <a:clrTo>
                <a:srgbClr val="FEFDEB">
                  <a:alpha val="0"/>
                </a:srgbClr>
              </a:clrTo>
            </a:clrChange>
          </a:blip>
          <a:srcRect t="56785"/>
          <a:stretch/>
        </p:blipFill>
        <p:spPr>
          <a:xfrm>
            <a:off x="9360262" y="2547455"/>
            <a:ext cx="1896427" cy="1097057"/>
          </a:xfrm>
          <a:prstGeom prst="rect">
            <a:avLst/>
          </a:prstGeom>
        </p:spPr>
      </p:pic>
      <p:pic>
        <p:nvPicPr>
          <p:cNvPr id="36" name="صورة 35">
            <a:extLst>
              <a:ext uri="{FF2B5EF4-FFF2-40B4-BE49-F238E27FC236}">
                <a16:creationId xmlns:a16="http://schemas.microsoft.com/office/drawing/2014/main" id="{0203FC32-1DE9-1714-2B94-1A53E505325E}"/>
              </a:ext>
            </a:extLst>
          </p:cNvPr>
          <p:cNvPicPr>
            <a:picLocks noChangeAspect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996584" y="1235673"/>
            <a:ext cx="7119047" cy="1579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77568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B01E398E-9712-EE98-17F7-ED7FFA90534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01C71B20-A5B9-E5ED-E599-861E7858C503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301000A2-82AE-B38F-EFF3-C79F979572B1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67CC5248-A9C4-F28F-734C-9986E26BD479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B511C94E-57B5-AC6E-0D84-FC5A9D094599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A1F2E847-3FF6-317E-707C-491BD5CEC925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60E19983-81BB-B428-FB60-0BCFCFD2F083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B2DD7836-DE7E-56C8-F839-01996767CFDA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9A026B60-1DDE-A48E-B673-C3B93342D4FB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D6CE5F88-AF41-FFF7-F7EF-6E610B206CF2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DC84374A-CD98-0A2D-E35B-BA8FC0A109FF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8E2B06CA-2A4D-9F67-F43E-5FEF6F6B2D53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5E5E5FFD-A416-2FC3-518C-D196BE56BE57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D9704327-2610-AA40-B27D-E8D1E38C843E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47DECDF1-B7BC-7C2F-FBE3-9B596273C9DF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61EAA462-E4E5-34D3-107C-79BBCDCE84E5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32B17C46-AD70-B069-9E7A-6865DE50641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0673E903-1495-8BC1-0F8C-152EEEA1158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B056DCC4-5FDC-6715-0044-A69682B9AFDD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A59736C6-298D-3711-A748-4D87C08CD418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3B620830-7B35-09BA-9166-5B93611D91EF}"/>
              </a:ext>
            </a:extLst>
          </p:cNvPr>
          <p:cNvSpPr/>
          <p:nvPr/>
        </p:nvSpPr>
        <p:spPr>
          <a:xfrm>
            <a:off x="11401568" y="5110062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A7D4EF09-8D9F-3851-2283-F1D7C941434C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graphicFrame>
        <p:nvGraphicFramePr>
          <p:cNvPr id="12" name="جدول 11">
            <a:extLst>
              <a:ext uri="{FF2B5EF4-FFF2-40B4-BE49-F238E27FC236}">
                <a16:creationId xmlns:a16="http://schemas.microsoft.com/office/drawing/2014/main" id="{16BB1B9A-314B-7F61-100B-B261CC1F6E96}"/>
              </a:ext>
            </a:extLst>
          </p:cNvPr>
          <p:cNvGraphicFramePr>
            <a:graphicFrameLocks noGrp="1"/>
          </p:cNvGraphicFramePr>
          <p:nvPr/>
        </p:nvGraphicFramePr>
        <p:xfrm>
          <a:off x="408561" y="384990"/>
          <a:ext cx="10952150" cy="603624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8643999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603624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pic>
        <p:nvPicPr>
          <p:cNvPr id="28" name="صورة 27">
            <a:extLst>
              <a:ext uri="{FF2B5EF4-FFF2-40B4-BE49-F238E27FC236}">
                <a16:creationId xmlns:a16="http://schemas.microsoft.com/office/drawing/2014/main" id="{C49F5768-BFAE-E823-64F1-5BF7BD208115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graphicFrame>
        <p:nvGraphicFramePr>
          <p:cNvPr id="5" name="جدول 21">
            <a:extLst>
              <a:ext uri="{FF2B5EF4-FFF2-40B4-BE49-F238E27FC236}">
                <a16:creationId xmlns:a16="http://schemas.microsoft.com/office/drawing/2014/main" id="{34B09AAF-6512-3363-5F7D-F4A398E54C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3802039"/>
              </p:ext>
            </p:extLst>
          </p:nvPr>
        </p:nvGraphicFramePr>
        <p:xfrm>
          <a:off x="640105" y="1117812"/>
          <a:ext cx="8127999" cy="5147685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159322320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760843535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015785482"/>
                    </a:ext>
                  </a:extLst>
                </a:gridCol>
              </a:tblGrid>
              <a:tr h="786396"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GA Aladdin Regular" pitchFamily="2" charset="-78"/>
                        </a:rPr>
                        <a:t>ماذا أعرف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GA Aladdin Regular" pitchFamily="2" charset="-78"/>
                        </a:rPr>
                        <a:t>ما أريد أن أعرف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GA Aladdin Regular" pitchFamily="2" charset="-78"/>
                        </a:rPr>
                        <a:t>ماذا تعلمت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3021184"/>
                  </a:ext>
                </a:extLst>
              </a:tr>
              <a:tr h="4361289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2986090"/>
                  </a:ext>
                </a:extLst>
              </a:tr>
            </a:tbl>
          </a:graphicData>
        </a:graphic>
      </p:graphicFrame>
      <p:sp>
        <p:nvSpPr>
          <p:cNvPr id="29" name="مربع نص 28">
            <a:extLst>
              <a:ext uri="{FF2B5EF4-FFF2-40B4-BE49-F238E27FC236}">
                <a16:creationId xmlns:a16="http://schemas.microsoft.com/office/drawing/2014/main" id="{DEDA969B-1DC3-8757-30B0-A71874EF68C8}"/>
              </a:ext>
            </a:extLst>
          </p:cNvPr>
          <p:cNvSpPr txBox="1"/>
          <p:nvPr/>
        </p:nvSpPr>
        <p:spPr>
          <a:xfrm>
            <a:off x="2871203" y="376704"/>
            <a:ext cx="438061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dirty="0">
                <a:solidFill>
                  <a:schemeClr val="accent6">
                    <a:lumMod val="75000"/>
                  </a:schemeClr>
                </a:solidFill>
                <a:cs typeface="AGA Aladdin Regular" pitchFamily="2" charset="-78"/>
              </a:rPr>
              <a:t>جدول التعلم</a:t>
            </a:r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58E5397A-985B-1242-F5C2-6EE555A4F220}"/>
              </a:ext>
            </a:extLst>
          </p:cNvPr>
          <p:cNvSpPr txBox="1"/>
          <p:nvPr/>
        </p:nvSpPr>
        <p:spPr>
          <a:xfrm rot="16200000">
            <a:off x="-1456143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25" name="مربع نص 24">
            <a:extLst>
              <a:ext uri="{FF2B5EF4-FFF2-40B4-BE49-F238E27FC236}">
                <a16:creationId xmlns:a16="http://schemas.microsoft.com/office/drawing/2014/main" id="{FCA40812-1BA4-6096-1D09-1B8107AE0351}"/>
              </a:ext>
            </a:extLst>
          </p:cNvPr>
          <p:cNvSpPr txBox="1"/>
          <p:nvPr/>
        </p:nvSpPr>
        <p:spPr>
          <a:xfrm>
            <a:off x="9081641" y="1075467"/>
            <a:ext cx="2273835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  <a:endParaRPr lang="ar-SA" sz="2000" kern="1200" dirty="0">
              <a:solidFill>
                <a:srgbClr val="215F9A"/>
              </a:solidFill>
              <a:effectLst/>
              <a:latin typeface="Aptos" panose="020B0004020202020204" pitchFamily="34" charset="0"/>
              <a:ea typeface="+mn-ea"/>
              <a:cs typeface="AGA Aladdin Regular" pitchFamily="2" charset="-78"/>
            </a:endParaRP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تحديد أنواع القطوع المخروطية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1446/06/30</a:t>
            </a:r>
          </a:p>
        </p:txBody>
      </p:sp>
      <p:sp>
        <p:nvSpPr>
          <p:cNvPr id="27" name="مربع نص 26">
            <a:extLst>
              <a:ext uri="{FF2B5EF4-FFF2-40B4-BE49-F238E27FC236}">
                <a16:creationId xmlns:a16="http://schemas.microsoft.com/office/drawing/2014/main" id="{B325A1D5-4ED3-8435-C50B-93C9A41DED85}"/>
              </a:ext>
            </a:extLst>
          </p:cNvPr>
          <p:cNvSpPr txBox="1"/>
          <p:nvPr/>
        </p:nvSpPr>
        <p:spPr>
          <a:xfrm>
            <a:off x="9107923" y="3789114"/>
            <a:ext cx="2321958" cy="19389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كتابة المعادلة العامة لقطع مخروطي على الصورة القياسية.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تحديد نوع القطع المخروطي من معادلته.</a:t>
            </a:r>
          </a:p>
        </p:txBody>
      </p:sp>
      <p:pic>
        <p:nvPicPr>
          <p:cNvPr id="32" name="صورة 31">
            <a:extLst>
              <a:ext uri="{FF2B5EF4-FFF2-40B4-BE49-F238E27FC236}">
                <a16:creationId xmlns:a16="http://schemas.microsoft.com/office/drawing/2014/main" id="{5C6B5FCB-FF24-4329-4713-5105544028DC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EFDEB"/>
              </a:clrFrom>
              <a:clrTo>
                <a:srgbClr val="FEFDEB">
                  <a:alpha val="0"/>
                </a:srgbClr>
              </a:clrTo>
            </a:clrChange>
          </a:blip>
          <a:srcRect t="56785"/>
          <a:stretch/>
        </p:blipFill>
        <p:spPr>
          <a:xfrm>
            <a:off x="9360262" y="2547455"/>
            <a:ext cx="1896427" cy="1097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31340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B01E398E-9712-EE98-17F7-ED7FFA90534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01C71B20-A5B9-E5ED-E599-861E7858C503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301000A2-82AE-B38F-EFF3-C79F979572B1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67CC5248-A9C4-F28F-734C-9986E26BD479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B511C94E-57B5-AC6E-0D84-FC5A9D094599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A1F2E847-3FF6-317E-707C-491BD5CEC925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60E19983-81BB-B428-FB60-0BCFCFD2F083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B2DD7836-DE7E-56C8-F839-01996767CFDA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9A026B60-1DDE-A48E-B673-C3B93342D4FB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D6CE5F88-AF41-FFF7-F7EF-6E610B206CF2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DC84374A-CD98-0A2D-E35B-BA8FC0A109FF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8E2B06CA-2A4D-9F67-F43E-5FEF6F6B2D53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5E5E5FFD-A416-2FC3-518C-D196BE56BE57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D9704327-2610-AA40-B27D-E8D1E38C843E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47DECDF1-B7BC-7C2F-FBE3-9B596273C9DF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61EAA462-E4E5-34D3-107C-79BBCDCE84E5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32B17C46-AD70-B069-9E7A-6865DE50641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0673E903-1495-8BC1-0F8C-152EEEA1158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B056DCC4-5FDC-6715-0044-A69682B9AFDD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A59736C6-298D-3711-A748-4D87C08CD418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3B620830-7B35-09BA-9166-5B93611D91EF}"/>
              </a:ext>
            </a:extLst>
          </p:cNvPr>
          <p:cNvSpPr/>
          <p:nvPr/>
        </p:nvSpPr>
        <p:spPr>
          <a:xfrm>
            <a:off x="11401568" y="5110062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A7D4EF09-8D9F-3851-2283-F1D7C941434C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graphicFrame>
        <p:nvGraphicFramePr>
          <p:cNvPr id="12" name="جدول 11">
            <a:extLst>
              <a:ext uri="{FF2B5EF4-FFF2-40B4-BE49-F238E27FC236}">
                <a16:creationId xmlns:a16="http://schemas.microsoft.com/office/drawing/2014/main" id="{16BB1B9A-314B-7F61-100B-B261CC1F6E96}"/>
              </a:ext>
            </a:extLst>
          </p:cNvPr>
          <p:cNvGraphicFramePr>
            <a:graphicFrameLocks noGrp="1"/>
          </p:cNvGraphicFramePr>
          <p:nvPr/>
        </p:nvGraphicFramePr>
        <p:xfrm>
          <a:off x="408561" y="384990"/>
          <a:ext cx="10952150" cy="603624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8643999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603624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pic>
        <p:nvPicPr>
          <p:cNvPr id="28" name="صورة 27">
            <a:extLst>
              <a:ext uri="{FF2B5EF4-FFF2-40B4-BE49-F238E27FC236}">
                <a16:creationId xmlns:a16="http://schemas.microsoft.com/office/drawing/2014/main" id="{C49F5768-BFAE-E823-64F1-5BF7BD208115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grpSp>
        <p:nvGrpSpPr>
          <p:cNvPr id="44" name="مجموعة 43">
            <a:extLst>
              <a:ext uri="{FF2B5EF4-FFF2-40B4-BE49-F238E27FC236}">
                <a16:creationId xmlns:a16="http://schemas.microsoft.com/office/drawing/2014/main" id="{0BA0433A-9D3A-947A-A869-2AB9D1779326}"/>
              </a:ext>
            </a:extLst>
          </p:cNvPr>
          <p:cNvGrpSpPr/>
          <p:nvPr/>
        </p:nvGrpSpPr>
        <p:grpSpPr>
          <a:xfrm>
            <a:off x="6123182" y="384990"/>
            <a:ext cx="3046815" cy="1017203"/>
            <a:chOff x="4941387" y="2006737"/>
            <a:chExt cx="3046815" cy="1017203"/>
          </a:xfrm>
        </p:grpSpPr>
        <p:pic>
          <p:nvPicPr>
            <p:cNvPr id="45" name="Picture 12">
              <a:extLst>
                <a:ext uri="{FF2B5EF4-FFF2-40B4-BE49-F238E27FC236}">
                  <a16:creationId xmlns:a16="http://schemas.microsoft.com/office/drawing/2014/main" id="{640599E7-9EF0-EEF9-6110-D8812652BC64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6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32" t="33658" r="-432" b="49311"/>
            <a:stretch/>
          </p:blipFill>
          <p:spPr bwMode="auto">
            <a:xfrm>
              <a:off x="4941387" y="2006737"/>
              <a:ext cx="3046815" cy="10172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6" name="مربع نص 45">
              <a:extLst>
                <a:ext uri="{FF2B5EF4-FFF2-40B4-BE49-F238E27FC236}">
                  <a16:creationId xmlns:a16="http://schemas.microsoft.com/office/drawing/2014/main" id="{CF228DA7-B509-BD45-9C24-B76E2D01DD61}"/>
                </a:ext>
              </a:extLst>
            </p:cNvPr>
            <p:cNvSpPr txBox="1"/>
            <p:nvPr/>
          </p:nvSpPr>
          <p:spPr>
            <a:xfrm>
              <a:off x="5691549" y="2130618"/>
              <a:ext cx="1546490" cy="76944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44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الواجب</a:t>
              </a:r>
            </a:p>
          </p:txBody>
        </p:sp>
      </p:grpSp>
      <p:sp>
        <p:nvSpPr>
          <p:cNvPr id="31" name="مربع نص 30">
            <a:extLst>
              <a:ext uri="{FF2B5EF4-FFF2-40B4-BE49-F238E27FC236}">
                <a16:creationId xmlns:a16="http://schemas.microsoft.com/office/drawing/2014/main" id="{47467B57-244B-7AC9-CD1C-370BB97D9014}"/>
              </a:ext>
            </a:extLst>
          </p:cNvPr>
          <p:cNvSpPr txBox="1"/>
          <p:nvPr/>
        </p:nvSpPr>
        <p:spPr>
          <a:xfrm>
            <a:off x="2738524" y="1443079"/>
            <a:ext cx="4968240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800" dirty="0">
                <a:solidFill>
                  <a:schemeClr val="tx2">
                    <a:lumMod val="50000"/>
                    <a:lumOff val="50000"/>
                  </a:schemeClr>
                </a:solidFill>
                <a:cs typeface="AGA Aladdin Regular" pitchFamily="2" charset="-78"/>
              </a:rPr>
              <a:t>3 – 9 </a:t>
            </a:r>
          </a:p>
          <a:p>
            <a:pPr algn="ctr"/>
            <a:r>
              <a:rPr lang="ar-SA" sz="48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صفحة</a:t>
            </a:r>
            <a:r>
              <a:rPr lang="ar-SA" sz="4800" dirty="0">
                <a:solidFill>
                  <a:srgbClr val="00B0F0"/>
                </a:solidFill>
                <a:cs typeface="AGA Aladdin Regular" pitchFamily="2" charset="-78"/>
              </a:rPr>
              <a:t> </a:t>
            </a:r>
            <a:r>
              <a:rPr lang="ar-SA" sz="4800" dirty="0">
                <a:solidFill>
                  <a:schemeClr val="tx2">
                    <a:lumMod val="50000"/>
                    <a:lumOff val="50000"/>
                  </a:schemeClr>
                </a:solidFill>
                <a:cs typeface="AGA Aladdin Regular" pitchFamily="2" charset="-78"/>
              </a:rPr>
              <a:t>73</a:t>
            </a:r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7C66BE51-E2A0-94A9-0A27-7A944C3D1EDC}"/>
              </a:ext>
            </a:extLst>
          </p:cNvPr>
          <p:cNvSpPr txBox="1"/>
          <p:nvPr/>
        </p:nvSpPr>
        <p:spPr>
          <a:xfrm rot="16200000">
            <a:off x="-1442115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29" name="AutoShape 2" descr="💜">
            <a:extLst>
              <a:ext uri="{FF2B5EF4-FFF2-40B4-BE49-F238E27FC236}">
                <a16:creationId xmlns:a16="http://schemas.microsoft.com/office/drawing/2014/main" id="{7008579A-1F05-F1B2-AA7E-7DBF2960D63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875176" y="4127784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>
              <a:solidFill>
                <a:srgbClr val="8B2481"/>
              </a:solidFill>
            </a:endParaRPr>
          </a:p>
        </p:txBody>
      </p:sp>
      <p:sp>
        <p:nvSpPr>
          <p:cNvPr id="33" name="مربع نص 32">
            <a:extLst>
              <a:ext uri="{FF2B5EF4-FFF2-40B4-BE49-F238E27FC236}">
                <a16:creationId xmlns:a16="http://schemas.microsoft.com/office/drawing/2014/main" id="{6F4EA650-2BDB-D5DB-EF72-E49733A14A2F}"/>
              </a:ext>
            </a:extLst>
          </p:cNvPr>
          <p:cNvSpPr txBox="1"/>
          <p:nvPr/>
        </p:nvSpPr>
        <p:spPr>
          <a:xfrm>
            <a:off x="1680210" y="3521636"/>
            <a:ext cx="6275070" cy="218521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800" b="1" dirty="0">
                <a:solidFill>
                  <a:srgbClr val="8B248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تذكري يا جميلتي</a:t>
            </a:r>
            <a:br>
              <a:rPr lang="ar-SA" sz="4400" b="1" dirty="0">
                <a:solidFill>
                  <a:srgbClr val="80C687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r>
              <a:rPr lang="ar-SA" sz="4400" b="1" i="0" dirty="0">
                <a:solidFill>
                  <a:srgbClr val="80C687"/>
                </a:solidFill>
                <a:effectLst/>
                <a:latin typeface="Sakkal Majalla" panose="02000000000000000000" pitchFamily="2" charset="-78"/>
                <a:cs typeface="Sakkal Majalla" panose="02000000000000000000" pitchFamily="2" charset="-78"/>
              </a:rPr>
              <a:t>يجب لكي تنجح أن تكون رغبتك في النجاح أكبر من خوفك من الفشل.</a:t>
            </a:r>
            <a:endParaRPr lang="ar-SA" sz="4400" b="1" dirty="0">
              <a:solidFill>
                <a:srgbClr val="80C687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4F4898D4-F244-0731-B39C-489EC3E77E24}"/>
              </a:ext>
            </a:extLst>
          </p:cNvPr>
          <p:cNvSpPr txBox="1"/>
          <p:nvPr/>
        </p:nvSpPr>
        <p:spPr>
          <a:xfrm>
            <a:off x="9081641" y="1075467"/>
            <a:ext cx="2273835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  <a:endParaRPr lang="ar-SA" sz="2000" kern="1200" dirty="0">
              <a:solidFill>
                <a:srgbClr val="215F9A"/>
              </a:solidFill>
              <a:effectLst/>
              <a:latin typeface="Aptos" panose="020B0004020202020204" pitchFamily="34" charset="0"/>
              <a:ea typeface="+mn-ea"/>
              <a:cs typeface="AGA Aladdin Regular" pitchFamily="2" charset="-78"/>
            </a:endParaRP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تحديد أنواع القطوع المخروطية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1446/06/30</a:t>
            </a:r>
          </a:p>
        </p:txBody>
      </p:sp>
      <p:sp>
        <p:nvSpPr>
          <p:cNvPr id="26" name="مربع نص 25">
            <a:extLst>
              <a:ext uri="{FF2B5EF4-FFF2-40B4-BE49-F238E27FC236}">
                <a16:creationId xmlns:a16="http://schemas.microsoft.com/office/drawing/2014/main" id="{71026E2D-E312-1CFA-54F8-22F6CAF7DB12}"/>
              </a:ext>
            </a:extLst>
          </p:cNvPr>
          <p:cNvSpPr txBox="1"/>
          <p:nvPr/>
        </p:nvSpPr>
        <p:spPr>
          <a:xfrm>
            <a:off x="9107923" y="3789114"/>
            <a:ext cx="2321958" cy="19389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كتابة المعادلة العامة لقطع مخروطي على الصورة القياسية.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تحديد نوع القطع المخروطي من معادلته.</a:t>
            </a:r>
          </a:p>
        </p:txBody>
      </p:sp>
      <p:pic>
        <p:nvPicPr>
          <p:cNvPr id="32" name="صورة 31">
            <a:extLst>
              <a:ext uri="{FF2B5EF4-FFF2-40B4-BE49-F238E27FC236}">
                <a16:creationId xmlns:a16="http://schemas.microsoft.com/office/drawing/2014/main" id="{362F8C6A-2B68-A7DE-C746-5B6A2F442C2D}"/>
              </a:ext>
            </a:extLst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FEFDEB"/>
              </a:clrFrom>
              <a:clrTo>
                <a:srgbClr val="FEFDEB">
                  <a:alpha val="0"/>
                </a:srgbClr>
              </a:clrTo>
            </a:clrChange>
          </a:blip>
          <a:srcRect t="56785"/>
          <a:stretch/>
        </p:blipFill>
        <p:spPr>
          <a:xfrm>
            <a:off x="9360262" y="2547455"/>
            <a:ext cx="1896427" cy="1097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61024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B01E398E-9712-EE98-17F7-ED7FFA90534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01C71B20-A5B9-E5ED-E599-861E7858C503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A1F2E847-3FF6-317E-707C-491BD5CEC925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B2DD7836-DE7E-56C8-F839-01996767CFDA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5460F1B3-11CB-2C22-2B8B-DF9009ADC867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D6CE5F88-AF41-FFF7-F7EF-6E610B206CF2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726DFAC3-CD81-7832-A8FE-F8572AA245E8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8E2B06CA-2A4D-9F67-F43E-5FEF6F6B2D53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77AFEF7D-AB2A-931C-EFBD-1F901A08E2A7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D9704327-2610-AA40-B27D-E8D1E38C843E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11097A9C-AC3D-120E-A444-BF0DA42D8E1F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BA5D8967-5A3A-48C7-6E34-21D3438E6FE1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A59736C6-298D-3711-A748-4D87C08CD418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C90BF595-81F0-1359-B714-F755AD80711C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61EAA462-E4E5-34D3-107C-79BBCDCE84E5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32B17C46-AD70-B069-9E7A-6865DE50641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0673E903-1495-8BC1-0F8C-152EEEA1158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B056DCC4-5FDC-6715-0044-A69682B9AFDD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67CC5248-A9C4-F28F-734C-9986E26BD479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D026D824-D7CD-0A00-3700-2F96CD37D554}"/>
              </a:ext>
            </a:extLst>
          </p:cNvPr>
          <p:cNvSpPr/>
          <p:nvPr/>
        </p:nvSpPr>
        <p:spPr>
          <a:xfrm>
            <a:off x="11388712" y="1323168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93D8CF60-DA66-912E-1F60-4EEA8E40024F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graphicFrame>
        <p:nvGraphicFramePr>
          <p:cNvPr id="10" name="جدول 9">
            <a:extLst>
              <a:ext uri="{FF2B5EF4-FFF2-40B4-BE49-F238E27FC236}">
                <a16:creationId xmlns:a16="http://schemas.microsoft.com/office/drawing/2014/main" id="{105AAAC2-0322-C92B-F704-CA4BC61817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1071110"/>
              </p:ext>
            </p:extLst>
          </p:nvPr>
        </p:nvGraphicFramePr>
        <p:xfrm>
          <a:off x="408562" y="384990"/>
          <a:ext cx="10952149" cy="605431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0952149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</a:tblGrid>
              <a:tr h="56105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200" dirty="0">
                          <a:solidFill>
                            <a:schemeClr val="accent6">
                              <a:lumMod val="50000"/>
                            </a:schemeClr>
                          </a:solidFill>
                          <a:cs typeface="AGA Aladdin Regular" pitchFamily="2" charset="-78"/>
                        </a:rPr>
                        <a:t>اليوم/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cs typeface="AGA Aladdin Regular" pitchFamily="2" charset="-78"/>
                        </a:rPr>
                        <a:t>الثلاثاء</a:t>
                      </a:r>
                      <a:r>
                        <a:rPr lang="ar-SA" sz="3200" dirty="0">
                          <a:solidFill>
                            <a:schemeClr val="accent1">
                              <a:lumMod val="75000"/>
                            </a:schemeClr>
                          </a:solidFill>
                          <a:cs typeface="AGA Aladdin Regular" pitchFamily="2" charset="-78"/>
                        </a:rPr>
                        <a:t>                </a:t>
                      </a:r>
                      <a:r>
                        <a:rPr lang="ar-SA" sz="3200" dirty="0">
                          <a:solidFill>
                            <a:schemeClr val="accent6">
                              <a:lumMod val="50000"/>
                            </a:schemeClr>
                          </a:solidFill>
                          <a:cs typeface="AGA Aladdin Regular" pitchFamily="2" charset="-78"/>
                        </a:rPr>
                        <a:t>التاريخ/</a:t>
                      </a:r>
                      <a:r>
                        <a:rPr lang="ar-SA" sz="3200" dirty="0">
                          <a:cs typeface="AGA Aladdin Regular" pitchFamily="2" charset="-78"/>
                        </a:rPr>
                        <a:t>1446/06/30</a:t>
                      </a:r>
                      <a:r>
                        <a:rPr lang="ar-SA" sz="3200" dirty="0">
                          <a:solidFill>
                            <a:schemeClr val="accent1">
                              <a:lumMod val="75000"/>
                            </a:schemeClr>
                          </a:solidFill>
                          <a:cs typeface="AGA Aladdin Regular" pitchFamily="2" charset="-78"/>
                        </a:rPr>
                        <a:t>            </a:t>
                      </a:r>
                      <a:r>
                        <a:rPr lang="ar-SA" sz="3200" dirty="0">
                          <a:solidFill>
                            <a:schemeClr val="accent6">
                              <a:lumMod val="50000"/>
                            </a:schemeClr>
                          </a:solidFill>
                          <a:cs typeface="AGA Aladdin Regular" pitchFamily="2" charset="-78"/>
                        </a:rPr>
                        <a:t>الحصة/ </a:t>
                      </a:r>
                      <a:r>
                        <a:rPr lang="ar-SA" sz="3200" dirty="0">
                          <a:cs typeface="AGA Aladdin Regular" pitchFamily="2" charset="-78"/>
                        </a:rPr>
                        <a:t>الاولى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  <a:tr h="72922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4000" dirty="0">
                          <a:solidFill>
                            <a:srgbClr val="C00000"/>
                          </a:solidFill>
                          <a:cs typeface="AGA Aladdin Regular" pitchFamily="2" charset="-78"/>
                        </a:rPr>
                        <a:t>الموضوع/ </a:t>
                      </a:r>
                      <a:r>
                        <a:rPr lang="ar-SA" sz="4000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cs typeface="AGA Aladdin Regular" pitchFamily="2" charset="-78"/>
                        </a:rPr>
                        <a:t>تحديد أنواع القطوع المخروطية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259712"/>
                  </a:ext>
                </a:extLst>
              </a:tr>
              <a:tr h="4745964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0581994"/>
                  </a:ext>
                </a:extLst>
              </a:tr>
            </a:tbl>
          </a:graphicData>
        </a:graphic>
      </p:graphicFrame>
      <p:sp>
        <p:nvSpPr>
          <p:cNvPr id="11" name="مربع نص 10">
            <a:extLst>
              <a:ext uri="{FF2B5EF4-FFF2-40B4-BE49-F238E27FC236}">
                <a16:creationId xmlns:a16="http://schemas.microsoft.com/office/drawing/2014/main" id="{FB7195BC-055A-4291-C590-22E343F941EB}"/>
              </a:ext>
            </a:extLst>
          </p:cNvPr>
          <p:cNvSpPr txBox="1"/>
          <p:nvPr/>
        </p:nvSpPr>
        <p:spPr>
          <a:xfrm>
            <a:off x="-134380" y="648146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1687256C-87E7-FF67-932E-4415CD3D3BFE}"/>
              </a:ext>
            </a:extLst>
          </p:cNvPr>
          <p:cNvSpPr txBox="1"/>
          <p:nvPr/>
        </p:nvSpPr>
        <p:spPr>
          <a:xfrm>
            <a:off x="9080272" y="1832657"/>
            <a:ext cx="2391725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0"/>
            <a:r>
              <a:rPr lang="ar-SA" sz="32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اختبار قصير</a:t>
            </a:r>
          </a:p>
        </p:txBody>
      </p:sp>
      <p:pic>
        <p:nvPicPr>
          <p:cNvPr id="26" name="صورة 25">
            <a:extLst>
              <a:ext uri="{FF2B5EF4-FFF2-40B4-BE49-F238E27FC236}">
                <a16:creationId xmlns:a16="http://schemas.microsoft.com/office/drawing/2014/main" id="{5168265E-10E9-63D0-1525-F35E75F03F19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sp>
        <p:nvSpPr>
          <p:cNvPr id="30" name="مربع نص 29">
            <a:extLst>
              <a:ext uri="{FF2B5EF4-FFF2-40B4-BE49-F238E27FC236}">
                <a16:creationId xmlns:a16="http://schemas.microsoft.com/office/drawing/2014/main" id="{33A101F4-D093-0838-4135-34F0A60B45E8}"/>
              </a:ext>
            </a:extLst>
          </p:cNvPr>
          <p:cNvSpPr txBox="1"/>
          <p:nvPr/>
        </p:nvSpPr>
        <p:spPr>
          <a:xfrm rot="16200000">
            <a:off x="-1456143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grpSp>
        <p:nvGrpSpPr>
          <p:cNvPr id="12" name="مجموعة 11">
            <a:extLst>
              <a:ext uri="{FF2B5EF4-FFF2-40B4-BE49-F238E27FC236}">
                <a16:creationId xmlns:a16="http://schemas.microsoft.com/office/drawing/2014/main" id="{ADC20673-D2EC-C369-236A-9EE7E959A57B}"/>
              </a:ext>
            </a:extLst>
          </p:cNvPr>
          <p:cNvGrpSpPr/>
          <p:nvPr/>
        </p:nvGrpSpPr>
        <p:grpSpPr>
          <a:xfrm>
            <a:off x="-54369" y="5470639"/>
            <a:ext cx="3647049" cy="835239"/>
            <a:chOff x="8443254" y="5025031"/>
            <a:chExt cx="3647049" cy="835239"/>
          </a:xfrm>
        </p:grpSpPr>
        <p:grpSp>
          <p:nvGrpSpPr>
            <p:cNvPr id="25" name="مجموعة 24">
              <a:extLst>
                <a:ext uri="{FF2B5EF4-FFF2-40B4-BE49-F238E27FC236}">
                  <a16:creationId xmlns:a16="http://schemas.microsoft.com/office/drawing/2014/main" id="{2B5B2102-27F0-15D4-3A91-73544A18D184}"/>
                </a:ext>
              </a:extLst>
            </p:cNvPr>
            <p:cNvGrpSpPr/>
            <p:nvPr/>
          </p:nvGrpSpPr>
          <p:grpSpPr>
            <a:xfrm>
              <a:off x="8443254" y="5025031"/>
              <a:ext cx="3647049" cy="835239"/>
              <a:chOff x="8481060" y="5458558"/>
              <a:chExt cx="3647049" cy="835239"/>
            </a:xfrm>
          </p:grpSpPr>
          <p:pic>
            <p:nvPicPr>
              <p:cNvPr id="31" name="Picture 16">
                <a:extLst>
                  <a:ext uri="{FF2B5EF4-FFF2-40B4-BE49-F238E27FC236}">
                    <a16:creationId xmlns:a16="http://schemas.microsoft.com/office/drawing/2014/main" id="{29CCB43C-C916-0761-BA7E-BCFF0BFA48E3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6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956" t="44806" r="-1956" b="42217"/>
              <a:stretch/>
            </p:blipFill>
            <p:spPr bwMode="auto">
              <a:xfrm>
                <a:off x="8481060" y="5458558"/>
                <a:ext cx="3647049" cy="83523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32" name="مربع نص 31">
                <a:extLst>
                  <a:ext uri="{FF2B5EF4-FFF2-40B4-BE49-F238E27FC236}">
                    <a16:creationId xmlns:a16="http://schemas.microsoft.com/office/drawing/2014/main" id="{365C789D-7BBE-5F91-8D8D-C25A90DFFE57}"/>
                  </a:ext>
                </a:extLst>
              </p:cNvPr>
              <p:cNvSpPr txBox="1"/>
              <p:nvPr/>
            </p:nvSpPr>
            <p:spPr>
              <a:xfrm>
                <a:off x="9645166" y="5630535"/>
                <a:ext cx="1470843" cy="40011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000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AGA Aladdin Regular" pitchFamily="2" charset="-78"/>
                  </a:rPr>
                  <a:t>تقويم تشخيصي</a:t>
                </a:r>
              </a:p>
            </p:txBody>
          </p:sp>
        </p:grpSp>
        <p:pic>
          <p:nvPicPr>
            <p:cNvPr id="28" name="صورة 27">
              <a:extLst>
                <a:ext uri="{FF2B5EF4-FFF2-40B4-BE49-F238E27FC236}">
                  <a16:creationId xmlns:a16="http://schemas.microsoft.com/office/drawing/2014/main" id="{1D08CE26-4DED-30F3-4020-0AADC5EB6480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clrChange>
                <a:clrFrom>
                  <a:srgbClr val="F7F7F7"/>
                </a:clrFrom>
                <a:clrTo>
                  <a:srgbClr val="F7F7F7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9134272" y="5174163"/>
              <a:ext cx="457431" cy="445801"/>
            </a:xfrm>
            <a:prstGeom prst="rect">
              <a:avLst/>
            </a:prstGeom>
          </p:spPr>
        </p:pic>
      </p:grpSp>
      <p:pic>
        <p:nvPicPr>
          <p:cNvPr id="33" name="صورة 32">
            <a:extLst>
              <a:ext uri="{FF2B5EF4-FFF2-40B4-BE49-F238E27FC236}">
                <a16:creationId xmlns:a16="http://schemas.microsoft.com/office/drawing/2014/main" id="{F6094AE5-8C86-1BF3-5507-EE88F0C24F92}"/>
              </a:ext>
            </a:extLst>
          </p:cNvPr>
          <p:cNvPicPr>
            <a:picLocks noChangeAspect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55305" y="2096115"/>
            <a:ext cx="11007692" cy="1755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43283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B01E398E-9712-EE98-17F7-ED7FFA90534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01C71B20-A5B9-E5ED-E599-861E7858C503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EE689DC1-E22F-DF0F-C9F5-D88D4F7477F6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67CC5248-A9C4-F28F-734C-9986E26BD479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B2DD7836-DE7E-56C8-F839-01996767CFDA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F1CC241B-4FA7-ADFE-15B5-8982C9FC2ACF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D6CE5F88-AF41-FFF7-F7EF-6E610B206CF2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4EC8A6A5-D287-416C-4D74-AFF0B14EFC71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8E2B06CA-2A4D-9F67-F43E-5FEF6F6B2D53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D7F1A8F3-24FE-AA7B-A69C-3CC789888852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03D8F006-0D00-50BE-8970-95CDABD73715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D9704327-2610-AA40-B27D-E8D1E38C843E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07C8A44D-9EF7-C6C8-81DB-56C122313E77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A59736C6-298D-3711-A748-4D87C08CD418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A819E48A-5986-6B81-AC7A-0E2E0CCC8839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61EAA462-E4E5-34D3-107C-79BBCDCE84E5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32B17C46-AD70-B069-9E7A-6865DE50641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0673E903-1495-8BC1-0F8C-152EEEA1158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B056DCC4-5FDC-6715-0044-A69682B9AFDD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A1F2E847-3FF6-317E-707C-491BD5CEC925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8A3AB25E-7DB2-A72C-0680-515A9A9A1042}"/>
              </a:ext>
            </a:extLst>
          </p:cNvPr>
          <p:cNvSpPr/>
          <p:nvPr/>
        </p:nvSpPr>
        <p:spPr>
          <a:xfrm>
            <a:off x="11396455" y="1972664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29" name="جدول 28">
            <a:extLst>
              <a:ext uri="{FF2B5EF4-FFF2-40B4-BE49-F238E27FC236}">
                <a16:creationId xmlns:a16="http://schemas.microsoft.com/office/drawing/2014/main" id="{9325A173-DCA8-455F-623D-3EE0949079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587140"/>
              </p:ext>
            </p:extLst>
          </p:nvPr>
        </p:nvGraphicFramePr>
        <p:xfrm>
          <a:off x="408562" y="384990"/>
          <a:ext cx="10952149" cy="6054309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8643998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561057">
                <a:tc gridSpan="2"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200" dirty="0">
                          <a:solidFill>
                            <a:schemeClr val="accent6">
                              <a:lumMod val="50000"/>
                            </a:schemeClr>
                          </a:solidFill>
                          <a:cs typeface="AGA Aladdin Regular" pitchFamily="2" charset="-78"/>
                        </a:rPr>
                        <a:t>اليوم/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cs typeface="AGA Aladdin Regular" pitchFamily="2" charset="-78"/>
                        </a:rPr>
                        <a:t>الاثنين</a:t>
                      </a:r>
                      <a:r>
                        <a:rPr lang="ar-SA" sz="3200" dirty="0">
                          <a:solidFill>
                            <a:schemeClr val="accent1">
                              <a:lumMod val="75000"/>
                            </a:schemeClr>
                          </a:solidFill>
                          <a:cs typeface="AGA Aladdin Regular" pitchFamily="2" charset="-78"/>
                        </a:rPr>
                        <a:t>                </a:t>
                      </a:r>
                      <a:r>
                        <a:rPr lang="ar-SA" sz="3200" dirty="0">
                          <a:solidFill>
                            <a:schemeClr val="accent6">
                              <a:lumMod val="50000"/>
                            </a:schemeClr>
                          </a:solidFill>
                          <a:cs typeface="AGA Aladdin Regular" pitchFamily="2" charset="-78"/>
                        </a:rPr>
                        <a:t>التاريخ/</a:t>
                      </a:r>
                      <a:r>
                        <a:rPr lang="ar-SA" sz="3200" dirty="0">
                          <a:cs typeface="AGA Aladdin Regular" pitchFamily="2" charset="-78"/>
                        </a:rPr>
                        <a:t>1446/06/29</a:t>
                      </a:r>
                      <a:r>
                        <a:rPr lang="ar-SA" sz="3200" dirty="0">
                          <a:solidFill>
                            <a:schemeClr val="accent1">
                              <a:lumMod val="75000"/>
                            </a:schemeClr>
                          </a:solidFill>
                          <a:cs typeface="AGA Aladdin Regular" pitchFamily="2" charset="-78"/>
                        </a:rPr>
                        <a:t>            </a:t>
                      </a:r>
                      <a:r>
                        <a:rPr lang="ar-SA" sz="3200" dirty="0">
                          <a:solidFill>
                            <a:schemeClr val="accent6">
                              <a:lumMod val="50000"/>
                            </a:schemeClr>
                          </a:solidFill>
                          <a:cs typeface="AGA Aladdin Regular" pitchFamily="2" charset="-78"/>
                        </a:rPr>
                        <a:t>الحصة/ </a:t>
                      </a:r>
                      <a:r>
                        <a:rPr lang="ar-SA" sz="3200" dirty="0">
                          <a:cs typeface="AGA Aladdin Regular" pitchFamily="2" charset="-78"/>
                        </a:rPr>
                        <a:t>الثانية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  <a:tr h="729226">
                <a:tc rowSpan="2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dirty="0">
                          <a:solidFill>
                            <a:srgbClr val="C00000"/>
                          </a:solidFill>
                          <a:cs typeface="AGA Aladdin Regular" pitchFamily="2" charset="-78"/>
                        </a:rPr>
                        <a:t>الموضوع/ </a:t>
                      </a:r>
                      <a:r>
                        <a:rPr lang="ar-SA" sz="3600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cs typeface="AGA Aladdin Regular" pitchFamily="2" charset="-78"/>
                        </a:rPr>
                        <a:t>تحديد أنواع القطوع المخروطية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8259712"/>
                  </a:ext>
                </a:extLst>
              </a:tr>
              <a:tr h="4745963"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0581994"/>
                  </a:ext>
                </a:extLst>
              </a:tr>
            </a:tbl>
          </a:graphicData>
        </a:graphic>
      </p:graphicFrame>
      <p:sp>
        <p:nvSpPr>
          <p:cNvPr id="5" name="مربع نص 4">
            <a:extLst>
              <a:ext uri="{FF2B5EF4-FFF2-40B4-BE49-F238E27FC236}">
                <a16:creationId xmlns:a16="http://schemas.microsoft.com/office/drawing/2014/main" id="{ECB60AA9-E5E0-AF03-63D8-954031199D44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D09F41AF-1685-0C2E-D49E-E6BA99CBBBE9}"/>
              </a:ext>
            </a:extLst>
          </p:cNvPr>
          <p:cNvSpPr txBox="1"/>
          <p:nvPr/>
        </p:nvSpPr>
        <p:spPr>
          <a:xfrm>
            <a:off x="2750521" y="1802218"/>
            <a:ext cx="6153282" cy="206210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3200" dirty="0">
                <a:solidFill>
                  <a:srgbClr val="7030A0"/>
                </a:solidFill>
                <a:cs typeface="AGA Aladdin Regular" pitchFamily="2" charset="-78"/>
              </a:rPr>
              <a:t>كتابة المعادلة العامة لقطع مخروطي على الصورة القياسية.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3200" dirty="0">
                <a:solidFill>
                  <a:srgbClr val="7030A0"/>
                </a:solidFill>
                <a:cs typeface="AGA Aladdin Regular" pitchFamily="2" charset="-78"/>
              </a:rPr>
              <a:t>تحديد نوع القطع المخروطي من معادلته.</a:t>
            </a:r>
          </a:p>
        </p:txBody>
      </p:sp>
      <p:pic>
        <p:nvPicPr>
          <p:cNvPr id="34" name="صورة 33">
            <a:extLst>
              <a:ext uri="{FF2B5EF4-FFF2-40B4-BE49-F238E27FC236}">
                <a16:creationId xmlns:a16="http://schemas.microsoft.com/office/drawing/2014/main" id="{02092F25-7020-A681-FA1F-69C32BF2DCCB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777859D3-6597-5DCC-2AEE-83D6DD00B503}"/>
              </a:ext>
            </a:extLst>
          </p:cNvPr>
          <p:cNvSpPr txBox="1"/>
          <p:nvPr/>
        </p:nvSpPr>
        <p:spPr>
          <a:xfrm rot="16200000">
            <a:off x="-1456143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pic>
        <p:nvPicPr>
          <p:cNvPr id="25" name="صورة 24">
            <a:extLst>
              <a:ext uri="{FF2B5EF4-FFF2-40B4-BE49-F238E27FC236}">
                <a16:creationId xmlns:a16="http://schemas.microsoft.com/office/drawing/2014/main" id="{3C6620F4-834F-A7A3-5CD6-3DB26D2B4211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EFDEB"/>
              </a:clrFrom>
              <a:clrTo>
                <a:srgbClr val="FEFDEB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193786" y="1865568"/>
            <a:ext cx="2080046" cy="3200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67728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B01E398E-9712-EE98-17F7-ED7FFA90534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01C71B20-A5B9-E5ED-E599-861E7858C503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EE689DC1-E22F-DF0F-C9F5-D88D4F7477F6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67CC5248-A9C4-F28F-734C-9986E26BD479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B2DD7836-DE7E-56C8-F839-01996767CFDA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F1CC241B-4FA7-ADFE-15B5-8982C9FC2ACF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D6CE5F88-AF41-FFF7-F7EF-6E610B206CF2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4EC8A6A5-D287-416C-4D74-AFF0B14EFC71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8E2B06CA-2A4D-9F67-F43E-5FEF6F6B2D53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D7F1A8F3-24FE-AA7B-A69C-3CC789888852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03D8F006-0D00-50BE-8970-95CDABD73715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D9704327-2610-AA40-B27D-E8D1E38C843E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07C8A44D-9EF7-C6C8-81DB-56C122313E77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A59736C6-298D-3711-A748-4D87C08CD418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A819E48A-5986-6B81-AC7A-0E2E0CCC8839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61EAA462-E4E5-34D3-107C-79BBCDCE84E5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32B17C46-AD70-B069-9E7A-6865DE50641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0673E903-1495-8BC1-0F8C-152EEEA1158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B056DCC4-5FDC-6715-0044-A69682B9AFDD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A1F2E847-3FF6-317E-707C-491BD5CEC925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8A3AB25E-7DB2-A72C-0680-515A9A9A1042}"/>
              </a:ext>
            </a:extLst>
          </p:cNvPr>
          <p:cNvSpPr/>
          <p:nvPr/>
        </p:nvSpPr>
        <p:spPr>
          <a:xfrm>
            <a:off x="11396455" y="1972664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ECB60AA9-E5E0-AF03-63D8-954031199D44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pic>
        <p:nvPicPr>
          <p:cNvPr id="34" name="صورة 33">
            <a:extLst>
              <a:ext uri="{FF2B5EF4-FFF2-40B4-BE49-F238E27FC236}">
                <a16:creationId xmlns:a16="http://schemas.microsoft.com/office/drawing/2014/main" id="{02092F25-7020-A681-FA1F-69C32BF2DCCB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graphicFrame>
        <p:nvGraphicFramePr>
          <p:cNvPr id="11" name="جدول 10">
            <a:extLst>
              <a:ext uri="{FF2B5EF4-FFF2-40B4-BE49-F238E27FC236}">
                <a16:creationId xmlns:a16="http://schemas.microsoft.com/office/drawing/2014/main" id="{11577C41-0F35-CB91-250A-5CB5FDE17567}"/>
              </a:ext>
            </a:extLst>
          </p:cNvPr>
          <p:cNvGraphicFramePr>
            <a:graphicFrameLocks noGrp="1"/>
          </p:cNvGraphicFramePr>
          <p:nvPr/>
        </p:nvGraphicFramePr>
        <p:xfrm>
          <a:off x="408561" y="384990"/>
          <a:ext cx="10952150" cy="603624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8643999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6036246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graphicFrame>
        <p:nvGraphicFramePr>
          <p:cNvPr id="30" name="جدول 21">
            <a:extLst>
              <a:ext uri="{FF2B5EF4-FFF2-40B4-BE49-F238E27FC236}">
                <a16:creationId xmlns:a16="http://schemas.microsoft.com/office/drawing/2014/main" id="{FDD95F5F-D475-1260-7080-0C76484E98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1979643"/>
              </p:ext>
            </p:extLst>
          </p:nvPr>
        </p:nvGraphicFramePr>
        <p:xfrm>
          <a:off x="640105" y="1117812"/>
          <a:ext cx="8127999" cy="5147685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159322320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760843535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015785482"/>
                    </a:ext>
                  </a:extLst>
                </a:gridCol>
              </a:tblGrid>
              <a:tr h="786396"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GA Aladdin Regular" pitchFamily="2" charset="-78"/>
                        </a:rPr>
                        <a:t>ماذا أعرف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GA Aladdin Regular" pitchFamily="2" charset="-78"/>
                        </a:rPr>
                        <a:t>ما أريد أن أعرف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GA Aladdin Regular" pitchFamily="2" charset="-78"/>
                        </a:rPr>
                        <a:t>ماذا تعلمت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3021184"/>
                  </a:ext>
                </a:extLst>
              </a:tr>
              <a:tr h="4361289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2986090"/>
                  </a:ext>
                </a:extLst>
              </a:tr>
            </a:tbl>
          </a:graphicData>
        </a:graphic>
      </p:graphicFrame>
      <p:sp>
        <p:nvSpPr>
          <p:cNvPr id="31" name="مربع نص 30">
            <a:extLst>
              <a:ext uri="{FF2B5EF4-FFF2-40B4-BE49-F238E27FC236}">
                <a16:creationId xmlns:a16="http://schemas.microsoft.com/office/drawing/2014/main" id="{F033FAE2-25F3-D496-4B38-BD7FDC9610A7}"/>
              </a:ext>
            </a:extLst>
          </p:cNvPr>
          <p:cNvSpPr txBox="1"/>
          <p:nvPr/>
        </p:nvSpPr>
        <p:spPr>
          <a:xfrm>
            <a:off x="2871203" y="376704"/>
            <a:ext cx="438061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dirty="0">
                <a:solidFill>
                  <a:schemeClr val="accent6">
                    <a:lumMod val="75000"/>
                  </a:schemeClr>
                </a:solidFill>
                <a:cs typeface="AGA Aladdin Regular" pitchFamily="2" charset="-78"/>
              </a:rPr>
              <a:t>جدول التعلم</a:t>
            </a: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D1FC5D1D-1A43-BD53-778E-8439024AC51D}"/>
              </a:ext>
            </a:extLst>
          </p:cNvPr>
          <p:cNvSpPr txBox="1"/>
          <p:nvPr/>
        </p:nvSpPr>
        <p:spPr>
          <a:xfrm rot="16200000">
            <a:off x="-1456143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26" name="مربع نص 25">
            <a:extLst>
              <a:ext uri="{FF2B5EF4-FFF2-40B4-BE49-F238E27FC236}">
                <a16:creationId xmlns:a16="http://schemas.microsoft.com/office/drawing/2014/main" id="{3CE8B702-425C-1BE0-B316-32FEE98C9D1B}"/>
              </a:ext>
            </a:extLst>
          </p:cNvPr>
          <p:cNvSpPr txBox="1"/>
          <p:nvPr/>
        </p:nvSpPr>
        <p:spPr>
          <a:xfrm>
            <a:off x="9081641" y="1075467"/>
            <a:ext cx="2273835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  <a:endParaRPr lang="ar-SA" sz="2000" kern="1200" dirty="0">
              <a:solidFill>
                <a:srgbClr val="215F9A"/>
              </a:solidFill>
              <a:effectLst/>
              <a:latin typeface="Aptos" panose="020B0004020202020204" pitchFamily="34" charset="0"/>
              <a:ea typeface="+mn-ea"/>
              <a:cs typeface="AGA Aladdin Regular" pitchFamily="2" charset="-78"/>
            </a:endParaRP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تحديد أنواع القطوع المخروطية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1446/06/30</a:t>
            </a:r>
          </a:p>
        </p:txBody>
      </p:sp>
      <p:sp>
        <p:nvSpPr>
          <p:cNvPr id="29" name="مربع نص 28">
            <a:extLst>
              <a:ext uri="{FF2B5EF4-FFF2-40B4-BE49-F238E27FC236}">
                <a16:creationId xmlns:a16="http://schemas.microsoft.com/office/drawing/2014/main" id="{A24AEB29-57CD-0FD6-A8FA-817BDE99F660}"/>
              </a:ext>
            </a:extLst>
          </p:cNvPr>
          <p:cNvSpPr txBox="1"/>
          <p:nvPr/>
        </p:nvSpPr>
        <p:spPr>
          <a:xfrm>
            <a:off x="9107923" y="3789114"/>
            <a:ext cx="2321958" cy="19389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كتابة المعادلة العامة لقطع مخروطي على الصورة القياسية.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تحديد نوع القطع المخروطي من معادلته.</a:t>
            </a:r>
          </a:p>
        </p:txBody>
      </p:sp>
      <p:pic>
        <p:nvPicPr>
          <p:cNvPr id="27" name="صورة 26">
            <a:extLst>
              <a:ext uri="{FF2B5EF4-FFF2-40B4-BE49-F238E27FC236}">
                <a16:creationId xmlns:a16="http://schemas.microsoft.com/office/drawing/2014/main" id="{DB8B71B9-99F4-D688-2704-8BA7FBB66F37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EFDEB"/>
              </a:clrFrom>
              <a:clrTo>
                <a:srgbClr val="FEFDEB">
                  <a:alpha val="0"/>
                </a:srgbClr>
              </a:clrTo>
            </a:clrChange>
          </a:blip>
          <a:srcRect t="56785"/>
          <a:stretch/>
        </p:blipFill>
        <p:spPr>
          <a:xfrm>
            <a:off x="9360262" y="2547455"/>
            <a:ext cx="1896427" cy="1097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25034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B01E398E-9712-EE98-17F7-ED7FFA90534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01C71B20-A5B9-E5ED-E599-861E7858C503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120027D5-E339-5EF9-E0BE-1A06B102BBA2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67CC5248-A9C4-F28F-734C-9986E26BD479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8C030C33-BA0A-F8BA-DCE2-49EDEAA75CFD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A1F2E847-3FF6-317E-707C-491BD5CEC925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AAB1B3D5-7639-CA57-1F93-65E5D18193C9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D6CE5F88-AF41-FFF7-F7EF-6E610B206CF2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8E2B06CA-2A4D-9F67-F43E-5FEF6F6B2D53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0C8CE523-5A09-EEA0-AB51-8F16FDF05D66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D9704327-2610-AA40-B27D-E8D1E38C843E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5AFEB5B9-86C0-C769-E5DE-12AA5752B665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D3EF8841-A31A-B0D6-90CB-D4A98A2157A5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A59736C6-298D-3711-A748-4D87C08CD418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99D4CFFA-5914-994D-766A-58C8ACEF3BC2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61EAA462-E4E5-34D3-107C-79BBCDCE84E5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32B17C46-AD70-B069-9E7A-6865DE50641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0673E903-1495-8BC1-0F8C-152EEEA1158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B056DCC4-5FDC-6715-0044-A69682B9AFDD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B2DD7836-DE7E-56C8-F839-01996767CFDA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FA3FADE3-6A26-3BB3-C0A0-2849A2F61F20}"/>
              </a:ext>
            </a:extLst>
          </p:cNvPr>
          <p:cNvSpPr/>
          <p:nvPr/>
        </p:nvSpPr>
        <p:spPr>
          <a:xfrm>
            <a:off x="11389909" y="2592498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A4C83C1E-A443-CA08-F33E-6407FD10A84A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graphicFrame>
        <p:nvGraphicFramePr>
          <p:cNvPr id="13" name="جدول 12">
            <a:extLst>
              <a:ext uri="{FF2B5EF4-FFF2-40B4-BE49-F238E27FC236}">
                <a16:creationId xmlns:a16="http://schemas.microsoft.com/office/drawing/2014/main" id="{CA8A3E4E-8D37-C25A-C165-5DDCB02595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8645651"/>
              </p:ext>
            </p:extLst>
          </p:nvPr>
        </p:nvGraphicFramePr>
        <p:xfrm>
          <a:off x="408561" y="384990"/>
          <a:ext cx="10952150" cy="603624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8643999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6036246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pic>
        <p:nvPicPr>
          <p:cNvPr id="29" name="صورة 28">
            <a:extLst>
              <a:ext uri="{FF2B5EF4-FFF2-40B4-BE49-F238E27FC236}">
                <a16:creationId xmlns:a16="http://schemas.microsoft.com/office/drawing/2014/main" id="{FD4C7B41-67D4-C43C-4063-CDE2FBDCB8BE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grpSp>
        <p:nvGrpSpPr>
          <p:cNvPr id="36" name="مجموعة 35">
            <a:extLst>
              <a:ext uri="{FF2B5EF4-FFF2-40B4-BE49-F238E27FC236}">
                <a16:creationId xmlns:a16="http://schemas.microsoft.com/office/drawing/2014/main" id="{30F796AD-B91D-C7E9-A62B-7E7DC691B520}"/>
              </a:ext>
            </a:extLst>
          </p:cNvPr>
          <p:cNvGrpSpPr/>
          <p:nvPr/>
        </p:nvGrpSpPr>
        <p:grpSpPr>
          <a:xfrm>
            <a:off x="-127038" y="5604122"/>
            <a:ext cx="3518233" cy="701962"/>
            <a:chOff x="8556201" y="5516826"/>
            <a:chExt cx="3518233" cy="701962"/>
          </a:xfrm>
        </p:grpSpPr>
        <p:pic>
          <p:nvPicPr>
            <p:cNvPr id="37" name="Picture 2">
              <a:extLst>
                <a:ext uri="{FF2B5EF4-FFF2-40B4-BE49-F238E27FC236}">
                  <a16:creationId xmlns:a16="http://schemas.microsoft.com/office/drawing/2014/main" id="{11D708E9-C909-DEEE-768A-751EE580C2CE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0526" b="79239"/>
            <a:stretch/>
          </p:blipFill>
          <p:spPr bwMode="auto">
            <a:xfrm>
              <a:off x="8556201" y="5516826"/>
              <a:ext cx="3518233" cy="7019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8" name="مربع نص 37">
              <a:extLst>
                <a:ext uri="{FF2B5EF4-FFF2-40B4-BE49-F238E27FC236}">
                  <a16:creationId xmlns:a16="http://schemas.microsoft.com/office/drawing/2014/main" id="{6CAD30BF-74D1-D7FE-EA9F-1435DEAF20FA}"/>
                </a:ext>
              </a:extLst>
            </p:cNvPr>
            <p:cNvSpPr txBox="1"/>
            <p:nvPr/>
          </p:nvSpPr>
          <p:spPr>
            <a:xfrm>
              <a:off x="9711299" y="5637318"/>
              <a:ext cx="1470843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8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تعلم تعاوني</a:t>
              </a:r>
            </a:p>
          </p:txBody>
        </p:sp>
        <p:pic>
          <p:nvPicPr>
            <p:cNvPr id="39" name="صورة 38">
              <a:extLst>
                <a:ext uri="{FF2B5EF4-FFF2-40B4-BE49-F238E27FC236}">
                  <a16:creationId xmlns:a16="http://schemas.microsoft.com/office/drawing/2014/main" id="{A0B31358-4E69-2C05-7DEA-70E16F438997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clrChange>
                <a:clrFrom>
                  <a:srgbClr val="F7F7F7"/>
                </a:clrFrom>
                <a:clrTo>
                  <a:srgbClr val="F7F7F7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9248368" y="5627171"/>
              <a:ext cx="503499" cy="543513"/>
            </a:xfrm>
            <a:prstGeom prst="rect">
              <a:avLst/>
            </a:prstGeom>
          </p:spPr>
        </p:pic>
      </p:grpSp>
      <p:sp>
        <p:nvSpPr>
          <p:cNvPr id="40" name="مربع نص 39">
            <a:extLst>
              <a:ext uri="{FF2B5EF4-FFF2-40B4-BE49-F238E27FC236}">
                <a16:creationId xmlns:a16="http://schemas.microsoft.com/office/drawing/2014/main" id="{96DFB18A-4C41-33DE-8819-B3282EA4F8D9}"/>
              </a:ext>
            </a:extLst>
          </p:cNvPr>
          <p:cNvSpPr txBox="1"/>
          <p:nvPr/>
        </p:nvSpPr>
        <p:spPr>
          <a:xfrm rot="16200000">
            <a:off x="-1456143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grpSp>
        <p:nvGrpSpPr>
          <p:cNvPr id="27" name="مجموعة 26">
            <a:extLst>
              <a:ext uri="{FF2B5EF4-FFF2-40B4-BE49-F238E27FC236}">
                <a16:creationId xmlns:a16="http://schemas.microsoft.com/office/drawing/2014/main" id="{461DFFEF-7BED-C948-3AED-046409478971}"/>
              </a:ext>
            </a:extLst>
          </p:cNvPr>
          <p:cNvGrpSpPr/>
          <p:nvPr/>
        </p:nvGrpSpPr>
        <p:grpSpPr>
          <a:xfrm>
            <a:off x="6079915" y="373560"/>
            <a:ext cx="3046633" cy="1064340"/>
            <a:chOff x="6096000" y="354397"/>
            <a:chExt cx="3046633" cy="1064340"/>
          </a:xfrm>
        </p:grpSpPr>
        <p:pic>
          <p:nvPicPr>
            <p:cNvPr id="28" name="Picture 10">
              <a:extLst>
                <a:ext uri="{FF2B5EF4-FFF2-40B4-BE49-F238E27FC236}">
                  <a16:creationId xmlns:a16="http://schemas.microsoft.com/office/drawing/2014/main" id="{A3E24CDE-93E0-79B5-D635-59B78A123A03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8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249" t="32402" r="-1249" b="49052"/>
            <a:stretch/>
          </p:blipFill>
          <p:spPr bwMode="auto">
            <a:xfrm>
              <a:off x="6096000" y="354397"/>
              <a:ext cx="3046633" cy="10643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0" name="مربع نص 26">
              <a:extLst>
                <a:ext uri="{FF2B5EF4-FFF2-40B4-BE49-F238E27FC236}">
                  <a16:creationId xmlns:a16="http://schemas.microsoft.com/office/drawing/2014/main" id="{A13AA901-FA0B-E2C1-384E-22E34486F8FD}"/>
                </a:ext>
              </a:extLst>
            </p:cNvPr>
            <p:cNvSpPr txBox="1"/>
            <p:nvPr/>
          </p:nvSpPr>
          <p:spPr>
            <a:xfrm>
              <a:off x="6846071" y="501847"/>
              <a:ext cx="1546490" cy="769441"/>
            </a:xfrm>
            <a:prstGeom prst="rect">
              <a:avLst/>
            </a:prstGeom>
            <a:noFill/>
            <a:effectLst>
              <a:outerShdw blurRad="50800" dist="50800" dir="5400000" algn="ctr" rotWithShape="0">
                <a:schemeClr val="tx1"/>
              </a:outerShdw>
            </a:effectLst>
          </p:spPr>
          <p:txBody>
            <a:bodyPr wrap="square" rtlCol="1">
              <a:spAutoFit/>
            </a:bodyPr>
            <a:lstStyle>
              <a:defPPr>
                <a:defRPr lang="ar-SA"/>
              </a:defPPr>
              <a:lvl1pPr marL="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ar-SA" sz="4400" dirty="0">
                  <a:solidFill>
                    <a:srgbClr val="F2F2F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إثراء</a:t>
              </a:r>
            </a:p>
          </p:txBody>
        </p:sp>
      </p:grpSp>
      <p:sp>
        <p:nvSpPr>
          <p:cNvPr id="26" name="مربع نص 25">
            <a:extLst>
              <a:ext uri="{FF2B5EF4-FFF2-40B4-BE49-F238E27FC236}">
                <a16:creationId xmlns:a16="http://schemas.microsoft.com/office/drawing/2014/main" id="{352CAD40-2059-03C7-1E42-2B7187AA8762}"/>
              </a:ext>
            </a:extLst>
          </p:cNvPr>
          <p:cNvSpPr txBox="1"/>
          <p:nvPr/>
        </p:nvSpPr>
        <p:spPr>
          <a:xfrm>
            <a:off x="9080392" y="881874"/>
            <a:ext cx="2273835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  <a:endParaRPr lang="ar-SA" sz="2000" kern="1200" dirty="0">
              <a:solidFill>
                <a:srgbClr val="215F9A"/>
              </a:solidFill>
              <a:effectLst/>
              <a:latin typeface="Aptos" panose="020B0004020202020204" pitchFamily="34" charset="0"/>
              <a:ea typeface="+mn-ea"/>
              <a:cs typeface="AGA Aladdin Regular" pitchFamily="2" charset="-78"/>
            </a:endParaRP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تحديد أنواع القطوع المخروطية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1446/06/30</a:t>
            </a:r>
          </a:p>
        </p:txBody>
      </p:sp>
      <p:sp>
        <p:nvSpPr>
          <p:cNvPr id="31" name="مربع نص 30">
            <a:extLst>
              <a:ext uri="{FF2B5EF4-FFF2-40B4-BE49-F238E27FC236}">
                <a16:creationId xmlns:a16="http://schemas.microsoft.com/office/drawing/2014/main" id="{D8B35D37-7B65-2D79-92AC-0B9C4FDAAE0C}"/>
              </a:ext>
            </a:extLst>
          </p:cNvPr>
          <p:cNvSpPr txBox="1"/>
          <p:nvPr/>
        </p:nvSpPr>
        <p:spPr>
          <a:xfrm>
            <a:off x="9107923" y="3789114"/>
            <a:ext cx="2321958" cy="19389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كتابة المعادلة العامة لقطع مخروطي على الصورة القياسية.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تحديد نوع القطع المخروطي من معادلته.</a:t>
            </a:r>
          </a:p>
        </p:txBody>
      </p:sp>
      <p:pic>
        <p:nvPicPr>
          <p:cNvPr id="33" name="صورة 32">
            <a:extLst>
              <a:ext uri="{FF2B5EF4-FFF2-40B4-BE49-F238E27FC236}">
                <a16:creationId xmlns:a16="http://schemas.microsoft.com/office/drawing/2014/main" id="{FB769417-F7D3-7D74-9658-EA40BC389C26}"/>
              </a:ext>
            </a:extLst>
          </p:cNvPr>
          <p:cNvPicPr>
            <a:picLocks noChangeAspect="1"/>
          </p:cNvPicPr>
          <p:nvPr/>
        </p:nvPicPr>
        <p:blipFill>
          <a:blip r:embed="rId9">
            <a:clrChange>
              <a:clrFrom>
                <a:srgbClr val="FEFDEB"/>
              </a:clrFrom>
              <a:clrTo>
                <a:srgbClr val="FEFDEB">
                  <a:alpha val="0"/>
                </a:srgbClr>
              </a:clrTo>
            </a:clrChange>
          </a:blip>
          <a:srcRect l="-1262" t="-1294" r="1262" b="44056"/>
          <a:stretch/>
        </p:blipFill>
        <p:spPr>
          <a:xfrm>
            <a:off x="9231939" y="2245255"/>
            <a:ext cx="1896427" cy="1453045"/>
          </a:xfrm>
          <a:prstGeom prst="rect">
            <a:avLst/>
          </a:prstGeom>
        </p:spPr>
      </p:pic>
      <p:pic>
        <p:nvPicPr>
          <p:cNvPr id="41" name="صورة 40">
            <a:extLst>
              <a:ext uri="{FF2B5EF4-FFF2-40B4-BE49-F238E27FC236}">
                <a16:creationId xmlns:a16="http://schemas.microsoft.com/office/drawing/2014/main" id="{E3565942-F8F9-4D10-A599-3AE038538F91}"/>
              </a:ext>
            </a:extLst>
          </p:cNvPr>
          <p:cNvPicPr>
            <a:picLocks noChangeAspect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65077" y="1318390"/>
            <a:ext cx="8565926" cy="2734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1208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166CF5-71A0-2AC7-71F7-50FD7B3BAE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1CAE87FF-2863-3400-78FE-38B32B86876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C561D547-4141-26F5-92AF-0A6EA06B8A0B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DAC83727-E4A1-0664-C515-CFBA4EA1FDF3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54EF5C64-CEDC-8D9F-B572-C6FF2DD86107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5EF57F57-1E88-7229-5F02-32A7EEB703A8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79479D5E-C8AD-9BAF-FA0C-D5F3ED11609C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EB2274D7-5C67-031F-6386-81D6F85F9660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DD6C7A53-B556-F74C-0202-EF55355C739E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38C47739-C6A8-33BA-9C51-B331383C562B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87E24224-BEAC-8FC7-A229-07F07CCF34B2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093161A1-CFD6-11C4-13AC-17B5C6C62F19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3DA3BDDF-9F5D-1FBE-89F6-33692326BCD7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8EF3A37F-31A4-1266-7E16-DFE1503DEA30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05A9782D-484B-7332-168F-75BD966C98E0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E05E6202-7DC7-ECBF-74A4-C7471DD701DC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60D4EF41-FAB5-39C6-2B29-445575BA62FD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8FC048D7-0B3E-9C13-2798-85C2D8DE6AD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7950567F-1DEA-250D-ACC1-446990D9D9B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8B9AB147-30F1-94FF-091E-7E13BAE13DAA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477AB40E-E5FD-314D-12AC-5E9448FEF5B0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18250699-A8C5-C42F-AA29-ACA76014B8E4}"/>
              </a:ext>
            </a:extLst>
          </p:cNvPr>
          <p:cNvSpPr/>
          <p:nvPr/>
        </p:nvSpPr>
        <p:spPr>
          <a:xfrm>
            <a:off x="11389909" y="2592498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AEBD2624-FAD2-2113-FC86-C1142D54DE1E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graphicFrame>
        <p:nvGraphicFramePr>
          <p:cNvPr id="13" name="جدول 12">
            <a:extLst>
              <a:ext uri="{FF2B5EF4-FFF2-40B4-BE49-F238E27FC236}">
                <a16:creationId xmlns:a16="http://schemas.microsoft.com/office/drawing/2014/main" id="{B289726D-05B1-ADE2-3EB4-01F08C019B60}"/>
              </a:ext>
            </a:extLst>
          </p:cNvPr>
          <p:cNvGraphicFramePr>
            <a:graphicFrameLocks noGrp="1"/>
          </p:cNvGraphicFramePr>
          <p:nvPr/>
        </p:nvGraphicFramePr>
        <p:xfrm>
          <a:off x="408561" y="384990"/>
          <a:ext cx="10952150" cy="603624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8643999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6036246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pic>
        <p:nvPicPr>
          <p:cNvPr id="29" name="صورة 28">
            <a:extLst>
              <a:ext uri="{FF2B5EF4-FFF2-40B4-BE49-F238E27FC236}">
                <a16:creationId xmlns:a16="http://schemas.microsoft.com/office/drawing/2014/main" id="{0E312C93-B31C-AC82-BEDB-55FC1FC0D833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sp>
        <p:nvSpPr>
          <p:cNvPr id="5" name="مربع نص 4">
            <a:extLst>
              <a:ext uri="{FF2B5EF4-FFF2-40B4-BE49-F238E27FC236}">
                <a16:creationId xmlns:a16="http://schemas.microsoft.com/office/drawing/2014/main" id="{45645D1F-680F-5D28-04E9-B5881623BC2F}"/>
              </a:ext>
            </a:extLst>
          </p:cNvPr>
          <p:cNvSpPr txBox="1"/>
          <p:nvPr/>
        </p:nvSpPr>
        <p:spPr>
          <a:xfrm rot="16200000">
            <a:off x="-1456143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27" name="مربع نص 26">
            <a:extLst>
              <a:ext uri="{FF2B5EF4-FFF2-40B4-BE49-F238E27FC236}">
                <a16:creationId xmlns:a16="http://schemas.microsoft.com/office/drawing/2014/main" id="{AC99435A-55A8-80A9-9D7F-DF32D1B1320E}"/>
              </a:ext>
            </a:extLst>
          </p:cNvPr>
          <p:cNvSpPr txBox="1"/>
          <p:nvPr/>
        </p:nvSpPr>
        <p:spPr>
          <a:xfrm>
            <a:off x="9081641" y="1075467"/>
            <a:ext cx="2273835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  <a:endParaRPr lang="ar-SA" sz="2000" kern="1200" dirty="0">
              <a:solidFill>
                <a:srgbClr val="215F9A"/>
              </a:solidFill>
              <a:effectLst/>
              <a:latin typeface="Aptos" panose="020B0004020202020204" pitchFamily="34" charset="0"/>
              <a:ea typeface="+mn-ea"/>
              <a:cs typeface="AGA Aladdin Regular" pitchFamily="2" charset="-78"/>
            </a:endParaRP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تحديد أنواع القطوع المخروطية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1446/06/30</a:t>
            </a:r>
          </a:p>
        </p:txBody>
      </p:sp>
      <p:sp>
        <p:nvSpPr>
          <p:cNvPr id="28" name="مربع نص 27">
            <a:extLst>
              <a:ext uri="{FF2B5EF4-FFF2-40B4-BE49-F238E27FC236}">
                <a16:creationId xmlns:a16="http://schemas.microsoft.com/office/drawing/2014/main" id="{977F0F86-91E9-60E3-36A2-26FB480DB2CB}"/>
              </a:ext>
            </a:extLst>
          </p:cNvPr>
          <p:cNvSpPr txBox="1"/>
          <p:nvPr/>
        </p:nvSpPr>
        <p:spPr>
          <a:xfrm>
            <a:off x="9107923" y="3789114"/>
            <a:ext cx="2321958" cy="19389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كتابة المعادلة العامة لقطع مخروطي على الصورة القياسية.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تحديد نوع القطع المخروطي من معادلته.</a:t>
            </a:r>
          </a:p>
        </p:txBody>
      </p:sp>
      <p:pic>
        <p:nvPicPr>
          <p:cNvPr id="31" name="صورة 30">
            <a:extLst>
              <a:ext uri="{FF2B5EF4-FFF2-40B4-BE49-F238E27FC236}">
                <a16:creationId xmlns:a16="http://schemas.microsoft.com/office/drawing/2014/main" id="{03127F72-42E7-C54A-32A5-0D4F1C601B93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EFDEB"/>
              </a:clrFrom>
              <a:clrTo>
                <a:srgbClr val="FEFDEB">
                  <a:alpha val="0"/>
                </a:srgbClr>
              </a:clrTo>
            </a:clrChange>
          </a:blip>
          <a:srcRect t="56785"/>
          <a:stretch/>
        </p:blipFill>
        <p:spPr>
          <a:xfrm>
            <a:off x="9360262" y="2547455"/>
            <a:ext cx="1896427" cy="1097057"/>
          </a:xfrm>
          <a:prstGeom prst="rect">
            <a:avLst/>
          </a:prstGeom>
        </p:spPr>
      </p:pic>
      <p:pic>
        <p:nvPicPr>
          <p:cNvPr id="33" name="صورة 32">
            <a:extLst>
              <a:ext uri="{FF2B5EF4-FFF2-40B4-BE49-F238E27FC236}">
                <a16:creationId xmlns:a16="http://schemas.microsoft.com/office/drawing/2014/main" id="{ADB51E59-ED06-ED88-A365-EBE4188BD1D5}"/>
              </a:ext>
            </a:extLst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32382"/>
          <a:stretch/>
        </p:blipFill>
        <p:spPr>
          <a:xfrm>
            <a:off x="366448" y="678955"/>
            <a:ext cx="8538269" cy="3961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36823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13A917-E8EB-3574-14CE-9268D4C08E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7DD28CB9-CFEC-0833-4C92-522F11ECCE9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4DD99180-7C08-37A8-875B-D0E945BBDA8A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610F8B64-341D-700C-8278-CC0F2C1D657A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5AC9251A-9C83-FDB2-E060-A23BEDD83643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B8D7EE0C-352B-72C9-6D1C-D3E16E8BE912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ED81FA3F-1CE7-9F68-CA5A-833D8F93488C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A85E6B24-692F-5DE1-8EDA-33C8F8EBD7A0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B07977ED-D62F-28B8-1A2A-977EEC1CDD2A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0E426FFE-A59C-C61F-9AB6-31B798C52111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EB926CE6-1602-1289-1382-6CAF3622EB7E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D469F40A-7ED8-E654-EEC6-3BD5939F76AF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B6898AC0-BE42-5807-1640-417473474A1A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154A8B23-D06F-2CEC-20E8-0D8E3CB9D705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71D9467A-6F65-EEBF-0DAF-F945AC62008F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8A54BB9A-7851-A153-303B-571730FAAE5B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61EFC976-1A4F-399D-BC9A-29335E533DEC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D2BEDF05-04A0-A6DA-7C32-0A0EB7EF3AA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151DA915-EE18-D585-9D78-0A863EC6DE2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A0897693-033E-55A6-6CFD-E95A60DD0425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751C1867-5075-331A-DCD3-5270C53C3975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8427F393-82B5-1D17-FF15-B4D96544303A}"/>
              </a:ext>
            </a:extLst>
          </p:cNvPr>
          <p:cNvSpPr/>
          <p:nvPr/>
        </p:nvSpPr>
        <p:spPr>
          <a:xfrm>
            <a:off x="11389909" y="2592498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6DDADE9A-3154-CC55-AFF4-20AE46D6F187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graphicFrame>
        <p:nvGraphicFramePr>
          <p:cNvPr id="13" name="جدول 12">
            <a:extLst>
              <a:ext uri="{FF2B5EF4-FFF2-40B4-BE49-F238E27FC236}">
                <a16:creationId xmlns:a16="http://schemas.microsoft.com/office/drawing/2014/main" id="{0F244E61-7B6E-18F8-A7F5-50EC41D6A095}"/>
              </a:ext>
            </a:extLst>
          </p:cNvPr>
          <p:cNvGraphicFramePr>
            <a:graphicFrameLocks noGrp="1"/>
          </p:cNvGraphicFramePr>
          <p:nvPr/>
        </p:nvGraphicFramePr>
        <p:xfrm>
          <a:off x="408561" y="384990"/>
          <a:ext cx="10952150" cy="603624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8643999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6036246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pic>
        <p:nvPicPr>
          <p:cNvPr id="29" name="صورة 28">
            <a:extLst>
              <a:ext uri="{FF2B5EF4-FFF2-40B4-BE49-F238E27FC236}">
                <a16:creationId xmlns:a16="http://schemas.microsoft.com/office/drawing/2014/main" id="{963EFE6B-6AC6-1F98-6DEA-33A1F8BAEE8C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sp>
        <p:nvSpPr>
          <p:cNvPr id="5" name="مربع نص 4">
            <a:extLst>
              <a:ext uri="{FF2B5EF4-FFF2-40B4-BE49-F238E27FC236}">
                <a16:creationId xmlns:a16="http://schemas.microsoft.com/office/drawing/2014/main" id="{A9F38B74-73BC-3D27-F575-84DEC8882E5C}"/>
              </a:ext>
            </a:extLst>
          </p:cNvPr>
          <p:cNvSpPr txBox="1"/>
          <p:nvPr/>
        </p:nvSpPr>
        <p:spPr>
          <a:xfrm rot="16200000">
            <a:off x="-1456143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27" name="مربع نص 26">
            <a:extLst>
              <a:ext uri="{FF2B5EF4-FFF2-40B4-BE49-F238E27FC236}">
                <a16:creationId xmlns:a16="http://schemas.microsoft.com/office/drawing/2014/main" id="{E6C63332-9568-9733-03DC-71EF3BBD9291}"/>
              </a:ext>
            </a:extLst>
          </p:cNvPr>
          <p:cNvSpPr txBox="1"/>
          <p:nvPr/>
        </p:nvSpPr>
        <p:spPr>
          <a:xfrm>
            <a:off x="9081641" y="1075467"/>
            <a:ext cx="2273835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  <a:endParaRPr lang="ar-SA" sz="2000" kern="1200" dirty="0">
              <a:solidFill>
                <a:srgbClr val="215F9A"/>
              </a:solidFill>
              <a:effectLst/>
              <a:latin typeface="Aptos" panose="020B0004020202020204" pitchFamily="34" charset="0"/>
              <a:ea typeface="+mn-ea"/>
              <a:cs typeface="AGA Aladdin Regular" pitchFamily="2" charset="-78"/>
            </a:endParaRP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تحديد أنواع القطوع المخروطية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1446/06/30</a:t>
            </a:r>
          </a:p>
        </p:txBody>
      </p:sp>
      <p:sp>
        <p:nvSpPr>
          <p:cNvPr id="28" name="مربع نص 27">
            <a:extLst>
              <a:ext uri="{FF2B5EF4-FFF2-40B4-BE49-F238E27FC236}">
                <a16:creationId xmlns:a16="http://schemas.microsoft.com/office/drawing/2014/main" id="{B04F8C03-5640-FB6F-9A31-05ABF6DCE356}"/>
              </a:ext>
            </a:extLst>
          </p:cNvPr>
          <p:cNvSpPr txBox="1"/>
          <p:nvPr/>
        </p:nvSpPr>
        <p:spPr>
          <a:xfrm>
            <a:off x="9107923" y="3789114"/>
            <a:ext cx="2321958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كتابة المعادلة العامة لقطع مخروطي على الصورة القياسية.</a:t>
            </a:r>
          </a:p>
        </p:txBody>
      </p:sp>
      <p:pic>
        <p:nvPicPr>
          <p:cNvPr id="31" name="صورة 30">
            <a:extLst>
              <a:ext uri="{FF2B5EF4-FFF2-40B4-BE49-F238E27FC236}">
                <a16:creationId xmlns:a16="http://schemas.microsoft.com/office/drawing/2014/main" id="{35CE5E06-07B8-E306-3FBF-3E76178A077A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EFDEB"/>
              </a:clrFrom>
              <a:clrTo>
                <a:srgbClr val="FEFDEB">
                  <a:alpha val="0"/>
                </a:srgbClr>
              </a:clrTo>
            </a:clrChange>
          </a:blip>
          <a:srcRect t="56785"/>
          <a:stretch/>
        </p:blipFill>
        <p:spPr>
          <a:xfrm>
            <a:off x="9360262" y="2547455"/>
            <a:ext cx="1896427" cy="1097057"/>
          </a:xfrm>
          <a:prstGeom prst="rect">
            <a:avLst/>
          </a:prstGeom>
        </p:spPr>
      </p:pic>
      <p:pic>
        <p:nvPicPr>
          <p:cNvPr id="25" name="صورة 24">
            <a:extLst>
              <a:ext uri="{FF2B5EF4-FFF2-40B4-BE49-F238E27FC236}">
                <a16:creationId xmlns:a16="http://schemas.microsoft.com/office/drawing/2014/main" id="{BE73AD61-4360-D261-2F48-FE200DF34498}"/>
              </a:ext>
            </a:extLst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68940"/>
          <a:stretch/>
        </p:blipFill>
        <p:spPr>
          <a:xfrm>
            <a:off x="426491" y="2091517"/>
            <a:ext cx="8585685" cy="18027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2815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9E8D4F-6F33-3979-C276-5622F97237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534101D8-D89D-ECE8-3BEB-E9CF1C7E243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789A35C6-29A3-CFFB-018D-26DDF9A815F5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6EF3349D-F5A6-45EE-5555-E6EB4B03CCB8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06DB5881-FDE1-3DEE-4E0B-4C97D6E9ED14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4068557A-CCAE-C87F-49CD-578CA5154FD6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D1DC61AD-B954-D304-7515-16068A68BE89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BF9D2904-3A45-1312-8B6B-629D6254E016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B684C547-B31B-16A0-6DE2-F256560AB16C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EDF2BDCE-AEF6-2F52-0242-ED9D2E671F22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A0AAD2E4-9F11-3FFA-8453-5C7469C73E6A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D4288283-19EC-09D7-3B12-9569E2EB31F6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2CC4AC2C-D20B-4BA7-EC2A-2197618E818A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5DEB0E7B-CAF2-5AFC-18F9-32A5C3C12605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03D59AFF-661E-4ED7-3317-73419C6FE553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63F3F396-485B-DCF7-B984-CD4CD88C7210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BABD2388-EA88-7BEF-0792-82DDEC839098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CB683313-92A7-76DD-81F5-641A7C5CB02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6E558985-040E-2A39-A051-FA4F525206D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D8959D40-3C44-2C63-E169-CD24731A41E1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63AFF509-ABF3-C014-1283-EEFA193A136B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1C3F573C-CA36-3876-D9A5-935ADC890737}"/>
              </a:ext>
            </a:extLst>
          </p:cNvPr>
          <p:cNvSpPr/>
          <p:nvPr/>
        </p:nvSpPr>
        <p:spPr>
          <a:xfrm>
            <a:off x="11396455" y="3225715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2A612ACA-A979-C4EF-3A10-036802811ED0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graphicFrame>
        <p:nvGraphicFramePr>
          <p:cNvPr id="13" name="جدول 12">
            <a:extLst>
              <a:ext uri="{FF2B5EF4-FFF2-40B4-BE49-F238E27FC236}">
                <a16:creationId xmlns:a16="http://schemas.microsoft.com/office/drawing/2014/main" id="{C1FCC1AA-4025-01FB-D3E8-72081C6CDCC5}"/>
              </a:ext>
            </a:extLst>
          </p:cNvPr>
          <p:cNvGraphicFramePr>
            <a:graphicFrameLocks noGrp="1"/>
          </p:cNvGraphicFramePr>
          <p:nvPr/>
        </p:nvGraphicFramePr>
        <p:xfrm>
          <a:off x="408561" y="384990"/>
          <a:ext cx="10952150" cy="603624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8643999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603624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pic>
        <p:nvPicPr>
          <p:cNvPr id="29" name="صورة 28">
            <a:extLst>
              <a:ext uri="{FF2B5EF4-FFF2-40B4-BE49-F238E27FC236}">
                <a16:creationId xmlns:a16="http://schemas.microsoft.com/office/drawing/2014/main" id="{5E13F919-E700-E389-DD98-F926E46173A3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grpSp>
        <p:nvGrpSpPr>
          <p:cNvPr id="37" name="مجموعة 36">
            <a:extLst>
              <a:ext uri="{FF2B5EF4-FFF2-40B4-BE49-F238E27FC236}">
                <a16:creationId xmlns:a16="http://schemas.microsoft.com/office/drawing/2014/main" id="{A18B3563-0914-64A8-3682-97B8F1E478D4}"/>
              </a:ext>
            </a:extLst>
          </p:cNvPr>
          <p:cNvGrpSpPr/>
          <p:nvPr/>
        </p:nvGrpSpPr>
        <p:grpSpPr>
          <a:xfrm>
            <a:off x="6096000" y="354397"/>
            <a:ext cx="3046633" cy="1064340"/>
            <a:chOff x="6096000" y="354397"/>
            <a:chExt cx="3046633" cy="1064340"/>
          </a:xfrm>
        </p:grpSpPr>
        <p:pic>
          <p:nvPicPr>
            <p:cNvPr id="1034" name="Picture 10">
              <a:extLst>
                <a:ext uri="{FF2B5EF4-FFF2-40B4-BE49-F238E27FC236}">
                  <a16:creationId xmlns:a16="http://schemas.microsoft.com/office/drawing/2014/main" id="{73D4C85D-201F-BAC2-1B23-D4452DC8DC53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81454"/>
            <a:stretch/>
          </p:blipFill>
          <p:spPr bwMode="auto">
            <a:xfrm>
              <a:off x="6096000" y="354397"/>
              <a:ext cx="3046633" cy="10643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5" name="مربع نص 34">
              <a:extLst>
                <a:ext uri="{FF2B5EF4-FFF2-40B4-BE49-F238E27FC236}">
                  <a16:creationId xmlns:a16="http://schemas.microsoft.com/office/drawing/2014/main" id="{763C9449-E1D3-4A48-137D-47850063908B}"/>
                </a:ext>
              </a:extLst>
            </p:cNvPr>
            <p:cNvSpPr txBox="1"/>
            <p:nvPr/>
          </p:nvSpPr>
          <p:spPr>
            <a:xfrm>
              <a:off x="6297930" y="545401"/>
              <a:ext cx="2594027" cy="64633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36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تحقق من فهمك</a:t>
              </a:r>
            </a:p>
          </p:txBody>
        </p:sp>
      </p:grpSp>
      <p:grpSp>
        <p:nvGrpSpPr>
          <p:cNvPr id="58" name="مجموعة 57">
            <a:extLst>
              <a:ext uri="{FF2B5EF4-FFF2-40B4-BE49-F238E27FC236}">
                <a16:creationId xmlns:a16="http://schemas.microsoft.com/office/drawing/2014/main" id="{D93CDA85-C295-D984-84CE-7028ED5DD5D8}"/>
              </a:ext>
            </a:extLst>
          </p:cNvPr>
          <p:cNvGrpSpPr/>
          <p:nvPr/>
        </p:nvGrpSpPr>
        <p:grpSpPr>
          <a:xfrm>
            <a:off x="8435340" y="5538997"/>
            <a:ext cx="3647049" cy="835239"/>
            <a:chOff x="8481060" y="5458558"/>
            <a:chExt cx="3647049" cy="835239"/>
          </a:xfrm>
        </p:grpSpPr>
        <p:grpSp>
          <p:nvGrpSpPr>
            <p:cNvPr id="55" name="مجموعة 54">
              <a:extLst>
                <a:ext uri="{FF2B5EF4-FFF2-40B4-BE49-F238E27FC236}">
                  <a16:creationId xmlns:a16="http://schemas.microsoft.com/office/drawing/2014/main" id="{D78B4F37-6B05-331D-17E1-8200B97CCA34}"/>
                </a:ext>
              </a:extLst>
            </p:cNvPr>
            <p:cNvGrpSpPr/>
            <p:nvPr/>
          </p:nvGrpSpPr>
          <p:grpSpPr>
            <a:xfrm>
              <a:off x="8481060" y="5458558"/>
              <a:ext cx="3647049" cy="835239"/>
              <a:chOff x="8481060" y="5458558"/>
              <a:chExt cx="3647049" cy="835239"/>
            </a:xfrm>
          </p:grpSpPr>
          <p:pic>
            <p:nvPicPr>
              <p:cNvPr id="51" name="Picture 16">
                <a:extLst>
                  <a:ext uri="{FF2B5EF4-FFF2-40B4-BE49-F238E27FC236}">
                    <a16:creationId xmlns:a16="http://schemas.microsoft.com/office/drawing/2014/main" id="{D19B8437-3771-D1D0-729F-5B2339DBF715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7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31586" b="55437"/>
              <a:stretch/>
            </p:blipFill>
            <p:spPr bwMode="auto">
              <a:xfrm>
                <a:off x="8481060" y="5458558"/>
                <a:ext cx="3647049" cy="83523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52" name="مربع نص 51">
                <a:extLst>
                  <a:ext uri="{FF2B5EF4-FFF2-40B4-BE49-F238E27FC236}">
                    <a16:creationId xmlns:a16="http://schemas.microsoft.com/office/drawing/2014/main" id="{33150E24-2C09-ECD9-489E-636A2D9BEEE7}"/>
                  </a:ext>
                </a:extLst>
              </p:cNvPr>
              <p:cNvSpPr txBox="1"/>
              <p:nvPr/>
            </p:nvSpPr>
            <p:spPr>
              <a:xfrm>
                <a:off x="9711299" y="5637318"/>
                <a:ext cx="1470843" cy="52322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800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AGA Aladdin Regular" pitchFamily="2" charset="-78"/>
                  </a:rPr>
                  <a:t>تعلم ذاتي</a:t>
                </a:r>
              </a:p>
            </p:txBody>
          </p:sp>
        </p:grpSp>
        <p:pic>
          <p:nvPicPr>
            <p:cNvPr id="57" name="صورة 56">
              <a:extLst>
                <a:ext uri="{FF2B5EF4-FFF2-40B4-BE49-F238E27FC236}">
                  <a16:creationId xmlns:a16="http://schemas.microsoft.com/office/drawing/2014/main" id="{2C0C3864-59A9-4D19-81EF-1853D0904903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clrChange>
                <a:clrFrom>
                  <a:srgbClr val="F7F7F7"/>
                </a:clrFrom>
                <a:clrTo>
                  <a:srgbClr val="F7F7F7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9177910" y="5588931"/>
              <a:ext cx="532922" cy="578341"/>
            </a:xfrm>
            <a:prstGeom prst="rect">
              <a:avLst/>
            </a:prstGeom>
          </p:spPr>
        </p:pic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D4BDEDD1-97E8-8376-451D-AD0F4AECAD49}"/>
              </a:ext>
            </a:extLst>
          </p:cNvPr>
          <p:cNvSpPr txBox="1"/>
          <p:nvPr/>
        </p:nvSpPr>
        <p:spPr>
          <a:xfrm rot="16200000">
            <a:off x="-1456143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pic>
        <p:nvPicPr>
          <p:cNvPr id="34" name="صورة 33">
            <a:extLst>
              <a:ext uri="{FF2B5EF4-FFF2-40B4-BE49-F238E27FC236}">
                <a16:creationId xmlns:a16="http://schemas.microsoft.com/office/drawing/2014/main" id="{3806AEF4-230D-B57F-93C1-8DE9EA33888A}"/>
              </a:ext>
            </a:extLst>
          </p:cNvPr>
          <p:cNvPicPr>
            <a:picLocks noChangeAspect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44192" y="1203804"/>
            <a:ext cx="8501705" cy="1080820"/>
          </a:xfrm>
          <a:prstGeom prst="rect">
            <a:avLst/>
          </a:prstGeom>
        </p:spPr>
      </p:pic>
      <p:sp>
        <p:nvSpPr>
          <p:cNvPr id="36" name="مربع نص 35">
            <a:extLst>
              <a:ext uri="{FF2B5EF4-FFF2-40B4-BE49-F238E27FC236}">
                <a16:creationId xmlns:a16="http://schemas.microsoft.com/office/drawing/2014/main" id="{6113C786-A71B-6181-6F76-522055358F28}"/>
              </a:ext>
            </a:extLst>
          </p:cNvPr>
          <p:cNvSpPr txBox="1"/>
          <p:nvPr/>
        </p:nvSpPr>
        <p:spPr>
          <a:xfrm>
            <a:off x="9081641" y="1075467"/>
            <a:ext cx="2273835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  <a:endParaRPr lang="ar-SA" sz="2000" kern="1200" dirty="0">
              <a:solidFill>
                <a:srgbClr val="215F9A"/>
              </a:solidFill>
              <a:effectLst/>
              <a:latin typeface="Aptos" panose="020B0004020202020204" pitchFamily="34" charset="0"/>
              <a:ea typeface="+mn-ea"/>
              <a:cs typeface="AGA Aladdin Regular" pitchFamily="2" charset="-78"/>
            </a:endParaRP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تحديد أنواع القطوع المخروطية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1446/06/30</a:t>
            </a:r>
          </a:p>
        </p:txBody>
      </p:sp>
      <p:sp>
        <p:nvSpPr>
          <p:cNvPr id="38" name="مربع نص 37">
            <a:extLst>
              <a:ext uri="{FF2B5EF4-FFF2-40B4-BE49-F238E27FC236}">
                <a16:creationId xmlns:a16="http://schemas.microsoft.com/office/drawing/2014/main" id="{F37076DD-8EB4-8654-E15A-DA4EABB36B06}"/>
              </a:ext>
            </a:extLst>
          </p:cNvPr>
          <p:cNvSpPr txBox="1"/>
          <p:nvPr/>
        </p:nvSpPr>
        <p:spPr>
          <a:xfrm>
            <a:off x="9107923" y="3789114"/>
            <a:ext cx="2321958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كتابة المعادلة العامة لقطع مخروطي على الصورة القياسية.</a:t>
            </a:r>
          </a:p>
        </p:txBody>
      </p:sp>
      <p:pic>
        <p:nvPicPr>
          <p:cNvPr id="39" name="صورة 38">
            <a:extLst>
              <a:ext uri="{FF2B5EF4-FFF2-40B4-BE49-F238E27FC236}">
                <a16:creationId xmlns:a16="http://schemas.microsoft.com/office/drawing/2014/main" id="{1990041E-482B-ADCA-CF3A-82ECC8979F58}"/>
              </a:ext>
            </a:extLst>
          </p:cNvPr>
          <p:cNvPicPr>
            <a:picLocks noChangeAspect="1"/>
          </p:cNvPicPr>
          <p:nvPr/>
        </p:nvPicPr>
        <p:blipFill>
          <a:blip r:embed="rId10">
            <a:clrChange>
              <a:clrFrom>
                <a:srgbClr val="FEFDEB"/>
              </a:clrFrom>
              <a:clrTo>
                <a:srgbClr val="FEFDEB">
                  <a:alpha val="0"/>
                </a:srgbClr>
              </a:clrTo>
            </a:clrChange>
          </a:blip>
          <a:srcRect t="56785"/>
          <a:stretch/>
        </p:blipFill>
        <p:spPr>
          <a:xfrm>
            <a:off x="9360262" y="2547455"/>
            <a:ext cx="1896427" cy="1097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84069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4F0FF2-6551-1BC2-9E2C-9D804FA853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86A3E3B8-5C20-5197-9300-EE95CF79BAA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A3142241-DE2E-E57A-8661-7B7149D73C52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B67E31A3-769A-AEEB-2866-8ADC98F87333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293C57EF-3B39-BDE1-E0C2-6FBDB73C39DF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3F27C247-8C33-2BC5-4257-0FE4E974C4BF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89C44120-2D1D-5C2A-E020-D3F668443124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8E31C2DE-AA70-2B75-DD6D-981EAE313C91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02D9ED4C-0C72-29DD-941C-3CC430267777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9E86CC1A-D717-554B-0FB6-5A5B4047A501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AC1F37AE-7D39-201D-97FE-299A394BAB84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365100AC-1EE3-7F9C-3277-CDD24A758DF1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A89E4F49-E357-6824-6C68-42A6D91D0F0A}"/>
              </a:ext>
            </a:extLst>
          </p:cNvPr>
          <p:cNvSpPr txBox="1"/>
          <p:nvPr/>
        </p:nvSpPr>
        <p:spPr>
          <a:xfrm rot="16200000">
            <a:off x="10856906" y="3401838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829A1075-D2C7-7FA7-1C3B-4E28E0B16F07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D9BDDC5E-6CCD-3836-7BE5-0CE739F9CA4A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E7B947A3-EEE6-441D-5F03-ADCF30932B0D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BE6B61D1-CA29-BF70-9777-EE529DE60875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99866304-EBF8-D64F-6EAA-931E87A4E9C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DCF1B2CE-D136-E74F-ACD8-636EC101FE9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0F479A56-E014-DE39-3D61-1A119B461387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3F13B346-001B-04CF-F90C-C167732FCC53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3648B284-0B8D-4132-CCAE-101706ED0005}"/>
              </a:ext>
            </a:extLst>
          </p:cNvPr>
          <p:cNvSpPr/>
          <p:nvPr/>
        </p:nvSpPr>
        <p:spPr>
          <a:xfrm>
            <a:off x="11396455" y="3860062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5AA175EE-D36D-8C91-1AA2-2A81C067D539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graphicFrame>
        <p:nvGraphicFramePr>
          <p:cNvPr id="13" name="جدول 12">
            <a:extLst>
              <a:ext uri="{FF2B5EF4-FFF2-40B4-BE49-F238E27FC236}">
                <a16:creationId xmlns:a16="http://schemas.microsoft.com/office/drawing/2014/main" id="{E07ED099-855E-0FBE-BC15-619EB9839BC3}"/>
              </a:ext>
            </a:extLst>
          </p:cNvPr>
          <p:cNvGraphicFramePr>
            <a:graphicFrameLocks noGrp="1"/>
          </p:cNvGraphicFramePr>
          <p:nvPr/>
        </p:nvGraphicFramePr>
        <p:xfrm>
          <a:off x="408561" y="384990"/>
          <a:ext cx="10952150" cy="603624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8643999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603624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pic>
        <p:nvPicPr>
          <p:cNvPr id="29" name="صورة 28">
            <a:extLst>
              <a:ext uri="{FF2B5EF4-FFF2-40B4-BE49-F238E27FC236}">
                <a16:creationId xmlns:a16="http://schemas.microsoft.com/office/drawing/2014/main" id="{D517AB43-8BF9-2F6B-5A20-2A103E852C47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grpSp>
        <p:nvGrpSpPr>
          <p:cNvPr id="39" name="مجموعة 38">
            <a:extLst>
              <a:ext uri="{FF2B5EF4-FFF2-40B4-BE49-F238E27FC236}">
                <a16:creationId xmlns:a16="http://schemas.microsoft.com/office/drawing/2014/main" id="{C6A7746C-145F-F992-048C-FEC19683C4EC}"/>
              </a:ext>
            </a:extLst>
          </p:cNvPr>
          <p:cNvGrpSpPr/>
          <p:nvPr/>
        </p:nvGrpSpPr>
        <p:grpSpPr>
          <a:xfrm>
            <a:off x="8471153" y="5650829"/>
            <a:ext cx="3582640" cy="835239"/>
            <a:chOff x="8556201" y="5562604"/>
            <a:chExt cx="3582640" cy="835239"/>
          </a:xfrm>
        </p:grpSpPr>
        <p:pic>
          <p:nvPicPr>
            <p:cNvPr id="41" name="Picture 16">
              <a:extLst>
                <a:ext uri="{FF2B5EF4-FFF2-40B4-BE49-F238E27FC236}">
                  <a16:creationId xmlns:a16="http://schemas.microsoft.com/office/drawing/2014/main" id="{7FED1C59-4C03-B917-B4AE-FC51527B15E8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58" t="81009" r="-558" b="6014"/>
            <a:stretch/>
          </p:blipFill>
          <p:spPr bwMode="auto">
            <a:xfrm>
              <a:off x="8556201" y="5562604"/>
              <a:ext cx="3582640" cy="83523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5" name="مربع نص 34">
              <a:extLst>
                <a:ext uri="{FF2B5EF4-FFF2-40B4-BE49-F238E27FC236}">
                  <a16:creationId xmlns:a16="http://schemas.microsoft.com/office/drawing/2014/main" id="{6C6C2E8E-873B-717C-49A0-81545B41185B}"/>
                </a:ext>
              </a:extLst>
            </p:cNvPr>
            <p:cNvSpPr txBox="1"/>
            <p:nvPr/>
          </p:nvSpPr>
          <p:spPr>
            <a:xfrm>
              <a:off x="9711299" y="5637318"/>
              <a:ext cx="1470843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8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تعلم أقران</a:t>
              </a:r>
            </a:p>
          </p:txBody>
        </p:sp>
        <p:pic>
          <p:nvPicPr>
            <p:cNvPr id="38" name="صورة 37">
              <a:extLst>
                <a:ext uri="{FF2B5EF4-FFF2-40B4-BE49-F238E27FC236}">
                  <a16:creationId xmlns:a16="http://schemas.microsoft.com/office/drawing/2014/main" id="{2C7BD7FE-F764-9CDB-E529-1C28CF1227E9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clrChange>
                <a:clrFrom>
                  <a:srgbClr val="F7F7F7"/>
                </a:clrFrom>
                <a:clrTo>
                  <a:srgbClr val="F7F7F7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9294264" y="5597999"/>
              <a:ext cx="466644" cy="562674"/>
            </a:xfrm>
            <a:prstGeom prst="rect">
              <a:avLst/>
            </a:prstGeom>
          </p:spPr>
        </p:pic>
      </p:grpSp>
      <p:grpSp>
        <p:nvGrpSpPr>
          <p:cNvPr id="34" name="مجموعة 33">
            <a:extLst>
              <a:ext uri="{FF2B5EF4-FFF2-40B4-BE49-F238E27FC236}">
                <a16:creationId xmlns:a16="http://schemas.microsoft.com/office/drawing/2014/main" id="{C4B95451-E24B-5D63-517F-CD4EB65F07FF}"/>
              </a:ext>
            </a:extLst>
          </p:cNvPr>
          <p:cNvGrpSpPr/>
          <p:nvPr/>
        </p:nvGrpSpPr>
        <p:grpSpPr>
          <a:xfrm>
            <a:off x="6096000" y="373560"/>
            <a:ext cx="3046815" cy="1017203"/>
            <a:chOff x="4941387" y="2006737"/>
            <a:chExt cx="3046815" cy="1017203"/>
          </a:xfrm>
        </p:grpSpPr>
        <p:pic>
          <p:nvPicPr>
            <p:cNvPr id="37" name="Picture 12">
              <a:extLst>
                <a:ext uri="{FF2B5EF4-FFF2-40B4-BE49-F238E27FC236}">
                  <a16:creationId xmlns:a16="http://schemas.microsoft.com/office/drawing/2014/main" id="{F2BD6B73-8B40-31AE-66EF-162FEA67868B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8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6000" b="16969"/>
            <a:stretch/>
          </p:blipFill>
          <p:spPr bwMode="auto">
            <a:xfrm>
              <a:off x="4941387" y="2006737"/>
              <a:ext cx="3046815" cy="10172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4" name="مربع نص 43">
              <a:extLst>
                <a:ext uri="{FF2B5EF4-FFF2-40B4-BE49-F238E27FC236}">
                  <a16:creationId xmlns:a16="http://schemas.microsoft.com/office/drawing/2014/main" id="{A1063B94-07B7-9456-1176-66C174AD6F09}"/>
                </a:ext>
              </a:extLst>
            </p:cNvPr>
            <p:cNvSpPr txBox="1"/>
            <p:nvPr/>
          </p:nvSpPr>
          <p:spPr>
            <a:xfrm>
              <a:off x="5722202" y="2130618"/>
              <a:ext cx="1485185" cy="76944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44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تـــدرب</a:t>
              </a:r>
            </a:p>
          </p:txBody>
        </p:sp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AEEF923E-626C-1EE5-063A-CD05D33EB475}"/>
              </a:ext>
            </a:extLst>
          </p:cNvPr>
          <p:cNvSpPr txBox="1"/>
          <p:nvPr/>
        </p:nvSpPr>
        <p:spPr>
          <a:xfrm rot="16200000">
            <a:off x="-1456143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pic>
        <p:nvPicPr>
          <p:cNvPr id="43" name="صورة 42">
            <a:extLst>
              <a:ext uri="{FF2B5EF4-FFF2-40B4-BE49-F238E27FC236}">
                <a16:creationId xmlns:a16="http://schemas.microsoft.com/office/drawing/2014/main" id="{9456D97A-2B2F-B713-8A6B-3A79A282841A}"/>
              </a:ext>
            </a:extLst>
          </p:cNvPr>
          <p:cNvPicPr>
            <a:picLocks noChangeAspect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7686" b="51826"/>
          <a:stretch/>
        </p:blipFill>
        <p:spPr>
          <a:xfrm>
            <a:off x="582889" y="1251837"/>
            <a:ext cx="8445672" cy="1155213"/>
          </a:xfrm>
          <a:custGeom>
            <a:avLst/>
            <a:gdLst>
              <a:gd name="connsiteX0" fmla="*/ 0 w 8445672"/>
              <a:gd name="connsiteY0" fmla="*/ 0 h 1155213"/>
              <a:gd name="connsiteX1" fmla="*/ 8445672 w 8445672"/>
              <a:gd name="connsiteY1" fmla="*/ 0 h 1155213"/>
              <a:gd name="connsiteX2" fmla="*/ 8445672 w 8445672"/>
              <a:gd name="connsiteY2" fmla="*/ 1155213 h 1155213"/>
              <a:gd name="connsiteX3" fmla="*/ 5380205 w 8445672"/>
              <a:gd name="connsiteY3" fmla="*/ 1155213 h 1155213"/>
              <a:gd name="connsiteX4" fmla="*/ 5380205 w 8445672"/>
              <a:gd name="connsiteY4" fmla="*/ 538542 h 1155213"/>
              <a:gd name="connsiteX5" fmla="*/ 4065755 w 8445672"/>
              <a:gd name="connsiteY5" fmla="*/ 538542 h 1155213"/>
              <a:gd name="connsiteX6" fmla="*/ 4065755 w 8445672"/>
              <a:gd name="connsiteY6" fmla="*/ 1155213 h 1155213"/>
              <a:gd name="connsiteX7" fmla="*/ 0 w 8445672"/>
              <a:gd name="connsiteY7" fmla="*/ 1155213 h 11552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445672" h="1155213">
                <a:moveTo>
                  <a:pt x="0" y="0"/>
                </a:moveTo>
                <a:lnTo>
                  <a:pt x="8445672" y="0"/>
                </a:lnTo>
                <a:lnTo>
                  <a:pt x="8445672" y="1155213"/>
                </a:lnTo>
                <a:lnTo>
                  <a:pt x="5380205" y="1155213"/>
                </a:lnTo>
                <a:lnTo>
                  <a:pt x="5380205" y="538542"/>
                </a:lnTo>
                <a:lnTo>
                  <a:pt x="4065755" y="538542"/>
                </a:lnTo>
                <a:lnTo>
                  <a:pt x="4065755" y="1155213"/>
                </a:lnTo>
                <a:lnTo>
                  <a:pt x="0" y="1155213"/>
                </a:lnTo>
                <a:close/>
              </a:path>
            </a:pathLst>
          </a:custGeom>
        </p:spPr>
      </p:pic>
      <p:sp>
        <p:nvSpPr>
          <p:cNvPr id="32" name="مربع نص 31">
            <a:extLst>
              <a:ext uri="{FF2B5EF4-FFF2-40B4-BE49-F238E27FC236}">
                <a16:creationId xmlns:a16="http://schemas.microsoft.com/office/drawing/2014/main" id="{BD8C13D5-BB54-2FB3-002B-5BE3FD7F391B}"/>
              </a:ext>
            </a:extLst>
          </p:cNvPr>
          <p:cNvSpPr txBox="1"/>
          <p:nvPr/>
        </p:nvSpPr>
        <p:spPr>
          <a:xfrm>
            <a:off x="9081641" y="1075467"/>
            <a:ext cx="2273835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  <a:endParaRPr lang="ar-SA" sz="2000" kern="1200" dirty="0">
              <a:solidFill>
                <a:srgbClr val="215F9A"/>
              </a:solidFill>
              <a:effectLst/>
              <a:latin typeface="Aptos" panose="020B0004020202020204" pitchFamily="34" charset="0"/>
              <a:ea typeface="+mn-ea"/>
              <a:cs typeface="AGA Aladdin Regular" pitchFamily="2" charset="-78"/>
            </a:endParaRP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تحديد أنواع القطوع المخروطية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1446/06/30</a:t>
            </a:r>
          </a:p>
        </p:txBody>
      </p:sp>
      <p:sp>
        <p:nvSpPr>
          <p:cNvPr id="33" name="مربع نص 32">
            <a:extLst>
              <a:ext uri="{FF2B5EF4-FFF2-40B4-BE49-F238E27FC236}">
                <a16:creationId xmlns:a16="http://schemas.microsoft.com/office/drawing/2014/main" id="{265C811C-8B4D-DA56-6522-CED44A3B061C}"/>
              </a:ext>
            </a:extLst>
          </p:cNvPr>
          <p:cNvSpPr txBox="1"/>
          <p:nvPr/>
        </p:nvSpPr>
        <p:spPr>
          <a:xfrm>
            <a:off x="9107923" y="3789114"/>
            <a:ext cx="2321958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كتابة المعادلة العامة لقطع مخروطي على الصورة القياسية.</a:t>
            </a:r>
          </a:p>
        </p:txBody>
      </p:sp>
      <p:pic>
        <p:nvPicPr>
          <p:cNvPr id="36" name="صورة 35">
            <a:extLst>
              <a:ext uri="{FF2B5EF4-FFF2-40B4-BE49-F238E27FC236}">
                <a16:creationId xmlns:a16="http://schemas.microsoft.com/office/drawing/2014/main" id="{B3C63FB3-7C6D-9F3C-47C4-A7134306FD77}"/>
              </a:ext>
            </a:extLst>
          </p:cNvPr>
          <p:cNvPicPr>
            <a:picLocks noChangeAspect="1"/>
          </p:cNvPicPr>
          <p:nvPr/>
        </p:nvPicPr>
        <p:blipFill>
          <a:blip r:embed="rId10">
            <a:clrChange>
              <a:clrFrom>
                <a:srgbClr val="FEFDEB"/>
              </a:clrFrom>
              <a:clrTo>
                <a:srgbClr val="FEFDEB">
                  <a:alpha val="0"/>
                </a:srgbClr>
              </a:clrTo>
            </a:clrChange>
          </a:blip>
          <a:srcRect t="56785"/>
          <a:stretch/>
        </p:blipFill>
        <p:spPr>
          <a:xfrm>
            <a:off x="9360262" y="2547455"/>
            <a:ext cx="1896427" cy="1097057"/>
          </a:xfrm>
          <a:prstGeom prst="rect">
            <a:avLst/>
          </a:prstGeom>
        </p:spPr>
      </p:pic>
      <p:pic>
        <p:nvPicPr>
          <p:cNvPr id="40" name="صورة 39">
            <a:extLst>
              <a:ext uri="{FF2B5EF4-FFF2-40B4-BE49-F238E27FC236}">
                <a16:creationId xmlns:a16="http://schemas.microsoft.com/office/drawing/2014/main" id="{EA5E7599-7D92-3FDC-8D36-8C6DD1A52A6A}"/>
              </a:ext>
            </a:extLst>
          </p:cNvPr>
          <p:cNvPicPr>
            <a:picLocks noChangeAspect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023" t="49606" b="23285"/>
          <a:stretch/>
        </p:blipFill>
        <p:spPr>
          <a:xfrm>
            <a:off x="3371869" y="2447936"/>
            <a:ext cx="5656691" cy="773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5274615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5133</TotalTime>
  <Words>750</Words>
  <Application>Microsoft Office PowerPoint</Application>
  <PresentationFormat>شاشة عريضة</PresentationFormat>
  <Paragraphs>306</Paragraphs>
  <Slides>18</Slides>
  <Notes>18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7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18</vt:i4>
      </vt:variant>
    </vt:vector>
  </HeadingPairs>
  <TitlesOfParts>
    <vt:vector size="26" baseType="lpstr">
      <vt:lpstr>AGA Aladdin Regular</vt:lpstr>
      <vt:lpstr>Aptos</vt:lpstr>
      <vt:lpstr>Aptos Display</vt:lpstr>
      <vt:lpstr>Arial</vt:lpstr>
      <vt:lpstr>Calibri</vt:lpstr>
      <vt:lpstr>Sakkal Majalla</vt:lpstr>
      <vt:lpstr>Wingdings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User67R</dc:creator>
  <cp:lastModifiedBy>User67R</cp:lastModifiedBy>
  <cp:revision>249</cp:revision>
  <dcterms:created xsi:type="dcterms:W3CDTF">2024-08-19T04:20:33Z</dcterms:created>
  <dcterms:modified xsi:type="dcterms:W3CDTF">2024-12-30T16:46:25Z</dcterms:modified>
</cp:coreProperties>
</file>