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8" r:id="rId6"/>
    <p:sldId id="353" r:id="rId7"/>
    <p:sldId id="362" r:id="rId8"/>
    <p:sldId id="363" r:id="rId9"/>
    <p:sldId id="364" r:id="rId10"/>
    <p:sldId id="338" r:id="rId11"/>
    <p:sldId id="322" r:id="rId12"/>
    <p:sldId id="303" r:id="rId13"/>
    <p:sldId id="365" r:id="rId14"/>
    <p:sldId id="346" r:id="rId15"/>
    <p:sldId id="347" r:id="rId16"/>
    <p:sldId id="354" r:id="rId17"/>
    <p:sldId id="366" r:id="rId18"/>
    <p:sldId id="355" r:id="rId19"/>
    <p:sldId id="356" r:id="rId20"/>
    <p:sldId id="357" r:id="rId21"/>
    <p:sldId id="359" r:id="rId22"/>
    <p:sldId id="360" r:id="rId23"/>
    <p:sldId id="361" r:id="rId24"/>
    <p:sldId id="266" r:id="rId25"/>
    <p:sldId id="294" r:id="rId26"/>
    <p:sldId id="295" r:id="rId27"/>
    <p:sldId id="296" r:id="rId2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1F7D"/>
    <a:srgbClr val="6D7A89"/>
    <a:srgbClr val="A095B1"/>
    <a:srgbClr val="FFFFCC"/>
    <a:srgbClr val="E1E5E7"/>
    <a:srgbClr val="ECD6D4"/>
    <a:srgbClr val="E2F2E4"/>
    <a:srgbClr val="FDE9D7"/>
    <a:srgbClr val="E2EAFE"/>
    <a:srgbClr val="FDED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789" autoAdjust="0"/>
    <p:restoredTop sz="94660"/>
  </p:normalViewPr>
  <p:slideViewPr>
    <p:cSldViewPr snapToGrid="0">
      <p:cViewPr varScale="1">
        <p:scale>
          <a:sx n="56" d="100"/>
          <a:sy n="56" d="100"/>
        </p:scale>
        <p:origin x="6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32EBD-1E57-26D7-466E-FD354130D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A82F816-00FE-2EB9-E4CD-F09196149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EFA872D-104E-EEC1-7066-35CA8563B7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93FC90F-B379-E9B9-A2CF-0999B3BCA3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05737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1FBF6-FFED-1AD0-E931-42ED3D1DF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AFFEBF1-E860-F968-BD6C-DC9C94C6A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16DD1A-A1BB-522F-63A6-BD46D7BA2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C24A16C-64AC-4C80-7F02-2D3E0B961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270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0982D-EECF-8C29-F6B3-C25DCAADB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D5D25F-D33B-43DB-4AC2-A864D85DE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3D1F019-BBFC-072E-82E6-20C265CED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CF79C5-A4DB-A871-9A15-2EF7CB71E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779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74830-B128-6FD3-65F8-7475F7CD76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EC47C9A-9A7B-9A56-FB8E-13E256014F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28AB39B-2A46-44D5-7B5E-AC3D17F8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5E8048A-828E-61C3-81E7-409574E2E0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7972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59503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0DE0CD-5E46-243A-9F16-705CC5A32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18D2014-F28F-8A49-178E-0FCEFD0B9B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D921444-BD7C-68E8-F0F8-28D80C0599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15FBB20-CE1C-A9FA-6824-C8B9F43FEE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38191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73023-B7BF-432A-2699-F18A91A62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9BD0A61-2B8A-3BF3-64F2-362FAE535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3C6C44E-4E25-F55B-F55F-0831972B0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1E1CBE5-2022-A15A-B5D3-EB71B8E6E2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4899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B44AD3-B286-A0C8-02F4-E65F8F138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9A78FD5-C059-3A69-9549-FF30D31B1A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E24B926-CE7B-0362-2562-0D09CFE2C4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434572E-8FCD-F292-1498-438995FC8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60172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312FA-492B-F37F-3ED2-67502F7254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5FD26A6-CC20-61CE-1C9F-71CB2D1D38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5B60DB8-E0CD-3A61-7269-DF2C6023CC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0C4547C-C629-587F-FC2E-A17000F21B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0850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EA746-AB09-E392-6157-F3B76DF21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19E2F9B-FB20-5DDC-B28A-5C5E215F17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7E6DC7A-AF4C-720F-E935-A09540F7BC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D32422A-1026-9CED-6B0C-52061FE8CB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488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A72248-D52C-9639-5C80-10FB64185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782A137-5834-6F03-26DC-F6745D4469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1013F09-3931-F62A-796C-627AA56DC0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71F2BDE-4097-9B4F-18EC-4C369FA089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76512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A9A307-A9F0-3996-C8EA-49EA1E5F71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889CEDD-6763-F282-26C5-EEBF906E6A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B4AA6E1-2444-7B0A-D616-923E3DDF45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581EF26-73B4-8E8E-F3C1-DE4458F6D6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8250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DA926-7C8F-C9AD-035E-DCF614DD8A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2DECF45-9C76-3222-479D-5E42D957E6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BE14CC9-B852-53BE-6D59-4AD90FEB5D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455DE62-5DCD-A839-BFF7-1AF78EE2E5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0157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616D45-2657-2335-7A70-0324B2FEC7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F4996DA-4F31-5A2B-5A94-1EBC75E139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5B063A0-0D83-FE98-F2EA-05B114B87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E209C3F-3AB5-6FA6-D00E-7E7AEE1EB4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68590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6524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37F261-1EE2-0C8D-5BD0-B98D2B19A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59E35BC-33C6-0443-8E78-135901C7D0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C27BFBEF-3DEF-ADE0-2F99-7205898A65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E59980B-401A-FE49-6E53-A1187B3A94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9444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9ADA5-3894-9AC0-C42A-74724606A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262A350-B4B9-90D0-201C-6BD76E20FB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363F8C4-3928-DA0A-6625-DF76F3C4E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B10D9A0-BF0F-E76B-0145-F5F79BD7C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9708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ED8022-67EA-C3ED-BF38-55BEFCBDF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EA52794-41BB-006D-8F1C-24D0409F32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A2CB23A-6C4E-1AE9-A686-D720978D16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F2984F7-5B5E-16EC-F43F-5979A80B05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8024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FE97C8-F292-BBAB-EAC9-06C4A2F03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07ED15C-3AA0-10DE-39E0-92D0E19D3A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E6FDBEC-6B97-87ED-87F1-296BD9AFA6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0F01C07-F57A-D4D1-E10A-59A7864FEA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794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39043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0693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2889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7772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3882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9795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5278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770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26/04/47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8" r:id="rId8"/>
    <p:sldLayoutId id="2147483667" r:id="rId9"/>
    <p:sldLayoutId id="2147483666" r:id="rId10"/>
    <p:sldLayoutId id="2147483665" r:id="rId11"/>
    <p:sldLayoutId id="2147483664" r:id="rId12"/>
    <p:sldLayoutId id="2147483663" r:id="rId13"/>
    <p:sldLayoutId id="2147483662" r:id="rId14"/>
    <p:sldLayoutId id="2147483661" r:id="rId15"/>
    <p:sldLayoutId id="2147483660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3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8747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الدوال الأسية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0DC8917D-0184-3700-0BD4-8F79732B91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29806" y="1920038"/>
            <a:ext cx="3279908" cy="477138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EC901598-A297-3A0E-8CA7-F909B52EBFF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954490" y="1876171"/>
            <a:ext cx="3212385" cy="4859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F3A98-7798-3C2E-3191-AB3BFCB4E8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163469A-69E1-9C8B-FB51-05CBF90873B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1F0BF8E-C8BC-2C51-F7B6-CA6372625E4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6B5BFC6-02B9-54BE-B1EC-1B49EE0D7E3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728E6DC-220C-A3C3-10D2-58431F136F8A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9A42ABD-6AA0-68BE-C395-0E4B8C32C94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F388F9-BBD4-DE7B-CE1C-1BC8A09F79D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928D682-A27A-910E-44A3-9977EEFCA3D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525D19E-2E13-685C-F1DA-2DCB53EC78B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E5C6BB1-A38A-B0DB-5CF6-D1D1292DFF7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682BFE5-A422-CEC6-2E81-1140365AABE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475B0C0-A50C-700D-9C85-18038CE0BD7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FFC45DE-41C1-03E8-3DB0-97BFA479988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42F7D2B-42D1-C74D-D0E3-D097149F510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48758D2-AF80-1BE4-B12C-A77354FDFC2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80D8F80-E769-1935-FEB6-6529F0D498F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135F7D3-D7BD-565E-2CFB-38FC188E71A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075453E6-D909-218A-F429-4983E1218EA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1F7858F6-B2B0-4CD7-6763-EDA3F54A0BE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432FE06-767B-8BA7-429C-8D9A29243AE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385" y="2230860"/>
            <a:ext cx="8871791" cy="236400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DCE9EA48-3F49-2D07-4CA4-C89A29EC6EA4}"/>
              </a:ext>
            </a:extLst>
          </p:cNvPr>
          <p:cNvSpPr txBox="1"/>
          <p:nvPr/>
        </p:nvSpPr>
        <p:spPr>
          <a:xfrm>
            <a:off x="9470250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B7FC03B5-E729-D1DF-2BB2-70C7796C15E5}"/>
              </a:ext>
            </a:extLst>
          </p:cNvPr>
          <p:cNvSpPr txBox="1"/>
          <p:nvPr/>
        </p:nvSpPr>
        <p:spPr>
          <a:xfrm>
            <a:off x="9340967" y="4077753"/>
            <a:ext cx="2530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5E0F19B-896E-1BDC-1517-204DD31249B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30207" y="1919681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378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B243F-EED5-6229-E804-2BC6EBE75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8C8E9D6-D12F-C650-8E15-DF2B0C3FEB7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A06641-28E3-86DF-6F13-33986299816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34B5D12-0490-6A17-1D65-03E4434AFB9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22FEFD1-5EFA-B6DF-B019-75CA8B937C3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D643CE0-4E9B-33B3-3A74-D0003C66C89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19D186-F14A-09E7-BBDF-2D9CC13B59C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C8254F6-4C93-575C-988C-1523CB510C9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A2D371F-4E19-0F69-FF40-1FA957B9EE8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3FDA0B4-55AA-DA23-4C3C-6B894BDDA3B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19B5D43-3600-619E-8C09-D0DC89E44E4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96A788F-DED4-038F-51CB-C9E161D4491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AAF881C-8941-5C71-C6AD-D05F4D198CD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EEE1172-F47C-9DF7-353A-2A7E4B9A6CE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1E4CE1B-AF55-2B57-EDF9-3B8F459510D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B0EE3D8-D1F0-14AB-FCF7-DEABA7E139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254034C-1979-749F-FED0-D2203D43DB1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CFB517A-69A2-8350-B7E1-66C75EB192A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20C07B19-201F-60C1-9E7C-E77317E079F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16F371E-8A60-8ACF-815B-C992A0EEEFB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9119EA4-FCC1-83FB-707D-BEDCC76CAD46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2777C02-99BF-1ED6-45EC-1187FCDADF8B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F513579-330C-29FE-DE93-7F9A97A827A5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0C3E5BA1-8F7F-0C1A-1B9D-BAC5E55A4D29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D6AE1C9-B613-BCD0-D5A3-BBC97819BC9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55D16A0C-24DD-530E-43F7-925B7FA0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032D7C3-1775-9931-5DD7-9CF58F158B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FD06D22-3164-5551-473F-824F8EB1EB5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D3B0C066-EA07-F753-53A4-34B9323A93E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322" y="1315858"/>
            <a:ext cx="8873132" cy="1503421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9F4592F-0933-6B2C-A0D8-187F5391381A}"/>
              </a:ext>
            </a:extLst>
          </p:cNvPr>
          <p:cNvSpPr txBox="1"/>
          <p:nvPr/>
        </p:nvSpPr>
        <p:spPr>
          <a:xfrm>
            <a:off x="9470250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0B58DA0-A665-F074-E10F-7EE0CA2BA61E}"/>
              </a:ext>
            </a:extLst>
          </p:cNvPr>
          <p:cNvSpPr txBox="1"/>
          <p:nvPr/>
        </p:nvSpPr>
        <p:spPr>
          <a:xfrm>
            <a:off x="9340967" y="4077753"/>
            <a:ext cx="2530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DAF1DD6-E88C-68ED-E412-F9FFA5E0033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30207" y="1919681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7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05A0-FF17-AA86-583B-8A8011480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C13A5BB-A634-FD43-5902-50C1C82D6EA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2F5B5B-8EE4-796E-A621-12F099A0B6D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0424D28-0D14-90D2-439D-B41FFE674AE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D92AC5D-F40D-2F7F-1EC5-673616DB43C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F2D558A-6883-C7BD-A49D-D0988AF514B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FBF5F9A-04E7-1296-C0C7-5772DCD5D42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6063EA-ED3E-D83A-19BA-7F095BC0B16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148E29D-AC6E-37DB-7FFB-0B8FDF1A266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F2C272A-24F0-A2AC-F312-9EFAA336EE7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F5C7B62-BB35-6D20-8F4B-6546470112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CAAC17B-E6D4-E1FD-F556-99BBC323F94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1FA3C30-5221-1DFF-1ED4-2AD0EAF0A14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5B64FBA-322B-F5BD-CCB9-E976E1B6250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7AE8CFF-EFC0-0CDA-81C2-69C706FD1F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7FDFBBF-3707-879E-DF87-D5A2BD106C5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D5C8BEC-09F1-BE35-3CF4-154CCF1205A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C7FBD79-A532-C032-B964-B834BC7B9AA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059054FC-CF34-DEAE-4A4A-CF94906230C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B3D2916-E1E3-F572-50CB-97C5B1FAFDB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D4C0E9E-DADF-37C3-6FEA-FB2C45D0A36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7D406F0E-C5CB-1FE0-E7D1-2BB8C2D13F3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EB6A55D-1C71-120D-0D57-7B5BEC0C820A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9F03D6E-386E-4012-4F7E-29C58D40EF4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6135012-59D5-AFE7-33A6-851304CC104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41B3580-5B22-ECE3-1EF8-FF59571F6C7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3825714-60F7-192D-079B-09628C692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812615D-62E4-F78B-4914-DE0A02F84B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523AC68-CDE2-23E6-4133-A29D1D19745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DE979DD4-1705-09AB-D79D-E18A5C67E71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2895" y="1334554"/>
            <a:ext cx="7752685" cy="4919014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710C85F-6D60-CDB6-5F76-87B72CC87476}"/>
              </a:ext>
            </a:extLst>
          </p:cNvPr>
          <p:cNvSpPr txBox="1"/>
          <p:nvPr/>
        </p:nvSpPr>
        <p:spPr>
          <a:xfrm>
            <a:off x="9470250" y="812061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FCCBEB08-9327-2AC9-EEC4-F503FB3D6907}"/>
              </a:ext>
            </a:extLst>
          </p:cNvPr>
          <p:cNvSpPr txBox="1"/>
          <p:nvPr/>
        </p:nvSpPr>
        <p:spPr>
          <a:xfrm>
            <a:off x="9340967" y="4077753"/>
            <a:ext cx="2530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678003FA-4E52-2CC7-93F2-A0FC06F0D02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30207" y="1919681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5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8AF0B-73D9-A83B-CBD5-2C4836AFF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3DBCEFD-FDA4-4FF8-674E-19D8AC5F00D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9DE14DE-7067-CD01-DC99-BD2FD8F3A3A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4A8EE49-5104-52DD-AD91-138D38445D7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C0A92D2-DB37-FB44-96F1-9DC1654B2BA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AC47ACC-6EB5-C524-2856-1A091312854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5E9DDBF-F73E-B76F-A43B-FDFDA460092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E0DD601-71E8-BC6E-C39B-0231499CD2A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1E01E7-7A4D-BE2E-DACA-2E723E0956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586A4F9-893F-4B1B-464A-4EF3C84E9DA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CFE24FA-CED7-6544-FE79-0D82FC0B954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6ADA78D-BD77-0D3B-CE1F-F085EF55BB2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AE69CE7-E300-910E-9093-A5EB05A8A9A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B4C7CE6-83BC-7BA0-0327-3F4756A9C86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7F9FB22-F5A1-1E02-FFAD-02ABA274B3C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A82D2C7-7825-EA3C-3198-FAAFEF6242B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AC1DA3D-C456-E11F-35EC-B8F83B0D8DC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C47614C-3A75-9F7E-7CAF-57F457181488}"/>
              </a:ext>
            </a:extLst>
          </p:cNvPr>
          <p:cNvSpPr/>
          <p:nvPr/>
        </p:nvSpPr>
        <p:spPr>
          <a:xfrm>
            <a:off x="6324914" y="443913"/>
            <a:ext cx="3287787" cy="595662"/>
          </a:xfrm>
          <a:custGeom>
            <a:avLst/>
            <a:gdLst>
              <a:gd name="connsiteX0" fmla="*/ 0 w 3287787"/>
              <a:gd name="connsiteY0" fmla="*/ 595662 h 595662"/>
              <a:gd name="connsiteX1" fmla="*/ 148916 w 3287787"/>
              <a:gd name="connsiteY1" fmla="*/ 0 h 595662"/>
              <a:gd name="connsiteX2" fmla="*/ 682524 w 3287787"/>
              <a:gd name="connsiteY2" fmla="*/ 0 h 595662"/>
              <a:gd name="connsiteX3" fmla="*/ 1341687 w 3287787"/>
              <a:gd name="connsiteY3" fmla="*/ 0 h 595662"/>
              <a:gd name="connsiteX4" fmla="*/ 1875295 w 3287787"/>
              <a:gd name="connsiteY4" fmla="*/ 0 h 595662"/>
              <a:gd name="connsiteX5" fmla="*/ 2471681 w 3287787"/>
              <a:gd name="connsiteY5" fmla="*/ 0 h 595662"/>
              <a:gd name="connsiteX6" fmla="*/ 3287787 w 3287787"/>
              <a:gd name="connsiteY6" fmla="*/ 0 h 595662"/>
              <a:gd name="connsiteX7" fmla="*/ 3138872 w 3287787"/>
              <a:gd name="connsiteY7" fmla="*/ 595662 h 595662"/>
              <a:gd name="connsiteX8" fmla="*/ 2573875 w 3287787"/>
              <a:gd name="connsiteY8" fmla="*/ 595662 h 595662"/>
              <a:gd name="connsiteX9" fmla="*/ 2008878 w 3287787"/>
              <a:gd name="connsiteY9" fmla="*/ 595662 h 595662"/>
              <a:gd name="connsiteX10" fmla="*/ 1381104 w 3287787"/>
              <a:gd name="connsiteY10" fmla="*/ 595662 h 595662"/>
              <a:gd name="connsiteX11" fmla="*/ 784718 w 3287787"/>
              <a:gd name="connsiteY11" fmla="*/ 595662 h 595662"/>
              <a:gd name="connsiteX12" fmla="*/ 0 w 328778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78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5995" y="5044"/>
                  <a:pt x="432821" y="23185"/>
                  <a:pt x="682524" y="0"/>
                </a:cubicBezTo>
                <a:cubicBezTo>
                  <a:pt x="932227" y="-23185"/>
                  <a:pt x="1075560" y="20579"/>
                  <a:pt x="1341687" y="0"/>
                </a:cubicBezTo>
                <a:cubicBezTo>
                  <a:pt x="1607814" y="-20579"/>
                  <a:pt x="1762847" y="23572"/>
                  <a:pt x="1875295" y="0"/>
                </a:cubicBezTo>
                <a:cubicBezTo>
                  <a:pt x="1987743" y="-23572"/>
                  <a:pt x="2266241" y="-7623"/>
                  <a:pt x="2471681" y="0"/>
                </a:cubicBezTo>
                <a:cubicBezTo>
                  <a:pt x="2677121" y="7623"/>
                  <a:pt x="3044704" y="32882"/>
                  <a:pt x="3287787" y="0"/>
                </a:cubicBezTo>
                <a:cubicBezTo>
                  <a:pt x="3228728" y="168032"/>
                  <a:pt x="3187232" y="356244"/>
                  <a:pt x="3138872" y="595662"/>
                </a:cubicBezTo>
                <a:cubicBezTo>
                  <a:pt x="2924088" y="618540"/>
                  <a:pt x="2701610" y="604200"/>
                  <a:pt x="2573875" y="595662"/>
                </a:cubicBezTo>
                <a:cubicBezTo>
                  <a:pt x="2446140" y="587124"/>
                  <a:pt x="2242965" y="574683"/>
                  <a:pt x="2008878" y="595662"/>
                </a:cubicBezTo>
                <a:cubicBezTo>
                  <a:pt x="1774791" y="616641"/>
                  <a:pt x="1599764" y="569162"/>
                  <a:pt x="1381104" y="595662"/>
                </a:cubicBezTo>
                <a:cubicBezTo>
                  <a:pt x="1162444" y="622162"/>
                  <a:pt x="971578" y="624472"/>
                  <a:pt x="784718" y="595662"/>
                </a:cubicBezTo>
                <a:cubicBezTo>
                  <a:pt x="597858" y="566852"/>
                  <a:pt x="222035" y="571419"/>
                  <a:pt x="0" y="595662"/>
                </a:cubicBezTo>
                <a:close/>
              </a:path>
              <a:path w="328778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04473" y="18476"/>
                  <a:pt x="536187" y="-15836"/>
                  <a:pt x="808079" y="0"/>
                </a:cubicBezTo>
                <a:cubicBezTo>
                  <a:pt x="1079971" y="15836"/>
                  <a:pt x="1248809" y="27107"/>
                  <a:pt x="1373076" y="0"/>
                </a:cubicBezTo>
                <a:cubicBezTo>
                  <a:pt x="1497343" y="-27107"/>
                  <a:pt x="1728661" y="-7860"/>
                  <a:pt x="1906684" y="0"/>
                </a:cubicBezTo>
                <a:cubicBezTo>
                  <a:pt x="2084707" y="7860"/>
                  <a:pt x="2250734" y="-3188"/>
                  <a:pt x="2503069" y="0"/>
                </a:cubicBezTo>
                <a:cubicBezTo>
                  <a:pt x="2755405" y="3188"/>
                  <a:pt x="3110076" y="18394"/>
                  <a:pt x="3287787" y="0"/>
                </a:cubicBezTo>
                <a:cubicBezTo>
                  <a:pt x="3216412" y="236470"/>
                  <a:pt x="3182382" y="461100"/>
                  <a:pt x="3138872" y="595662"/>
                </a:cubicBezTo>
                <a:cubicBezTo>
                  <a:pt x="2796533" y="569641"/>
                  <a:pt x="2738496" y="620725"/>
                  <a:pt x="2448320" y="595662"/>
                </a:cubicBezTo>
                <a:cubicBezTo>
                  <a:pt x="2158144" y="570599"/>
                  <a:pt x="2021766" y="614740"/>
                  <a:pt x="1851934" y="595662"/>
                </a:cubicBezTo>
                <a:cubicBezTo>
                  <a:pt x="1682102" y="576584"/>
                  <a:pt x="1547425" y="585776"/>
                  <a:pt x="1255549" y="595662"/>
                </a:cubicBezTo>
                <a:cubicBezTo>
                  <a:pt x="963673" y="605548"/>
                  <a:pt x="869217" y="581022"/>
                  <a:pt x="564997" y="595662"/>
                </a:cubicBezTo>
                <a:cubicBezTo>
                  <a:pt x="260777" y="610302"/>
                  <a:pt x="120407" y="58766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C7D15582-509B-EC91-5A9A-03A09777B3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E7DD225-9007-DF47-0D37-476788A9568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3F09D6B-48D5-FB88-3DF7-3BCD5749A2FC}"/>
              </a:ext>
            </a:extLst>
          </p:cNvPr>
          <p:cNvSpPr txBox="1"/>
          <p:nvPr/>
        </p:nvSpPr>
        <p:spPr>
          <a:xfrm>
            <a:off x="9518459" y="417165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01D21C6-1A59-56D4-CCE3-07C31703C833}"/>
              </a:ext>
            </a:extLst>
          </p:cNvPr>
          <p:cNvSpPr txBox="1"/>
          <p:nvPr/>
        </p:nvSpPr>
        <p:spPr>
          <a:xfrm>
            <a:off x="9389176" y="3682857"/>
            <a:ext cx="253042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D2AEDEAA-8131-CD41-B252-42278A7367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78416" y="1524785"/>
            <a:ext cx="1810506" cy="223539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63DC6BF-33B2-2CBE-B4D3-AE9EF5E985F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22409" y="1039575"/>
            <a:ext cx="7059010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4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الرياضيات من حولنا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054" name="Picture 6" descr="شعار رؤية 2030 | شعارات المملكة">
            <a:extLst>
              <a:ext uri="{FF2B5EF4-FFF2-40B4-BE49-F238E27FC236}">
                <a16:creationId xmlns:a16="http://schemas.microsoft.com/office/drawing/2014/main" id="{89BF403D-1ACE-093C-19C3-BCFE068E0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26" y="64338"/>
            <a:ext cx="4187190" cy="41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830D1684-0DB7-2E07-83A5-032BE1248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555" y="1026948"/>
            <a:ext cx="2153569" cy="215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مربع نص 38">
            <a:extLst>
              <a:ext uri="{FF2B5EF4-FFF2-40B4-BE49-F238E27FC236}">
                <a16:creationId xmlns:a16="http://schemas.microsoft.com/office/drawing/2014/main" id="{66413289-9346-E554-4710-02B665268D8F}"/>
              </a:ext>
            </a:extLst>
          </p:cNvPr>
          <p:cNvSpPr txBox="1"/>
          <p:nvPr/>
        </p:nvSpPr>
        <p:spPr>
          <a:xfrm>
            <a:off x="5495873" y="3272234"/>
            <a:ext cx="3705048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النمو السريع للدالة الأسية يذكرنا بتضاعف الحسنات عند الله فالحسنة بعشر أمثالها 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CBBD475B-9A57-38B9-4257-9BAECAEF5274}"/>
              </a:ext>
            </a:extLst>
          </p:cNvPr>
          <p:cNvSpPr txBox="1"/>
          <p:nvPr/>
        </p:nvSpPr>
        <p:spPr>
          <a:xfrm>
            <a:off x="479433" y="3274062"/>
            <a:ext cx="4606213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أحد تطبيقات استخدام الدال الأساسية هي التعداد السكاني وهو مهم في التخطيط التنموي في المجالات الاقتصادية والاجتماعية 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5A28E735-3DB1-02B6-E341-0718D189ADA5}"/>
              </a:ext>
            </a:extLst>
          </p:cNvPr>
          <p:cNvSpPr txBox="1"/>
          <p:nvPr/>
        </p:nvSpPr>
        <p:spPr>
          <a:xfrm>
            <a:off x="479433" y="5020989"/>
            <a:ext cx="602423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العادات الصغيرة مثل القراءة اليومية أو ممارسة الرياضة تؤدي إلى نتائج كبيرة مع الوقت تماما كما تنمو الدالة الأسية</a:t>
            </a:r>
          </a:p>
        </p:txBody>
      </p:sp>
      <p:pic>
        <p:nvPicPr>
          <p:cNvPr id="14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745714FB-FBEC-48F5-13D7-2BD933773C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118508" y="4950849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41FF29E-C44F-633F-E4A1-D2AD505207DA}"/>
              </a:ext>
            </a:extLst>
          </p:cNvPr>
          <p:cNvSpPr txBox="1"/>
          <p:nvPr/>
        </p:nvSpPr>
        <p:spPr>
          <a:xfrm>
            <a:off x="9518459" y="417165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B45A785E-FD16-2CE8-F961-FE99BE190B4F}"/>
              </a:ext>
            </a:extLst>
          </p:cNvPr>
          <p:cNvSpPr txBox="1"/>
          <p:nvPr/>
        </p:nvSpPr>
        <p:spPr>
          <a:xfrm>
            <a:off x="9389176" y="3682857"/>
            <a:ext cx="25304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ED5F049E-C648-4D9F-3397-9F4E0140F10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78416" y="1524785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88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549E0-07A0-3F2C-60C1-99667ED9A0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BF45EA6-BDA5-2C65-976E-D0C170C37CD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6829B52-83E6-D70C-A8AB-DFF9CFBE18B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24ADC4D-48B5-6A6B-A38C-5DE99FEE9471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5FC9CBC-2CD7-D26A-8BB4-3363A06D181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83F26278-5E64-A886-AF5F-E9EA4E57A1A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835B56C-484C-0C59-621F-F60CC519225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D669D0E1-5A59-E6A9-EFBF-F1488331A6E9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B80DB5C-3A1E-064E-EC1A-2202F1D7765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EAD1FF6-6060-C782-9901-4130E86AA58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D02563A-26BF-F525-734D-4DD69BC3F22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A55CA2E-F720-9714-9B6F-60E117733DB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B69DDBB-1A57-81DB-78FA-2BA78148832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0DD437-7C2B-5762-E53A-DCE7F66C556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0F7D0C9-E49E-F5F4-3410-3B606CEE401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A4E1AA4-0DA1-C814-E905-0624F143397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5DE22A6-B278-E672-F751-85C48DAC10D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36EA02EA-13D2-DF1A-AFD2-26DFE96B448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0DB3A37-0DC5-290B-CBB9-B81BAF1DF47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6C580D0-0E5A-194D-A1D1-980375DDB53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38" name="مجموعة 37">
            <a:extLst>
              <a:ext uri="{FF2B5EF4-FFF2-40B4-BE49-F238E27FC236}">
                <a16:creationId xmlns:a16="http://schemas.microsoft.com/office/drawing/2014/main" id="{BC8A5640-A1A9-7E42-7D2B-33F975DFD54C}"/>
              </a:ext>
            </a:extLst>
          </p:cNvPr>
          <p:cNvGrpSpPr/>
          <p:nvPr/>
        </p:nvGrpSpPr>
        <p:grpSpPr>
          <a:xfrm>
            <a:off x="433284" y="1240397"/>
            <a:ext cx="8997419" cy="5093594"/>
            <a:chOff x="646887" y="909864"/>
            <a:chExt cx="8997419" cy="5093594"/>
          </a:xfrm>
        </p:grpSpPr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FF08DEF8-1EB9-1828-C377-58325483AB41}"/>
                </a:ext>
              </a:extLst>
            </p:cNvPr>
            <p:cNvSpPr txBox="1"/>
            <p:nvPr/>
          </p:nvSpPr>
          <p:spPr>
            <a:xfrm>
              <a:off x="4622593" y="3151955"/>
              <a:ext cx="90867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ar-SA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AF429866-7ED9-5C38-A74A-922D37B00556}"/>
                </a:ext>
              </a:extLst>
            </p:cNvPr>
            <p:cNvSpPr txBox="1"/>
            <p:nvPr/>
          </p:nvSpPr>
          <p:spPr>
            <a:xfrm>
              <a:off x="4599473" y="909864"/>
              <a:ext cx="90867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86177A"/>
                  </a:solidFill>
                  <a:latin typeface="Arial Black" panose="020B0A04020102020204" pitchFamily="34" charset="0"/>
                </a:rPr>
                <a:t>S</a:t>
              </a:r>
              <a:endParaRPr lang="ar-SA" sz="4400" dirty="0">
                <a:solidFill>
                  <a:srgbClr val="86177A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2" name="رابط مستقيم 21">
              <a:extLst>
                <a:ext uri="{FF2B5EF4-FFF2-40B4-BE49-F238E27FC236}">
                  <a16:creationId xmlns:a16="http://schemas.microsoft.com/office/drawing/2014/main" id="{671D2B82-B9A0-F260-0B2B-7404316A1822}"/>
                </a:ext>
              </a:extLst>
            </p:cNvPr>
            <p:cNvCxnSpPr/>
            <p:nvPr/>
          </p:nvCxnSpPr>
          <p:spPr>
            <a:xfrm>
              <a:off x="5326380" y="1025074"/>
              <a:ext cx="0" cy="460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رابط مستقيم 22">
              <a:extLst>
                <a:ext uri="{FF2B5EF4-FFF2-40B4-BE49-F238E27FC236}">
                  <a16:creationId xmlns:a16="http://schemas.microsoft.com/office/drawing/2014/main" id="{CA7DAE6D-C527-FA15-AF72-FEC3189FC96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52608" y="594544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1026" name="Picture 2" descr="قواعد فن الزخرفة الإسلامية | موقع اسكتشات">
              <a:extLst>
                <a:ext uri="{FF2B5EF4-FFF2-40B4-BE49-F238E27FC236}">
                  <a16:creationId xmlns:a16="http://schemas.microsoft.com/office/drawing/2014/main" id="{60B38909-9DE7-31EE-C97A-D663D8E5BA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828" y="4268937"/>
              <a:ext cx="3153675" cy="17345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75F84F96-D286-AA3A-3EA8-8304B7C11775}"/>
                </a:ext>
              </a:extLst>
            </p:cNvPr>
            <p:cNvSpPr txBox="1"/>
            <p:nvPr/>
          </p:nvSpPr>
          <p:spPr>
            <a:xfrm>
              <a:off x="739566" y="961708"/>
              <a:ext cx="2269415" cy="2308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الكيمياء والفيزياء نستخدم الدوال الأسية لحساب سرعة التفاعلات الكيميائية وتحديد سلوك الجسيمات </a:t>
              </a:r>
            </a:p>
          </p:txBody>
        </p:sp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A67FC693-E1E8-029D-B3B4-8F0599F27B37}"/>
                </a:ext>
              </a:extLst>
            </p:cNvPr>
            <p:cNvSpPr txBox="1"/>
            <p:nvPr/>
          </p:nvSpPr>
          <p:spPr>
            <a:xfrm>
              <a:off x="646887" y="3709144"/>
              <a:ext cx="2543669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يمكن استخدام </a:t>
              </a:r>
              <a:r>
                <a:rPr lang="ar-SA" sz="2400"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الدوال الأسية </a:t>
              </a:r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لإنشاء أنماط متكررة ومتزايدة في التصميمات الفنية </a:t>
              </a:r>
            </a:p>
          </p:txBody>
        </p:sp>
        <p:pic>
          <p:nvPicPr>
            <p:cNvPr id="1030" name="Picture 6" descr="عالم يجري تجربة كيمياء ملونة, كرتون, عالم, كيمياء PNG صورة للتحميل مجانا">
              <a:extLst>
                <a:ext uri="{FF2B5EF4-FFF2-40B4-BE49-F238E27FC236}">
                  <a16:creationId xmlns:a16="http://schemas.microsoft.com/office/drawing/2014/main" id="{4A49AAE1-842A-71E9-01B7-044F06E521E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15" y="123372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البرمجة للأطفال: استثمار للمستقبل - لمة">
              <a:extLst>
                <a:ext uri="{FF2B5EF4-FFF2-40B4-BE49-F238E27FC236}">
                  <a16:creationId xmlns:a16="http://schemas.microsoft.com/office/drawing/2014/main" id="{2C2DA084-EED5-3547-DC82-004E16C87D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1" r="30580"/>
            <a:stretch>
              <a:fillRect/>
            </a:stretch>
          </p:blipFill>
          <p:spPr bwMode="auto">
            <a:xfrm>
              <a:off x="5612207" y="1162216"/>
              <a:ext cx="1913372" cy="231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AA891BBC-3148-D507-C038-CF862ABCF49B}"/>
                </a:ext>
              </a:extLst>
            </p:cNvPr>
            <p:cNvSpPr txBox="1"/>
            <p:nvPr/>
          </p:nvSpPr>
          <p:spPr>
            <a:xfrm>
              <a:off x="7504971" y="1374022"/>
              <a:ext cx="2139335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في الأمن السيبراني تستخدم الدوال الأسية لتصميم خوارزميات التشفير والأمان الرقمي </a:t>
              </a:r>
            </a:p>
          </p:txBody>
        </p: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1E8921E4-DD80-9D6A-1176-B6C6810838FE}"/>
                </a:ext>
              </a:extLst>
            </p:cNvPr>
            <p:cNvSpPr txBox="1"/>
            <p:nvPr/>
          </p:nvSpPr>
          <p:spPr>
            <a:xfrm>
              <a:off x="7379834" y="3548403"/>
              <a:ext cx="2243289" cy="230832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4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تستخدم الدالة الأسية في الهندسة الميدانية في حسابات التحمل والزمن والمواد التي تتعرض للضغط أو حرارة متزايدة </a:t>
              </a: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1C19BA0F-27E1-4BE7-256B-6959C89D7B04}"/>
                </a:ext>
              </a:extLst>
            </p:cNvPr>
            <p:cNvSpPr txBox="1"/>
            <p:nvPr/>
          </p:nvSpPr>
          <p:spPr>
            <a:xfrm>
              <a:off x="5203278" y="921294"/>
              <a:ext cx="9441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T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74490B69-E0AC-ABEA-1AC4-B2C00116D1F5}"/>
                </a:ext>
              </a:extLst>
            </p:cNvPr>
            <p:cNvSpPr txBox="1"/>
            <p:nvPr/>
          </p:nvSpPr>
          <p:spPr>
            <a:xfrm>
              <a:off x="5197082" y="3162483"/>
              <a:ext cx="944143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M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4" name="Picture 2" descr="رياضيات متوسط">
            <a:extLst>
              <a:ext uri="{FF2B5EF4-FFF2-40B4-BE49-F238E27FC236}">
                <a16:creationId xmlns:a16="http://schemas.microsoft.com/office/drawing/2014/main" id="{CED97A5A-F239-F3CB-C4BB-411DCE2FC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207" y="4475097"/>
            <a:ext cx="1961301" cy="196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F6632385-5E67-7B1B-758B-ABBE7EBE15AA}"/>
              </a:ext>
            </a:extLst>
          </p:cNvPr>
          <p:cNvGrpSpPr/>
          <p:nvPr/>
        </p:nvGrpSpPr>
        <p:grpSpPr>
          <a:xfrm>
            <a:off x="6609924" y="353488"/>
            <a:ext cx="3509612" cy="801307"/>
            <a:chOff x="6609924" y="353488"/>
            <a:chExt cx="3509612" cy="801307"/>
          </a:xfrm>
        </p:grpSpPr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F8FCD71-F199-E07A-6D7F-77948958D06D}"/>
                </a:ext>
              </a:extLst>
            </p:cNvPr>
            <p:cNvSpPr txBox="1"/>
            <p:nvPr/>
          </p:nvSpPr>
          <p:spPr>
            <a:xfrm>
              <a:off x="6609924" y="385354"/>
              <a:ext cx="3509612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86177A"/>
                  </a:solidFill>
                  <a:latin typeface="Arial Black" panose="020B0A04020102020204" pitchFamily="34" charset="0"/>
                </a:rPr>
                <a:t>S</a:t>
              </a:r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T</a:t>
              </a:r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A</a:t>
              </a:r>
              <a:r>
                <a:rPr lang="en-US" sz="44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M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16" name="Picture 4" descr="الكيمياء: 8 من أفكار خلفيات يُمكنك حفظها اليوم | العلوم، والفيزياء وأكثر من  ذلك">
              <a:extLst>
                <a:ext uri="{FF2B5EF4-FFF2-40B4-BE49-F238E27FC236}">
                  <a16:creationId xmlns:a16="http://schemas.microsoft.com/office/drawing/2014/main" id="{7CF5EF8E-65B7-5985-F7B4-5DAC9D9041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103" y="353488"/>
              <a:ext cx="710898" cy="710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B38BE7A6-0C73-976F-51BD-80B834E47E73}"/>
              </a:ext>
            </a:extLst>
          </p:cNvPr>
          <p:cNvSpPr txBox="1"/>
          <p:nvPr/>
        </p:nvSpPr>
        <p:spPr>
          <a:xfrm>
            <a:off x="9518459" y="417165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663EF146-32EB-95B3-C36B-77FD4B89E004}"/>
              </a:ext>
            </a:extLst>
          </p:cNvPr>
          <p:cNvSpPr txBox="1"/>
          <p:nvPr/>
        </p:nvSpPr>
        <p:spPr>
          <a:xfrm>
            <a:off x="9389176" y="3682857"/>
            <a:ext cx="25304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37" name="صورة 36">
            <a:extLst>
              <a:ext uri="{FF2B5EF4-FFF2-40B4-BE49-F238E27FC236}">
                <a16:creationId xmlns:a16="http://schemas.microsoft.com/office/drawing/2014/main" id="{2BDB252B-21C7-B9B3-87F2-7F05BF41A9C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78416" y="1524785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98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963AB-8FCC-3CF0-6FB1-3DC576E8C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B2BE251-E075-1797-5860-4C55326B70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5485C3D-422F-67B5-D966-61690822257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8E50048-DFA0-0901-77B4-6D2753D4282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DE54E37-903A-AB33-299F-B66CC480CB2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E1BEBF3-4AF3-C46E-5B56-B17B6CFEF45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FD86A19-2D0E-EE9A-5D2F-1C0A78A2A7D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E87620B-1F2E-8414-DF30-1539B6C2682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9CF6FA8-FFF1-948B-0B2E-87166527B1E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6054209-77D1-6B92-CCA0-4BE7D2FD229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66CE97A-7B76-B6D7-4EF6-C3B048B5162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AE443C3-8370-0D1F-63F7-822EFF768EB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3E9A7B1-D124-F6F7-7A01-EEEC1AC98BD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CE7A9E65-63C3-F1D0-8404-2064841D198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CBFFFE9-509E-547F-87B6-F963741B69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A932289-AC35-3671-196F-D32BE4AE69D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48FB395C-C338-6254-EA06-58B131C6304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F51D35C-473C-9377-8C39-46685630660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FA4EF48-6154-8725-4C21-C6DD079CCC6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1F0EDD2F-0B28-6A70-EDBC-69E40A2A69A0}"/>
              </a:ext>
            </a:extLst>
          </p:cNvPr>
          <p:cNvSpPr txBox="1"/>
          <p:nvPr/>
        </p:nvSpPr>
        <p:spPr>
          <a:xfrm>
            <a:off x="9520628" y="850258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8D337F0-64FB-C77A-894F-39B6949BAC0A}"/>
              </a:ext>
            </a:extLst>
          </p:cNvPr>
          <p:cNvSpPr txBox="1"/>
          <p:nvPr/>
        </p:nvSpPr>
        <p:spPr>
          <a:xfrm>
            <a:off x="9391345" y="4115950"/>
            <a:ext cx="253042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6554DC7-8618-6920-60CA-E0871BE9963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80585" y="1957878"/>
            <a:ext cx="1810506" cy="22353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39E2F0BF-207B-1023-EFF6-65DFD9FCB8C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087" y="1387074"/>
            <a:ext cx="8591332" cy="1686751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93FFE05-C513-BE23-C0CA-2B373F6CBD37}"/>
              </a:ext>
            </a:extLst>
          </p:cNvPr>
          <p:cNvSpPr txBox="1"/>
          <p:nvPr/>
        </p:nvSpPr>
        <p:spPr>
          <a:xfrm>
            <a:off x="4140501" y="3215415"/>
            <a:ext cx="235146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انسحاب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انعكاس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ar-SA" sz="32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تمدد</a:t>
            </a:r>
          </a:p>
        </p:txBody>
      </p:sp>
    </p:spTree>
    <p:extLst>
      <p:ext uri="{BB962C8B-B14F-4D97-AF65-F5344CB8AC3E}">
        <p14:creationId xmlns:p14="http://schemas.microsoft.com/office/powerpoint/2010/main" val="4276315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AC490-4869-12A0-E56A-3B0EAC600A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101F1-A9D8-E051-8D49-ED2D20998B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C92C633-1760-DFB5-A323-283BBDB015F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A5B1567-2EC6-6BC0-7737-16FC5F677C3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DB6B0C1-93AD-FE75-E28E-0E325B2B81B3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FD7C463-3CF7-AE29-0EDD-1C4F50A2A99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12654F-13E4-5A94-EE9B-53BCEE22424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52A793B-5CFD-E55C-C788-6F0EB505E69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60160C8-C36D-0541-88BB-8BB29AE78E2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BC56EE0-CBC2-4E33-92CC-0C05EE0277E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61124BE-7BDB-A699-91C1-9B5C67084AF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530DA582-21BC-148D-18B6-D37BFEC6A52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9BC2A63-7CCC-3A30-E835-ED6456FC7B1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3448FFA-9966-AE97-3BD9-7B78F8C6FC3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A64B5BB-E770-7A3C-7E73-5C50B115FF3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6A0EF3-A1B2-E643-1330-960168D2166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7A5121E-A465-2842-C054-AC1053F4F0C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0C35435-59CD-7C33-7AFF-4DB6B19ABE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4914FB4-034C-3CF9-5C5C-C04172B8F55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034" name="مجموعة 1033">
            <a:extLst>
              <a:ext uri="{FF2B5EF4-FFF2-40B4-BE49-F238E27FC236}">
                <a16:creationId xmlns:a16="http://schemas.microsoft.com/office/drawing/2014/main" id="{E15B6946-EC00-564B-C59F-044690384080}"/>
              </a:ext>
            </a:extLst>
          </p:cNvPr>
          <p:cNvGrpSpPr/>
          <p:nvPr/>
        </p:nvGrpSpPr>
        <p:grpSpPr>
          <a:xfrm>
            <a:off x="715486" y="765810"/>
            <a:ext cx="8498981" cy="5408485"/>
            <a:chOff x="623298" y="578105"/>
            <a:chExt cx="8498981" cy="54084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DD6FF60B-A5CA-FF71-963D-BA67E9FD4D2A}"/>
                    </a:ext>
                  </a:extLst>
                </p:cNvPr>
                <p:cNvSpPr txBox="1"/>
                <p:nvPr/>
              </p:nvSpPr>
              <p:spPr>
                <a:xfrm>
                  <a:off x="1933194" y="1446785"/>
                  <a:ext cx="6223245" cy="731098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4000" b="1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</m:e>
                        </m:d>
                        <m:r>
                          <a:rPr lang="en-US" sz="4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  <m:d>
                          <m:dPr>
                            <m:ctrlPr>
                              <a:rPr lang="en-US" sz="4000" b="1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en-US" sz="4000" b="1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−</m:t>
                            </m:r>
                          </m:e>
                        </m:d>
                        <m:r>
                          <a:rPr lang="en-US" sz="4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en-US" sz="4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 ⋅ </m:t>
                        </m:r>
                        <m:sSup>
                          <m:sSupPr>
                            <m:ctrlPr>
                              <a:rPr lang="en-US" sz="4000" b="1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US" sz="4000" b="1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000" b="1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𝒙</m:t>
                            </m:r>
                            <m:r>
                              <a:rPr lang="en-US" sz="4000" b="1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+</m:t>
                            </m:r>
                            <m:r>
                              <a:rPr lang="en-US" sz="4000" b="1" i="1" dirty="0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𝒉</m:t>
                            </m:r>
                          </m:sup>
                        </m:sSup>
                        <m:r>
                          <a:rPr lang="en-US" sz="4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US" sz="4000" b="1" i="1" dirty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𝒌</m:t>
                        </m:r>
                      </m:oMath>
                    </m:oMathPara>
                  </a14:m>
                  <a:endParaRPr lang="ar-SA" sz="4000" b="1" dirty="0">
                    <a:solidFill>
                      <a:schemeClr val="accent2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" name="مربع نص 11">
                  <a:extLst>
                    <a:ext uri="{FF2B5EF4-FFF2-40B4-BE49-F238E27FC236}">
                      <a16:creationId xmlns:a16="http://schemas.microsoft.com/office/drawing/2014/main" id="{DD6FF60B-A5CA-FF71-963D-BA67E9FD4D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194" y="1446785"/>
                  <a:ext cx="6223245" cy="731098"/>
                </a:xfrm>
                <a:prstGeom prst="rect">
                  <a:avLst/>
                </a:prstGeom>
                <a:blipFill>
                  <a:blip r:embed="rId4"/>
                  <a:stretch>
                    <a:fillRect t="-11667" b="-3500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مجموعة 59">
              <a:extLst>
                <a:ext uri="{FF2B5EF4-FFF2-40B4-BE49-F238E27FC236}">
                  <a16:creationId xmlns:a16="http://schemas.microsoft.com/office/drawing/2014/main" id="{8DBC5FDD-FC67-FC82-9EEE-A464AB22253A}"/>
                </a:ext>
              </a:extLst>
            </p:cNvPr>
            <p:cNvGrpSpPr/>
            <p:nvPr/>
          </p:nvGrpSpPr>
          <p:grpSpPr>
            <a:xfrm>
              <a:off x="1308100" y="1910160"/>
              <a:ext cx="3041650" cy="1378528"/>
              <a:chOff x="1358900" y="1041480"/>
              <a:chExt cx="3041650" cy="1378528"/>
            </a:xfrm>
          </p:grpSpPr>
          <p:cxnSp>
            <p:nvCxnSpPr>
              <p:cNvPr id="4" name="رابط مستقيم 3">
                <a:extLst>
                  <a:ext uri="{FF2B5EF4-FFF2-40B4-BE49-F238E27FC236}">
                    <a16:creationId xmlns:a16="http://schemas.microsoft.com/office/drawing/2014/main" id="{8790D378-5DF5-E6A2-41EF-CB68A6303875}"/>
                  </a:ext>
                </a:extLst>
              </p:cNvPr>
              <p:cNvCxnSpPr/>
              <p:nvPr/>
            </p:nvCxnSpPr>
            <p:spPr>
              <a:xfrm>
                <a:off x="4400550" y="1041480"/>
                <a:ext cx="0" cy="293032"/>
              </a:xfrm>
              <a:prstGeom prst="line">
                <a:avLst/>
              </a:prstGeom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رابط مستقيم 10">
                <a:extLst>
                  <a:ext uri="{FF2B5EF4-FFF2-40B4-BE49-F238E27FC236}">
                    <a16:creationId xmlns:a16="http://schemas.microsoft.com/office/drawing/2014/main" id="{408729DE-A350-3E92-5F6D-F6275D44FD4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8900" y="1309203"/>
                <a:ext cx="3041650" cy="25309"/>
              </a:xfrm>
              <a:prstGeom prst="line">
                <a:avLst/>
              </a:prstGeom>
              <a:ln w="571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رابط مستقيم 58">
                <a:extLst>
                  <a:ext uri="{FF2B5EF4-FFF2-40B4-BE49-F238E27FC236}">
                    <a16:creationId xmlns:a16="http://schemas.microsoft.com/office/drawing/2014/main" id="{A004E785-FC58-69A5-EB17-CB4C12394C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84300" y="1340008"/>
                <a:ext cx="0" cy="1080000"/>
              </a:xfrm>
              <a:prstGeom prst="line">
                <a:avLst/>
              </a:prstGeom>
              <a:ln w="57150" cap="flat" cmpd="sng" algn="ctr">
                <a:solidFill>
                  <a:schemeClr val="accent4">
                    <a:lumMod val="75000"/>
                  </a:schemeClr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62" name="مجموعة 61">
              <a:extLst>
                <a:ext uri="{FF2B5EF4-FFF2-40B4-BE49-F238E27FC236}">
                  <a16:creationId xmlns:a16="http://schemas.microsoft.com/office/drawing/2014/main" id="{EAD82307-A0AC-91F3-CE09-4A2389DE23D1}"/>
                </a:ext>
              </a:extLst>
            </p:cNvPr>
            <p:cNvGrpSpPr/>
            <p:nvPr/>
          </p:nvGrpSpPr>
          <p:grpSpPr>
            <a:xfrm>
              <a:off x="3298066" y="2081955"/>
              <a:ext cx="1639337" cy="1198528"/>
              <a:chOff x="1358900" y="1041480"/>
              <a:chExt cx="3041650" cy="1198528"/>
            </a:xfrm>
          </p:grpSpPr>
          <p:cxnSp>
            <p:nvCxnSpPr>
              <p:cNvPr id="63" name="رابط مستقيم 62">
                <a:extLst>
                  <a:ext uri="{FF2B5EF4-FFF2-40B4-BE49-F238E27FC236}">
                    <a16:creationId xmlns:a16="http://schemas.microsoft.com/office/drawing/2014/main" id="{0A9FA799-5EAD-66BC-C643-473EA9EE713E}"/>
                  </a:ext>
                </a:extLst>
              </p:cNvPr>
              <p:cNvCxnSpPr/>
              <p:nvPr/>
            </p:nvCxnSpPr>
            <p:spPr>
              <a:xfrm>
                <a:off x="4400550" y="1041480"/>
                <a:ext cx="0" cy="293032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4" name="رابط مستقيم 1023">
                <a:extLst>
                  <a:ext uri="{FF2B5EF4-FFF2-40B4-BE49-F238E27FC236}">
                    <a16:creationId xmlns:a16="http://schemas.microsoft.com/office/drawing/2014/main" id="{B3851345-1580-95D8-94F5-3861626505A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58900" y="1309203"/>
                <a:ext cx="3041650" cy="25309"/>
              </a:xfrm>
              <a:prstGeom prst="line">
                <a:avLst/>
              </a:prstGeom>
              <a:ln w="57150"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5" name="رابط مستقيم 1024">
                <a:extLst>
                  <a:ext uri="{FF2B5EF4-FFF2-40B4-BE49-F238E27FC236}">
                    <a16:creationId xmlns:a16="http://schemas.microsoft.com/office/drawing/2014/main" id="{E8C39DEA-51F3-7F4E-675B-D9A2ABDD3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07864" y="1340008"/>
                <a:ext cx="0" cy="900000"/>
              </a:xfrm>
              <a:prstGeom prst="line">
                <a:avLst/>
              </a:prstGeom>
              <a:ln w="57150" cap="flat" cmpd="sng" algn="ctr">
                <a:solidFill>
                  <a:srgbClr val="92D050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grpSp>
          <p:nvGrpSpPr>
            <p:cNvPr id="1026" name="مجموعة 1025">
              <a:extLst>
                <a:ext uri="{FF2B5EF4-FFF2-40B4-BE49-F238E27FC236}">
                  <a16:creationId xmlns:a16="http://schemas.microsoft.com/office/drawing/2014/main" id="{EF3C0321-5A17-2C31-E6DC-6BDDB402A1AB}"/>
                </a:ext>
              </a:extLst>
            </p:cNvPr>
            <p:cNvGrpSpPr/>
            <p:nvPr/>
          </p:nvGrpSpPr>
          <p:grpSpPr>
            <a:xfrm>
              <a:off x="5465935" y="1868014"/>
              <a:ext cx="1080985" cy="1440700"/>
              <a:chOff x="254627" y="1041480"/>
              <a:chExt cx="4145923" cy="1440700"/>
            </a:xfrm>
          </p:grpSpPr>
          <p:cxnSp>
            <p:nvCxnSpPr>
              <p:cNvPr id="1027" name="رابط مستقيم 1026">
                <a:extLst>
                  <a:ext uri="{FF2B5EF4-FFF2-40B4-BE49-F238E27FC236}">
                    <a16:creationId xmlns:a16="http://schemas.microsoft.com/office/drawing/2014/main" id="{DDF01BA4-C6E4-2831-3409-98FFCB457672}"/>
                  </a:ext>
                </a:extLst>
              </p:cNvPr>
              <p:cNvCxnSpPr/>
              <p:nvPr/>
            </p:nvCxnSpPr>
            <p:spPr>
              <a:xfrm>
                <a:off x="4400550" y="1041480"/>
                <a:ext cx="0" cy="648000"/>
              </a:xfrm>
              <a:prstGeom prst="line">
                <a:avLst/>
              </a:prstGeom>
              <a:ln w="57150">
                <a:solidFill>
                  <a:srgbClr val="D561C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9" name="رابط مستقيم 1028">
                <a:extLst>
                  <a:ext uri="{FF2B5EF4-FFF2-40B4-BE49-F238E27FC236}">
                    <a16:creationId xmlns:a16="http://schemas.microsoft.com/office/drawing/2014/main" id="{1EBD53EB-A5DD-6E08-C477-2BCC2D3A85B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627" y="1665093"/>
                <a:ext cx="4145923" cy="0"/>
              </a:xfrm>
              <a:prstGeom prst="line">
                <a:avLst/>
              </a:prstGeom>
              <a:ln w="57150">
                <a:solidFill>
                  <a:srgbClr val="D561C7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0" name="رابط مستقيم 1029">
                <a:extLst>
                  <a:ext uri="{FF2B5EF4-FFF2-40B4-BE49-F238E27FC236}">
                    <a16:creationId xmlns:a16="http://schemas.microsoft.com/office/drawing/2014/main" id="{71FF31A4-128A-B252-7F72-B72065D9C1E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264" y="1688589"/>
                <a:ext cx="0" cy="793591"/>
              </a:xfrm>
              <a:prstGeom prst="line">
                <a:avLst/>
              </a:prstGeom>
              <a:ln w="57150" cap="flat" cmpd="sng" algn="ctr">
                <a:solidFill>
                  <a:srgbClr val="D561C7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p:sp>
          <p:nvSpPr>
            <p:cNvPr id="1031" name="شكل بيضاوي 1030">
              <a:extLst>
                <a:ext uri="{FF2B5EF4-FFF2-40B4-BE49-F238E27FC236}">
                  <a16:creationId xmlns:a16="http://schemas.microsoft.com/office/drawing/2014/main" id="{159C0DF9-1EF0-BF7B-BC4D-49FA9CCDBF6D}"/>
                </a:ext>
              </a:extLst>
            </p:cNvPr>
            <p:cNvSpPr/>
            <p:nvPr/>
          </p:nvSpPr>
          <p:spPr>
            <a:xfrm>
              <a:off x="6422012" y="1468411"/>
              <a:ext cx="385186" cy="415716"/>
            </a:xfrm>
            <a:prstGeom prst="ellipse">
              <a:avLst/>
            </a:prstGeom>
            <a:noFill/>
            <a:ln w="38100">
              <a:solidFill>
                <a:srgbClr val="D561C7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grpSp>
          <p:nvGrpSpPr>
            <p:cNvPr id="1035" name="مجموعة 1034">
              <a:extLst>
                <a:ext uri="{FF2B5EF4-FFF2-40B4-BE49-F238E27FC236}">
                  <a16:creationId xmlns:a16="http://schemas.microsoft.com/office/drawing/2014/main" id="{DFCCEB46-B860-40AF-A921-CC95BD5BBEE6}"/>
                </a:ext>
              </a:extLst>
            </p:cNvPr>
            <p:cNvGrpSpPr/>
            <p:nvPr/>
          </p:nvGrpSpPr>
          <p:grpSpPr>
            <a:xfrm flipH="1">
              <a:off x="7485447" y="2006600"/>
              <a:ext cx="1080985" cy="1294738"/>
              <a:chOff x="254627" y="1187442"/>
              <a:chExt cx="4145923" cy="1294738"/>
            </a:xfrm>
          </p:grpSpPr>
          <p:cxnSp>
            <p:nvCxnSpPr>
              <p:cNvPr id="1037" name="رابط مستقيم 1036">
                <a:extLst>
                  <a:ext uri="{FF2B5EF4-FFF2-40B4-BE49-F238E27FC236}">
                    <a16:creationId xmlns:a16="http://schemas.microsoft.com/office/drawing/2014/main" id="{4B10FFCC-BCC8-9D0A-4A19-1ED32A0221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400550" y="1187442"/>
                <a:ext cx="0" cy="502038"/>
              </a:xfrm>
              <a:prstGeom prst="line">
                <a:avLst/>
              </a:prstGeom>
              <a:ln w="57150">
                <a:solidFill>
                  <a:srgbClr val="F58D2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8" name="رابط مستقيم 1037">
                <a:extLst>
                  <a:ext uri="{FF2B5EF4-FFF2-40B4-BE49-F238E27FC236}">
                    <a16:creationId xmlns:a16="http://schemas.microsoft.com/office/drawing/2014/main" id="{F0C14642-4EFC-B847-64D8-C7E6042BA5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4627" y="1665093"/>
                <a:ext cx="4145923" cy="0"/>
              </a:xfrm>
              <a:prstGeom prst="line">
                <a:avLst/>
              </a:prstGeom>
              <a:ln w="57150">
                <a:solidFill>
                  <a:srgbClr val="F58D2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9" name="رابط مستقيم 1038">
                <a:extLst>
                  <a:ext uri="{FF2B5EF4-FFF2-40B4-BE49-F238E27FC236}">
                    <a16:creationId xmlns:a16="http://schemas.microsoft.com/office/drawing/2014/main" id="{EECD9742-5C96-FE53-E8A1-6BEA1DFCAD2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264" y="1688589"/>
                <a:ext cx="0" cy="793591"/>
              </a:xfrm>
              <a:prstGeom prst="line">
                <a:avLst/>
              </a:prstGeom>
              <a:ln w="57150" cap="flat" cmpd="sng" algn="ctr">
                <a:solidFill>
                  <a:srgbClr val="F58D2F"/>
                </a:solidFill>
                <a:prstDash val="solid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1" name="مربع نص 1040">
                  <a:extLst>
                    <a:ext uri="{FF2B5EF4-FFF2-40B4-BE49-F238E27FC236}">
                      <a16:creationId xmlns:a16="http://schemas.microsoft.com/office/drawing/2014/main" id="{530C3E14-CA9F-16F5-CE6D-4FEF1A13A106}"/>
                    </a:ext>
                  </a:extLst>
                </p:cNvPr>
                <p:cNvSpPr txBox="1"/>
                <p:nvPr/>
              </p:nvSpPr>
              <p:spPr>
                <a:xfrm>
                  <a:off x="623298" y="3308934"/>
                  <a:ext cx="1139201" cy="267765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r>
                    <a:rPr lang="ar-SA" sz="2400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وجود إشارة سالبة يعني </a:t>
                  </a:r>
                  <a:r>
                    <a:rPr lang="ar-SA" sz="2400" dirty="0">
                      <a:solidFill>
                        <a:schemeClr val="tx1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انعكاس حول محور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ar-SA" sz="2400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41" name="مربع نص 1040">
                  <a:extLst>
                    <a:ext uri="{FF2B5EF4-FFF2-40B4-BE49-F238E27FC236}">
                      <a16:creationId xmlns:a16="http://schemas.microsoft.com/office/drawing/2014/main" id="{530C3E14-CA9F-16F5-CE6D-4FEF1A13A1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3298" y="3308934"/>
                  <a:ext cx="1139201" cy="2677656"/>
                </a:xfrm>
                <a:prstGeom prst="rect">
                  <a:avLst/>
                </a:prstGeom>
                <a:blipFill>
                  <a:blip r:embed="rId5"/>
                  <a:stretch>
                    <a:fillRect t="-1822" r="-8556" b="-432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2" name="مربع نص 1041">
                  <a:extLst>
                    <a:ext uri="{FF2B5EF4-FFF2-40B4-BE49-F238E27FC236}">
                      <a16:creationId xmlns:a16="http://schemas.microsoft.com/office/drawing/2014/main" id="{7E699D1B-AC5F-14D7-BDF9-41CD04DCD2F8}"/>
                    </a:ext>
                  </a:extLst>
                </p:cNvPr>
                <p:cNvSpPr txBox="1"/>
                <p:nvPr/>
              </p:nvSpPr>
              <p:spPr>
                <a:xfrm>
                  <a:off x="2359262" y="3190043"/>
                  <a:ext cx="1960321" cy="830997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400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تمدد رأسي(</a:t>
                  </a:r>
                  <a14:m>
                    <m:oMath xmlns:m="http://schemas.openxmlformats.org/officeDocument/2006/math">
                      <m:r>
                        <a:rPr lang="en-US" sz="2400" b="1" i="1" kern="12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𝒂</m:t>
                      </m:r>
                    </m:oMath>
                  </a14:m>
                  <a:r>
                    <a:rPr lang="ar-SA" sz="2400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معاملة)</a:t>
                  </a:r>
                </a:p>
              </p:txBody>
            </p:sp>
          </mc:Choice>
          <mc:Fallback xmlns="">
            <p:sp>
              <p:nvSpPr>
                <p:cNvPr id="1042" name="مربع نص 1041">
                  <a:extLst>
                    <a:ext uri="{FF2B5EF4-FFF2-40B4-BE49-F238E27FC236}">
                      <a16:creationId xmlns:a16="http://schemas.microsoft.com/office/drawing/2014/main" id="{7E699D1B-AC5F-14D7-BDF9-41CD04DCD2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59262" y="3190043"/>
                  <a:ext cx="1960321" cy="830997"/>
                </a:xfrm>
                <a:prstGeom prst="rect">
                  <a:avLst/>
                </a:prstGeom>
                <a:blipFill>
                  <a:blip r:embed="rId6"/>
                  <a:stretch>
                    <a:fillRect l="-1242" t="-5882" b="-16176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043" name="مجموعة 1042">
              <a:extLst>
                <a:ext uri="{FF2B5EF4-FFF2-40B4-BE49-F238E27FC236}">
                  <a16:creationId xmlns:a16="http://schemas.microsoft.com/office/drawing/2014/main" id="{6F9753D1-E551-27C5-D711-929265A1CFCC}"/>
                </a:ext>
              </a:extLst>
            </p:cNvPr>
            <p:cNvGrpSpPr/>
            <p:nvPr/>
          </p:nvGrpSpPr>
          <p:grpSpPr>
            <a:xfrm>
              <a:off x="2856256" y="4083633"/>
              <a:ext cx="1583812" cy="994216"/>
              <a:chOff x="1670047" y="1325314"/>
              <a:chExt cx="6619830" cy="994216"/>
            </a:xfrm>
          </p:grpSpPr>
          <p:grpSp>
            <p:nvGrpSpPr>
              <p:cNvPr id="1044" name="مجموعة 1043">
                <a:extLst>
                  <a:ext uri="{FF2B5EF4-FFF2-40B4-BE49-F238E27FC236}">
                    <a16:creationId xmlns:a16="http://schemas.microsoft.com/office/drawing/2014/main" id="{BCF8F832-AB30-0298-03E4-44799A96E888}"/>
                  </a:ext>
                </a:extLst>
              </p:cNvPr>
              <p:cNvGrpSpPr/>
              <p:nvPr/>
            </p:nvGrpSpPr>
            <p:grpSpPr>
              <a:xfrm>
                <a:off x="1670047" y="1657398"/>
                <a:ext cx="6619830" cy="662132"/>
                <a:chOff x="1644777" y="1041479"/>
                <a:chExt cx="6619830" cy="662132"/>
              </a:xfrm>
            </p:grpSpPr>
            <p:cxnSp>
              <p:nvCxnSpPr>
                <p:cNvPr id="1046" name="موصل: منحني 1045">
                  <a:extLst>
                    <a:ext uri="{FF2B5EF4-FFF2-40B4-BE49-F238E27FC236}">
                      <a16:creationId xmlns:a16="http://schemas.microsoft.com/office/drawing/2014/main" id="{36CE1997-7E9F-3CE2-3B83-15571F7FCA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0758" y="1041480"/>
                  <a:ext cx="3403849" cy="662131"/>
                </a:xfrm>
                <a:prstGeom prst="curvedConnector3">
                  <a:avLst>
                    <a:gd name="adj1" fmla="val 99769"/>
                  </a:avLst>
                </a:prstGeom>
                <a:ln w="57150">
                  <a:solidFill>
                    <a:srgbClr val="C5C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موصل: منحني 1046">
                  <a:extLst>
                    <a:ext uri="{FF2B5EF4-FFF2-40B4-BE49-F238E27FC236}">
                      <a16:creationId xmlns:a16="http://schemas.microsoft.com/office/drawing/2014/main" id="{986454C3-1B13-9E97-C642-6E55A63A9A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44777" y="1041479"/>
                  <a:ext cx="3403849" cy="662131"/>
                </a:xfrm>
                <a:prstGeom prst="curvedConnector3">
                  <a:avLst>
                    <a:gd name="adj1" fmla="val 99769"/>
                  </a:avLst>
                </a:prstGeom>
                <a:ln w="57150">
                  <a:solidFill>
                    <a:srgbClr val="C5C000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045" name="رابط مستقيم 1044">
                <a:extLst>
                  <a:ext uri="{FF2B5EF4-FFF2-40B4-BE49-F238E27FC236}">
                    <a16:creationId xmlns:a16="http://schemas.microsoft.com/office/drawing/2014/main" id="{5B149326-809C-7D7E-5B49-8D472D92DCDE}"/>
                  </a:ext>
                </a:extLst>
              </p:cNvPr>
              <p:cNvCxnSpPr/>
              <p:nvPr/>
            </p:nvCxnSpPr>
            <p:spPr>
              <a:xfrm flipV="1">
                <a:off x="5044817" y="1325314"/>
                <a:ext cx="0" cy="312829"/>
              </a:xfrm>
              <a:prstGeom prst="line">
                <a:avLst/>
              </a:prstGeom>
              <a:ln w="57150">
                <a:solidFill>
                  <a:srgbClr val="C5C000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  <p:sp>
          <p:nvSpPr>
            <p:cNvPr id="1048" name="مربع نص 1047">
              <a:extLst>
                <a:ext uri="{FF2B5EF4-FFF2-40B4-BE49-F238E27FC236}">
                  <a16:creationId xmlns:a16="http://schemas.microsoft.com/office/drawing/2014/main" id="{98A2D3AB-B1CD-A0ED-1408-3A823FF3AEE2}"/>
                </a:ext>
              </a:extLst>
            </p:cNvPr>
            <p:cNvSpPr txBox="1"/>
            <p:nvPr/>
          </p:nvSpPr>
          <p:spPr>
            <a:xfrm>
              <a:off x="4529130" y="3209122"/>
              <a:ext cx="1880077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انسحاب أفقي</a:t>
              </a:r>
            </a:p>
            <a:p>
              <a:pPr algn="ctr"/>
              <a:r>
                <a:rPr lang="ar-SA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(-)يمين (+)يسار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0" name="مربع نص 1049">
                  <a:extLst>
                    <a:ext uri="{FF2B5EF4-FFF2-40B4-BE49-F238E27FC236}">
                      <a16:creationId xmlns:a16="http://schemas.microsoft.com/office/drawing/2014/main" id="{A97100F7-0AA1-FA08-AF60-A587B90A10CD}"/>
                    </a:ext>
                  </a:extLst>
                </p:cNvPr>
                <p:cNvSpPr txBox="1"/>
                <p:nvPr/>
              </p:nvSpPr>
              <p:spPr>
                <a:xfrm>
                  <a:off x="3416649" y="5099503"/>
                  <a:ext cx="1990048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0"/>
                  <a:r>
                    <a:rPr lang="ar-SA" sz="2400" b="1" i="1" dirty="0"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تضييق</a:t>
                  </a:r>
                  <a:endParaRPr 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𝟎</m:t>
                        </m:r>
                        <m:r>
                          <a:rPr lang="ar-SA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50" name="مربع نص 1049">
                  <a:extLst>
                    <a:ext uri="{FF2B5EF4-FFF2-40B4-BE49-F238E27FC236}">
                      <a16:creationId xmlns:a16="http://schemas.microsoft.com/office/drawing/2014/main" id="{A97100F7-0AA1-FA08-AF60-A587B90A10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6649" y="5099503"/>
                  <a:ext cx="1990048" cy="830997"/>
                </a:xfrm>
                <a:prstGeom prst="rect">
                  <a:avLst/>
                </a:prstGeom>
                <a:blipFill>
                  <a:blip r:embed="rId7"/>
                  <a:stretch>
                    <a:fillRect t="-5839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1" name="مربع نص 1050">
                  <a:extLst>
                    <a:ext uri="{FF2B5EF4-FFF2-40B4-BE49-F238E27FC236}">
                      <a16:creationId xmlns:a16="http://schemas.microsoft.com/office/drawing/2014/main" id="{BAA4EC79-5828-5A3A-D5E3-2FCB35E9D38E}"/>
                    </a:ext>
                  </a:extLst>
                </p:cNvPr>
                <p:cNvSpPr txBox="1"/>
                <p:nvPr/>
              </p:nvSpPr>
              <p:spPr>
                <a:xfrm>
                  <a:off x="1715190" y="5099503"/>
                  <a:ext cx="1990048" cy="83099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 rtl="0"/>
                  <a:r>
                    <a:rPr lang="ar-SA" sz="2400" b="1" i="1" dirty="0">
                      <a:latin typeface="Cambria Math" panose="02040503050406030204" pitchFamily="18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توسيع</a:t>
                  </a:r>
                  <a:endParaRPr lang="en-US" sz="2400" b="1" i="1" dirty="0">
                    <a:solidFill>
                      <a:schemeClr val="tx1"/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&gt;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𝟎</m:t>
                        </m:r>
                      </m:oMath>
                    </m:oMathPara>
                  </a14:m>
                  <a:endParaRPr lang="en-US" sz="2400" b="1" dirty="0">
                    <a:solidFill>
                      <a:schemeClr val="tx1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51" name="مربع نص 1050">
                  <a:extLst>
                    <a:ext uri="{FF2B5EF4-FFF2-40B4-BE49-F238E27FC236}">
                      <a16:creationId xmlns:a16="http://schemas.microsoft.com/office/drawing/2014/main" id="{BAA4EC79-5828-5A3A-D5E3-2FCB35E9D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5190" y="5099503"/>
                  <a:ext cx="1990048" cy="830997"/>
                </a:xfrm>
                <a:prstGeom prst="rect">
                  <a:avLst/>
                </a:prstGeom>
                <a:blipFill>
                  <a:blip r:embed="rId8"/>
                  <a:stretch>
                    <a:fillRect t="-5839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2" name="مربع نص 1051">
              <a:extLst>
                <a:ext uri="{FF2B5EF4-FFF2-40B4-BE49-F238E27FC236}">
                  <a16:creationId xmlns:a16="http://schemas.microsoft.com/office/drawing/2014/main" id="{8156E26E-9240-8D00-F745-45FE071C3854}"/>
                </a:ext>
              </a:extLst>
            </p:cNvPr>
            <p:cNvSpPr txBox="1"/>
            <p:nvPr/>
          </p:nvSpPr>
          <p:spPr>
            <a:xfrm>
              <a:off x="7242202" y="3203882"/>
              <a:ext cx="1880077" cy="120032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400" dirty="0">
                  <a:solidFill>
                    <a:schemeClr val="accent4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انسحاب راسي</a:t>
              </a:r>
            </a:p>
            <a:p>
              <a:pPr algn="ctr"/>
              <a:r>
                <a:rPr lang="ar-SA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(+) لأعلى</a:t>
              </a:r>
            </a:p>
            <a:p>
              <a:pPr algn="ctr"/>
              <a:r>
                <a:rPr lang="ar-SA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(-) لأسفل</a:t>
              </a:r>
            </a:p>
          </p:txBody>
        </p:sp>
        <p:sp>
          <p:nvSpPr>
            <p:cNvPr id="1053" name="مربع نص 1052">
              <a:extLst>
                <a:ext uri="{FF2B5EF4-FFF2-40B4-BE49-F238E27FC236}">
                  <a16:creationId xmlns:a16="http://schemas.microsoft.com/office/drawing/2014/main" id="{AD3D4ABE-E06E-9F0B-F523-42B9244ECA40}"/>
                </a:ext>
              </a:extLst>
            </p:cNvPr>
            <p:cNvSpPr txBox="1"/>
            <p:nvPr/>
          </p:nvSpPr>
          <p:spPr>
            <a:xfrm>
              <a:off x="1933194" y="578105"/>
              <a:ext cx="622324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chemeClr val="accent6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التحويلات الهندسية للدالة الاسية</a:t>
              </a: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DD149BA-03D6-551F-D103-203759AA4817}"/>
              </a:ext>
            </a:extLst>
          </p:cNvPr>
          <p:cNvSpPr txBox="1"/>
          <p:nvPr/>
        </p:nvSpPr>
        <p:spPr>
          <a:xfrm>
            <a:off x="9520628" y="850258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D2D1699-3B08-CD8F-E710-DD1A75FF2C42}"/>
              </a:ext>
            </a:extLst>
          </p:cNvPr>
          <p:cNvSpPr txBox="1"/>
          <p:nvPr/>
        </p:nvSpPr>
        <p:spPr>
          <a:xfrm>
            <a:off x="9391345" y="4115950"/>
            <a:ext cx="253042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AEB98D69-1291-B3AC-12F6-71972583897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80585" y="1957878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29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276EA-0C91-F718-FF65-D5DF0CBE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267DFD2-02DE-A27C-7D58-3F8E7B06B00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2312167-6CD7-FB5B-417C-E7A9C7B0861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B9C9D86-1B0F-7517-8566-4979C2FE15B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68E1452-40C5-0501-DFA8-F9A1E0DB728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7FBCA1A-C815-8E34-0FA0-F028381B387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95A2A8D-AE39-76C5-62CB-06D20D175C5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229ABC1-D8F2-546E-8D75-658191FB43F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EB481DC-8149-E95F-B73F-6134FA624FC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2CFB5B1-9442-7510-B38A-3ACACBDC92D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4D0C962-67DA-4119-35A8-B0E743F163D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213C89F-4252-B887-0604-8472C30F7A2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C869B5E-970E-8F07-E287-AB086021012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1301E42-2769-FBDA-23E5-09576C01E42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D5F86BB-1402-A89D-2FA4-FD99C8F7589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81A21B8-3F4A-501D-D125-D99A3D715DD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004BC016-31C9-970D-7C7F-34A5C8978DD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467029E-680E-E0DE-B1C9-5A03F4F6B66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E9E7E6AB-A48D-E2A5-ECCC-A9D3D1676147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71318FB7-B80B-D335-77E0-A87EF39D0AE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EA19F3B-84D3-4D39-EAEC-ED53105215C9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9C821348-DA5A-76C0-64A1-33FCD06E9C3B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E2AD6E2-B8B0-A421-A227-7B71ADA83327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444E653C-1AB8-C0E6-26DB-0D9DEDE302DC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C726246-6045-DAEC-9155-FE2DED78709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BD7A21FE-41A3-CD29-F97D-8EB53737A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73C7517-0A6E-B774-9374-C86858EF268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D8C9DE9-BC0E-26DA-220B-B29032EF771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069C8B84-4CCB-0B84-163F-2B5EB2FDAB5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9164" y="1311740"/>
            <a:ext cx="5400675" cy="70485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BCDAF16-D17B-64D8-CEF5-C3AD1E7D6BB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870" y="2048895"/>
            <a:ext cx="8572500" cy="65722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B95BA76-9199-9BDE-3A7B-963857ADF13D}"/>
              </a:ext>
            </a:extLst>
          </p:cNvPr>
          <p:cNvSpPr txBox="1"/>
          <p:nvPr/>
        </p:nvSpPr>
        <p:spPr>
          <a:xfrm>
            <a:off x="9520628" y="850258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D5639FA-D1D2-BB01-2498-CC98C7A21DB2}"/>
              </a:ext>
            </a:extLst>
          </p:cNvPr>
          <p:cNvSpPr txBox="1"/>
          <p:nvPr/>
        </p:nvSpPr>
        <p:spPr>
          <a:xfrm>
            <a:off x="9391345" y="4115950"/>
            <a:ext cx="2530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C32955B-D7F5-C23B-7068-0702412F317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80585" y="1957878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0820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EFA13-5662-CC4D-B7E5-438CF5515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53961CD-6DC2-A6FC-8FDB-99DDDDDB5EF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9C74C7E-F74F-3AD8-BF94-F27E669A03E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4BC151F-9E29-CD06-976B-5CDA8B8FD75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23AD7C4-0FFD-AD0A-F99A-21D35DE6A3A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2ECCEC2-0441-27BF-60C8-73F3BE94E89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8B1BA89E-DBD6-A34F-6A05-605889B5460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495629-1A59-AA7A-1F1C-A5D2694BAC6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18844C5-1DF7-D6EF-01A1-2EFE41643C9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52CDC74-FD12-01BE-AAC4-7D9CA457FFA6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14EFDE6-3F07-28A4-CCF4-4D93E612B00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0EC91C0-F5DC-ACE1-477A-ABBA372F01F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2C6DD7F-F578-AFD0-8DD0-6EE04DDD140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D674A9B-0496-5B67-C5FE-5BDD60F7938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8C8ED37-F4F1-A79D-DDB1-491C5D4837E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DA7AA40-4BCA-57D0-E3AD-0D7085C8661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5F40915-4E25-E233-8D91-AFAC286D008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CABE040-CBA7-F95A-7438-71881CD2DA1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13A59CF3-24D9-85F3-6801-A9F3E363E87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4E18F375-8148-B84E-97F4-EEC052EADB0F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05B2E7FE-7781-C8CF-0269-8C86EAE1803A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97369B12-EF62-76B8-B87B-148EAC7F2378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5D659B18-2506-AE76-5C5B-6A121166AF8D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B4D349D6-54C8-1F7B-E02F-A351AF45B97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CAF40AEC-F0F5-95F8-13E9-C73CDD05CA7D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E18DD020-3026-74EC-8C8E-10E7694EA792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A132E6D-1FBB-2A67-D164-3E7CC484C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778706CB-A5A0-11C5-5C6B-793084A3F22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79B1966-5F4F-B31C-8401-B3B6AB8522A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739D566-3759-3833-08AA-5151E60B0C6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32" b="73065"/>
          <a:stretch/>
        </p:blipFill>
        <p:spPr>
          <a:xfrm>
            <a:off x="3224428" y="1031887"/>
            <a:ext cx="6436363" cy="11938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0C1A20E-FBAE-8E5C-9DDD-54BE3F4FDC0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566" b="52313"/>
          <a:stretch/>
        </p:blipFill>
        <p:spPr>
          <a:xfrm>
            <a:off x="1001298" y="1878268"/>
            <a:ext cx="8808647" cy="980478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9B12DCFC-016B-BFF0-8A56-F8A0413146EA}"/>
              </a:ext>
            </a:extLst>
          </p:cNvPr>
          <p:cNvSpPr txBox="1"/>
          <p:nvPr/>
        </p:nvSpPr>
        <p:spPr>
          <a:xfrm>
            <a:off x="9520628" y="850258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8AEB3BC-749B-074A-284A-331F624034C7}"/>
              </a:ext>
            </a:extLst>
          </p:cNvPr>
          <p:cNvSpPr txBox="1"/>
          <p:nvPr/>
        </p:nvSpPr>
        <p:spPr>
          <a:xfrm>
            <a:off x="9391345" y="4115950"/>
            <a:ext cx="253042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86C1F760-164E-94CF-CA00-A79A9CFAB50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80585" y="1957878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988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00797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الدوال الأسية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98C92118-41FD-C814-F723-FC420C9FAF0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3234"/>
          <a:stretch>
            <a:fillRect/>
          </a:stretch>
        </p:blipFill>
        <p:spPr>
          <a:xfrm>
            <a:off x="377746" y="1661887"/>
            <a:ext cx="8840368" cy="1731582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F7086C9-18FC-2D58-2D79-843BD798908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439" t="26766" r="5406"/>
          <a:stretch>
            <a:fillRect/>
          </a:stretch>
        </p:blipFill>
        <p:spPr>
          <a:xfrm>
            <a:off x="8355330" y="3054061"/>
            <a:ext cx="3451151" cy="362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52CF66-E0F3-E5F0-4B19-5D5CF5E2B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16F18DE-786C-20B6-CBDF-24CC5BB162F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6BAB75D-3DF6-8842-D8F3-69CD4D13A37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C5818E87-47B6-F258-A68E-8DF0A24FFCE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B169AF8-4BCC-38AE-F432-E9F586C3002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F135634-4E87-A4CB-D681-2D001FF2A7A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D934057-1B62-EE10-CB51-28A07292B23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F2D8E7A-7D06-150A-7C74-1A62E9C636C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8730D987-5C18-07F7-F638-0FE314BE52E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4DC89D3-1CA7-AC9C-ED43-DBBB0978255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B525063-D577-65DD-A30F-5C2A7EFAC10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5B96B82-F841-867C-5BF5-E7CB81B8F54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29CEDC-E285-8DC1-47B6-05E83848BC3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72918C6-82C7-C7E0-9C67-08A871E818B3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D9299FE-6706-6F03-C79F-80498DAAB51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D98EEDE-665D-537C-D6D8-C05DB868103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BE52899-0411-9E56-EA03-190013100E5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86251F16-7971-18CE-EE9C-14FCF17840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E36F9AE-C21F-1A9E-5D30-E3C93BF3310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4931BF42-6852-3FEA-3CEA-AB8B45C8342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EED306CA-8F5A-0AC8-53CB-D36C4307E60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93A0553D-295B-9DAE-0A66-6C73C7FF82B8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8972E466-0E0B-E1C9-924B-4F592068DFD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AA7FC448-1F67-56EF-6DA9-70A6FBBBBA1A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6D9C45BF-7350-EB34-A70E-F134A81EC83C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D36D82FE-45FC-C6F9-C443-05B7D56CFF1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FC259D10-6CCD-182D-D9E8-006B4BCE7D4D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76C4B4E2-690B-3143-0F5B-7C8CC18A07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E25E31E-F888-8336-D77B-736A5C89CFE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D382FDB-8F27-672A-74B5-E3E5291B78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32" b="73065"/>
          <a:stretch/>
        </p:blipFill>
        <p:spPr>
          <a:xfrm>
            <a:off x="3160368" y="997980"/>
            <a:ext cx="6436363" cy="11938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7847ED0C-95C7-1F49-7031-E1711C665D8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5566" b="52313"/>
          <a:stretch/>
        </p:blipFill>
        <p:spPr>
          <a:xfrm>
            <a:off x="979006" y="1855596"/>
            <a:ext cx="8808647" cy="98047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2E9FEEC-ADA4-B5FA-3EE0-5C3F29607F38}"/>
              </a:ext>
            </a:extLst>
          </p:cNvPr>
          <p:cNvSpPr txBox="1"/>
          <p:nvPr/>
        </p:nvSpPr>
        <p:spPr>
          <a:xfrm>
            <a:off x="9520628" y="850258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575264-AB16-EA53-B816-410D6BA3E281}"/>
              </a:ext>
            </a:extLst>
          </p:cNvPr>
          <p:cNvSpPr txBox="1"/>
          <p:nvPr/>
        </p:nvSpPr>
        <p:spPr>
          <a:xfrm>
            <a:off x="9391345" y="4115950"/>
            <a:ext cx="2530420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27E699A-50AC-D497-3708-680B2240199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80585" y="1957878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47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E9842-A91F-DB15-980A-C99E4D301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907D39A8-6B0C-2B3D-C2C7-FAA2E6B8089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99AA4B1-0CE7-7030-BED4-279DD0EE615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AD321DE-FCBE-8423-3361-48F5E6BDB7F2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9B314A5-A7DD-B489-D4E7-4D54EF144CD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F2CF4E2-D18C-1FA0-E055-A65B45DB0BB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E9B662A-FB83-0E89-B0C8-20DEAA5CCA5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184D494-258A-3835-9EB5-2AAE419EE556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0383525-4736-8E40-8CA7-64537676B56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27A14B2-B68E-0093-545C-5554D8009DDD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91C6855-6BAB-198C-855A-AF97A9B08EB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654342F-000B-ADC9-29F2-56969BCA1E0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8240A4D-10D0-7DC2-90E2-22FED277103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24529A2-19FA-9E72-CBF3-200E53382CF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526D6D6C-C9EC-015C-88BC-F0BF0E11B89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EEF1C48-B6B5-EE13-CA41-92183F544D3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6A67140-2409-5CC2-FE7E-5C1D4B7135F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565400C-E9B3-E45B-D3F0-6AA5286568A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ABCEB992-9B4F-238A-7F6A-D5BD45111CCC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554720B9-1E1E-C830-98A0-86D0ECEB8CA4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5306F54-92A4-4FE6-41B1-48FF2C1C540C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788E5B0C-9CCB-245E-2413-68CE564749A9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DC501F3-ABA1-A7A3-6B3E-D07AD72A8745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B90EF5CD-E49C-FC36-C6F8-923BB0B7153C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E69BC95-2CCE-B5C8-DF86-4098C562300D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93EA23F6-9EC2-0E04-F577-A87D6E19D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41590706-92F2-0044-80F0-B2C2C793B73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A70BFA7-B5AF-D3A0-D511-1E3C0EA5D0B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1E8F179-D6EF-A7F2-A26A-DC125B9948F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87233" y="1175666"/>
            <a:ext cx="6441480" cy="84068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EDBB00A-A982-574B-7D61-D694621D800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3177" y="1724418"/>
            <a:ext cx="3783093" cy="1226949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66AE2624-0998-D4B1-B1D2-FC37494102C7}"/>
              </a:ext>
            </a:extLst>
          </p:cNvPr>
          <p:cNvSpPr txBox="1"/>
          <p:nvPr/>
        </p:nvSpPr>
        <p:spPr>
          <a:xfrm>
            <a:off x="9540367" y="850258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F93FB4F-501B-084B-4161-640856DE1E58}"/>
              </a:ext>
            </a:extLst>
          </p:cNvPr>
          <p:cNvSpPr txBox="1"/>
          <p:nvPr/>
        </p:nvSpPr>
        <p:spPr>
          <a:xfrm>
            <a:off x="9411084" y="4115950"/>
            <a:ext cx="2530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43948CFF-36D0-104F-AD88-65B5ED18224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900324" y="1957878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724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DC70B-C26F-122C-66E6-4D7E5C38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8ED6BBD-36CC-780C-68FA-155A8C16A33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5275F86-FFB7-9BF4-74F5-38E9799D57C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57FE135-088F-EA36-3E06-2E57243B763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25B63FF9-F2E9-1918-D26E-EA71F8E71FC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17A6192-649C-1C88-49C1-4671488DB3C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EE22B9A-F062-09B0-F3B4-47BAFBC9C68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3140F77-13DC-2825-9B60-8A853C80EA0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793CB77-8760-5218-AC0E-92CB587E9D9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54A8C1E6-2B40-4E61-B1C7-745DA02BAAD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69E52C2-B2F4-B731-3879-64FF4CD48E1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2ECCF60-CEF6-4AD9-63FD-6296F0E39B9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5C41412-05A5-765F-EBE3-D355D2EA2A4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CCB4F3F-68A8-7A79-1594-7BEA39BB709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28256D2-4766-0CD9-98BC-51F3E05B28B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EDBB464-528D-7E82-9EF7-17B9E67DAA9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5F0A90D-0AB0-9B77-6813-A6129E17EF47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571CA5A-BDCB-7E45-135E-B585FF56258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AA947ED9-ACD6-91E3-9DB9-D38B5A64A496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3D5C0912-6C5B-CF8E-5594-2B8A618E40A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10CF91D7-058F-99FA-DDED-559E2BF0F66D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291067EC-475B-3100-61DF-479C8D811DA4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BADE7C86-8AB0-348E-B5DD-F36C4E726578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4DCA90A1-167E-27C2-DB2B-8B245DD6FAA4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1E2BC31F-CAD5-46F1-3BF2-92E64618F9B1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789A5C86-5420-3054-7A5C-C73CC485490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D11149C-A5EB-6DC8-2B4B-3D3B85EDF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575BCA2-C77C-2411-3622-4CB678B406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C7AC793-DF3A-63F0-6B40-8941042C133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96D84BCA-7373-D60B-915E-97B6AF486FA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46" b="77742"/>
          <a:stretch/>
        </p:blipFill>
        <p:spPr>
          <a:xfrm>
            <a:off x="2945362" y="1114896"/>
            <a:ext cx="6576516" cy="10451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103EC63-95D3-4E96-F60D-0BDA5F8CAA7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259" b="53450"/>
          <a:stretch/>
        </p:blipFill>
        <p:spPr>
          <a:xfrm>
            <a:off x="720838" y="1976894"/>
            <a:ext cx="8775432" cy="114058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A9844296-C1C8-F0D0-D842-E1A84398427F}"/>
              </a:ext>
            </a:extLst>
          </p:cNvPr>
          <p:cNvSpPr txBox="1"/>
          <p:nvPr/>
        </p:nvSpPr>
        <p:spPr>
          <a:xfrm>
            <a:off x="9540367" y="850258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7712E344-D067-B591-7F97-FDBF51E70928}"/>
              </a:ext>
            </a:extLst>
          </p:cNvPr>
          <p:cNvSpPr txBox="1"/>
          <p:nvPr/>
        </p:nvSpPr>
        <p:spPr>
          <a:xfrm>
            <a:off x="9411084" y="4115950"/>
            <a:ext cx="2530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CA615BDA-D872-796D-DED9-B2197750BBA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900324" y="1957878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4220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764FF5-99AA-4375-1EA5-329EB513CA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8B9D7DE-9C59-F539-54BA-9FBF3A497084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71BEC03-5A98-DDFB-6B25-AF0B6D968FF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543D1F7-846A-4CC6-9234-1F52BC66369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F675334-242A-77C6-5DDB-6B84248D5A0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8A2890D-D574-189C-3D4C-485C01CEE85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D2B7038-F6BA-3B40-4E61-9DA9CACEF07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CC6FF11-7199-9189-0EA0-C30F3C57676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153FE71-1303-58F3-F8AA-85C8D77CB61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485B7E8-C545-8902-A552-A6A2C5C8F044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50623F2-A2F4-EE31-E27D-A9EB19945F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7C97EFE-BF94-E851-A8C8-9373F13D65F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EA02979-649D-719F-D6B8-7D266F3835C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400C713-3BD1-DD9C-33F4-BAA7593528A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6EA87CC-B202-FB65-3873-2C50486EE5D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268CB53-10FC-E6BB-2B93-4C3D8F82CBB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EA052B22-915B-2A4F-3596-F59DF48031B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EB165A9E-9A91-2E65-33A4-B25F46A20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72B8C316-4733-5EAE-BC68-1093181030D1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AC533D37-38C4-F0DF-0DBF-E0D1BEFD62EC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FD0F62D8-BC32-6177-54DA-6C8C7876D9D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3C8FEA1-6BAE-CDC2-9A53-402EAD9C9FFF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6254D335-0C37-F393-20EF-E57A5D3C381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E7792F45-D061-8CD5-7700-17306F4B1F21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8F6874CF-67B2-ED61-ABB6-A7359A7A46F2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BF390AD3-347D-B836-0412-947B156677F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172E68E-31DA-2CDB-84D0-CADA3B4880C1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F349CFE-3110-BFC6-8793-0336CB4714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56838B1-3ACE-F8F7-E557-FFAEDF0950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5BF2F05-3422-ACD1-0165-C761CB8849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746" b="77742"/>
          <a:stretch/>
        </p:blipFill>
        <p:spPr>
          <a:xfrm>
            <a:off x="2942614" y="1109744"/>
            <a:ext cx="6576516" cy="104511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898A032-5BBD-2ADD-C90F-90B91D40A37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394" b="23824"/>
          <a:stretch/>
        </p:blipFill>
        <p:spPr>
          <a:xfrm>
            <a:off x="773336" y="1877316"/>
            <a:ext cx="8775432" cy="1351446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771C223-DACA-81AB-22B3-EC59555EAB16}"/>
              </a:ext>
            </a:extLst>
          </p:cNvPr>
          <p:cNvSpPr txBox="1"/>
          <p:nvPr/>
        </p:nvSpPr>
        <p:spPr>
          <a:xfrm>
            <a:off x="9540367" y="850258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3FBFFF1-9081-F483-A4FD-41B1FEB25240}"/>
              </a:ext>
            </a:extLst>
          </p:cNvPr>
          <p:cNvSpPr txBox="1"/>
          <p:nvPr/>
        </p:nvSpPr>
        <p:spPr>
          <a:xfrm>
            <a:off x="9411084" y="4115950"/>
            <a:ext cx="2530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0108FDE-FEB7-DA0B-A325-9E173E66B49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900324" y="1957878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7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324914" y="443913"/>
            <a:ext cx="3287787" cy="595662"/>
          </a:xfrm>
          <a:custGeom>
            <a:avLst/>
            <a:gdLst>
              <a:gd name="connsiteX0" fmla="*/ 0 w 3287787"/>
              <a:gd name="connsiteY0" fmla="*/ 595662 h 595662"/>
              <a:gd name="connsiteX1" fmla="*/ 148916 w 3287787"/>
              <a:gd name="connsiteY1" fmla="*/ 0 h 595662"/>
              <a:gd name="connsiteX2" fmla="*/ 682524 w 3287787"/>
              <a:gd name="connsiteY2" fmla="*/ 0 h 595662"/>
              <a:gd name="connsiteX3" fmla="*/ 1341687 w 3287787"/>
              <a:gd name="connsiteY3" fmla="*/ 0 h 595662"/>
              <a:gd name="connsiteX4" fmla="*/ 1875295 w 3287787"/>
              <a:gd name="connsiteY4" fmla="*/ 0 h 595662"/>
              <a:gd name="connsiteX5" fmla="*/ 2471681 w 3287787"/>
              <a:gd name="connsiteY5" fmla="*/ 0 h 595662"/>
              <a:gd name="connsiteX6" fmla="*/ 3287787 w 3287787"/>
              <a:gd name="connsiteY6" fmla="*/ 0 h 595662"/>
              <a:gd name="connsiteX7" fmla="*/ 3138872 w 3287787"/>
              <a:gd name="connsiteY7" fmla="*/ 595662 h 595662"/>
              <a:gd name="connsiteX8" fmla="*/ 2573875 w 3287787"/>
              <a:gd name="connsiteY8" fmla="*/ 595662 h 595662"/>
              <a:gd name="connsiteX9" fmla="*/ 2008878 w 3287787"/>
              <a:gd name="connsiteY9" fmla="*/ 595662 h 595662"/>
              <a:gd name="connsiteX10" fmla="*/ 1381104 w 3287787"/>
              <a:gd name="connsiteY10" fmla="*/ 595662 h 595662"/>
              <a:gd name="connsiteX11" fmla="*/ 784718 w 3287787"/>
              <a:gd name="connsiteY11" fmla="*/ 595662 h 595662"/>
              <a:gd name="connsiteX12" fmla="*/ 0 w 3287787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87787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45995" y="5044"/>
                  <a:pt x="432821" y="23185"/>
                  <a:pt x="682524" y="0"/>
                </a:cubicBezTo>
                <a:cubicBezTo>
                  <a:pt x="932227" y="-23185"/>
                  <a:pt x="1075560" y="20579"/>
                  <a:pt x="1341687" y="0"/>
                </a:cubicBezTo>
                <a:cubicBezTo>
                  <a:pt x="1607814" y="-20579"/>
                  <a:pt x="1762847" y="23572"/>
                  <a:pt x="1875295" y="0"/>
                </a:cubicBezTo>
                <a:cubicBezTo>
                  <a:pt x="1987743" y="-23572"/>
                  <a:pt x="2266241" y="-7623"/>
                  <a:pt x="2471681" y="0"/>
                </a:cubicBezTo>
                <a:cubicBezTo>
                  <a:pt x="2677121" y="7623"/>
                  <a:pt x="3044704" y="32882"/>
                  <a:pt x="3287787" y="0"/>
                </a:cubicBezTo>
                <a:cubicBezTo>
                  <a:pt x="3228728" y="168032"/>
                  <a:pt x="3187232" y="356244"/>
                  <a:pt x="3138872" y="595662"/>
                </a:cubicBezTo>
                <a:cubicBezTo>
                  <a:pt x="2924088" y="618540"/>
                  <a:pt x="2701610" y="604200"/>
                  <a:pt x="2573875" y="595662"/>
                </a:cubicBezTo>
                <a:cubicBezTo>
                  <a:pt x="2446140" y="587124"/>
                  <a:pt x="2242965" y="574683"/>
                  <a:pt x="2008878" y="595662"/>
                </a:cubicBezTo>
                <a:cubicBezTo>
                  <a:pt x="1774791" y="616641"/>
                  <a:pt x="1599764" y="569162"/>
                  <a:pt x="1381104" y="595662"/>
                </a:cubicBezTo>
                <a:cubicBezTo>
                  <a:pt x="1162444" y="622162"/>
                  <a:pt x="971578" y="624472"/>
                  <a:pt x="784718" y="595662"/>
                </a:cubicBezTo>
                <a:cubicBezTo>
                  <a:pt x="597858" y="566852"/>
                  <a:pt x="222035" y="571419"/>
                  <a:pt x="0" y="595662"/>
                </a:cubicBezTo>
                <a:close/>
              </a:path>
              <a:path w="3287787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04473" y="18476"/>
                  <a:pt x="536187" y="-15836"/>
                  <a:pt x="808079" y="0"/>
                </a:cubicBezTo>
                <a:cubicBezTo>
                  <a:pt x="1079971" y="15836"/>
                  <a:pt x="1248809" y="27107"/>
                  <a:pt x="1373076" y="0"/>
                </a:cubicBezTo>
                <a:cubicBezTo>
                  <a:pt x="1497343" y="-27107"/>
                  <a:pt x="1728661" y="-7860"/>
                  <a:pt x="1906684" y="0"/>
                </a:cubicBezTo>
                <a:cubicBezTo>
                  <a:pt x="2084707" y="7860"/>
                  <a:pt x="2250734" y="-3188"/>
                  <a:pt x="2503069" y="0"/>
                </a:cubicBezTo>
                <a:cubicBezTo>
                  <a:pt x="2755405" y="3188"/>
                  <a:pt x="3110076" y="18394"/>
                  <a:pt x="3287787" y="0"/>
                </a:cubicBezTo>
                <a:cubicBezTo>
                  <a:pt x="3216412" y="236470"/>
                  <a:pt x="3182382" y="461100"/>
                  <a:pt x="3138872" y="595662"/>
                </a:cubicBezTo>
                <a:cubicBezTo>
                  <a:pt x="2796533" y="569641"/>
                  <a:pt x="2738496" y="620725"/>
                  <a:pt x="2448320" y="595662"/>
                </a:cubicBezTo>
                <a:cubicBezTo>
                  <a:pt x="2158144" y="570599"/>
                  <a:pt x="2021766" y="614740"/>
                  <a:pt x="1851934" y="595662"/>
                </a:cubicBezTo>
                <a:cubicBezTo>
                  <a:pt x="1682102" y="576584"/>
                  <a:pt x="1547425" y="585776"/>
                  <a:pt x="1255549" y="595662"/>
                </a:cubicBezTo>
                <a:cubicBezTo>
                  <a:pt x="963673" y="605548"/>
                  <a:pt x="869217" y="581022"/>
                  <a:pt x="564997" y="595662"/>
                </a:cubicBezTo>
                <a:cubicBezTo>
                  <a:pt x="260777" y="610302"/>
                  <a:pt x="120407" y="587663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5D99C8F2-E5FD-8C8A-1EB5-ABDB4C3174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1" y="986774"/>
            <a:ext cx="7667782" cy="5397253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7F11EA6-BD54-0B33-8F33-9D9252A6110E}"/>
              </a:ext>
            </a:extLst>
          </p:cNvPr>
          <p:cNvSpPr txBox="1"/>
          <p:nvPr/>
        </p:nvSpPr>
        <p:spPr>
          <a:xfrm>
            <a:off x="9518459" y="417165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9595C13-B480-EC47-FC10-0E8A75F05B28}"/>
              </a:ext>
            </a:extLst>
          </p:cNvPr>
          <p:cNvSpPr txBox="1"/>
          <p:nvPr/>
        </p:nvSpPr>
        <p:spPr>
          <a:xfrm>
            <a:off x="9389176" y="3682857"/>
            <a:ext cx="25304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89113D9-5010-DDBF-1ED9-C168A9FBF9C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78416" y="1524785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178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4DC6674-743A-06D4-21D5-57B9913FA560}"/>
              </a:ext>
            </a:extLst>
          </p:cNvPr>
          <p:cNvSpPr txBox="1"/>
          <p:nvPr/>
        </p:nvSpPr>
        <p:spPr>
          <a:xfrm>
            <a:off x="9518459" y="417165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C876F666-8859-FB90-A55C-CFDA93AB8508}"/>
              </a:ext>
            </a:extLst>
          </p:cNvPr>
          <p:cNvSpPr txBox="1"/>
          <p:nvPr/>
        </p:nvSpPr>
        <p:spPr>
          <a:xfrm>
            <a:off x="9389176" y="3682857"/>
            <a:ext cx="25304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C956AF4A-69E3-9453-FED8-0F813767673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78416" y="1524785"/>
            <a:ext cx="1810506" cy="223539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4AC804E-8B1C-72B7-2A8B-5763E52957B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079" y="1621969"/>
            <a:ext cx="8811800" cy="327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5906F16-B1D4-C639-700F-A35C585E7E8E}"/>
              </a:ext>
            </a:extLst>
          </p:cNvPr>
          <p:cNvSpPr txBox="1"/>
          <p:nvPr/>
        </p:nvSpPr>
        <p:spPr>
          <a:xfrm>
            <a:off x="9518459" y="417165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BB4A40B-D011-B059-8762-D41413C88373}"/>
              </a:ext>
            </a:extLst>
          </p:cNvPr>
          <p:cNvSpPr txBox="1"/>
          <p:nvPr/>
        </p:nvSpPr>
        <p:spPr>
          <a:xfrm>
            <a:off x="9389176" y="3682857"/>
            <a:ext cx="25304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AB52CC65-1FA9-6A14-F4A8-DD38F8A24F3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78416" y="1524785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 – 17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87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54318" y="3493810"/>
            <a:ext cx="618814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/>
            <a:r>
              <a:rPr lang="ar-SA" sz="3600" dirty="0">
                <a:solidFill>
                  <a:srgbClr val="8D2982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لا يصل الناس إلى حديقة النجاح دون أن يمروا بمحطات التعب والفشل واليأس.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D9952D54-121C-EDA1-4976-EF90B5ECB0EF}"/>
              </a:ext>
            </a:extLst>
          </p:cNvPr>
          <p:cNvSpPr txBox="1"/>
          <p:nvPr/>
        </p:nvSpPr>
        <p:spPr>
          <a:xfrm>
            <a:off x="9518459" y="417165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2ABFC5A-41EA-7632-6DEB-4363D426D618}"/>
              </a:ext>
            </a:extLst>
          </p:cNvPr>
          <p:cNvSpPr txBox="1"/>
          <p:nvPr/>
        </p:nvSpPr>
        <p:spPr>
          <a:xfrm>
            <a:off x="9389176" y="3682857"/>
            <a:ext cx="25304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F2D83009-40AB-9009-5C15-F46F388C9E0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78416" y="1524785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507666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24146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789420">
                  <a:extLst>
                    <a:ext uri="{9D8B030D-6E8A-4147-A177-3AD203B41FA5}">
                      <a16:colId xmlns:a16="http://schemas.microsoft.com/office/drawing/2014/main" val="458134492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1447/04/27ه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الدوال الأسية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2028199" y="1976104"/>
            <a:ext cx="5112418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A174F45-5A28-DC96-89EF-9B4665C9E52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2881"/>
          <a:stretch/>
        </p:blipFill>
        <p:spPr>
          <a:xfrm>
            <a:off x="9523735" y="1801530"/>
            <a:ext cx="2128879" cy="409127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21D2F25-B31A-7AB3-8DE7-8D5F939E3BB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78738" y="1976103"/>
            <a:ext cx="1963865" cy="456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518459" y="417165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7E95D4-4EE8-97CF-B24C-24DEA28AD0DD}"/>
              </a:ext>
            </a:extLst>
          </p:cNvPr>
          <p:cNvSpPr txBox="1"/>
          <p:nvPr/>
        </p:nvSpPr>
        <p:spPr>
          <a:xfrm>
            <a:off x="9389176" y="3682857"/>
            <a:ext cx="25304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918240FF-6687-47C1-95DC-8098AB7CEDE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78416" y="1524785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9290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D4C94852-BFC5-23E3-2624-E5EE8CE8DB4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1742" b="86472"/>
          <a:stretch>
            <a:fillRect/>
          </a:stretch>
        </p:blipFill>
        <p:spPr>
          <a:xfrm>
            <a:off x="9841820" y="1900918"/>
            <a:ext cx="1810506" cy="40794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EF3043D-0C87-C3E8-D641-E6CCA62244F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8894" b="16873"/>
          <a:stretch>
            <a:fillRect/>
          </a:stretch>
        </p:blipFill>
        <p:spPr>
          <a:xfrm>
            <a:off x="9841820" y="2274453"/>
            <a:ext cx="1810506" cy="118494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D0D894F-4328-CB24-0957-03AB09000698}"/>
              </a:ext>
            </a:extLst>
          </p:cNvPr>
          <p:cNvSpPr txBox="1"/>
          <p:nvPr/>
        </p:nvSpPr>
        <p:spPr>
          <a:xfrm>
            <a:off x="9518459" y="417165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AC853F0-E02A-7814-3748-F29B1C3B7488}"/>
              </a:ext>
            </a:extLst>
          </p:cNvPr>
          <p:cNvSpPr txBox="1"/>
          <p:nvPr/>
        </p:nvSpPr>
        <p:spPr>
          <a:xfrm>
            <a:off x="9389176" y="3682857"/>
            <a:ext cx="25304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4849284E-C8BB-BBB2-4623-14429098698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135872"/>
            <a:ext cx="941101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48618-C41A-DA11-708E-3AA25FC6F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EB47A40-CD39-52DF-07C5-710B6B6A9FA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29B7653-FEF3-54B2-FC0F-B64CE15383B6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78A50A3-58B2-D222-7CA1-FD325F93AEB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29017FC-237D-9D37-A280-C700F256A85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01BF395-3AF1-FE1A-25BF-FE5BE37D035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529F320-1B85-FBEB-5E0E-854F383E5C2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7E2232B-5284-4D5C-E478-FFFC3EB7563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3E71816-174A-A87A-1DD2-42074C040F7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470B2B1-1754-DF34-1227-7696A2CA547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6545B3A-F1A8-90A7-4726-7444CC20EA8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D4CD4D-932D-15D3-55FA-523AC2CBBA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3426E3C-D7D9-A3FD-0507-0D6351E8F1E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D2AE015-73C0-4FBE-6740-F5A9F059E3F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ABFBCC0-855B-2D1C-223B-4448440770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90C5A17-07CF-C2E0-E04C-53B71DEB133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4D3BA72-933B-C7B3-A4C9-8D4E6463B7BF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6D055D3-69D0-C8F3-1DDC-53F0623FC29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255AAA4-55E6-3089-9305-15104389D28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AEC76B1F-F3E8-B563-203A-87432D044620}"/>
              </a:ext>
            </a:extLst>
          </p:cNvPr>
          <p:cNvGrpSpPr/>
          <p:nvPr/>
        </p:nvGrpSpPr>
        <p:grpSpPr>
          <a:xfrm>
            <a:off x="346764" y="998648"/>
            <a:ext cx="8865681" cy="5014347"/>
            <a:chOff x="121322" y="578105"/>
            <a:chExt cx="8865681" cy="5014347"/>
          </a:xfrm>
        </p:grpSpPr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id="{DD6FF60B-A5CA-FF71-963D-BA67E9FD4D2A}"/>
                </a:ext>
              </a:extLst>
            </p:cNvPr>
            <p:cNvSpPr txBox="1"/>
            <p:nvPr/>
          </p:nvSpPr>
          <p:spPr>
            <a:xfrm>
              <a:off x="1933194" y="578105"/>
              <a:ext cx="6223245" cy="707886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4000" b="1" dirty="0">
                  <a:solidFill>
                    <a:schemeClr val="accent2">
                      <a:lumMod val="75000"/>
                    </a:schemeClr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الدالة الاسية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99ED711D-EC22-444F-E8B1-9BC93DA1403E}"/>
                    </a:ext>
                  </a:extLst>
                </p:cNvPr>
                <p:cNvSpPr txBox="1"/>
                <p:nvPr/>
              </p:nvSpPr>
              <p:spPr>
                <a:xfrm>
                  <a:off x="5900102" y="2379906"/>
                  <a:ext cx="3086901" cy="3212546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algn="ctr"/>
                  <a:r>
                    <a:rPr lang="ar-SA" sz="2800" b="1" dirty="0">
                      <a:solidFill>
                        <a:srgbClr val="80C687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نمو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&gt;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oMath>
                    </m:oMathPara>
                  </a14:m>
                  <a:endParaRPr lang="ku-Arab-IQ" sz="2800" b="1" i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mbria Math" panose="02040503050406030204" pitchFamily="18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q"/>
                  </a:pPr>
                  <a:r>
                    <a:rPr lang="ar-SA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يتزايد المنحنى</a:t>
                  </a:r>
                </a:p>
                <a:p>
                  <a:pPr marL="457200" indent="-457200">
                    <a:buFont typeface="Wingdings" panose="05000000000000000000" pitchFamily="2" charset="2"/>
                    <a:buChar char="q"/>
                  </a:pPr>
                  <a:r>
                    <a:rPr lang="ar-SA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متصلة</a:t>
                  </a:r>
                </a:p>
                <a:p>
                  <a:pPr marL="457200" indent="-457200">
                    <a:buFont typeface="Wingdings" panose="05000000000000000000" pitchFamily="2" charset="2"/>
                    <a:buChar char="q"/>
                  </a:pPr>
                  <a:r>
                    <a:rPr lang="ar-SA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مقطع </a:t>
                  </a:r>
                  <a:r>
                    <a:rPr lang="en-US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y</a:t>
                  </a:r>
                  <a:r>
                    <a:rPr lang="ku-Arab-IQ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 (</a:t>
                  </a:r>
                  <a:r>
                    <a:rPr lang="en-US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0,1</a:t>
                  </a:r>
                  <a:r>
                    <a:rPr lang="ku-Arab-IQ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  <a:p>
                  <a:pPr marL="457200" indent="-457200">
                    <a:buFont typeface="Wingdings" panose="05000000000000000000" pitchFamily="2" charset="2"/>
                    <a:buChar char="q"/>
                  </a:pPr>
                  <a:r>
                    <a:rPr lang="ar-SA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المجال =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𝑹</m:t>
                      </m:r>
                    </m:oMath>
                  </a14:m>
                  <a:endParaRPr lang="ar-SA" sz="2800" b="1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q"/>
                  </a:pPr>
                  <a:r>
                    <a:rPr lang="ar-SA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المدى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ar-SA" sz="2800" b="1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1" name="مربع نص 10">
                  <a:extLst>
                    <a:ext uri="{FF2B5EF4-FFF2-40B4-BE49-F238E27FC236}">
                      <a16:creationId xmlns:a16="http://schemas.microsoft.com/office/drawing/2014/main" id="{99ED711D-EC22-444F-E8B1-9BC93DA140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0102" y="2379906"/>
                  <a:ext cx="3086901" cy="3212546"/>
                </a:xfrm>
                <a:prstGeom prst="rect">
                  <a:avLst/>
                </a:prstGeom>
                <a:blipFill>
                  <a:blip r:embed="rId6"/>
                  <a:stretch>
                    <a:fillRect t="-1708" r="-3557" b="-1328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6631B1EE-0A18-6124-F14B-4AE9C26626CA}"/>
                    </a:ext>
                  </a:extLst>
                </p:cNvPr>
                <p:cNvSpPr txBox="1"/>
                <p:nvPr/>
              </p:nvSpPr>
              <p:spPr>
                <a:xfrm>
                  <a:off x="121322" y="2379906"/>
                  <a:ext cx="3270299" cy="3108543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ar-SA" sz="2800" b="1" dirty="0">
                      <a:solidFill>
                        <a:srgbClr val="80C687"/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اضمحلال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𝟎</m:t>
                        </m:r>
                        <m:r>
                          <a:rPr lang="ar-SA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𝒃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&lt;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oMath>
                    </m:oMathPara>
                  </a14:m>
                  <a:endPara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q"/>
                  </a:pPr>
                  <a:r>
                    <a:rPr lang="ar-SA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يتناقص المنحنى</a:t>
                  </a:r>
                </a:p>
                <a:p>
                  <a:pPr marL="457200" indent="-457200">
                    <a:buFont typeface="Wingdings" panose="05000000000000000000" pitchFamily="2" charset="2"/>
                    <a:buChar char="q"/>
                  </a:pPr>
                  <a:r>
                    <a:rPr lang="ar-SA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متصلة</a:t>
                  </a:r>
                </a:p>
                <a:p>
                  <a:pPr marL="457200" indent="-457200">
                    <a:buFont typeface="Wingdings" panose="05000000000000000000" pitchFamily="2" charset="2"/>
                    <a:buChar char="q"/>
                  </a:pPr>
                  <a:r>
                    <a:rPr lang="ar-SA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مقطع </a:t>
                  </a:r>
                  <a:r>
                    <a:rPr lang="en-US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y</a:t>
                  </a:r>
                  <a:r>
                    <a:rPr lang="ku-Arab-IQ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  (</a:t>
                  </a:r>
                  <a:r>
                    <a:rPr lang="en-US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0,1</a:t>
                  </a:r>
                  <a:r>
                    <a:rPr lang="ku-Arab-IQ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)</a:t>
                  </a:r>
                </a:p>
                <a:p>
                  <a:pPr marL="457200" indent="-457200">
                    <a:buFont typeface="Wingdings" panose="05000000000000000000" pitchFamily="2" charset="2"/>
                    <a:buChar char="q"/>
                  </a:pPr>
                  <a:r>
                    <a:rPr lang="ar-SA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المجال = </a:t>
                  </a:r>
                  <a14:m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𝑹</m:t>
                      </m:r>
                    </m:oMath>
                  </a14:m>
                  <a:endParaRPr lang="ar-SA" sz="2800" b="1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pPr marL="457200" indent="-457200">
                    <a:buFont typeface="Wingdings" panose="05000000000000000000" pitchFamily="2" charset="2"/>
                    <a:buChar char="q"/>
                  </a:pPr>
                  <a:r>
                    <a:rPr lang="ar-SA" sz="2800" b="1" dirty="0">
                      <a:solidFill>
                        <a:schemeClr val="accent4">
                          <a:lumMod val="75000"/>
                        </a:schemeClr>
                      </a:solidFill>
                      <a:latin typeface="Calibri" panose="020F050202020403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المدى =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2800" b="1" i="1" dirty="0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+</m:t>
                          </m:r>
                        </m:sup>
                      </m:sSup>
                    </m:oMath>
                  </a14:m>
                  <a:endParaRPr lang="ar-SA" sz="2800" b="1" dirty="0">
                    <a:solidFill>
                      <a:schemeClr val="accent4">
                        <a:lumMod val="75000"/>
                      </a:schemeClr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مربع نص 12">
                  <a:extLst>
                    <a:ext uri="{FF2B5EF4-FFF2-40B4-BE49-F238E27FC236}">
                      <a16:creationId xmlns:a16="http://schemas.microsoft.com/office/drawing/2014/main" id="{6631B1EE-0A18-6124-F14B-4AE9C26626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322" y="2379906"/>
                  <a:ext cx="3270299" cy="3108543"/>
                </a:xfrm>
                <a:prstGeom prst="rect">
                  <a:avLst/>
                </a:prstGeom>
                <a:blipFill>
                  <a:blip r:embed="rId7"/>
                  <a:stretch>
                    <a:fillRect t="-1765" r="-3358" b="-4706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4" name="مجموعة 13">
              <a:extLst>
                <a:ext uri="{FF2B5EF4-FFF2-40B4-BE49-F238E27FC236}">
                  <a16:creationId xmlns:a16="http://schemas.microsoft.com/office/drawing/2014/main" id="{18C3A775-2A7C-CDAB-4CF1-E31D421D3496}"/>
                </a:ext>
              </a:extLst>
            </p:cNvPr>
            <p:cNvGrpSpPr/>
            <p:nvPr/>
          </p:nvGrpSpPr>
          <p:grpSpPr>
            <a:xfrm>
              <a:off x="1670047" y="1325314"/>
              <a:ext cx="5795131" cy="994216"/>
              <a:chOff x="1670047" y="1325314"/>
              <a:chExt cx="6619830" cy="994216"/>
            </a:xfrm>
          </p:grpSpPr>
          <p:grpSp>
            <p:nvGrpSpPr>
              <p:cNvPr id="34" name="مجموعة 33">
                <a:extLst>
                  <a:ext uri="{FF2B5EF4-FFF2-40B4-BE49-F238E27FC236}">
                    <a16:creationId xmlns:a16="http://schemas.microsoft.com/office/drawing/2014/main" id="{1B61ED3C-0182-15DC-457A-1F4571419001}"/>
                  </a:ext>
                </a:extLst>
              </p:cNvPr>
              <p:cNvGrpSpPr/>
              <p:nvPr/>
            </p:nvGrpSpPr>
            <p:grpSpPr>
              <a:xfrm>
                <a:off x="1670047" y="1657398"/>
                <a:ext cx="6619830" cy="662132"/>
                <a:chOff x="1644777" y="1041479"/>
                <a:chExt cx="6619830" cy="662132"/>
              </a:xfrm>
            </p:grpSpPr>
            <p:cxnSp>
              <p:nvCxnSpPr>
                <p:cNvPr id="36" name="موصل: منحني 35">
                  <a:extLst>
                    <a:ext uri="{FF2B5EF4-FFF2-40B4-BE49-F238E27FC236}">
                      <a16:creationId xmlns:a16="http://schemas.microsoft.com/office/drawing/2014/main" id="{DD6CF34A-6034-CD78-557E-22CEF84ADC8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60758" y="1041480"/>
                  <a:ext cx="3403849" cy="662131"/>
                </a:xfrm>
                <a:prstGeom prst="curvedConnector3">
                  <a:avLst>
                    <a:gd name="adj1" fmla="val 99769"/>
                  </a:avLst>
                </a:prstGeom>
                <a:ln w="57150">
                  <a:solidFill>
                    <a:srgbClr val="80C687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موصل: منحني 36">
                  <a:extLst>
                    <a:ext uri="{FF2B5EF4-FFF2-40B4-BE49-F238E27FC236}">
                      <a16:creationId xmlns:a16="http://schemas.microsoft.com/office/drawing/2014/main" id="{F1F2248F-F75C-C8F6-72FF-C97869B420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644777" y="1041479"/>
                  <a:ext cx="3403849" cy="662131"/>
                </a:xfrm>
                <a:prstGeom prst="curvedConnector3">
                  <a:avLst>
                    <a:gd name="adj1" fmla="val 99769"/>
                  </a:avLst>
                </a:prstGeom>
                <a:ln w="57150">
                  <a:solidFill>
                    <a:srgbClr val="80C687"/>
                  </a:solidFill>
                  <a:headEnd type="non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5" name="رابط مستقيم 34">
                <a:extLst>
                  <a:ext uri="{FF2B5EF4-FFF2-40B4-BE49-F238E27FC236}">
                    <a16:creationId xmlns:a16="http://schemas.microsoft.com/office/drawing/2014/main" id="{68631DA0-BABB-CC35-FA54-442E52682D34}"/>
                  </a:ext>
                </a:extLst>
              </p:cNvPr>
              <p:cNvCxnSpPr/>
              <p:nvPr/>
            </p:nvCxnSpPr>
            <p:spPr>
              <a:xfrm flipV="1">
                <a:off x="5044817" y="1325314"/>
                <a:ext cx="0" cy="312829"/>
              </a:xfrm>
              <a:prstGeom prst="line">
                <a:avLst/>
              </a:prstGeom>
              <a:ln w="57150">
                <a:solidFill>
                  <a:srgbClr val="80C687"/>
                </a:solidFill>
              </a:ln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94709C16-7DC7-22B0-2D13-AF6E8A6584A7}"/>
              </a:ext>
            </a:extLst>
          </p:cNvPr>
          <p:cNvSpPr txBox="1"/>
          <p:nvPr/>
        </p:nvSpPr>
        <p:spPr>
          <a:xfrm>
            <a:off x="9518459" y="417165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364B2313-53E1-77DE-0A90-9E5D81686082}"/>
              </a:ext>
            </a:extLst>
          </p:cNvPr>
          <p:cNvSpPr txBox="1"/>
          <p:nvPr/>
        </p:nvSpPr>
        <p:spPr>
          <a:xfrm>
            <a:off x="9389176" y="3682857"/>
            <a:ext cx="2530420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الاضمحلال النمو الأسي بيانيا.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تحويلات التمثيلات البيانية لدوال النمو الأساسي.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تحويلات دوال الاضمحلال الأساسي بيانيا.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0BBC124-AD3C-EBF4-96F0-FCC3B247CFA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78416" y="1524785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61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F5ECC-B89A-960C-2E66-DCD0337E0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0E66324-2A1B-6C41-2784-8A12AE5CA95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ABFA29A-EA94-C9BE-2E72-A0B759030A1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39BEC1D-E60D-ACE2-F678-424ACDF17C3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CD0E166-46CC-396A-0522-B486566398D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C879B2F-9A68-1B02-5DBB-14B8AD35581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1A2334C-6B49-E8BF-D9D3-3346D3F3FFB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43DFF51-5D91-EEEC-A185-05060AA54119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FD6753D6-A164-8D1A-2081-E40773039C0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EFA4F5C-0FCD-C407-30FA-77E87B2B056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58D9900-CA25-B96F-99D7-5D203099835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480030F-1794-2738-37B7-21A62A038EE3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6322739-0748-FFED-7C19-18835C89682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B944F5B-3291-ACF6-A9F6-F4D4694919B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F72AC5DC-14B6-6D19-48B6-A11873BD787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981926D-5A0D-8C99-71CA-38C0D32AA50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87BC711-E207-C4EA-3063-9800ED77DE2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7869B229-A9F6-464D-B4A9-74C35A02C65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59DBE97-BC3B-59AA-5C62-694A9008E35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27B66C8F-ABF3-AB32-DCCF-53412B0832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992" y="1799928"/>
            <a:ext cx="9270467" cy="2692062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5199AB6-2344-BCC8-6C21-2E8F9A9BEDBC}"/>
              </a:ext>
            </a:extLst>
          </p:cNvPr>
          <p:cNvSpPr txBox="1"/>
          <p:nvPr/>
        </p:nvSpPr>
        <p:spPr>
          <a:xfrm>
            <a:off x="9462494" y="911614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5548694B-F20B-7944-C074-7E8A4776655D}"/>
              </a:ext>
            </a:extLst>
          </p:cNvPr>
          <p:cNvSpPr txBox="1"/>
          <p:nvPr/>
        </p:nvSpPr>
        <p:spPr>
          <a:xfrm>
            <a:off x="9333211" y="4177306"/>
            <a:ext cx="2530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698CFDD6-C094-3FD3-BE28-DF6B0CF1A4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22451" y="2019234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518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602B7-8F75-CCB5-AF4E-48278CDAE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E80AF1F-793C-2972-4E75-6F8FD4C0956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3400879-3C22-454D-3744-99DCF38CA89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70981C9-C1B7-6CE4-ED99-14ADB9919B7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69948F6-81D9-1CD3-27BF-F3F721D7B0C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62127BA-0756-EC87-B3AE-76DE5948CD2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B4BD00E-3D71-BCE3-0C0E-8F298EEFB73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C6842FD-EFB1-F0C3-205E-848545FDDFF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D3DD794-C899-3915-DAD1-148BB47156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1565E197-517C-A0AB-25FF-E32056D3EA9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E3FC968-1807-18B9-0156-D7DA4B6758F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9CD5561-98FE-4178-E058-9F0A52C7570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52645AE3-C476-74BE-A3C5-4329E3FE08F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6ABCE5-37C9-4D2F-BD0E-1192EBB2218F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93D36E7-89BE-0237-A6FE-3FD175E4EED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D266EEC-9F64-4A4D-FC06-88CDC489B82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31A279C-B953-80F0-C750-D28FF04BAF8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939E3308-9FE9-9FF3-E3CE-ED02224CF7D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B3D5FDEC-9628-700D-C62B-327DA813720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3C4550E6-77AB-0A3A-2175-CE303E3170FA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66F4614-3B3E-2A35-EB72-BE2B7C1BB3FE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4A6A688-749C-E97A-26D5-2373ABE2F230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632E068B-11F6-D1FF-147E-690CBC2578D7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E22D8C6F-391B-CA76-CDF5-6D3DD2242162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78C6B9B9-D3D3-037B-C0F7-33ED905CA54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7254090C-15B4-EF80-EFD5-79D3F0B3C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70978B3A-DBC2-08BB-C000-774CB20D02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C5A0C4FF-1822-20E9-E1C3-8239647F99D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4010692-45CA-A74B-6D28-C109AC66E80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141" y="1315858"/>
            <a:ext cx="8969540" cy="116445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1DF032C-0022-696A-3FFE-BBBEA38F98A5}"/>
              </a:ext>
            </a:extLst>
          </p:cNvPr>
          <p:cNvSpPr txBox="1"/>
          <p:nvPr/>
        </p:nvSpPr>
        <p:spPr>
          <a:xfrm>
            <a:off x="9462494" y="911614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2770977-B2F0-1F7A-7D2A-1B651138F4D9}"/>
              </a:ext>
            </a:extLst>
          </p:cNvPr>
          <p:cNvSpPr txBox="1"/>
          <p:nvPr/>
        </p:nvSpPr>
        <p:spPr>
          <a:xfrm>
            <a:off x="9333211" y="4177306"/>
            <a:ext cx="2530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19CB627-AFC7-2875-0514-9E95150BBB1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22451" y="2019234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86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A728A-5476-8BDD-E5E0-3E99BF13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A021091-6E41-35CC-19B3-C516DDC9AAB6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91A206B-C271-E1CE-783C-450BF9C6304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C9AAACD-C973-B7D7-2ABB-1E41FB8D646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E966277-1371-A98F-9E0B-B8165DE044E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D68F3E9-C2DC-38B1-1715-531545A65ED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7577C6B-5A86-00DD-2CD6-89A1FFD7A0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739983C-1BAD-ED2C-E988-D478FC0FC48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A4A8BCB-05DF-A7CB-EB22-CEDB927033C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350C4A24-3493-752D-2810-FE01B824AF3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17B2044-B8C6-4619-726A-A75F9601535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A10FDED-2521-59A7-759D-31EE59A51B6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B8CFD9F-0033-5846-700D-67ABE87A63A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0264329-A4BD-BF65-17E9-27F1A362F45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C74E307-BAC6-4647-7FB2-FBCBE967CF2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874A5D-F707-6B9F-FFAD-1360C4C3636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6126B6F-05D5-E873-2E1D-8A931471F22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3F76D03-1298-940B-7888-290654BE80A5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3CE36DFF-4948-B424-8B43-BCF3BB3EDB05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4EA2C376-F067-A4CF-6AEE-BC1833D4E317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542F0279-B9A2-F009-9A96-838D05F17A67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94BBB336-A671-DC2F-8B69-89D5B4E9150D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2B1EDD90-194B-476F-E3EB-417B125C0F0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B043C8B8-4D2A-6407-EFD9-73CF17ABEC4C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BBD967A1-4912-47F6-50F5-CDCD7F3ED6D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10CF3A8-A6F3-BAB2-DDFD-618782A936D7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B8DAABC2-3AD6-0A3A-A299-4CE54FE37ED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01F8EF2F-6909-71BC-5BA8-ECE30E9BFE6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0C334127-B39B-F502-4EFC-1A5A17EB5DA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497CC5C3-84CD-DCE7-BECC-46F84AC23F29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789755" y="1120466"/>
            <a:ext cx="8667506" cy="2361652"/>
          </a:xfrm>
          <a:custGeom>
            <a:avLst/>
            <a:gdLst>
              <a:gd name="connsiteX0" fmla="*/ 0 w 8667506"/>
              <a:gd name="connsiteY0" fmla="*/ 0 h 2361652"/>
              <a:gd name="connsiteX1" fmla="*/ 8667506 w 8667506"/>
              <a:gd name="connsiteY1" fmla="*/ 0 h 2361652"/>
              <a:gd name="connsiteX2" fmla="*/ 8667506 w 8667506"/>
              <a:gd name="connsiteY2" fmla="*/ 2361652 h 2361652"/>
              <a:gd name="connsiteX3" fmla="*/ 6057616 w 8667506"/>
              <a:gd name="connsiteY3" fmla="*/ 2361652 h 2361652"/>
              <a:gd name="connsiteX4" fmla="*/ 6057616 w 8667506"/>
              <a:gd name="connsiteY4" fmla="*/ 1729010 h 2361652"/>
              <a:gd name="connsiteX5" fmla="*/ 2839797 w 8667506"/>
              <a:gd name="connsiteY5" fmla="*/ 1729010 h 2361652"/>
              <a:gd name="connsiteX6" fmla="*/ 2839797 w 8667506"/>
              <a:gd name="connsiteY6" fmla="*/ 2361652 h 2361652"/>
              <a:gd name="connsiteX7" fmla="*/ 0 w 8667506"/>
              <a:gd name="connsiteY7" fmla="*/ 2361652 h 2361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67506" h="2361652">
                <a:moveTo>
                  <a:pt x="0" y="0"/>
                </a:moveTo>
                <a:lnTo>
                  <a:pt x="8667506" y="0"/>
                </a:lnTo>
                <a:lnTo>
                  <a:pt x="8667506" y="2361652"/>
                </a:lnTo>
                <a:lnTo>
                  <a:pt x="6057616" y="2361652"/>
                </a:lnTo>
                <a:lnTo>
                  <a:pt x="6057616" y="1729010"/>
                </a:lnTo>
                <a:lnTo>
                  <a:pt x="2839797" y="1729010"/>
                </a:lnTo>
                <a:lnTo>
                  <a:pt x="2839797" y="2361652"/>
                </a:lnTo>
                <a:lnTo>
                  <a:pt x="0" y="2361652"/>
                </a:lnTo>
                <a:close/>
              </a:path>
            </a:pathLst>
          </a:custGeom>
        </p:spPr>
      </p:pic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9573FF38-FD03-5CD5-265C-F6F31E16E0A6}"/>
              </a:ext>
            </a:extLst>
          </p:cNvPr>
          <p:cNvGrpSpPr/>
          <p:nvPr/>
        </p:nvGrpSpPr>
        <p:grpSpPr>
          <a:xfrm>
            <a:off x="4058422" y="670740"/>
            <a:ext cx="3509612" cy="801307"/>
            <a:chOff x="6609924" y="353488"/>
            <a:chExt cx="3509612" cy="801307"/>
          </a:xfrm>
        </p:grpSpPr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04E4C74A-1F40-3E35-1C5D-63E4DAF91367}"/>
                </a:ext>
              </a:extLst>
            </p:cNvPr>
            <p:cNvSpPr txBox="1"/>
            <p:nvPr/>
          </p:nvSpPr>
          <p:spPr>
            <a:xfrm>
              <a:off x="6609924" y="385354"/>
              <a:ext cx="3509612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86177A"/>
                  </a:solidFill>
                  <a:latin typeface="Arial Black" panose="020B0A04020102020204" pitchFamily="34" charset="0"/>
                </a:rPr>
                <a:t>S</a:t>
              </a:r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T</a:t>
              </a:r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A</a:t>
              </a:r>
              <a:r>
                <a:rPr lang="en-US" sz="44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M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pic>
          <p:nvPicPr>
            <p:cNvPr id="22" name="Picture 4" descr="الكيمياء: 8 من أفكار خلفيات يُمكنك حفظها اليوم | العلوم، والفيزياء وأكثر من  ذلك">
              <a:extLst>
                <a:ext uri="{FF2B5EF4-FFF2-40B4-BE49-F238E27FC236}">
                  <a16:creationId xmlns:a16="http://schemas.microsoft.com/office/drawing/2014/main" id="{801CFAAE-748B-2CC0-2AA3-5BB01B7E85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103" y="353488"/>
              <a:ext cx="710898" cy="710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6424990-54EA-7B60-044E-CBF93E5B7696}"/>
              </a:ext>
            </a:extLst>
          </p:cNvPr>
          <p:cNvSpPr txBox="1"/>
          <p:nvPr/>
        </p:nvSpPr>
        <p:spPr>
          <a:xfrm>
            <a:off x="9462494" y="911614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الأسية</a:t>
            </a:r>
          </a:p>
          <a:p>
            <a:pPr lvl="0" algn="ctr">
              <a:defRPr/>
            </a:pPr>
            <a:r>
              <a:rPr lang="ar-SA" sz="23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1447/04/27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A8F99B-33B4-105C-CA93-F9822F4550A9}"/>
              </a:ext>
            </a:extLst>
          </p:cNvPr>
          <p:cNvSpPr txBox="1"/>
          <p:nvPr/>
        </p:nvSpPr>
        <p:spPr>
          <a:xfrm>
            <a:off x="9333211" y="4177306"/>
            <a:ext cx="253042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تمثيل دوال النمو الأسي بيانيا.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1CDE829B-01AC-2BDE-530E-8206B0289C4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35418"/>
          <a:stretch/>
        </p:blipFill>
        <p:spPr>
          <a:xfrm>
            <a:off x="9822451" y="2019234"/>
            <a:ext cx="1810506" cy="223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5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1926</TotalTime>
  <Words>1304</Words>
  <Application>Microsoft Office PowerPoint</Application>
  <PresentationFormat>شاشة عريضة</PresentationFormat>
  <Paragraphs>493</Paragraphs>
  <Slides>27</Slides>
  <Notes>27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9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7" baseType="lpstr">
      <vt:lpstr>AGA Aladdin Regular</vt:lpstr>
      <vt:lpstr>Aptos</vt:lpstr>
      <vt:lpstr>Aptos Display</vt:lpstr>
      <vt:lpstr>Arial</vt:lpstr>
      <vt:lpstr>Arial Black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100</cp:revision>
  <dcterms:created xsi:type="dcterms:W3CDTF">2024-08-19T04:20:33Z</dcterms:created>
  <dcterms:modified xsi:type="dcterms:W3CDTF">2025-10-18T11:55:35Z</dcterms:modified>
</cp:coreProperties>
</file>